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handoutMasterIdLst>
    <p:handoutMasterId r:id="rId18"/>
  </p:handoutMasterIdLst>
  <p:sldIdLst>
    <p:sldId id="256" r:id="rId2"/>
    <p:sldId id="269" r:id="rId3"/>
    <p:sldId id="291" r:id="rId4"/>
    <p:sldId id="283" r:id="rId5"/>
    <p:sldId id="282" r:id="rId6"/>
    <p:sldId id="257" r:id="rId7"/>
    <p:sldId id="284" r:id="rId8"/>
    <p:sldId id="285" r:id="rId9"/>
    <p:sldId id="287" r:id="rId10"/>
    <p:sldId id="280" r:id="rId11"/>
    <p:sldId id="266" r:id="rId12"/>
    <p:sldId id="267" r:id="rId13"/>
    <p:sldId id="289" r:id="rId14"/>
    <p:sldId id="290" r:id="rId15"/>
    <p:sldId id="286" r:id="rId16"/>
  </p:sldIdLst>
  <p:sldSz cx="12192000" cy="6858000"/>
  <p:notesSz cx="6761163" cy="9942513"/>
  <p:embeddedFontLst>
    <p:embeddedFont>
      <p:font typeface="Assistant" pitchFamily="2" charset="-79"/>
      <p:regular r:id="rId19"/>
      <p:bold r:id="rId20"/>
    </p:embeddedFont>
    <p:embeddedFont>
      <p:font typeface="Calibri" panose="020F050202020403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
      <p:font typeface="Poppins ExtraLight" panose="00000300000000000000" pitchFamily="2"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ZO8pNOsPWo7E+A3fvEBkfwqtV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4A3021-E777-4A4A-9664-C8133FCB7AF5}">
  <a:tblStyle styleId="{9E4A3021-E777-4A4A-9664-C8133FCB7AF5}" styleName="Table_0">
    <a:wholeTbl>
      <a:tcTxStyle b="off" i="off">
        <a:font>
          <a:latin typeface="Arial"/>
          <a:ea typeface="Arial"/>
          <a:cs typeface="Arial"/>
        </a:font>
        <a:srgbClr val="000000"/>
      </a:tcTxStyle>
      <a:tcStyle>
        <a:tcBdr>
          <a:left>
            <a:ln w="9525" cap="flat" cmpd="sng">
              <a:solidFill>
                <a:srgbClr val="BFBFBF"/>
              </a:solidFill>
              <a:prstDash val="solid"/>
              <a:round/>
              <a:headEnd type="none" w="sm" len="sm"/>
              <a:tailEnd type="none" w="sm" len="sm"/>
            </a:ln>
          </a:left>
          <a:right>
            <a:ln w="9525" cap="flat" cmpd="sng">
              <a:solidFill>
                <a:srgbClr val="BFBFBF"/>
              </a:solidFill>
              <a:prstDash val="solid"/>
              <a:round/>
              <a:headEnd type="none" w="sm" len="sm"/>
              <a:tailEnd type="none" w="sm" len="sm"/>
            </a:ln>
          </a:right>
          <a:top>
            <a:ln w="9525" cap="flat" cmpd="sng">
              <a:solidFill>
                <a:srgbClr val="BFBFBF"/>
              </a:solidFill>
              <a:prstDash val="solid"/>
              <a:round/>
              <a:headEnd type="none" w="sm" len="sm"/>
              <a:tailEnd type="none" w="sm" len="sm"/>
            </a:ln>
          </a:top>
          <a:bottom>
            <a:ln w="9525" cap="flat" cmpd="sng">
              <a:solidFill>
                <a:srgbClr val="BFBFBF"/>
              </a:solidFill>
              <a:prstDash val="solid"/>
              <a:round/>
              <a:headEnd type="none" w="sm" len="sm"/>
              <a:tailEnd type="none" w="sm" len="sm"/>
            </a:ln>
          </a:bottom>
          <a:insideH>
            <a:ln w="9525" cap="flat" cmpd="sng">
              <a:solidFill>
                <a:srgbClr val="BFBFBF"/>
              </a:solidFill>
              <a:prstDash val="solid"/>
              <a:round/>
              <a:headEnd type="none" w="sm" len="sm"/>
              <a:tailEnd type="none" w="sm" len="sm"/>
            </a:ln>
          </a:insideH>
          <a:insideV>
            <a:ln w="9525" cap="flat" cmpd="sng">
              <a:solidFill>
                <a:srgbClr val="BFBFBF"/>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DD70CFB-BA65-4DE6-8FF8-A88957C4728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414" autoAdjust="0"/>
  </p:normalViewPr>
  <p:slideViewPr>
    <p:cSldViewPr snapToGrid="0">
      <p:cViewPr varScale="1">
        <p:scale>
          <a:sx n="80" d="100"/>
          <a:sy n="80" d="100"/>
        </p:scale>
        <p:origin x="1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3177" tIns="46589" rIns="93177" bIns="46589" rtlCol="0"/>
          <a:lstStyle>
            <a:lvl1pPr algn="l">
              <a:defRPr sz="1200"/>
            </a:lvl1pPr>
          </a:lstStyle>
          <a:p>
            <a:endParaRPr lang="en-PH"/>
          </a:p>
        </p:txBody>
      </p:sp>
      <p:sp>
        <p:nvSpPr>
          <p:cNvPr id="3" name="Date Placeholder 2"/>
          <p:cNvSpPr>
            <a:spLocks noGrp="1"/>
          </p:cNvSpPr>
          <p:nvPr>
            <p:ph type="dt" sz="quarter" idx="1"/>
          </p:nvPr>
        </p:nvSpPr>
        <p:spPr>
          <a:xfrm>
            <a:off x="3829762" y="0"/>
            <a:ext cx="2929837" cy="498852"/>
          </a:xfrm>
          <a:prstGeom prst="rect">
            <a:avLst/>
          </a:prstGeom>
        </p:spPr>
        <p:txBody>
          <a:bodyPr vert="horz" lIns="93177" tIns="46589" rIns="93177" bIns="46589" rtlCol="0"/>
          <a:lstStyle>
            <a:lvl1pPr algn="r">
              <a:defRPr sz="1200"/>
            </a:lvl1pPr>
          </a:lstStyle>
          <a:p>
            <a:fld id="{D7C2CBEB-2071-4A0C-B7AD-59CE4505B84F}" type="datetimeFigureOut">
              <a:rPr lang="en-PH" smtClean="0"/>
              <a:t>25/05/2023</a:t>
            </a:fld>
            <a:endParaRPr lang="en-PH"/>
          </a:p>
        </p:txBody>
      </p:sp>
      <p:sp>
        <p:nvSpPr>
          <p:cNvPr id="4" name="Footer Placeholder 3"/>
          <p:cNvSpPr>
            <a:spLocks noGrp="1"/>
          </p:cNvSpPr>
          <p:nvPr>
            <p:ph type="ftr" sz="quarter" idx="2"/>
          </p:nvPr>
        </p:nvSpPr>
        <p:spPr>
          <a:xfrm>
            <a:off x="0" y="9443663"/>
            <a:ext cx="2929837" cy="498851"/>
          </a:xfrm>
          <a:prstGeom prst="rect">
            <a:avLst/>
          </a:prstGeom>
        </p:spPr>
        <p:txBody>
          <a:bodyPr vert="horz" lIns="93177" tIns="46589" rIns="93177" bIns="46589" rtlCol="0" anchor="b"/>
          <a:lstStyle>
            <a:lvl1pPr algn="l">
              <a:defRPr sz="1200"/>
            </a:lvl1pPr>
          </a:lstStyle>
          <a:p>
            <a:endParaRPr lang="en-PH"/>
          </a:p>
        </p:txBody>
      </p:sp>
      <p:sp>
        <p:nvSpPr>
          <p:cNvPr id="5" name="Slide Number Placeholder 4"/>
          <p:cNvSpPr>
            <a:spLocks noGrp="1"/>
          </p:cNvSpPr>
          <p:nvPr>
            <p:ph type="sldNum" sz="quarter" idx="3"/>
          </p:nvPr>
        </p:nvSpPr>
        <p:spPr>
          <a:xfrm>
            <a:off x="3829762" y="9443663"/>
            <a:ext cx="2929837" cy="498851"/>
          </a:xfrm>
          <a:prstGeom prst="rect">
            <a:avLst/>
          </a:prstGeom>
        </p:spPr>
        <p:txBody>
          <a:bodyPr vert="horz" lIns="93177" tIns="46589" rIns="93177" bIns="46589" rtlCol="0" anchor="b"/>
          <a:lstStyle>
            <a:lvl1pPr algn="r">
              <a:defRPr sz="1200"/>
            </a:lvl1pPr>
          </a:lstStyle>
          <a:p>
            <a:fld id="{26483A69-6258-466C-9947-2EAA98CEAE8C}" type="slidenum">
              <a:rPr lang="en-PH" smtClean="0"/>
              <a:t>‹#›</a:t>
            </a:fld>
            <a:endParaRPr lang="en-PH"/>
          </a:p>
        </p:txBody>
      </p:sp>
    </p:spTree>
    <p:extLst>
      <p:ext uri="{BB962C8B-B14F-4D97-AF65-F5344CB8AC3E}">
        <p14:creationId xmlns:p14="http://schemas.microsoft.com/office/powerpoint/2010/main" val="3038945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29837" cy="498852"/>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29762" y="0"/>
            <a:ext cx="2929837" cy="498852"/>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6117" y="4784834"/>
            <a:ext cx="5408930" cy="3914865"/>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3663"/>
            <a:ext cx="2929837" cy="498851"/>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29762" y="9443663"/>
            <a:ext cx="2929837" cy="498851"/>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76117" y="4784834"/>
            <a:ext cx="5408930" cy="3914865"/>
          </a:xfrm>
          <a:prstGeom prst="rect">
            <a:avLst/>
          </a:prstGeom>
          <a:noFill/>
          <a:ln>
            <a:noFill/>
          </a:ln>
        </p:spPr>
        <p:txBody>
          <a:bodyPr spcFirstLastPara="1" wrap="square" lIns="93162" tIns="46568" rIns="93162" bIns="46568" anchor="t" anchorCtr="0">
            <a:noAutofit/>
          </a:bodyPr>
          <a:lstStyle/>
          <a:p>
            <a:pPr marL="0" indent="0"/>
            <a:r>
              <a:rPr lang="en-PH" dirty="0"/>
              <a:t>Good morning!</a:t>
            </a:r>
          </a:p>
          <a:p>
            <a:pPr marL="0" indent="0"/>
            <a:endParaRPr lang="en-PH" dirty="0"/>
          </a:p>
          <a:p>
            <a:pPr marL="0" indent="0"/>
            <a:r>
              <a:rPr lang="en-PH" dirty="0"/>
              <a:t>First, please let me express my gratitude to PEMPAL for inviting my institution to join this conference. I have certainly learned a lot from the sessions we had so far over the last 3 days.</a:t>
            </a:r>
          </a:p>
          <a:p>
            <a:pPr marL="0" indent="0"/>
            <a:endParaRPr lang="en-PH" dirty="0"/>
          </a:p>
          <a:p>
            <a:pPr marL="0" indent="0"/>
            <a:r>
              <a:rPr lang="en-PH" dirty="0"/>
              <a:t>My name is Kenneth Francisco; I am the Director of Asset Management at the Bureau of the Treasury of the Republic of the Philippines.</a:t>
            </a:r>
          </a:p>
          <a:p>
            <a:pPr marL="0" indent="0"/>
            <a:endParaRPr lang="en-PH" dirty="0"/>
          </a:p>
          <a:p>
            <a:pPr marL="0" indent="0"/>
            <a:r>
              <a:rPr lang="en-PH" dirty="0"/>
              <a:t>For proper context, the Treasury is it’s own Bureau under the Ministry of Finance, Headed by the National Treasurer who reports to the Minister of Finance.</a:t>
            </a:r>
          </a:p>
          <a:p>
            <a:pPr marL="171450" indent="-171450">
              <a:buFont typeface="Arial" panose="020B0604020202020204" pitchFamily="34" charset="0"/>
              <a:buChar char="•"/>
            </a:pPr>
            <a:r>
              <a:rPr lang="en-PH" dirty="0"/>
              <a:t>Our primary responsibility is to undertake the fiscal agency functions of the Central Government, which in short means we ensure that the cash requirements of the entire government are fully funded, either by revenues collections or through borrowings, which the Treasury also undertakes.</a:t>
            </a:r>
          </a:p>
          <a:p>
            <a:pPr marL="0" indent="0">
              <a:buFont typeface="Arial" panose="020B0604020202020204" pitchFamily="34" charset="0"/>
              <a:buNone/>
            </a:pPr>
            <a:endParaRPr lang="en-PH" dirty="0"/>
          </a:p>
          <a:p>
            <a:pPr marL="0" indent="0"/>
            <a:r>
              <a:rPr lang="en-PH" dirty="0"/>
              <a:t>For the next several minutes, I will provide a cursory overview of how cash management operations is being handles in the Philippines, touching upon the processes and on some of the issues that we face.</a:t>
            </a:r>
          </a:p>
        </p:txBody>
      </p:sp>
      <p:sp>
        <p:nvSpPr>
          <p:cNvPr id="90" name="Google Shape;90;p1: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772d1445e9_0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1772d1445e9_0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59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f3644c080a_1_52: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f3644c080a_1_52:notes"/>
          <p:cNvSpPr txBox="1">
            <a:spLocks noGrp="1"/>
          </p:cNvSpPr>
          <p:nvPr>
            <p:ph type="body" idx="1"/>
          </p:nvPr>
        </p:nvSpPr>
        <p:spPr>
          <a:xfrm>
            <a:off x="676116" y="4784835"/>
            <a:ext cx="5408815" cy="3915017"/>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1f3644c080a_1_52:notes"/>
          <p:cNvSpPr txBox="1">
            <a:spLocks noGrp="1"/>
          </p:cNvSpPr>
          <p:nvPr>
            <p:ph type="sldNum" idx="12"/>
          </p:nvPr>
        </p:nvSpPr>
        <p:spPr>
          <a:xfrm>
            <a:off x="3829761" y="9443662"/>
            <a:ext cx="2929799" cy="498602"/>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3644c080a_1_64: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1f3644c080a_1_64:notes"/>
          <p:cNvSpPr txBox="1">
            <a:spLocks noGrp="1"/>
          </p:cNvSpPr>
          <p:nvPr>
            <p:ph type="body" idx="1"/>
          </p:nvPr>
        </p:nvSpPr>
        <p:spPr>
          <a:xfrm>
            <a:off x="676116" y="4784835"/>
            <a:ext cx="5408815" cy="3915017"/>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1f3644c080a_1_64:notes"/>
          <p:cNvSpPr txBox="1">
            <a:spLocks noGrp="1"/>
          </p:cNvSpPr>
          <p:nvPr>
            <p:ph type="sldNum" idx="12"/>
          </p:nvPr>
        </p:nvSpPr>
        <p:spPr>
          <a:xfrm>
            <a:off x="3829761" y="9443662"/>
            <a:ext cx="2929799" cy="498602"/>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3644c080a_1_43: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f3644c080a_1_43:notes"/>
          <p:cNvSpPr txBox="1">
            <a:spLocks noGrp="1"/>
          </p:cNvSpPr>
          <p:nvPr>
            <p:ph type="body" idx="1"/>
          </p:nvPr>
        </p:nvSpPr>
        <p:spPr>
          <a:xfrm>
            <a:off x="676116" y="4784835"/>
            <a:ext cx="5408815" cy="3915017"/>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f3644c080a_1_43:notes"/>
          <p:cNvSpPr txBox="1">
            <a:spLocks noGrp="1"/>
          </p:cNvSpPr>
          <p:nvPr>
            <p:ph type="sldNum" idx="12"/>
          </p:nvPr>
        </p:nvSpPr>
        <p:spPr>
          <a:xfrm>
            <a:off x="3829761" y="9443662"/>
            <a:ext cx="2929799" cy="498602"/>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02444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f3644c080a_1_73:notes"/>
          <p:cNvSpPr txBox="1">
            <a:spLocks noGrp="1"/>
          </p:cNvSpPr>
          <p:nvPr>
            <p:ph type="body" idx="1"/>
          </p:nvPr>
        </p:nvSpPr>
        <p:spPr>
          <a:xfrm>
            <a:off x="676116" y="4784835"/>
            <a:ext cx="5408815" cy="3915017"/>
          </a:xfrm>
          <a:prstGeom prst="rect">
            <a:avLst/>
          </a:prstGeom>
          <a:noFill/>
          <a:ln>
            <a:noFill/>
          </a:ln>
        </p:spPr>
        <p:txBody>
          <a:bodyPr spcFirstLastPara="1" wrap="square" lIns="93275" tIns="46625" rIns="93275" bIns="46625" anchor="t" anchorCtr="0">
            <a:noAutofit/>
          </a:bodyPr>
          <a:lstStyle/>
          <a:p>
            <a:pPr marL="228600" lvl="0" indent="-177800" algn="just" rtl="0">
              <a:spcBef>
                <a:spcPts val="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DICT is scheduled to launch an </a:t>
            </a:r>
            <a:r>
              <a:rPr lang="en-US" sz="1000" b="1">
                <a:solidFill>
                  <a:srgbClr val="192653"/>
                </a:solidFill>
                <a:latin typeface="Poppins"/>
                <a:ea typeface="Poppins"/>
                <a:cs typeface="Poppins"/>
                <a:sym typeface="Poppins"/>
              </a:rPr>
              <a:t>e-payment aggregating system</a:t>
            </a:r>
            <a:r>
              <a:rPr lang="en-US" sz="1000">
                <a:solidFill>
                  <a:srgbClr val="192653"/>
                </a:solidFill>
                <a:latin typeface="Poppins"/>
                <a:ea typeface="Poppins"/>
                <a:cs typeface="Poppins"/>
                <a:sym typeface="Poppins"/>
              </a:rPr>
              <a:t> for National Government Agencies (NGAs) on March 2023 (DICT to pilot the system)</a:t>
            </a:r>
            <a:endParaRPr sz="1000">
              <a:solidFill>
                <a:srgbClr val="192653"/>
              </a:solidFill>
              <a:latin typeface="Poppins"/>
              <a:ea typeface="Poppins"/>
              <a:cs typeface="Poppins"/>
              <a:sym typeface="Poppins"/>
            </a:endParaRPr>
          </a:p>
          <a:p>
            <a:pPr marL="228600" lvl="0" indent="-177800" algn="just" rtl="0">
              <a:spcBef>
                <a:spcPts val="30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Landbank has expressed interest in using the system as a potential upgrade of their existing Linkbiz e-payment solution</a:t>
            </a:r>
            <a:endParaRPr sz="1000">
              <a:solidFill>
                <a:srgbClr val="192653"/>
              </a:solidFill>
              <a:latin typeface="Poppins"/>
              <a:ea typeface="Poppins"/>
              <a:cs typeface="Poppins"/>
              <a:sym typeface="Poppins"/>
            </a:endParaRPr>
          </a:p>
          <a:p>
            <a:pPr marL="228600" lvl="0" indent="-177800" algn="just" rtl="0">
              <a:spcBef>
                <a:spcPts val="30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The proposed e-gov pay will dramatically ease the IT burden on NGAs for EO 170 electronic collections compliance</a:t>
            </a:r>
            <a:endParaRPr sz="1000">
              <a:solidFill>
                <a:srgbClr val="192653"/>
              </a:solidFill>
              <a:latin typeface="Poppins"/>
              <a:ea typeface="Poppins"/>
              <a:cs typeface="Poppins"/>
              <a:sym typeface="Poppins"/>
            </a:endParaRPr>
          </a:p>
          <a:p>
            <a:pPr marL="0" lvl="0" indent="0" algn="l" rtl="0">
              <a:lnSpc>
                <a:spcPct val="100000"/>
              </a:lnSpc>
              <a:spcBef>
                <a:spcPts val="300"/>
              </a:spcBef>
              <a:spcAft>
                <a:spcPts val="0"/>
              </a:spcAft>
              <a:buSzPts val="1400"/>
              <a:buNone/>
            </a:pPr>
            <a:endParaRPr/>
          </a:p>
        </p:txBody>
      </p:sp>
      <p:sp>
        <p:nvSpPr>
          <p:cNvPr id="213" name="Google Shape;213;g1f3644c080a_1_73: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293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Aggregating all</a:t>
            </a:r>
          </a:p>
          <a:p>
            <a:r>
              <a:rPr lang="en-US" dirty="0"/>
              <a:t>payment channels and</a:t>
            </a:r>
          </a:p>
          <a:p>
            <a:r>
              <a:rPr lang="en-US" dirty="0"/>
              <a:t>gateways in a single</a:t>
            </a:r>
          </a:p>
          <a:p>
            <a:r>
              <a:rPr lang="en-US" dirty="0"/>
              <a:t>system. This will</a:t>
            </a:r>
          </a:p>
          <a:p>
            <a:r>
              <a:rPr lang="en-US" dirty="0"/>
              <a:t>simplify and</a:t>
            </a:r>
          </a:p>
          <a:p>
            <a:r>
              <a:rPr lang="en-US" dirty="0"/>
              <a:t>standardize all</a:t>
            </a:r>
          </a:p>
          <a:p>
            <a:r>
              <a:rPr lang="en-US" dirty="0"/>
              <a:t>payment processing</a:t>
            </a:r>
          </a:p>
          <a:p>
            <a:r>
              <a:rPr lang="en-US" dirty="0"/>
              <a:t>and transactions.</a:t>
            </a:r>
          </a:p>
          <a:p>
            <a:endParaRPr lang="en-PH"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0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This presentation is organized as follows: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Treasury Single Account (TSA)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Revenue Collection Process and Its Issues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Budget Execution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Modified Disbursement Framework (MDS)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Implications on Cash Management</a:t>
            </a:r>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a:t>
            </a:fld>
            <a:endParaRPr/>
          </a:p>
        </p:txBody>
      </p:sp>
    </p:spTree>
    <p:extLst>
      <p:ext uri="{BB962C8B-B14F-4D97-AF65-F5344CB8AC3E}">
        <p14:creationId xmlns:p14="http://schemas.microsoft.com/office/powerpoint/2010/main" val="260018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sz="1200" b="0" dirty="0">
                <a:latin typeface="Assistant" pitchFamily="2" charset="-79"/>
                <a:cs typeface="Assistant" pitchFamily="2" charset="-79"/>
              </a:rPr>
              <a:t>The implementation of our Treasury Single Account is fairly recent. It was adopted only in 2013.</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sz="1200" b="0" dirty="0">
                <a:latin typeface="Assistant" pitchFamily="2" charset="-79"/>
                <a:cs typeface="Assistant" pitchFamily="2" charset="-79"/>
              </a:rPr>
              <a:t>Before the TSA, t</a:t>
            </a:r>
            <a:r>
              <a:rPr lang="en-US" b="0" i="0" dirty="0">
                <a:solidFill>
                  <a:srgbClr val="202124"/>
                </a:solidFill>
                <a:effectLst/>
                <a:latin typeface="Roboto" panose="02000000000000000000" pitchFamily="2" charset="0"/>
              </a:rPr>
              <a:t>he Philippine government has a very fragmented system for handling government receipts and payments.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dirty="0">
                <a:solidFill>
                  <a:srgbClr val="202124"/>
                </a:solidFill>
                <a:effectLst/>
                <a:latin typeface="Roboto" panose="02000000000000000000" pitchFamily="2" charset="0"/>
                <a:cs typeface="Assistant" pitchFamily="2" charset="-79"/>
              </a:rPr>
              <a:t>There were </a:t>
            </a:r>
            <a:r>
              <a:rPr lang="en-US" dirty="0">
                <a:solidFill>
                  <a:srgbClr val="00B0F0"/>
                </a:solidFill>
              </a:rPr>
              <a:t>323 accounts owned by the Treasury, 6317 accounts owed by ministries, and 367 off-budget accounts.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00B0F0"/>
                </a:solidFill>
              </a:rPr>
              <a:t>All these accounts were used for different revenue collections and disbursements purposes.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00B0F0"/>
                </a:solidFill>
              </a:rPr>
              <a:t>So, there was no </a:t>
            </a:r>
            <a:r>
              <a:rPr lang="en-US" sz="1200" b="0" dirty="0">
                <a:solidFill>
                  <a:srgbClr val="00B0F0"/>
                </a:solidFill>
                <a:latin typeface="Assistant" pitchFamily="2" charset="-79"/>
                <a:cs typeface="Assistant" pitchFamily="2" charset="-79"/>
              </a:rPr>
              <a:t>unified view of available government cash resources, leading to poor cash management decisions.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dirty="0">
              <a:solidFill>
                <a:srgbClr val="00B0F0"/>
              </a:solidFill>
              <a:latin typeface="Assistant" pitchFamily="2" charset="-79"/>
              <a:cs typeface="Assistant" pitchFamily="2" charset="-79"/>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B0F0"/>
                </a:solidFill>
                <a:latin typeface="Assistant" pitchFamily="2" charset="-79"/>
                <a:cs typeface="Assistant" pitchFamily="2" charset="-79"/>
              </a:rPr>
              <a:t>The TSA that we have right now is both an account maintained with our central bank and a framework </a:t>
            </a:r>
            <a:r>
              <a:rPr lang="en-US" sz="1200" b="0" dirty="0">
                <a:latin typeface="Assistant" pitchFamily="2" charset="-79"/>
                <a:cs typeface="Assistant" pitchFamily="2" charset="-79"/>
              </a:rPr>
              <a:t>for a unified structure of government bank accounts.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Its principal objective is to enhance the consolidation and optimal utilization of the government cash resources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By centralizing cash resources into a single account, the TSA facilitates better control, monitoring, and efficient utilization of funds.</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dirty="0">
              <a:latin typeface="Assistant" pitchFamily="2" charset="-79"/>
              <a:cs typeface="Assistant" pitchFamily="2" charset="-79"/>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There are other changes to our banking arrangements that were implemented through the TSA:</a:t>
            </a:r>
            <a:endParaRPr lang="en-US" b="0" dirty="0">
              <a:solidFill>
                <a:srgbClr val="00B0F0"/>
              </a:solidFill>
            </a:endParaRPr>
          </a:p>
          <a:p>
            <a:pPr marL="0" indent="0">
              <a:buNone/>
            </a:pPr>
            <a:endParaRPr lang="en-US" b="0" dirty="0">
              <a:solidFill>
                <a:srgbClr val="00B0F0"/>
              </a:solidFill>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First, we shifted from an extended float-based to a fee-based scheme for compensating our agent banks that are doing revenue collections on behalf of government.</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Before, agent banks were allowed to hold their collections for 5 to 11 days as compensation for their services.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However, this was estimated to be more costly because of the need to borrow from the money market while waiting for the collections to be remitted to the government.</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So, we enforced a T+1 remittance schedule and opted instead to pay a small fee per transaction to the agent banks as compensation </a:t>
            </a:r>
            <a:r>
              <a:rPr lang="en-US" sz="1200" dirty="0">
                <a:latin typeface="Assistant" pitchFamily="2" charset="-79"/>
                <a:cs typeface="Assistant" pitchFamily="2" charset="-79"/>
              </a:rPr>
              <a:t>(P40/ OTC and P10/ electronic transactions).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Second, we centralized the opening of new bank accounts with the National Treasury.</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Through several executive orders, ministries and implementing agencies can open bank accounts only upon receiving written approval from the National Treasurer.</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And to get approval for maintaining accounts outside of the TSA, the requirement is to have clear legal basis, typically in the form of a special provisions in the budget or a new legislation, which is difficult for the agencies to secure.</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Lastly, </a:t>
            </a:r>
            <a:r>
              <a:rPr lang="en-US" sz="1200" u="none" strike="noStrike" cap="none" dirty="0">
                <a:solidFill>
                  <a:schemeClr val="dk1"/>
                </a:solidFill>
                <a:latin typeface="Assistant" pitchFamily="2" charset="-79"/>
                <a:cs typeface="Assistant" pitchFamily="2" charset="-79"/>
                <a:sym typeface="Assistant"/>
              </a:rPr>
              <a:t>t</a:t>
            </a:r>
            <a:r>
              <a:rPr lang="en-US" sz="1200" u="none" strike="noStrike" cap="none" dirty="0">
                <a:solidFill>
                  <a:schemeClr val="dk1"/>
                </a:solidFill>
                <a:latin typeface="Assistant" pitchFamily="2" charset="-79"/>
                <a:ea typeface="Assistant"/>
                <a:cs typeface="Assistant" pitchFamily="2" charset="-79"/>
                <a:sym typeface="Assistant"/>
              </a:rPr>
              <a:t>he implementation of the TSA has provided the Treasury with enhanced visibility into the bank balances of Ministries.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For agencies that are allowed to open new accounts outside of the TSA, they are required to submit waiver of bank confidentiality.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And for agencies with existing accounts outside the TSA, they are required to provide regular reports on the balances of their maintained accounts.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The ability to monitor these balances enable the Treasury to swiftly reallocate funds, especially during periods of emergencies such as during the COVID-19 pandemic when the national government faced immediate need for large funding.</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u="none" strike="noStrike" cap="none" dirty="0">
              <a:solidFill>
                <a:schemeClr val="dk1"/>
              </a:solidFill>
              <a:latin typeface="Assistant" pitchFamily="2" charset="-79"/>
              <a:ea typeface="Assistant"/>
              <a:cs typeface="Assistant" pitchFamily="2" charset="-79"/>
              <a:sym typeface="Assistan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u="none" strike="noStrike" cap="none" dirty="0">
              <a:solidFill>
                <a:schemeClr val="dk1"/>
              </a:solidFill>
              <a:latin typeface="Assistant" pitchFamily="2" charset="-79"/>
              <a:ea typeface="Assistant"/>
              <a:cs typeface="Assistant" pitchFamily="2" charset="-79"/>
              <a:sym typeface="Assistant"/>
            </a:endParaRPr>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a:t>
            </a:fld>
            <a:endParaRPr/>
          </a:p>
        </p:txBody>
      </p:sp>
    </p:spTree>
    <p:extLst>
      <p:ext uri="{BB962C8B-B14F-4D97-AF65-F5344CB8AC3E}">
        <p14:creationId xmlns:p14="http://schemas.microsoft.com/office/powerpoint/2010/main" val="344831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US" dirty="0"/>
              <a:t>This an overview of our revenue collections process.</a:t>
            </a:r>
          </a:p>
          <a:p>
            <a:pPr marL="0" indent="0"/>
            <a:endParaRPr lang="en-US" dirty="0"/>
          </a:p>
          <a:p>
            <a:pPr marL="0" indent="0"/>
            <a:endParaRPr lang="en-US" dirty="0"/>
          </a:p>
          <a:p>
            <a:pPr marL="0" indent="0"/>
            <a:r>
              <a:rPr lang="en-US" dirty="0"/>
              <a:t>There are three broad sources of revenues:</a:t>
            </a:r>
          </a:p>
          <a:p>
            <a:pPr marL="0" indent="0"/>
            <a:endParaRPr lang="en-US" dirty="0"/>
          </a:p>
          <a:p>
            <a:pPr marL="171450" indent="-171450">
              <a:buFont typeface="Arial" panose="020B0604020202020204" pitchFamily="34" charset="0"/>
              <a:buChar char="•"/>
            </a:pPr>
            <a:r>
              <a:rPr lang="en-US" dirty="0"/>
              <a:t>The tax collection of our Bureau of Internal Revenues on top.</a:t>
            </a:r>
          </a:p>
          <a:p>
            <a:pPr marL="171450" indent="-171450">
              <a:buFont typeface="Arial" panose="020B0604020202020204" pitchFamily="34" charset="0"/>
              <a:buChar char="•"/>
            </a:pPr>
            <a:r>
              <a:rPr lang="en-US" dirty="0"/>
              <a:t>The collection of custom duties of our Bureau of Customs in the middle.</a:t>
            </a:r>
          </a:p>
          <a:p>
            <a:pPr marL="171450" indent="-171450">
              <a:buFont typeface="Arial" panose="020B0604020202020204" pitchFamily="34" charset="0"/>
              <a:buChar char="•"/>
            </a:pPr>
            <a:r>
              <a:rPr lang="en-US" dirty="0"/>
              <a:t>And the collection of fees and charges by many government agencies at the bottom.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what is important to emphasize here is that the collection is being done by the agencies themselves, through a conduit authorized agent bank.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collection system can either be electronic, manual or hybrid, depending on the collecting agency, and the collection is first aggregated in the collecting agencies conduit bank before being remitted to the Treasury Single Account no later than 11:30 am of the next business day.</a:t>
            </a:r>
          </a:p>
          <a:p>
            <a:pPr marL="171450" indent="-171450">
              <a:buFont typeface="Arial" panose="020B0604020202020204" pitchFamily="34" charset="0"/>
              <a:buChar char="•"/>
            </a:pPr>
            <a:r>
              <a:rPr lang="en-US" dirty="0"/>
              <a:t>The conduit bank is also required to provide a remittance report to the National Treasury no later than 4:00 pm of the next business.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second point that I would like to emphasize here is that, because the collections are being handled by the agencies, the source of truth with regards to the nature of the collections and real amount that should be collected is the report submitted by the collecting agency to the Treasury’s data base system, which is reconciled with the reports coming from the agent banks on a monthly basis. </a:t>
            </a:r>
          </a:p>
          <a:p>
            <a:pPr marL="0" indent="0"/>
            <a:endParaRPr lang="en-US" dirty="0"/>
          </a:p>
          <a:p>
            <a:pPr marL="0" indent="0"/>
            <a:endParaRPr lang="en-US" dirty="0"/>
          </a:p>
          <a:p>
            <a:pPr marL="0" indent="0"/>
            <a:endParaRPr lang="en-US" dirty="0"/>
          </a:p>
          <a:p>
            <a:pPr marL="0" indent="0"/>
            <a:endParaRPr lang="en-US" dirty="0"/>
          </a:p>
          <a:p>
            <a:pPr marL="0" indent="0"/>
            <a:r>
              <a:rPr lang="en-US" dirty="0"/>
              <a:t>Taxpayers file taxes for the Bureau of Internal Revenue through </a:t>
            </a:r>
            <a:r>
              <a:rPr lang="en-US" dirty="0" err="1"/>
              <a:t>eFiling</a:t>
            </a:r>
            <a:r>
              <a:rPr lang="en-US" dirty="0"/>
              <a:t> and Payment System (</a:t>
            </a:r>
            <a:r>
              <a:rPr lang="en-US" dirty="0" err="1"/>
              <a:t>eFPS</a:t>
            </a:r>
            <a:r>
              <a:rPr lang="en-US" dirty="0"/>
              <a:t>), </a:t>
            </a:r>
            <a:r>
              <a:rPr lang="en-US" b="0" i="0" dirty="0" err="1">
                <a:solidFill>
                  <a:srgbClr val="BDC1C6"/>
                </a:solidFill>
                <a:effectLst/>
                <a:latin typeface="arial" panose="020B0604020202020204" pitchFamily="34" charset="0"/>
              </a:rPr>
              <a:t>LImited</a:t>
            </a:r>
            <a:r>
              <a:rPr lang="en-US" b="0" i="0" dirty="0">
                <a:solidFill>
                  <a:srgbClr val="BDC1C6"/>
                </a:solidFill>
                <a:effectLst/>
                <a:latin typeface="arial" panose="020B0604020202020204" pitchFamily="34" charset="0"/>
              </a:rPr>
              <a:t> Bank Data Entry System (</a:t>
            </a:r>
            <a:r>
              <a:rPr lang="en-US" dirty="0"/>
              <a:t>LBDES), or </a:t>
            </a:r>
            <a:r>
              <a:rPr lang="en-US" dirty="0" err="1"/>
              <a:t>ePay</a:t>
            </a:r>
            <a:r>
              <a:rPr lang="en-US" dirty="0"/>
              <a:t>; or pay customs duties for the Bureau of Customs through various electronic systems like Electronic to Mobile (E2M) or </a:t>
            </a:r>
            <a:r>
              <a:rPr lang="en-US" b="0" i="0" dirty="0">
                <a:solidFill>
                  <a:srgbClr val="BDC1C6"/>
                </a:solidFill>
                <a:effectLst/>
                <a:latin typeface="arial" panose="020B0604020202020204" pitchFamily="34" charset="0"/>
              </a:rPr>
              <a:t>Payment Application Secure System v.5/6 (</a:t>
            </a:r>
            <a:r>
              <a:rPr lang="en-US" dirty="0"/>
              <a:t>PASS5/PASS6), meanwhile for fees and charges (such as applying for driver’s license, passport, birth certificate, etc.) clients go directly to either government’s frontline office or through a third-party service providers. </a:t>
            </a:r>
          </a:p>
          <a:p>
            <a:pPr marL="0" indent="0"/>
            <a:endParaRPr lang="en-US" dirty="0"/>
          </a:p>
          <a:p>
            <a:pPr marL="0" indent="0"/>
            <a:r>
              <a:rPr lang="en-US" dirty="0"/>
              <a:t>Payments can be made using various methods (over-the-counter / digital payment). Authorized agent banks of BIR &amp; BOC collect and remit taxes and custom duties on behalf of the National Government. Meanwhile, National Collecting Officers of NGAs deposit fees and charges to authorized government depository banks. These banks must remit collections to the Treasury Single Account (TSA) with the </a:t>
            </a:r>
            <a:r>
              <a:rPr lang="en-US" dirty="0" err="1"/>
              <a:t>Bangko</a:t>
            </a:r>
            <a:r>
              <a:rPr lang="en-US" dirty="0"/>
              <a:t> Sentral ng </a:t>
            </a:r>
            <a:r>
              <a:rPr lang="en-US" dirty="0" err="1"/>
              <a:t>Pilipinas</a:t>
            </a:r>
            <a:r>
              <a:rPr lang="en-US" dirty="0"/>
              <a:t> by 11:30 AM the next banking day from the collection date. They must also report collections to the </a:t>
            </a:r>
            <a:r>
              <a:rPr lang="en-US" dirty="0" err="1"/>
              <a:t>BTr</a:t>
            </a:r>
            <a:r>
              <a:rPr lang="en-US" dirty="0"/>
              <a:t> through a reporting and monitoring system (TRAMS and NGCDS) by 4:00 PM the next banking day, or face penalties. The collecting agencies are required to reconcile with the </a:t>
            </a:r>
            <a:r>
              <a:rPr lang="en-US" dirty="0" err="1"/>
              <a:t>BTr</a:t>
            </a:r>
            <a:r>
              <a:rPr lang="en-US" dirty="0"/>
              <a:t> on a monthly basis.</a:t>
            </a:r>
            <a:br>
              <a:rPr lang="en-US" dirty="0"/>
            </a:br>
            <a:endParaRPr lang="en-US" dirty="0"/>
          </a:p>
          <a:p>
            <a:pPr marL="0" indent="0"/>
            <a:r>
              <a:rPr lang="en-US" i="1" dirty="0"/>
              <a:t>Note: BIR – 20 AABs; BOC -36 AABs. Banks need accreditation from BIR and or BOC to be an AAB. </a:t>
            </a:r>
          </a:p>
          <a:p>
            <a:pPr marL="0" indent="0"/>
            <a:endParaRPr lang="en-US" dirty="0"/>
          </a:p>
          <a:p>
            <a:pPr marL="0" indent="0"/>
            <a:r>
              <a:rPr lang="en-US" b="1" dirty="0"/>
              <a:t>TSA Reporting And Monitoring System (TRAMS)  </a:t>
            </a:r>
          </a:p>
          <a:p>
            <a:pPr marL="0" indent="0"/>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The TSA Reporting And Monitoring System (TRAMS) is a part of suite of banking services provided to </a:t>
            </a:r>
            <a:r>
              <a:rPr lang="en-US" b="0" dirty="0" err="1"/>
              <a:t>BTr</a:t>
            </a:r>
            <a:r>
              <a:rPr lang="en-US" b="0" dirty="0"/>
              <a:t> to support the TSA implementation. It is a web-based application accessible through a secure FTP site and provides </a:t>
            </a:r>
            <a:r>
              <a:rPr lang="en-US" b="0" dirty="0" err="1"/>
              <a:t>BTr</a:t>
            </a:r>
            <a:r>
              <a:rPr lang="en-US" b="0" dirty="0"/>
              <a:t> with up-to date information on BIR/BOC/Other NGA collections and to support Treasury cash management activities.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TRAMS, as part of the initiative to implement the TSA, was developed for the purpose of providing </a:t>
            </a:r>
            <a:r>
              <a:rPr lang="en-US" b="0" dirty="0" err="1"/>
              <a:t>BTr</a:t>
            </a:r>
            <a:r>
              <a:rPr lang="en-US" b="0" dirty="0"/>
              <a:t> with a consolidated view of its cash position through the acceptance of report from the AABs and AGDBs via a secure File Transfer Protocol (FTP) site. Moreover, TRAMS shall equip the Bureau of the valuable tool for a simplified and efficient electronic monitoring of collections and generate desired reports that are necessary for decision-making. (TC No. 03-2013) (Dec/11/2013)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The system went live on January 2014.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Features: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dirty="0"/>
              <a:t>Collection Module – captures remittances of taxes, custom duties and nontax collections to TSA</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dirty="0"/>
              <a:t>Disbursement Module – covering all NGAs MDS accounts disbursements including BTRs interest payments beginning 2015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700" b="0" i="1" dirty="0"/>
              <a:t>Note: Treasury Circular No. 03-2013 – Implementing Guidelines of the Memorandum of Agreement for Authorized Agent Banks (AABs)/Authorized Government Depository Banks (AGDBs) in the collection and remittance of National internal Revenue Taxes/Custom Duties/Other National Collections under the TSA Framework.</a:t>
            </a:r>
          </a:p>
          <a:p>
            <a:pPr marL="0" indent="0"/>
            <a:endParaRPr lang="en-US" b="1" dirty="0"/>
          </a:p>
          <a:p>
            <a:pPr marL="0" indent="0"/>
            <a:endParaRPr lang="en-US" b="1" dirty="0"/>
          </a:p>
          <a:p>
            <a:pPr marL="0" indent="0"/>
            <a:r>
              <a:rPr lang="en-US" b="1" dirty="0"/>
              <a:t>National Government Collection and Disbursement System (NGCDS) </a:t>
            </a:r>
          </a:p>
          <a:p>
            <a:pPr marL="0" indent="0"/>
            <a:endParaRPr lang="en-US" dirty="0"/>
          </a:p>
          <a:p>
            <a:pPr marL="0" indent="0"/>
            <a:r>
              <a:rPr lang="en-US" dirty="0"/>
              <a:t>The National Government Collection and Disbursement System (NGCDS) is the Bureau of the Treasury’s (</a:t>
            </a:r>
            <a:r>
              <a:rPr lang="en-US" dirty="0" err="1"/>
              <a:t>BTr</a:t>
            </a:r>
            <a:r>
              <a:rPr lang="en-US" dirty="0"/>
              <a:t>) new collection and disbursement system. The web-based system was developed to help streamline the processes, ensure compliance with the Unified Accounts Code Structure (UACS), and provide a more efficient reporting and monitoring of collection and disbursement of various National Government Agencies. With the NGCDS, the </a:t>
            </a:r>
            <a:r>
              <a:rPr lang="en-US" dirty="0" err="1"/>
              <a:t>BTr</a:t>
            </a:r>
            <a:r>
              <a:rPr lang="en-US" dirty="0"/>
              <a:t> can more easily monitor and verify remittances of government agencies as daily and monthly collection reports from Authorized Government Depository Banks (AGDBs) are uploaded directly to the </a:t>
            </a:r>
            <a:r>
              <a:rPr lang="en-US" dirty="0" err="1"/>
              <a:t>BTr’s</a:t>
            </a:r>
            <a:r>
              <a:rPr lang="en-US" dirty="0"/>
              <a:t> database systems. </a:t>
            </a:r>
          </a:p>
          <a:p>
            <a:pPr marL="0" indent="0"/>
            <a:endParaRPr lang="en-US" dirty="0"/>
          </a:p>
          <a:p>
            <a:pPr marL="0" indent="0"/>
            <a:r>
              <a:rPr lang="en-US" dirty="0"/>
              <a:t>AGDBs shall ensure that all deposited collections /remittances through Regular Deposit, Online Collections, Electronic Payment Scheme, Direct Remittance, LDDAP-ADA, Letter request to credit/ Fund Transfer Advice and other type of remittances are included in the Daily Summary of Collection Reports uploaded in the NGCDS. Also, they shall submit to </a:t>
            </a:r>
            <a:r>
              <a:rPr lang="en-US" dirty="0" err="1"/>
              <a:t>BTr</a:t>
            </a:r>
            <a:r>
              <a:rPr lang="en-US" dirty="0"/>
              <a:t> a daily collection in Comma Separated Value (.csv) file format, through the uploading facility access in the NGCDS not later than 7:00 PM of the succeeding banking day from the date of collection. </a:t>
            </a:r>
          </a:p>
          <a:p>
            <a:pPr marL="0" indent="0"/>
            <a:endParaRPr lang="en-US" dirty="0"/>
          </a:p>
          <a:p>
            <a:pPr marL="0" indent="0"/>
            <a:endParaRPr lang="en-US" dirty="0"/>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051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US" dirty="0"/>
              <a:t>There are significant challenges to the current revenue collection system.</a:t>
            </a:r>
          </a:p>
          <a:p>
            <a:pPr marL="0" indent="0"/>
            <a:endParaRPr lang="en-US" dirty="0"/>
          </a:p>
          <a:p>
            <a:pPr marL="171450" indent="-171450">
              <a:buFont typeface="Arial" panose="020B0604020202020204" pitchFamily="34" charset="0"/>
              <a:buChar char="•"/>
            </a:pPr>
            <a:r>
              <a:rPr lang="en-US" dirty="0"/>
              <a:t>First, because there is no centralized payment system such that each collecting agency have some form of autonomy in the design of their own collection systems, the immediate information available to the National Treasury is limited to amount that is remitted to the Treasury Single Account. </a:t>
            </a:r>
          </a:p>
          <a:p>
            <a:pPr marL="628650" lvl="1" indent="-171450">
              <a:buFont typeface="Arial" panose="020B0604020202020204" pitchFamily="34" charset="0"/>
              <a:buChar char="•"/>
            </a:pPr>
            <a:r>
              <a:rPr lang="en-US" dirty="0"/>
              <a:t>It does not know right away whether the remitted amount transferred to the TSA represents full tax payment owed to the government.</a:t>
            </a:r>
          </a:p>
          <a:p>
            <a:pPr marL="628650" lvl="1" indent="-171450">
              <a:buFont typeface="Arial" panose="020B0604020202020204" pitchFamily="34" charset="0"/>
              <a:buChar char="•"/>
            </a:pPr>
            <a:r>
              <a:rPr lang="en-US" dirty="0"/>
              <a:t>This information is only available to the collecting agencies themselves.</a:t>
            </a:r>
          </a:p>
          <a:p>
            <a:pPr marL="171450" indent="-171450">
              <a:buFont typeface="Arial" panose="020B0604020202020204" pitchFamily="34" charset="0"/>
              <a:buChar char="•"/>
            </a:pPr>
            <a:r>
              <a:rPr lang="en-US" dirty="0"/>
              <a:t>Because the responsibility of collection is with the agencies, it has given rise to non-uniformity in terms of collection systems. For example, some agencies have implemented full electronic collections, while some are still stuck with manual cash registers, while others have adopted hybrid systems that allow for both.</a:t>
            </a:r>
          </a:p>
          <a:p>
            <a:pPr marL="628650" lvl="1" indent="-171450">
              <a:buFont typeface="Arial" panose="020B0604020202020204" pitchFamily="34" charset="0"/>
              <a:buChar char="•"/>
            </a:pPr>
            <a:r>
              <a:rPr lang="en-US" dirty="0"/>
              <a:t>And the diversity in collection systems have multiplied with the widespread adoption of digital collections since there are plenty of digital collection providers that the agencies can engage – from digital banks to digital payment gateways to electronic money issuers, to mention a few. Some agencies even developed their own collection portals to interface with those of the solution providers.</a:t>
            </a:r>
          </a:p>
          <a:p>
            <a:pPr marL="628650" lvl="1" indent="-171450">
              <a:buFont typeface="Arial" panose="020B0604020202020204" pitchFamily="34" charset="0"/>
              <a:buChar char="•"/>
            </a:pPr>
            <a:r>
              <a:rPr lang="en-US" dirty="0"/>
              <a:t>The problem here is that the terms of engagements are non-standardized. For example, convenience fees charged for electronic payments tend to vary per provider and per region, as well as the transaction reports that can be generated.</a:t>
            </a:r>
          </a:p>
          <a:p>
            <a:pPr marL="628650" lvl="1" indent="-171450">
              <a:buFont typeface="Arial" panose="020B0604020202020204" pitchFamily="34" charset="0"/>
              <a:buChar char="•"/>
            </a:pPr>
            <a:r>
              <a:rPr lang="en-US" dirty="0"/>
              <a:t>To address this, the National Treasury has imposed a standardized memorandum of agreement. It is a four-party agreement between the </a:t>
            </a:r>
            <a:r>
              <a:rPr lang="en-US" dirty="0" err="1"/>
              <a:t>BTr</a:t>
            </a:r>
            <a:r>
              <a:rPr lang="en-US" dirty="0"/>
              <a:t>, the collecting agency, the digital collections provider, and the government settlement bank to harmonize some of the terms and conditions of these digital collection engagements.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because the </a:t>
            </a:r>
            <a:r>
              <a:rPr lang="en-US" dirty="0" err="1"/>
              <a:t>BTr</a:t>
            </a:r>
            <a:r>
              <a:rPr lang="en-US" dirty="0"/>
              <a:t> itself does not own the collection process, we have difficulty in breaking down the types of collections remitted to the Treasury Single Account.</a:t>
            </a:r>
          </a:p>
          <a:p>
            <a:pPr marL="628650" lvl="1" indent="-171450">
              <a:buFont typeface="Arial" panose="020B0604020202020204" pitchFamily="34" charset="0"/>
              <a:buChar char="•"/>
            </a:pPr>
            <a:r>
              <a:rPr lang="en-US" dirty="0"/>
              <a:t>The most important of which is the identification of “trust receipts” which cannot be co-mingled with the general fund because they have their own specific use outside of the budget, as well as the identification of “earmarked revenues” which are revenues that by law have very specific programs to fund such as military modernization and subsidies to the universal healthcare program.</a:t>
            </a:r>
          </a:p>
          <a:p>
            <a:pPr marL="628650" lvl="1" indent="-171450">
              <a:buFont typeface="Arial" panose="020B0604020202020204" pitchFamily="34" charset="0"/>
              <a:buChar char="•"/>
            </a:pPr>
            <a:r>
              <a:rPr lang="en-US" dirty="0"/>
              <a:t>Thus, there are two implications for this.</a:t>
            </a:r>
          </a:p>
          <a:p>
            <a:pPr marL="1085850" lvl="2" indent="-171450">
              <a:buFont typeface="Arial" panose="020B0604020202020204" pitchFamily="34" charset="0"/>
              <a:buChar char="•"/>
            </a:pPr>
            <a:r>
              <a:rPr lang="en-US" dirty="0"/>
              <a:t>First, the </a:t>
            </a:r>
            <a:r>
              <a:rPr lang="en-US" dirty="0" err="1"/>
              <a:t>BTr</a:t>
            </a:r>
            <a:r>
              <a:rPr lang="en-US" dirty="0"/>
              <a:t> needs substantial investments in IT infrastructure, to embed in the payment and transfer processes the capture of the correct information with regards to the nature of each collection transaction;</a:t>
            </a:r>
          </a:p>
          <a:p>
            <a:pPr marL="1085850" lvl="2" indent="-171450">
              <a:buFont typeface="Arial" panose="020B0604020202020204" pitchFamily="34" charset="0"/>
              <a:buChar char="•"/>
            </a:pPr>
            <a:r>
              <a:rPr lang="en-US" dirty="0"/>
              <a:t>And Second, there is extensive dependency with the agent banks and the collecting agencies for the validation and correctness of the amounts and timeliness of the remittances to the TSA.</a:t>
            </a:r>
            <a:endParaRPr dirty="0"/>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5</a:t>
            </a:fld>
            <a:endParaRPr/>
          </a:p>
        </p:txBody>
      </p:sp>
    </p:spTree>
    <p:extLst>
      <p:ext uri="{BB962C8B-B14F-4D97-AF65-F5344CB8AC3E}">
        <p14:creationId xmlns:p14="http://schemas.microsoft.com/office/powerpoint/2010/main" val="208237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PH" dirty="0"/>
              <a:t>Going into our budget execution, it is likewise decentralized.</a:t>
            </a:r>
          </a:p>
          <a:p>
            <a:pPr marL="0" indent="0"/>
            <a:endParaRPr lang="en-PH" dirty="0"/>
          </a:p>
          <a:p>
            <a:pPr marL="0" indent="0"/>
            <a:r>
              <a:rPr lang="en-PH" dirty="0"/>
              <a:t>For one, we have an entire separate ministry called the Department of Budget and Management or DBM that oversees budget preparation and execution.</a:t>
            </a:r>
          </a:p>
          <a:p>
            <a:pPr marL="171450" indent="-171450">
              <a:buFont typeface="Arial" panose="020B0604020202020204" pitchFamily="34" charset="0"/>
              <a:buChar char="•"/>
            </a:pPr>
            <a:r>
              <a:rPr lang="en-PH" dirty="0"/>
              <a:t>This agency is of course independent from the National Treasury and the Ministry of Finance.</a:t>
            </a:r>
          </a:p>
          <a:p>
            <a:pPr marL="0" indent="0"/>
            <a:endParaRPr lang="en-PH" dirty="0"/>
          </a:p>
          <a:p>
            <a:pPr marL="0" indent="0"/>
            <a:r>
              <a:rPr lang="en-PH" dirty="0"/>
              <a:t>Our annual appropriations or budget is prepared and consolidated by the DBM based on the submissions of hundreds of ministries, line-ministries, bureaus and offices of the Philippine government for approval of the legislative branch.</a:t>
            </a:r>
          </a:p>
          <a:p>
            <a:pPr marL="171450" indent="-171450">
              <a:buFont typeface="Arial" panose="020B0604020202020204" pitchFamily="34" charset="0"/>
              <a:buChar char="•"/>
            </a:pPr>
            <a:r>
              <a:rPr lang="en-PH" dirty="0"/>
              <a:t>The validity of appropriations, which is on a calendar year basis, is generally for 1 year.</a:t>
            </a:r>
          </a:p>
          <a:p>
            <a:pPr marL="171450" indent="-171450">
              <a:buFont typeface="Arial" panose="020B0604020202020204" pitchFamily="34" charset="0"/>
              <a:buChar char="•"/>
            </a:pPr>
            <a:r>
              <a:rPr lang="en-PH" dirty="0"/>
              <a:t>However, there are some spending items that are allowed to be carried over to the next calendar year, such as operating expenditures which can be extended by 6 months and capital expenditures which can be extended by 12 months.</a:t>
            </a:r>
          </a:p>
          <a:p>
            <a:pPr marL="171450" indent="-171450">
              <a:buFont typeface="Arial" panose="020B0604020202020204" pitchFamily="34" charset="0"/>
              <a:buChar char="•"/>
            </a:pPr>
            <a:r>
              <a:rPr lang="en-PH" dirty="0"/>
              <a:t>The extension is specified in the budget law itself or in some cases when it is not, the congress may pass another law for its extension as was the case in 2021 at the height of the pandemic.</a:t>
            </a:r>
          </a:p>
          <a:p>
            <a:pPr marL="171450" indent="-171450">
              <a:buFont typeface="Arial" panose="020B0604020202020204" pitchFamily="34" charset="0"/>
              <a:buChar char="•"/>
            </a:pPr>
            <a:r>
              <a:rPr lang="en-PH" dirty="0"/>
              <a:t>Hence, it is possible that in some years, more than one budget is being implemented which makes the review and evaluation of the budget execution significantly more challenging.</a:t>
            </a:r>
          </a:p>
          <a:p>
            <a:pPr marL="628650" lvl="1" indent="-171450">
              <a:buFont typeface="Arial" panose="020B0604020202020204" pitchFamily="34" charset="0"/>
              <a:buChar char="•"/>
            </a:pPr>
            <a:r>
              <a:rPr lang="en-PH" dirty="0"/>
              <a:t>Since the Philippines is observing a deficit target, some expenditures in the current year’s appropriation may have to be deferred.	</a:t>
            </a:r>
          </a:p>
          <a:p>
            <a:pPr marL="171450" indent="-171450">
              <a:buFont typeface="Arial" panose="020B0604020202020204" pitchFamily="34" charset="0"/>
              <a:buChar char="•"/>
            </a:pPr>
            <a:endParaRPr lang="en-PH" dirty="0"/>
          </a:p>
          <a:p>
            <a:pPr marL="0" indent="0">
              <a:buFont typeface="Arial" panose="020B0604020202020204" pitchFamily="34" charset="0"/>
              <a:buNone/>
            </a:pPr>
            <a:r>
              <a:rPr lang="en-PH" dirty="0"/>
              <a:t>The major steps in the execution of the budget is under the control of the DBM.</a:t>
            </a:r>
          </a:p>
          <a:p>
            <a:pPr marL="171450" indent="-171450">
              <a:buFont typeface="Arial" panose="020B0604020202020204" pitchFamily="34" charset="0"/>
              <a:buChar char="•"/>
            </a:pPr>
            <a:r>
              <a:rPr lang="en-PH" dirty="0"/>
              <a:t>They have ownership on the issuance of allotment release orders that give implementing agencies the authority to incur obligations and commitments.</a:t>
            </a:r>
          </a:p>
          <a:p>
            <a:pPr marL="171450" indent="-171450">
              <a:buFont typeface="Arial" panose="020B0604020202020204" pitchFamily="34" charset="0"/>
              <a:buChar char="•"/>
            </a:pPr>
            <a:r>
              <a:rPr lang="en-PH" dirty="0"/>
              <a:t>As well as ownership on the issuance of disbursement authority that allows implementing agencies to instruct servicing banks to transfer cash payments to their suppliers and contractors.</a:t>
            </a:r>
          </a:p>
          <a:p>
            <a:pPr marL="628650" lvl="1" indent="-171450">
              <a:buFont typeface="Arial" panose="020B0604020202020204" pitchFamily="34" charset="0"/>
              <a:buChar char="•"/>
            </a:pPr>
            <a:r>
              <a:rPr lang="en-PH" dirty="0"/>
              <a:t>This is through an instrument called Notice of Cash Allocation or NCA.</a:t>
            </a:r>
          </a:p>
          <a:p>
            <a:pPr marL="171450" indent="-171450">
              <a:buFont typeface="Arial" panose="020B0604020202020204" pitchFamily="34" charset="0"/>
              <a:buChar char="•"/>
            </a:pPr>
            <a:endParaRPr lang="en-PH" dirty="0"/>
          </a:p>
          <a:p>
            <a:pPr marL="0" indent="0">
              <a:buFont typeface="Arial" panose="020B0604020202020204" pitchFamily="34" charset="0"/>
              <a:buNone/>
            </a:pPr>
            <a:r>
              <a:rPr lang="en-PH" dirty="0"/>
              <a:t>However, the implementing agencies themselves are the ones delegated with the responsibility for commitment controls.</a:t>
            </a:r>
          </a:p>
          <a:p>
            <a:pPr marL="171450" indent="-171450">
              <a:buFont typeface="Arial" panose="020B0604020202020204" pitchFamily="34" charset="0"/>
              <a:buChar char="•"/>
            </a:pPr>
            <a:r>
              <a:rPr lang="en-PH" dirty="0"/>
              <a:t>They issue the document that certifies that the budget allotment has been committed or obligated which are then submitted to the DBM and to the state auditor on a regular basis.</a:t>
            </a:r>
          </a:p>
          <a:p>
            <a:pPr marL="628650" lvl="1" indent="-171450">
              <a:buFont typeface="Arial" panose="020B0604020202020204" pitchFamily="34" charset="0"/>
              <a:buChar char="•"/>
            </a:pPr>
            <a:r>
              <a:rPr lang="en-PH" dirty="0"/>
              <a:t>This implies that the availability of consolidated information regarding how much of the total allotments of the government are already committed relies on the accuracy and timeliness of the agency submissions. Again, I would like to emphasize that there are hundreds of such agencies.</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The implementing agencies are also responsible for initiating the payments with their servicing banks through the issuance of fund transfer instructions or checks based on the disbursement authority or NCA issued to them.</a:t>
            </a:r>
          </a:p>
          <a:p>
            <a:pPr marL="628650" lvl="1" indent="-171450">
              <a:buFont typeface="Arial" panose="020B0604020202020204" pitchFamily="34" charset="0"/>
              <a:buChar char="•"/>
            </a:pPr>
            <a:r>
              <a:rPr lang="en-PH" dirty="0"/>
              <a:t>They are likewise required to provide disbursement report the DBM and the state auditor on a regular basis for consolidation.</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Since the NCA is delivered by the DBM directly to the implementing agencies, with a corresponding notification to the National Treasury, the Treasury’s role in the budget execution process is limited to the funding of payment instructions which is consolidated through our Modified Disbursement System, which I will discuss in the next slide.</a:t>
            </a:r>
          </a:p>
          <a:p>
            <a:pPr marL="171450" indent="-171450">
              <a:buFont typeface="Arial" panose="020B0604020202020204" pitchFamily="34" charset="0"/>
              <a:buChar char="•"/>
            </a:pPr>
            <a:endParaRPr dirty="0"/>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US" dirty="0"/>
              <a:t>This slide illustrates the disbursement process under our Modified Disbursement System framework.</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The Modified Disbursement System (MDS) is a cash management system adopted by the Philippine government to make our decentralized budget execution process become more efficient and less costly.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There are four parties involved in the process: the implementing agencies, the DBM, the MDS servicing bank, and the National Treasury.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At this point I should clarify that the MDS-servicing bank is not our Central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These are instead government financial institutions which are the only banks outside of our central bank that are allowed by law to maintain government accounts.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Going into the process: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First, the disbursement is initiated when an implementing agency submits a disbursement authority request to the DBM (blue line).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The DBM then evaluates the request based on necessity and consistency with the fiscal program.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If the request is granted, the DBM releases the disbursement authority called the Notice of Cash Allocation (NCA).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Second, the DBM then forwards the copy of the NCA to the implementing agency and to the implementing agency’s MDS-servicing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 corresponding document called Advice of NCAs Issued (ANCAI) is also forwarded to the National Treasury to notify that there is going to be a need for funding. (red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Third, upon receipt of the NCA, the MDS servicing bank will top up the balance of the MDS-sub account of the implementing agency by the amount indicated in the NCA.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At such point, the implementing agency may already issue a fund transfer instructions or MDS checks to the MDS servicing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After which, the MDS servicing bank will debit the MDS sub-account and disburse the payments directly to the suppliers’ or the contractors’ bank account (yellow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And lastly, after the transaction is settled, the MDS-servicing bank will request the National Treasury for reimbursements.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Only then does the National Treasury transfer funds out of the TSA and into the account with the MDS servicing bank (green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PH" dirty="0"/>
              <a:t>Hence, what goes out of the TSA is only the exact amount of cash needed to cover the actual daily disbursements.</a:t>
            </a:r>
          </a:p>
          <a:p>
            <a:pPr marL="0" indent="0"/>
            <a:endParaRPr dirty="0"/>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extLst>
      <p:ext uri="{BB962C8B-B14F-4D97-AF65-F5344CB8AC3E}">
        <p14:creationId xmlns:p14="http://schemas.microsoft.com/office/powerpoint/2010/main" val="316890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PH" dirty="0"/>
              <a:t>Talking more about the MDS framework, it was implemented because of very specific benefits:</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First, the MDS-sub accounts only have “virtual balances,” which means the National Treasury can hold on to its cash resources in the TSA until there is actual need for payment.</a:t>
            </a:r>
          </a:p>
          <a:p>
            <a:pPr marL="628650" lvl="1" indent="-171450">
              <a:buFont typeface="Arial" panose="020B0604020202020204" pitchFamily="34" charset="0"/>
              <a:buChar char="•"/>
            </a:pPr>
            <a:r>
              <a:rPr lang="en-PH" dirty="0"/>
              <a:t>And these virtual balances are limited to the amounts indicated in the disbursement authority issued to the implementing agencies, so the observance of disbursement ceilings is already built into the system.</a:t>
            </a:r>
          </a:p>
          <a:p>
            <a:pPr marL="171450" indent="-171450">
              <a:buFont typeface="Arial" panose="020B0604020202020204" pitchFamily="34" charset="0"/>
              <a:buChar char="•"/>
            </a:pPr>
            <a:r>
              <a:rPr lang="en-PH" dirty="0"/>
              <a:t>Second, despite the budget execution process being fragmented, the MDS framework at least allows the disbursement process to be streamlined and centralized, such that the funds are released directly to the accounts of the suppliers and creditors, without going through the implementing agencies.</a:t>
            </a:r>
          </a:p>
          <a:p>
            <a:pPr marL="628650" lvl="1" indent="-171450">
              <a:buFont typeface="Arial" panose="020B0604020202020204" pitchFamily="34" charset="0"/>
              <a:buChar char="•"/>
            </a:pPr>
            <a:r>
              <a:rPr lang="en-PH" dirty="0"/>
              <a:t>This avoids the scenario where </a:t>
            </a:r>
            <a:r>
              <a:rPr lang="en-US" dirty="0"/>
              <a:t>implementing agencies accumulate idle cash.</a:t>
            </a:r>
          </a:p>
          <a:p>
            <a:pPr marL="171450" indent="-171450">
              <a:buFont typeface="Arial" panose="020B0604020202020204" pitchFamily="34" charset="0"/>
              <a:buChar char="•"/>
            </a:pPr>
            <a:r>
              <a:rPr lang="en-US" dirty="0"/>
              <a:t>And lastly, because funds leave the TSA only when there is actual need for it, the National Treasury is able to economize on its resources.</a:t>
            </a:r>
          </a:p>
          <a:p>
            <a:pPr marL="628650" lvl="1" indent="-171450">
              <a:buFont typeface="Arial" panose="020B0604020202020204" pitchFamily="34" charset="0"/>
              <a:buChar char="•"/>
            </a:pPr>
            <a:r>
              <a:rPr lang="en-US" dirty="0"/>
              <a:t>There is no need to borrow earlier than needed and the excess funds will continue to earn interest in the TSA.</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dirty="0"/>
              <a:t>However, the MDS framework also has it challenges:</a:t>
            </a:r>
          </a:p>
          <a:p>
            <a:pPr marL="171450" lvl="0" indent="-171450">
              <a:buFont typeface="Arial" panose="020B0604020202020204" pitchFamily="34" charset="0"/>
              <a:buChar char="•"/>
            </a:pPr>
            <a:r>
              <a:rPr lang="en-US" dirty="0"/>
              <a:t>The National Treasury knows how much outstanding NCA was already issued because of the Advice of NCA Issued forwarded by the DBM, if you recall from the previous slide. However, the National Treasury does not know when exactly the implementing agencies will execute their payments.</a:t>
            </a:r>
          </a:p>
          <a:p>
            <a:pPr marL="628650" lvl="1" indent="-171450">
              <a:buFont typeface="Arial" panose="020B0604020202020204" pitchFamily="34" charset="0"/>
              <a:buChar char="•"/>
            </a:pPr>
            <a:r>
              <a:rPr lang="en-US" dirty="0"/>
              <a:t>The NCA itself has a validity of three (3) months.</a:t>
            </a:r>
          </a:p>
          <a:p>
            <a:pPr marL="628650" lvl="1" indent="-171450">
              <a:buFont typeface="Arial" panose="020B0604020202020204" pitchFamily="34" charset="0"/>
              <a:buChar char="•"/>
            </a:pPr>
            <a:r>
              <a:rPr lang="en-US" dirty="0"/>
              <a:t>Moreover, there is till prevalent use of MDS-checks because it is the preferred mode of payment of many suppliers, especially for large amounts.</a:t>
            </a:r>
          </a:p>
          <a:p>
            <a:pPr marL="628650" lvl="1" indent="-171450">
              <a:buFont typeface="Arial" panose="020B0604020202020204" pitchFamily="34" charset="0"/>
              <a:buChar char="•"/>
            </a:pPr>
            <a:r>
              <a:rPr lang="en-US" dirty="0"/>
              <a:t>And these checks can be </a:t>
            </a:r>
            <a:r>
              <a:rPr lang="en-US" dirty="0" err="1"/>
              <a:t>encashed</a:t>
            </a:r>
            <a:r>
              <a:rPr lang="en-US" dirty="0"/>
              <a:t> on any banking day within a three (3) months validity period.</a:t>
            </a:r>
          </a:p>
          <a:p>
            <a:pPr marL="171450" lvl="0" indent="-171450">
              <a:buFont typeface="Arial" panose="020B0604020202020204" pitchFamily="34" charset="0"/>
              <a:buChar char="•"/>
            </a:pPr>
            <a:r>
              <a:rPr lang="en-US" dirty="0"/>
              <a:t>Hence, for the National Treasury’s estimate of daily cash requirement, there is extensive reliance on the MDS-servicing banks since they are the ones who receive the payment instructions from the implementing agencies.</a:t>
            </a:r>
          </a:p>
          <a:p>
            <a:pPr marL="628650" lvl="1" indent="-171450">
              <a:buFont typeface="Arial" panose="020B0604020202020204" pitchFamily="34" charset="0"/>
              <a:buChar char="•"/>
            </a:pPr>
            <a:r>
              <a:rPr lang="en-US" dirty="0"/>
              <a:t>We have an entire division that gathers and consolidates information from the hundreds of MDS-servicing bank branches on the fund transfer requests of the implementing agencies.</a:t>
            </a:r>
          </a:p>
          <a:p>
            <a:pPr marL="171450" lvl="0" indent="-171450">
              <a:buFont typeface="Arial" panose="020B0604020202020204" pitchFamily="34" charset="0"/>
              <a:buChar char="•"/>
            </a:pPr>
            <a:r>
              <a:rPr lang="en-US" dirty="0"/>
              <a:t>And one way to ensure that we have sufficient cash to fund the transfer instructions is the imposition of a twenty-four (24) to forty-eight (48) hours waiting period before these fund transfer requests can be executed or settled.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dirty="0"/>
              <a:t>As for the MDS-checks, it is still a problem because even the MDS-servicing banks do not know when exactly this checks will be negotiated.</a:t>
            </a:r>
          </a:p>
          <a:p>
            <a:pPr marL="171450" lvl="0" indent="-171450">
              <a:buFont typeface="Arial" panose="020B0604020202020204" pitchFamily="34" charset="0"/>
              <a:buChar char="•"/>
            </a:pPr>
            <a:r>
              <a:rPr lang="en-US" dirty="0"/>
              <a:t>And because these checks are typically for very large amounts, they substantially complicate our cash management operations.</a:t>
            </a:r>
          </a:p>
          <a:p>
            <a:pPr marL="171450" lvl="0" indent="-171450">
              <a:buFont typeface="Arial" panose="020B0604020202020204" pitchFamily="34" charset="0"/>
              <a:buChar char="•"/>
            </a:pPr>
            <a:r>
              <a:rPr lang="en-US" dirty="0"/>
              <a:t>So, our solution is to issue an administrative order requiring all implementing agencies to seek the National Treasury’s approval before they can order checkbooks.</a:t>
            </a:r>
          </a:p>
          <a:p>
            <a:pPr marL="171450" lvl="0" indent="-171450">
              <a:buFont typeface="Arial" panose="020B0604020202020204" pitchFamily="34" charset="0"/>
              <a:buChar char="•"/>
            </a:pPr>
            <a:r>
              <a:rPr lang="en-US" dirty="0"/>
              <a:t>And since then, the use of MDS-checks have already declined significantly.</a:t>
            </a:r>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8</a:t>
            </a:fld>
            <a:endParaRPr/>
          </a:p>
        </p:txBody>
      </p:sp>
    </p:spTree>
    <p:extLst>
      <p:ext uri="{BB962C8B-B14F-4D97-AF65-F5344CB8AC3E}">
        <p14:creationId xmlns:p14="http://schemas.microsoft.com/office/powerpoint/2010/main" val="22999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400050"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676117" y="4784835"/>
            <a:ext cx="5408930" cy="3915028"/>
          </a:xfrm>
          <a:prstGeom prst="rect">
            <a:avLst/>
          </a:prstGeom>
          <a:noFill/>
          <a:ln>
            <a:noFill/>
          </a:ln>
        </p:spPr>
        <p:txBody>
          <a:bodyPr spcFirstLastPara="1" wrap="square" lIns="93162" tIns="46568" rIns="93162" bIns="46568" anchor="t" anchorCtr="0">
            <a:noAutofit/>
          </a:bodyPr>
          <a:lstStyle/>
          <a:p>
            <a:pPr marL="0" indent="0"/>
            <a:r>
              <a:rPr lang="en-PH" dirty="0"/>
              <a:t>So, here I summarize the implications of our decentralized revenue collections and disbursement execution process on the Cash Management Operations of the National Treasury.</a:t>
            </a:r>
          </a:p>
          <a:p>
            <a:pPr marL="0" indent="0"/>
            <a:endParaRPr lang="en-PH" dirty="0"/>
          </a:p>
          <a:p>
            <a:pPr marL="171450" indent="-171450">
              <a:buFont typeface="Arial" panose="020B0604020202020204" pitchFamily="34" charset="0"/>
              <a:buChar char="•"/>
            </a:pPr>
            <a:r>
              <a:rPr lang="en-PH" dirty="0"/>
              <a:t>Recall that the Treasury only receives aggregate information on how much was remitted by the collection agencies to the TSA and that we do not have  control on budget execution since we have a Ministry of Budget that handles it independently.</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So, to fulfill our mandate of providing adequate funding for the needs of the central government, we tend to be very conservative when in comes to our cash flow forecasts and scenario building exercises. </a:t>
            </a:r>
          </a:p>
          <a:p>
            <a:pPr marL="628650" lvl="1" indent="-171450">
              <a:buFont typeface="Arial" panose="020B0604020202020204" pitchFamily="34" charset="0"/>
              <a:buChar char="•"/>
            </a:pPr>
            <a:r>
              <a:rPr lang="en-PH" dirty="0"/>
              <a:t>To make sure that we are prepared for the worse, we adopt the lower-bound for our revenue collection estimates and use the upper-bound for our disbursement projections.</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This often leads to the overestimation of our cash requirements, which result in our accumulation of cash buffers.</a:t>
            </a:r>
          </a:p>
          <a:p>
            <a:pPr marL="628650" lvl="1" indent="-171450">
              <a:buFont typeface="Arial" panose="020B0604020202020204" pitchFamily="34" charset="0"/>
              <a:buChar char="•"/>
            </a:pPr>
            <a:r>
              <a:rPr lang="en-PH" dirty="0"/>
              <a:t>Because of our tendency for making conservative estimates, we schedule our borrowings earlier than needed, leaving us with comfortable cash buffers for most of the year.</a:t>
            </a:r>
          </a:p>
          <a:p>
            <a:pPr marL="628650" lvl="1" indent="-171450">
              <a:buFont typeface="Arial" panose="020B0604020202020204" pitchFamily="34" charset="0"/>
              <a:buChar char="•"/>
            </a:pPr>
            <a:r>
              <a:rPr lang="en-PH" dirty="0"/>
              <a:t>And since this buffers are sourced from borrowings, they have a negative carry that makes it costly, especially under a high interest rate environment.</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To make up for this negative carry, we actively invest our excess cash balance, not only in the TSA, but also in higher yielding term deposit facilities, as well as through investments in liquid Government Securities.</a:t>
            </a:r>
          </a:p>
          <a:p>
            <a:pPr marL="628650" lvl="1" indent="-171450">
              <a:buFont typeface="Arial" panose="020B0604020202020204" pitchFamily="34" charset="0"/>
              <a:buChar char="•"/>
            </a:pPr>
            <a:r>
              <a:rPr lang="en-PH" dirty="0"/>
              <a:t>These investments typically exceed their annual income targets and in such instances, whenever there is overperformance of income from Treasury investments, some expenditure items that are lodged under our standby appropriations are unlocked.</a:t>
            </a:r>
          </a:p>
          <a:p>
            <a:pPr marL="628650" lvl="1" indent="-171450">
              <a:buFont typeface="Arial" panose="020B0604020202020204" pitchFamily="34" charset="0"/>
              <a:buChar char="•"/>
            </a:pPr>
            <a:r>
              <a:rPr lang="en-PH" dirty="0"/>
              <a:t>So these investments are also a way generate fiscal resources.</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And for my last point, I would like to emphasize that having an integrated financial management system will go a long way towards addressing the many challenges that comes with our decentralized budget execution set up.</a:t>
            </a:r>
          </a:p>
          <a:p>
            <a:pPr marL="628650" lvl="1" indent="-171450">
              <a:buFont typeface="Arial" panose="020B0604020202020204" pitchFamily="34" charset="0"/>
              <a:buChar char="•"/>
            </a:pPr>
            <a:r>
              <a:rPr lang="en-PH" dirty="0"/>
              <a:t>For example, having real time aggregate information on the status of budget commitments will enable better disbursement planning and more accurate cash forecasting.</a:t>
            </a:r>
          </a:p>
          <a:p>
            <a:pPr marL="1085850" lvl="2" indent="-171450">
              <a:buFont typeface="Arial" panose="020B0604020202020204" pitchFamily="34" charset="0"/>
              <a:buChar char="•"/>
            </a:pPr>
            <a:r>
              <a:rPr lang="en-PH" dirty="0"/>
              <a:t>Right now this is not possible because commitment controls are being handled by each implementing agency, and consolidation of their reports takes time because of the sheer number of implementing agencies.</a:t>
            </a:r>
          </a:p>
          <a:p>
            <a:pPr marL="1085850" lvl="2" indent="-171450">
              <a:buFont typeface="Arial" panose="020B0604020202020204" pitchFamily="34" charset="0"/>
              <a:buChar char="•"/>
            </a:pPr>
            <a:r>
              <a:rPr lang="en-PH" dirty="0"/>
              <a:t>But with an IFMIS, since this reports will be linked to a system, and updated in real-time, the National Treasury will be able to generate updated commitment reports to know exactly how much is the cash requirement without the need for coordination with the servicing banks.</a:t>
            </a:r>
          </a:p>
          <a:p>
            <a:pPr marL="1085850" lvl="2"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There have been several attempts to establish an IFMIS in the Philippines; there is one that is currently ongoing. However, the difficulty stems from having very important legacy systems that is at risk of being compromised if not integrated carefully, such as accounting systems and debt monitoring and servicing systems.</a:t>
            </a:r>
          </a:p>
          <a:p>
            <a:pPr marL="171450" lvl="0" indent="-171450">
              <a:buFont typeface="Arial" panose="020B0604020202020204" pitchFamily="34" charset="0"/>
              <a:buChar char="•"/>
            </a:pPr>
            <a:endParaRPr dirty="0"/>
          </a:p>
        </p:txBody>
      </p:sp>
      <p:sp>
        <p:nvSpPr>
          <p:cNvPr id="102" name="Google Shape;102;g177354619ee_1_0:notes"/>
          <p:cNvSpPr txBox="1">
            <a:spLocks noGrp="1"/>
          </p:cNvSpPr>
          <p:nvPr>
            <p:ph type="sldNum" idx="12"/>
          </p:nvPr>
        </p:nvSpPr>
        <p:spPr>
          <a:xfrm>
            <a:off x="3829762" y="9443663"/>
            <a:ext cx="2929837" cy="498757"/>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9</a:t>
            </a:fld>
            <a:endParaRPr/>
          </a:p>
        </p:txBody>
      </p:sp>
    </p:spTree>
    <p:extLst>
      <p:ext uri="{BB962C8B-B14F-4D97-AF65-F5344CB8AC3E}">
        <p14:creationId xmlns:p14="http://schemas.microsoft.com/office/powerpoint/2010/main" val="42440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g132ccafac0c_0_41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32ccafac0c_0_418"/>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0" name="Google Shape;30;g132ccafac0c_0_41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a:spLocks noGrp="1"/>
          </p:cNvSpPr>
          <p:nvPr>
            <p:ph type="pic" idx="2"/>
          </p:nvPr>
        </p:nvSpPr>
        <p:spPr>
          <a:xfrm>
            <a:off x="5183188" y="987425"/>
            <a:ext cx="6172200" cy="4873625"/>
          </a:xfrm>
          <a:prstGeom prst="rect">
            <a:avLst/>
          </a:prstGeom>
          <a:noFill/>
          <a:ln>
            <a:noFill/>
          </a:ln>
        </p:spPr>
      </p:sp>
      <p:sp>
        <p:nvSpPr>
          <p:cNvPr id="72" name="Google Shape;72;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14.xml"/><Relationship Id="rId16" Type="http://schemas.openxmlformats.org/officeDocument/2006/relationships/image" Target="../media/image27.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8" Type="http://schemas.openxmlformats.org/officeDocument/2006/relationships/image" Target="../media/image19.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image" Target="../media/image31.png"/><Relationship Id="rId41" Type="http://schemas.openxmlformats.org/officeDocument/2006/relationships/image" Target="../media/image52.png"/></Relationships>
</file>

<file path=ppt/slides/_rels/slide15.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9" Type="http://schemas.openxmlformats.org/officeDocument/2006/relationships/image" Target="../media/image18.png"/><Relationship Id="rId21" Type="http://schemas.openxmlformats.org/officeDocument/2006/relationships/image" Target="../media/image76.png"/><Relationship Id="rId34" Type="http://schemas.openxmlformats.org/officeDocument/2006/relationships/image" Target="../media/image89.png"/><Relationship Id="rId42"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71.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16.png"/><Relationship Id="rId40" Type="http://schemas.openxmlformats.org/officeDocument/2006/relationships/image" Target="../media/image56.png"/><Relationship Id="rId45" Type="http://schemas.openxmlformats.org/officeDocument/2006/relationships/image" Target="../media/image20.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57.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4" Type="http://schemas.openxmlformats.org/officeDocument/2006/relationships/image" Target="../media/image9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43" Type="http://schemas.openxmlformats.org/officeDocument/2006/relationships/image" Target="../media/image92.png"/><Relationship Id="rId8" Type="http://schemas.openxmlformats.org/officeDocument/2006/relationships/image" Target="../media/image63.png"/><Relationship Id="rId3" Type="http://schemas.openxmlformats.org/officeDocument/2006/relationships/image" Target="../media/image58.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38" Type="http://schemas.openxmlformats.org/officeDocument/2006/relationships/image" Target="../media/image17.png"/><Relationship Id="rId20" Type="http://schemas.openxmlformats.org/officeDocument/2006/relationships/image" Target="../media/image75.png"/><Relationship Id="rId4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2E58"/>
        </a:solidFill>
        <a:effectLst/>
      </p:bgPr>
    </p:bg>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l="20343" t="17959" r="26884"/>
          <a:stretch/>
        </p:blipFill>
        <p:spPr>
          <a:xfrm>
            <a:off x="5926667" y="-2"/>
            <a:ext cx="6265333" cy="6858001"/>
          </a:xfrm>
          <a:prstGeom prst="rect">
            <a:avLst/>
          </a:prstGeom>
          <a:noFill/>
          <a:ln>
            <a:noFill/>
          </a:ln>
        </p:spPr>
      </p:pic>
      <p:sp>
        <p:nvSpPr>
          <p:cNvPr id="93" name="Google Shape;93;p1"/>
          <p:cNvSpPr txBox="1"/>
          <p:nvPr/>
        </p:nvSpPr>
        <p:spPr>
          <a:xfrm>
            <a:off x="488733" y="4516184"/>
            <a:ext cx="4007700" cy="21543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u="none" strike="noStrike" cap="none" dirty="0">
                <a:solidFill>
                  <a:schemeClr val="lt1"/>
                </a:solidFill>
                <a:latin typeface="Poppins ExtraLight"/>
                <a:ea typeface="Poppins ExtraLight"/>
                <a:cs typeface="Poppins ExtraLight"/>
                <a:sym typeface="Poppins ExtraLight"/>
              </a:rPr>
              <a:t>2</a:t>
            </a:r>
            <a:r>
              <a:rPr lang="ru-RU" sz="2000" b="0" u="none" strike="noStrike" cap="none" dirty="0">
                <a:solidFill>
                  <a:schemeClr val="lt1"/>
                </a:solidFill>
                <a:latin typeface="Poppins ExtraLight"/>
                <a:ea typeface="Poppins ExtraLight"/>
                <a:cs typeface="Poppins ExtraLight"/>
                <a:sym typeface="Poppins ExtraLight"/>
              </a:rPr>
              <a:t>6 мая </a:t>
            </a:r>
            <a:r>
              <a:rPr lang="en-US" sz="2000" b="0" u="none" strike="noStrike" cap="none" dirty="0">
                <a:solidFill>
                  <a:schemeClr val="lt1"/>
                </a:solidFill>
                <a:latin typeface="Poppins ExtraLight"/>
                <a:ea typeface="Poppins ExtraLight"/>
                <a:cs typeface="Poppins ExtraLight"/>
                <a:sym typeface="Poppins ExtraLight"/>
              </a:rPr>
              <a:t>2023</a:t>
            </a:r>
            <a:r>
              <a:rPr lang="ru-RU" sz="2000" b="0" u="none" strike="noStrike" cap="none" dirty="0">
                <a:solidFill>
                  <a:schemeClr val="lt1"/>
                </a:solidFill>
                <a:latin typeface="Poppins ExtraLight"/>
                <a:ea typeface="Poppins ExtraLight"/>
                <a:cs typeface="Poppins ExtraLight"/>
                <a:sym typeface="Poppins ExtraLight"/>
              </a:rPr>
              <a:t> года</a:t>
            </a:r>
            <a:endParaRPr lang="en-US" sz="2000" b="0" u="none" strike="noStrike" cap="none" dirty="0">
              <a:solidFill>
                <a:schemeClr val="lt1"/>
              </a:solidFill>
              <a:latin typeface="Poppins ExtraLight"/>
              <a:ea typeface="Poppins ExtraLight"/>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endParaRPr lang="en-US" sz="2000" i="1" dirty="0">
              <a:solidFill>
                <a:schemeClr val="lt1"/>
              </a:solidFill>
              <a:latin typeface="Poppins ExtraLight"/>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endParaRPr lang="en-US" sz="2000" dirty="0">
              <a:solidFill>
                <a:schemeClr val="lt1"/>
              </a:solidFill>
              <a:latin typeface="Poppins ExtraLight"/>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r>
              <a:rPr lang="ru-RU" sz="2000" b="0" u="none" strike="noStrike" cap="none" dirty="0">
                <a:solidFill>
                  <a:schemeClr val="lt1"/>
                </a:solidFill>
                <a:latin typeface="Poppins ExtraLight"/>
                <a:ea typeface="Arial"/>
                <a:cs typeface="Poppins ExtraLight"/>
                <a:sym typeface="Poppins ExtraLight"/>
              </a:rPr>
              <a:t>КЕННЕТ А. ФРАНЦИСКО</a:t>
            </a:r>
            <a:endParaRPr lang="en-US" sz="2000" b="0" u="none" strike="noStrike" cap="none" dirty="0">
              <a:solidFill>
                <a:schemeClr val="lt1"/>
              </a:solidFill>
              <a:latin typeface="Poppins ExtraLight"/>
              <a:ea typeface="Arial"/>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r>
              <a:rPr lang="ru-RU" sz="2000" i="1" dirty="0">
                <a:solidFill>
                  <a:schemeClr val="lt1"/>
                </a:solidFill>
                <a:latin typeface="Poppins ExtraLight"/>
                <a:cs typeface="Poppins ExtraLight"/>
                <a:sym typeface="Poppins ExtraLight"/>
              </a:rPr>
              <a:t>Бюро казначейства Республики Филиппины</a:t>
            </a:r>
            <a:endParaRPr lang="en-US" sz="2000" b="0" u="none" strike="noStrike" cap="none" dirty="0">
              <a:solidFill>
                <a:schemeClr val="lt1"/>
              </a:solidFill>
              <a:latin typeface="Poppins ExtraLight"/>
              <a:ea typeface="Arial"/>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000000"/>
              </a:solidFill>
              <a:latin typeface="Arial"/>
              <a:ea typeface="Arial"/>
              <a:cs typeface="Arial"/>
              <a:sym typeface="Arial"/>
            </a:endParaRPr>
          </a:p>
        </p:txBody>
      </p:sp>
      <p:sp>
        <p:nvSpPr>
          <p:cNvPr id="94" name="Google Shape;94;p1"/>
          <p:cNvSpPr/>
          <p:nvPr/>
        </p:nvSpPr>
        <p:spPr>
          <a:xfrm>
            <a:off x="5912153" y="0"/>
            <a:ext cx="3296400" cy="6858000"/>
          </a:xfrm>
          <a:prstGeom prst="rtTriangle">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261733" y="4020966"/>
            <a:ext cx="5622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432766" y="1375527"/>
            <a:ext cx="6902700"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ru-RU" sz="4800" b="1" i="0" u="none" strike="noStrike" cap="none" dirty="0">
                <a:solidFill>
                  <a:srgbClr val="FFF2CC"/>
                </a:solidFill>
                <a:latin typeface="Poppins"/>
                <a:ea typeface="Poppins"/>
                <a:cs typeface="Poppins"/>
                <a:sym typeface="Poppins"/>
              </a:rPr>
              <a:t>Операции по управлению ликвидностью на Филиппинах</a:t>
            </a:r>
            <a:endParaRPr sz="4800" b="1" i="0" u="none" strike="noStrike" cap="none" dirty="0">
              <a:solidFill>
                <a:srgbClr val="000000"/>
              </a:solidFill>
              <a:latin typeface="Arial"/>
              <a:ea typeface="Arial"/>
              <a:cs typeface="Arial"/>
              <a:sym typeface="Arial"/>
            </a:endParaRPr>
          </a:p>
        </p:txBody>
      </p:sp>
      <p:sp>
        <p:nvSpPr>
          <p:cNvPr id="98" name="Google Shape;98;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1</a:t>
            </a:fld>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2E58"/>
        </a:solidFill>
        <a:effectLst/>
      </p:bgPr>
    </p:bg>
    <p:spTree>
      <p:nvGrpSpPr>
        <p:cNvPr id="1" name="Shape 124"/>
        <p:cNvGrpSpPr/>
        <p:nvPr/>
      </p:nvGrpSpPr>
      <p:grpSpPr>
        <a:xfrm>
          <a:off x="0" y="0"/>
          <a:ext cx="0" cy="0"/>
          <a:chOff x="0" y="0"/>
          <a:chExt cx="0" cy="0"/>
        </a:xfrm>
      </p:grpSpPr>
      <p:sp>
        <p:nvSpPr>
          <p:cNvPr id="125" name="Google Shape;125;g1772d1445e9_0_0"/>
          <p:cNvSpPr txBox="1"/>
          <p:nvPr/>
        </p:nvSpPr>
        <p:spPr>
          <a:xfrm>
            <a:off x="1261733" y="4020966"/>
            <a:ext cx="56220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g1772d1445e9_0_0"/>
          <p:cNvSpPr txBox="1"/>
          <p:nvPr/>
        </p:nvSpPr>
        <p:spPr>
          <a:xfrm>
            <a:off x="1700022" y="2442850"/>
            <a:ext cx="8860653"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600"/>
              <a:buFont typeface="Arial"/>
              <a:buNone/>
              <a:tabLst/>
              <a:defRPr/>
            </a:pPr>
            <a:r>
              <a:rPr lang="ru-RU" sz="5600" b="1" dirty="0">
                <a:solidFill>
                  <a:srgbClr val="FFF2CC"/>
                </a:solidFill>
                <a:latin typeface="Poppins"/>
                <a:ea typeface="Poppins"/>
                <a:cs typeface="Poppins"/>
                <a:sym typeface="Poppins"/>
              </a:rPr>
              <a:t>Благодарю за внимание!</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 name="Google Shape;127;g1772d1445e9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4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481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f3644c080a_1_52"/>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
        <p:nvSpPr>
          <p:cNvPr id="194" name="Google Shape;194;g1f3644c080a_1_52"/>
          <p:cNvSpPr txBox="1"/>
          <p:nvPr/>
        </p:nvSpPr>
        <p:spPr>
          <a:xfrm>
            <a:off x="924775" y="1178123"/>
            <a:ext cx="10238700" cy="807883"/>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900" b="1" dirty="0">
                <a:solidFill>
                  <a:srgbClr val="BF9000"/>
                </a:solidFill>
                <a:latin typeface="Poppins"/>
                <a:ea typeface="Poppins"/>
                <a:cs typeface="Poppins"/>
                <a:sym typeface="Poppins"/>
              </a:rPr>
              <a:t>Продолжение кампаний по информированию общественности о доступных цифровых платформах для электронных платежей</a:t>
            </a:r>
            <a:endParaRPr sz="1900" b="1" dirty="0">
              <a:solidFill>
                <a:srgbClr val="BF9000"/>
              </a:solidFill>
              <a:latin typeface="Poppins"/>
              <a:ea typeface="Poppins"/>
              <a:cs typeface="Poppins"/>
              <a:sym typeface="Poppins"/>
            </a:endParaRPr>
          </a:p>
        </p:txBody>
      </p:sp>
      <p:sp>
        <p:nvSpPr>
          <p:cNvPr id="195" name="Google Shape;195;g1f3644c080a_1_52"/>
          <p:cNvSpPr/>
          <p:nvPr/>
        </p:nvSpPr>
        <p:spPr>
          <a:xfrm>
            <a:off x="-1" y="270367"/>
            <a:ext cx="11741099"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96" name="Google Shape;196;g1f3644c080a_1_52"/>
          <p:cNvSpPr txBox="1"/>
          <p:nvPr/>
        </p:nvSpPr>
        <p:spPr>
          <a:xfrm>
            <a:off x="105035" y="291361"/>
            <a:ext cx="11058440" cy="892512"/>
          </a:xfrm>
          <a:prstGeom prst="rect">
            <a:avLst/>
          </a:prstGeom>
          <a:noFill/>
          <a:ln>
            <a:noFill/>
          </a:ln>
        </p:spPr>
        <p:txBody>
          <a:bodyPr spcFirstLastPara="1" wrap="square" lIns="91425" tIns="45700" rIns="91425" bIns="45700" anchor="t" anchorCtr="0">
            <a:spAutoFit/>
          </a:bodyPr>
          <a:lstStyle/>
          <a:p>
            <a:pPr lvl="0">
              <a:buClr>
                <a:schemeClr val="dk1"/>
              </a:buClr>
              <a:buSzPts val="3600"/>
            </a:pPr>
            <a:r>
              <a:rPr lang="ru-RU" sz="2600" b="1" dirty="0">
                <a:solidFill>
                  <a:srgbClr val="FFF2CC"/>
                </a:solidFill>
                <a:latin typeface="Poppins"/>
                <a:ea typeface="Poppins"/>
                <a:cs typeface="Poppins"/>
                <a:sym typeface="Poppins"/>
              </a:rPr>
              <a:t>На пути к более широкому внедрению электронных систем для сбора доходов </a:t>
            </a:r>
            <a:endParaRPr sz="2600" b="1" dirty="0">
              <a:solidFill>
                <a:srgbClr val="FFF2CC"/>
              </a:solidFill>
              <a:latin typeface="Poppins"/>
              <a:ea typeface="Poppins"/>
              <a:cs typeface="Poppins"/>
              <a:sym typeface="Poppins"/>
            </a:endParaRPr>
          </a:p>
        </p:txBody>
      </p:sp>
      <p:pic>
        <p:nvPicPr>
          <p:cNvPr id="197" name="Google Shape;197;g1f3644c080a_1_52"/>
          <p:cNvPicPr preferRelativeResize="0"/>
          <p:nvPr/>
        </p:nvPicPr>
        <p:blipFill rotWithShape="1">
          <a:blip r:embed="rId3">
            <a:alphaModFix/>
          </a:blip>
          <a:srcRect r="50054"/>
          <a:stretch/>
        </p:blipFill>
        <p:spPr>
          <a:xfrm>
            <a:off x="553433" y="2081600"/>
            <a:ext cx="2023678" cy="3950300"/>
          </a:xfrm>
          <a:prstGeom prst="rect">
            <a:avLst/>
          </a:prstGeom>
          <a:noFill/>
          <a:ln>
            <a:noFill/>
          </a:ln>
        </p:spPr>
      </p:pic>
      <p:pic>
        <p:nvPicPr>
          <p:cNvPr id="198" name="Google Shape;198;g1f3644c080a_1_52"/>
          <p:cNvPicPr preferRelativeResize="0"/>
          <p:nvPr/>
        </p:nvPicPr>
        <p:blipFill>
          <a:blip r:embed="rId4">
            <a:alphaModFix/>
          </a:blip>
          <a:stretch>
            <a:fillRect/>
          </a:stretch>
        </p:blipFill>
        <p:spPr>
          <a:xfrm>
            <a:off x="2898433" y="2081600"/>
            <a:ext cx="1800555" cy="3950301"/>
          </a:xfrm>
          <a:prstGeom prst="rect">
            <a:avLst/>
          </a:prstGeom>
          <a:noFill/>
          <a:ln>
            <a:noFill/>
          </a:ln>
        </p:spPr>
      </p:pic>
      <p:pic>
        <p:nvPicPr>
          <p:cNvPr id="199" name="Google Shape;199;g1f3644c080a_1_52"/>
          <p:cNvPicPr preferRelativeResize="0"/>
          <p:nvPr/>
        </p:nvPicPr>
        <p:blipFill>
          <a:blip r:embed="rId5">
            <a:alphaModFix/>
          </a:blip>
          <a:stretch>
            <a:fillRect/>
          </a:stretch>
        </p:blipFill>
        <p:spPr>
          <a:xfrm>
            <a:off x="5102033" y="2081600"/>
            <a:ext cx="2394569" cy="3950299"/>
          </a:xfrm>
          <a:prstGeom prst="rect">
            <a:avLst/>
          </a:prstGeom>
          <a:noFill/>
          <a:ln>
            <a:noFill/>
          </a:ln>
        </p:spPr>
      </p:pic>
      <p:pic>
        <p:nvPicPr>
          <p:cNvPr id="200" name="Google Shape;200;g1f3644c080a_1_52"/>
          <p:cNvPicPr preferRelativeResize="0"/>
          <p:nvPr/>
        </p:nvPicPr>
        <p:blipFill>
          <a:blip r:embed="rId6">
            <a:alphaModFix/>
          </a:blip>
          <a:stretch>
            <a:fillRect/>
          </a:stretch>
        </p:blipFill>
        <p:spPr>
          <a:xfrm>
            <a:off x="7767034" y="2081592"/>
            <a:ext cx="3974065" cy="39503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f3644c080a_1_64"/>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
        <p:nvSpPr>
          <p:cNvPr id="207" name="Google Shape;207;g1f3644c080a_1_64"/>
          <p:cNvSpPr txBox="1"/>
          <p:nvPr/>
        </p:nvSpPr>
        <p:spPr>
          <a:xfrm>
            <a:off x="518367" y="1197000"/>
            <a:ext cx="10771200" cy="2313424"/>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900" b="1" dirty="0">
                <a:solidFill>
                  <a:srgbClr val="BF9000"/>
                </a:solidFill>
                <a:latin typeface="Poppins"/>
                <a:ea typeface="Poppins"/>
                <a:cs typeface="Poppins"/>
                <a:sym typeface="Poppins"/>
              </a:rPr>
              <a:t>Сохраняющиеся проблемы</a:t>
            </a:r>
            <a:endParaRPr sz="1900" b="1" dirty="0">
              <a:solidFill>
                <a:srgbClr val="BF9000"/>
              </a:solidFill>
              <a:latin typeface="Poppins"/>
              <a:ea typeface="Poppins"/>
              <a:cs typeface="Poppins"/>
              <a:sym typeface="Poppins"/>
            </a:endParaRPr>
          </a:p>
          <a:p>
            <a:pPr marL="609600" lvl="0" indent="-406400" algn="just">
              <a:spcBef>
                <a:spcPts val="500"/>
              </a:spcBef>
              <a:buClr>
                <a:srgbClr val="192653"/>
              </a:buClr>
              <a:buSzPts val="1600"/>
              <a:buFont typeface="Poppins"/>
              <a:buAutoNum type="arabicPeriod"/>
            </a:pPr>
            <a:r>
              <a:rPr lang="ru-RU" sz="1600" dirty="0">
                <a:solidFill>
                  <a:srgbClr val="192653"/>
                </a:solidFill>
                <a:latin typeface="Poppins"/>
                <a:ea typeface="Poppins"/>
                <a:cs typeface="Poppins"/>
                <a:sym typeface="Poppins"/>
              </a:rPr>
              <a:t>Значительное количество государственных ведомств до сих пор не предлагают возможностей взимания платежей через электронные системы.</a:t>
            </a:r>
            <a:endParaRPr sz="1600" dirty="0">
              <a:solidFill>
                <a:srgbClr val="192653"/>
              </a:solidFill>
              <a:latin typeface="Poppins"/>
              <a:ea typeface="Poppins"/>
              <a:cs typeface="Poppins"/>
              <a:sym typeface="Poppins"/>
            </a:endParaRPr>
          </a:p>
          <a:p>
            <a:pPr marL="609600" lvl="0" indent="-406400" algn="just" rtl="0">
              <a:spcBef>
                <a:spcPts val="500"/>
              </a:spcBef>
              <a:spcAft>
                <a:spcPts val="0"/>
              </a:spcAft>
              <a:buClr>
                <a:srgbClr val="192653"/>
              </a:buClr>
              <a:buSzPts val="1600"/>
              <a:buFont typeface="Poppins"/>
              <a:buAutoNum type="arabicPeriod"/>
            </a:pPr>
            <a:r>
              <a:rPr lang="ru-RU" sz="1600" dirty="0">
                <a:solidFill>
                  <a:srgbClr val="192653"/>
                </a:solidFill>
                <a:latin typeface="Poppins"/>
                <a:ea typeface="Poppins"/>
                <a:cs typeface="Poppins"/>
                <a:sym typeface="Poppins"/>
              </a:rPr>
              <a:t>Высокий размер платы за обслуживание отталкивает плательщиков от использования электронных платежных систем.</a:t>
            </a:r>
            <a:endParaRPr sz="1600" dirty="0">
              <a:solidFill>
                <a:srgbClr val="192653"/>
              </a:solidFill>
              <a:latin typeface="Poppins"/>
              <a:ea typeface="Poppins"/>
              <a:cs typeface="Poppins"/>
              <a:sym typeface="Poppins"/>
            </a:endParaRPr>
          </a:p>
          <a:p>
            <a:pPr marL="609600" lvl="0" indent="-406400" algn="just">
              <a:spcBef>
                <a:spcPts val="500"/>
              </a:spcBef>
              <a:buClr>
                <a:srgbClr val="192653"/>
              </a:buClr>
              <a:buSzPts val="1600"/>
              <a:buFont typeface="Poppins"/>
              <a:buAutoNum type="arabicPeriod"/>
            </a:pPr>
            <a:r>
              <a:rPr lang="ru-RU" sz="1600" dirty="0">
                <a:solidFill>
                  <a:srgbClr val="192653"/>
                </a:solidFill>
                <a:latin typeface="Poppins"/>
                <a:ea typeface="Poppins"/>
                <a:cs typeface="Poppins"/>
                <a:sym typeface="Poppins"/>
              </a:rPr>
              <a:t>Официальные электронные чеки об оплате (ОЭЧ) не выдаются.</a:t>
            </a:r>
            <a:endParaRPr sz="1600" dirty="0">
              <a:solidFill>
                <a:srgbClr val="192653"/>
              </a:solidFill>
              <a:latin typeface="Poppins"/>
              <a:ea typeface="Poppins"/>
              <a:cs typeface="Poppins"/>
              <a:sym typeface="Poppins"/>
            </a:endParaRPr>
          </a:p>
          <a:p>
            <a:pPr marL="1066800" lvl="1" indent="-406400" algn="just" rtl="0">
              <a:spcBef>
                <a:spcPts val="500"/>
              </a:spcBef>
              <a:spcAft>
                <a:spcPts val="500"/>
              </a:spcAft>
              <a:buClr>
                <a:srgbClr val="192653"/>
              </a:buClr>
              <a:buSzPts val="1600"/>
              <a:buFont typeface="Poppins"/>
              <a:buChar char="○"/>
            </a:pPr>
            <a:r>
              <a:rPr lang="ru-RU" sz="1600" dirty="0">
                <a:solidFill>
                  <a:srgbClr val="192653"/>
                </a:solidFill>
                <a:latin typeface="Poppins"/>
                <a:ea typeface="Poppins"/>
                <a:cs typeface="Poppins"/>
                <a:sym typeface="Poppins"/>
              </a:rPr>
              <a:t>Отсутствие централизованной системы регистрационных номеров ОЭЧ.</a:t>
            </a:r>
            <a:endParaRPr sz="1600" dirty="0">
              <a:solidFill>
                <a:srgbClr val="192653"/>
              </a:solidFill>
              <a:latin typeface="Poppins"/>
              <a:ea typeface="Poppins"/>
              <a:cs typeface="Poppins"/>
              <a:sym typeface="Poppins"/>
            </a:endParaRPr>
          </a:p>
        </p:txBody>
      </p:sp>
      <p:sp>
        <p:nvSpPr>
          <p:cNvPr id="208" name="Google Shape;208;g1f3644c080a_1_64"/>
          <p:cNvSpPr/>
          <p:nvPr/>
        </p:nvSpPr>
        <p:spPr>
          <a:xfrm>
            <a:off x="0" y="262500"/>
            <a:ext cx="90333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09" name="Google Shape;209;g1f3644c080a_1_64"/>
          <p:cNvSpPr txBox="1"/>
          <p:nvPr/>
        </p:nvSpPr>
        <p:spPr>
          <a:xfrm>
            <a:off x="105035" y="437300"/>
            <a:ext cx="8813497" cy="492402"/>
          </a:xfrm>
          <a:prstGeom prst="rect">
            <a:avLst/>
          </a:prstGeom>
          <a:noFill/>
          <a:ln>
            <a:noFill/>
          </a:ln>
        </p:spPr>
        <p:txBody>
          <a:bodyPr spcFirstLastPara="1" wrap="square" lIns="91425" tIns="45700" rIns="91425" bIns="45700" anchor="t" anchorCtr="0">
            <a:spAutoFit/>
          </a:bodyPr>
          <a:lstStyle/>
          <a:p>
            <a:pPr lvl="0" algn="ctr">
              <a:buSzPts val="3600"/>
            </a:pPr>
            <a:r>
              <a:rPr lang="ru-RU" sz="2600" b="1" dirty="0">
                <a:solidFill>
                  <a:srgbClr val="FFF2CC"/>
                </a:solidFill>
                <a:latin typeface="Poppins"/>
                <a:ea typeface="Poppins"/>
                <a:cs typeface="Poppins"/>
                <a:sym typeface="Poppins"/>
              </a:rPr>
              <a:t>Информация об исполнении Указа Президента N 170</a:t>
            </a:r>
            <a:endParaRPr sz="2600" b="1" dirty="0">
              <a:solidFill>
                <a:srgbClr val="FFF2CC"/>
              </a:solidFill>
              <a:latin typeface="Poppins"/>
              <a:ea typeface="Poppins"/>
              <a:cs typeface="Poppins"/>
              <a:sym typeface="Poppins"/>
            </a:endParaRPr>
          </a:p>
        </p:txBody>
      </p:sp>
      <p:sp>
        <p:nvSpPr>
          <p:cNvPr id="210" name="Google Shape;210;g1f3644c080a_1_64"/>
          <p:cNvSpPr txBox="1"/>
          <p:nvPr/>
        </p:nvSpPr>
        <p:spPr>
          <a:xfrm>
            <a:off x="554967" y="3303740"/>
            <a:ext cx="10771200" cy="3624039"/>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900" b="1" dirty="0">
                <a:solidFill>
                  <a:srgbClr val="BF9000"/>
                </a:solidFill>
                <a:latin typeface="Poppins"/>
                <a:ea typeface="Poppins"/>
                <a:cs typeface="Poppins"/>
                <a:sym typeface="Poppins"/>
              </a:rPr>
              <a:t>Решения</a:t>
            </a:r>
            <a:endParaRPr lang="en-US" sz="1900" b="1" dirty="0">
              <a:solidFill>
                <a:srgbClr val="BF9000"/>
              </a:solidFill>
              <a:latin typeface="Poppins"/>
              <a:ea typeface="Poppins"/>
              <a:cs typeface="Poppins"/>
              <a:sym typeface="Poppins"/>
            </a:endParaRPr>
          </a:p>
          <a:p>
            <a:pPr marL="542925" lvl="0" indent="-342900" algn="just" rtl="0">
              <a:spcBef>
                <a:spcPts val="300"/>
              </a:spcBef>
              <a:spcAft>
                <a:spcPts val="0"/>
              </a:spcAft>
              <a:buAutoNum type="arabicPeriod"/>
            </a:pPr>
            <a:r>
              <a:rPr lang="en-US" sz="1600" dirty="0">
                <a:solidFill>
                  <a:srgbClr val="192653"/>
                </a:solidFill>
                <a:latin typeface="Poppins"/>
                <a:ea typeface="Poppins"/>
                <a:cs typeface="Poppins"/>
                <a:sym typeface="Poppins"/>
              </a:rPr>
              <a:t>DICT</a:t>
            </a:r>
            <a:r>
              <a:rPr lang="ru-RU" sz="1600" dirty="0">
                <a:solidFill>
                  <a:srgbClr val="192653"/>
                </a:solidFill>
                <a:latin typeface="Poppins"/>
                <a:ea typeface="Poppins"/>
                <a:cs typeface="Poppins"/>
                <a:sym typeface="Poppins"/>
              </a:rPr>
              <a:t> запускает систему </a:t>
            </a:r>
            <a:r>
              <a:rPr lang="en-US" sz="1600" dirty="0">
                <a:solidFill>
                  <a:srgbClr val="192653"/>
                </a:solidFill>
                <a:latin typeface="Poppins"/>
                <a:ea typeface="Poppins"/>
                <a:cs typeface="Poppins"/>
                <a:sym typeface="Poppins"/>
              </a:rPr>
              <a:t>E-Gov Pay</a:t>
            </a:r>
            <a:r>
              <a:rPr lang="ru-RU" sz="1600" dirty="0">
                <a:solidFill>
                  <a:srgbClr val="192653"/>
                </a:solidFill>
                <a:latin typeface="Poppins"/>
                <a:ea typeface="Poppins"/>
                <a:cs typeface="Poppins"/>
                <a:sym typeface="Poppins"/>
              </a:rPr>
              <a:t> – платформу для осуществления электронных платежей</a:t>
            </a:r>
            <a:r>
              <a:rPr lang="en-US" sz="1600" dirty="0">
                <a:solidFill>
                  <a:srgbClr val="192653"/>
                </a:solidFill>
                <a:latin typeface="Poppins"/>
                <a:ea typeface="Poppins"/>
                <a:cs typeface="Poppins"/>
                <a:sym typeface="Poppins"/>
              </a:rPr>
              <a:t>,</a:t>
            </a:r>
            <a:r>
              <a:rPr lang="ru-RU" sz="1600" dirty="0">
                <a:solidFill>
                  <a:srgbClr val="192653"/>
                </a:solidFill>
                <a:latin typeface="Poppins"/>
                <a:ea typeface="Poppins"/>
                <a:cs typeface="Poppins"/>
                <a:sym typeface="Poppins"/>
              </a:rPr>
              <a:t> которая будет использоваться государственными ведомствами </a:t>
            </a:r>
            <a:r>
              <a:rPr lang="en-US" sz="1600" dirty="0">
                <a:solidFill>
                  <a:srgbClr val="192653"/>
                </a:solidFill>
                <a:latin typeface="Poppins"/>
                <a:ea typeface="Poppins"/>
                <a:cs typeface="Poppins"/>
                <a:sym typeface="Poppins"/>
              </a:rPr>
              <a:t>(</a:t>
            </a:r>
            <a:r>
              <a:rPr lang="ru-RU" sz="1600" dirty="0">
                <a:solidFill>
                  <a:srgbClr val="192653"/>
                </a:solidFill>
                <a:latin typeface="Poppins"/>
                <a:ea typeface="Poppins"/>
                <a:cs typeface="Poppins"/>
                <a:sym typeface="Poppins"/>
              </a:rPr>
              <a:t>май </a:t>
            </a:r>
            <a:r>
              <a:rPr lang="en-US" sz="1600" dirty="0">
                <a:solidFill>
                  <a:srgbClr val="192653"/>
                </a:solidFill>
                <a:latin typeface="Poppins"/>
                <a:ea typeface="Poppins"/>
                <a:cs typeface="Poppins"/>
                <a:sym typeface="Poppins"/>
              </a:rPr>
              <a:t>2023</a:t>
            </a:r>
            <a:r>
              <a:rPr lang="ru-RU" sz="1600" dirty="0">
                <a:solidFill>
                  <a:srgbClr val="192653"/>
                </a:solidFill>
                <a:latin typeface="Poppins"/>
                <a:ea typeface="Poppins"/>
                <a:cs typeface="Poppins"/>
                <a:sym typeface="Poppins"/>
              </a:rPr>
              <a:t> года</a:t>
            </a:r>
            <a:r>
              <a:rPr lang="en-US" sz="1600" dirty="0">
                <a:solidFill>
                  <a:srgbClr val="192653"/>
                </a:solidFill>
                <a:latin typeface="Poppins"/>
                <a:ea typeface="Poppins"/>
                <a:cs typeface="Poppins"/>
                <a:sym typeface="Poppins"/>
              </a:rPr>
              <a:t>).</a:t>
            </a:r>
          </a:p>
          <a:p>
            <a:pPr marL="542925" lvl="0" algn="just" rtl="0">
              <a:spcBef>
                <a:spcPts val="300"/>
              </a:spcBef>
              <a:spcAft>
                <a:spcPts val="0"/>
              </a:spcAft>
            </a:pPr>
            <a:r>
              <a:rPr lang="ru-RU" sz="1600" dirty="0">
                <a:solidFill>
                  <a:srgbClr val="192653"/>
                </a:solidFill>
                <a:latin typeface="Poppins"/>
                <a:ea typeface="Poppins"/>
                <a:cs typeface="Poppins"/>
                <a:sym typeface="Poppins"/>
              </a:rPr>
              <a:t>Система будет служить централизованной службой-агрегатором электронных платежей, которая поможет правительству снизить плату за оказание услуг. Предусматривается, что система будет выдавать ОЭЧ с использованием одобренной Национальным управлением печати (</a:t>
            </a:r>
            <a:r>
              <a:rPr lang="en-US" sz="1600" dirty="0">
                <a:solidFill>
                  <a:srgbClr val="192653"/>
                </a:solidFill>
                <a:latin typeface="Poppins"/>
                <a:ea typeface="Poppins"/>
                <a:cs typeface="Poppins"/>
                <a:sym typeface="Poppins"/>
              </a:rPr>
              <a:t>NPO</a:t>
            </a:r>
            <a:r>
              <a:rPr lang="ru-RU" sz="1600" dirty="0">
                <a:solidFill>
                  <a:srgbClr val="192653"/>
                </a:solidFill>
                <a:latin typeface="Poppins"/>
                <a:ea typeface="Poppins"/>
                <a:cs typeface="Poppins"/>
                <a:sym typeface="Poppins"/>
              </a:rPr>
              <a:t>) системы идентификационной нумерации. </a:t>
            </a:r>
            <a:endParaRPr lang="en-US" sz="1600" dirty="0">
              <a:solidFill>
                <a:srgbClr val="192653"/>
              </a:solidFill>
              <a:latin typeface="Poppins"/>
              <a:ea typeface="Poppins"/>
              <a:cs typeface="Poppins"/>
              <a:sym typeface="Poppins"/>
            </a:endParaRPr>
          </a:p>
          <a:p>
            <a:pPr marL="542925" lvl="0" indent="-357188" algn="just" rtl="0">
              <a:spcBef>
                <a:spcPts val="300"/>
              </a:spcBef>
              <a:spcAft>
                <a:spcPts val="0"/>
              </a:spcAft>
              <a:buAutoNum type="arabicPeriod" startAt="2"/>
            </a:pPr>
            <a:r>
              <a:rPr lang="ru-RU" sz="1600" dirty="0">
                <a:solidFill>
                  <a:srgbClr val="192653"/>
                </a:solidFill>
                <a:latin typeface="Poppins"/>
                <a:ea typeface="Poppins"/>
                <a:cs typeface="Poppins"/>
                <a:sym typeface="Poppins"/>
              </a:rPr>
              <a:t>Одновременно Национальное управление печати в настоящее время разрабатывает свою систему электронных чеков (планируется к запуску в ноябре </a:t>
            </a:r>
            <a:r>
              <a:rPr lang="en-US" sz="1600" dirty="0">
                <a:solidFill>
                  <a:srgbClr val="192653"/>
                </a:solidFill>
                <a:latin typeface="Poppins"/>
                <a:ea typeface="Poppins"/>
                <a:cs typeface="Poppins"/>
                <a:sym typeface="Poppins"/>
              </a:rPr>
              <a:t>2023</a:t>
            </a:r>
            <a:r>
              <a:rPr lang="ru-RU" sz="1600" dirty="0">
                <a:solidFill>
                  <a:srgbClr val="192653"/>
                </a:solidFill>
                <a:latin typeface="Poppins"/>
                <a:ea typeface="Poppins"/>
                <a:cs typeface="Poppins"/>
                <a:sym typeface="Poppins"/>
              </a:rPr>
              <a:t> года</a:t>
            </a:r>
            <a:r>
              <a:rPr lang="en-US" sz="1600" dirty="0">
                <a:solidFill>
                  <a:srgbClr val="192653"/>
                </a:solidFill>
                <a:latin typeface="Poppins"/>
                <a:ea typeface="Poppins"/>
                <a:cs typeface="Poppins"/>
                <a:sym typeface="Poppins"/>
              </a:rPr>
              <a:t>).</a:t>
            </a:r>
            <a:r>
              <a:rPr lang="ru-RU" sz="1600" dirty="0">
                <a:solidFill>
                  <a:srgbClr val="192653"/>
                </a:solidFill>
                <a:latin typeface="Poppins"/>
                <a:ea typeface="Poppins"/>
                <a:cs typeface="Poppins"/>
                <a:sym typeface="Poppins"/>
              </a:rPr>
              <a:t> В качестве промежуточного решения </a:t>
            </a:r>
            <a:r>
              <a:rPr lang="en-US" sz="1600" dirty="0">
                <a:solidFill>
                  <a:srgbClr val="192653"/>
                </a:solidFill>
                <a:latin typeface="Poppins"/>
                <a:ea typeface="Poppins"/>
                <a:cs typeface="Poppins"/>
                <a:sym typeface="Poppins"/>
              </a:rPr>
              <a:t>NPO</a:t>
            </a:r>
            <a:r>
              <a:rPr lang="ru-RU" sz="1600" dirty="0">
                <a:solidFill>
                  <a:srgbClr val="192653"/>
                </a:solidFill>
                <a:latin typeface="Poppins"/>
                <a:ea typeface="Poppins"/>
                <a:cs typeface="Poppins"/>
                <a:sym typeface="Poppins"/>
              </a:rPr>
              <a:t> будет выдавать/присваивать ведомствам национального правительства заранее определенные числовые ряды для ОЭЧ</a:t>
            </a:r>
            <a:r>
              <a:rPr lang="en-US" sz="1600" dirty="0">
                <a:solidFill>
                  <a:srgbClr val="192653"/>
                </a:solidFill>
                <a:latin typeface="Poppins"/>
                <a:ea typeface="Poppins"/>
                <a:cs typeface="Poppins"/>
                <a:sym typeface="Poppins"/>
              </a:rPr>
              <a:t>. </a:t>
            </a:r>
          </a:p>
          <a:p>
            <a:pPr marL="542925" lvl="0" indent="-357188" algn="just" rtl="0">
              <a:spcBef>
                <a:spcPts val="300"/>
              </a:spcBef>
              <a:spcAft>
                <a:spcPts val="0"/>
              </a:spcAft>
              <a:buAutoNum type="arabicPeriod" startAt="2"/>
            </a:pPr>
            <a:r>
              <a:rPr lang="ru-RU" sz="1600" dirty="0">
                <a:solidFill>
                  <a:srgbClr val="192653"/>
                </a:solidFill>
                <a:latin typeface="Poppins"/>
                <a:ea typeface="Poppins"/>
                <a:cs typeface="Poppins"/>
                <a:sym typeface="Poppins"/>
              </a:rPr>
              <a:t>Земельный банк будет использовать систему </a:t>
            </a:r>
            <a:r>
              <a:rPr lang="en-US" sz="1600" dirty="0">
                <a:solidFill>
                  <a:srgbClr val="192653"/>
                </a:solidFill>
                <a:latin typeface="Poppins"/>
                <a:ea typeface="Poppins"/>
                <a:cs typeface="Poppins"/>
                <a:sym typeface="Poppins"/>
              </a:rPr>
              <a:t>E-Gov Pay</a:t>
            </a:r>
            <a:r>
              <a:rPr lang="ru-RU" sz="1600" dirty="0">
                <a:solidFill>
                  <a:srgbClr val="192653"/>
                </a:solidFill>
                <a:latin typeface="Poppins"/>
                <a:ea typeface="Poppins"/>
                <a:cs typeface="Poppins"/>
                <a:sym typeface="Poppins"/>
              </a:rPr>
              <a:t> для модернизации своей существующей системы электронных платежей </a:t>
            </a:r>
            <a:r>
              <a:rPr lang="en-US" sz="1600" dirty="0" err="1">
                <a:solidFill>
                  <a:srgbClr val="192653"/>
                </a:solidFill>
                <a:latin typeface="Poppins"/>
                <a:ea typeface="Poppins"/>
                <a:cs typeface="Poppins"/>
                <a:sym typeface="Poppins"/>
              </a:rPr>
              <a:t>Linkbiz</a:t>
            </a:r>
            <a:r>
              <a:rPr lang="en-US" sz="1600" dirty="0">
                <a:solidFill>
                  <a:srgbClr val="192653"/>
                </a:solidFill>
                <a:latin typeface="Poppins"/>
                <a:ea typeface="Poppins"/>
                <a:cs typeface="Poppins"/>
                <a:sym typeface="Poppins"/>
              </a:rPr>
              <a:t>. </a:t>
            </a:r>
            <a:endParaRPr sz="1600" dirty="0">
              <a:solidFill>
                <a:srgbClr val="192653"/>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f3644c080a_1_43"/>
          <p:cNvSpPr/>
          <p:nvPr/>
        </p:nvSpPr>
        <p:spPr>
          <a:xfrm>
            <a:off x="0" y="270367"/>
            <a:ext cx="10959152"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4" name="Google Shape;184;g1f3644c080a_1_43"/>
          <p:cNvSpPr txBox="1"/>
          <p:nvPr/>
        </p:nvSpPr>
        <p:spPr>
          <a:xfrm>
            <a:off x="92334" y="353374"/>
            <a:ext cx="10959153" cy="892512"/>
          </a:xfrm>
          <a:prstGeom prst="rect">
            <a:avLst/>
          </a:prstGeom>
          <a:noFill/>
          <a:ln>
            <a:noFill/>
          </a:ln>
        </p:spPr>
        <p:txBody>
          <a:bodyPr spcFirstLastPara="1" wrap="square" lIns="91425" tIns="45700" rIns="91425" bIns="45700" anchor="t" anchorCtr="0">
            <a:spAutoFit/>
          </a:bodyPr>
          <a:lstStyle/>
          <a:p>
            <a:pPr lvl="0">
              <a:buClr>
                <a:schemeClr val="dk1"/>
              </a:buClr>
              <a:buSzPts val="3600"/>
            </a:pPr>
            <a:r>
              <a:rPr lang="ru-RU" sz="2600" b="1" dirty="0">
                <a:solidFill>
                  <a:srgbClr val="FFF2CC"/>
                </a:solidFill>
                <a:latin typeface="Poppins"/>
                <a:ea typeface="Poppins"/>
                <a:cs typeface="Poppins"/>
                <a:sym typeface="Poppins"/>
              </a:rPr>
              <a:t>На пути к более широкому внедрению электронных систем для  сбора доходов</a:t>
            </a:r>
          </a:p>
        </p:txBody>
      </p:sp>
      <p:graphicFrame>
        <p:nvGraphicFramePr>
          <p:cNvPr id="6" name="Table 5"/>
          <p:cNvGraphicFramePr>
            <a:graphicFrameLocks noGrp="1"/>
          </p:cNvGraphicFramePr>
          <p:nvPr>
            <p:extLst>
              <p:ext uri="{D42A27DB-BD31-4B8C-83A1-F6EECF244321}">
                <p14:modId xmlns:p14="http://schemas.microsoft.com/office/powerpoint/2010/main" val="3737129478"/>
              </p:ext>
            </p:extLst>
          </p:nvPr>
        </p:nvGraphicFramePr>
        <p:xfrm>
          <a:off x="914400" y="1344910"/>
          <a:ext cx="9453488" cy="5450620"/>
        </p:xfrm>
        <a:graphic>
          <a:graphicData uri="http://schemas.openxmlformats.org/drawingml/2006/table">
            <a:tbl>
              <a:tblPr/>
              <a:tblGrid>
                <a:gridCol w="631294">
                  <a:extLst>
                    <a:ext uri="{9D8B030D-6E8A-4147-A177-3AD203B41FA5}">
                      <a16:colId xmlns:a16="http://schemas.microsoft.com/office/drawing/2014/main" val="2922298791"/>
                    </a:ext>
                  </a:extLst>
                </a:gridCol>
                <a:gridCol w="2013919">
                  <a:extLst>
                    <a:ext uri="{9D8B030D-6E8A-4147-A177-3AD203B41FA5}">
                      <a16:colId xmlns:a16="http://schemas.microsoft.com/office/drawing/2014/main" val="3526837993"/>
                    </a:ext>
                  </a:extLst>
                </a:gridCol>
                <a:gridCol w="1113401">
                  <a:extLst>
                    <a:ext uri="{9D8B030D-6E8A-4147-A177-3AD203B41FA5}">
                      <a16:colId xmlns:a16="http://schemas.microsoft.com/office/drawing/2014/main" val="1185222569"/>
                    </a:ext>
                  </a:extLst>
                </a:gridCol>
                <a:gridCol w="1149062">
                  <a:extLst>
                    <a:ext uri="{9D8B030D-6E8A-4147-A177-3AD203B41FA5}">
                      <a16:colId xmlns:a16="http://schemas.microsoft.com/office/drawing/2014/main" val="2086731290"/>
                    </a:ext>
                  </a:extLst>
                </a:gridCol>
                <a:gridCol w="1160438">
                  <a:extLst>
                    <a:ext uri="{9D8B030D-6E8A-4147-A177-3AD203B41FA5}">
                      <a16:colId xmlns:a16="http://schemas.microsoft.com/office/drawing/2014/main" val="1202931637"/>
                    </a:ext>
                  </a:extLst>
                </a:gridCol>
                <a:gridCol w="1030368">
                  <a:extLst>
                    <a:ext uri="{9D8B030D-6E8A-4147-A177-3AD203B41FA5}">
                      <a16:colId xmlns:a16="http://schemas.microsoft.com/office/drawing/2014/main" val="4265480723"/>
                    </a:ext>
                  </a:extLst>
                </a:gridCol>
                <a:gridCol w="1183192">
                  <a:extLst>
                    <a:ext uri="{9D8B030D-6E8A-4147-A177-3AD203B41FA5}">
                      <a16:colId xmlns:a16="http://schemas.microsoft.com/office/drawing/2014/main" val="2129215209"/>
                    </a:ext>
                  </a:extLst>
                </a:gridCol>
                <a:gridCol w="1171814">
                  <a:extLst>
                    <a:ext uri="{9D8B030D-6E8A-4147-A177-3AD203B41FA5}">
                      <a16:colId xmlns:a16="http://schemas.microsoft.com/office/drawing/2014/main" val="1109517573"/>
                    </a:ext>
                  </a:extLst>
                </a:gridCol>
              </a:tblGrid>
              <a:tr h="152588">
                <a:tc gridSpan="2">
                  <a:txBody>
                    <a:bodyPr/>
                    <a:lstStyle/>
                    <a:p>
                      <a:pPr algn="ctr" fontAlgn="b"/>
                      <a:r>
                        <a:rPr lang="ru-RU" sz="1200" b="1" i="0" u="none" strike="noStrike" dirty="0">
                          <a:solidFill>
                            <a:srgbClr val="FFFFFF"/>
                          </a:solidFill>
                          <a:effectLst/>
                          <a:latin typeface="Poppins" panose="00000500000000000000" pitchFamily="2" charset="0"/>
                          <a:cs typeface="Poppins" panose="00000500000000000000" pitchFamily="2" charset="0"/>
                        </a:rPr>
                        <a:t>Налоговые и неналоговые доходы</a:t>
                      </a:r>
                      <a:endParaRPr lang="en-PH" sz="1200" b="1" i="0" u="none" strike="noStrike" dirty="0">
                        <a:solidFill>
                          <a:srgbClr val="FFFFFF"/>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solidFill>
                      <a:srgbClr val="1F4E78"/>
                    </a:solidFill>
                  </a:tcPr>
                </a:tc>
                <a:tc hMerge="1">
                  <a:txBody>
                    <a:bodyPr/>
                    <a:lstStyle/>
                    <a:p>
                      <a:endParaRPr lang="en-PH"/>
                    </a:p>
                  </a:txBody>
                  <a:tcPr/>
                </a:tc>
                <a:tc gridSpan="3">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янв.-дек.</a:t>
                      </a:r>
                      <a:r>
                        <a:rPr lang="en-PH" sz="1200" b="1" i="0" u="none" strike="noStrike" dirty="0">
                          <a:solidFill>
                            <a:srgbClr val="FFFFFF"/>
                          </a:solidFill>
                          <a:effectLst/>
                          <a:latin typeface="Poppins" panose="00000500000000000000" pitchFamily="2" charset="0"/>
                          <a:cs typeface="Poppins" panose="00000500000000000000" pitchFamily="2" charset="0"/>
                        </a:rPr>
                        <a:t> 2022 </a:t>
                      </a:r>
                    </a:p>
                  </a:txBody>
                  <a:tcPr marL="7355" marR="7355" marT="7355" marB="0" anchor="b">
                    <a:lnL>
                      <a:noFill/>
                    </a:lnL>
                    <a:lnR>
                      <a:noFill/>
                    </a:lnR>
                    <a:lnT>
                      <a:noFill/>
                    </a:lnT>
                    <a:lnB>
                      <a:noFill/>
                    </a:lnB>
                    <a:solidFill>
                      <a:srgbClr val="1F4E78"/>
                    </a:solidFill>
                  </a:tcPr>
                </a:tc>
                <a:tc hMerge="1">
                  <a:txBody>
                    <a:bodyPr/>
                    <a:lstStyle/>
                    <a:p>
                      <a:endParaRPr lang="en-PH"/>
                    </a:p>
                  </a:txBody>
                  <a:tcPr/>
                </a:tc>
                <a:tc hMerge="1">
                  <a:txBody>
                    <a:bodyPr/>
                    <a:lstStyle/>
                    <a:p>
                      <a:endParaRPr lang="en-PH"/>
                    </a:p>
                  </a:txBody>
                  <a:tcPr/>
                </a:tc>
                <a:tc gridSpan="3">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янв.-фев.</a:t>
                      </a:r>
                      <a:r>
                        <a:rPr lang="en-PH" sz="1200" b="1" i="0" u="none" strike="noStrike" dirty="0">
                          <a:solidFill>
                            <a:srgbClr val="FFFFFF"/>
                          </a:solidFill>
                          <a:effectLst/>
                          <a:latin typeface="Poppins" panose="00000500000000000000" pitchFamily="2" charset="0"/>
                          <a:cs typeface="Poppins" panose="00000500000000000000" pitchFamily="2" charset="0"/>
                        </a:rPr>
                        <a:t> 2023 </a:t>
                      </a:r>
                    </a:p>
                  </a:txBody>
                  <a:tcPr marL="7355" marR="7355" marT="7355" marB="0" anchor="b">
                    <a:lnL>
                      <a:noFill/>
                    </a:lnL>
                    <a:lnR>
                      <a:noFill/>
                    </a:lnR>
                    <a:lnT>
                      <a:noFill/>
                    </a:lnT>
                    <a:lnB>
                      <a:noFill/>
                    </a:lnB>
                    <a:solidFill>
                      <a:srgbClr val="1F4E78"/>
                    </a:solidFill>
                  </a:tcPr>
                </a:tc>
                <a:tc hMerge="1">
                  <a:txBody>
                    <a:bodyPr/>
                    <a:lstStyle/>
                    <a:p>
                      <a:endParaRPr lang="en-PH"/>
                    </a:p>
                  </a:txBody>
                  <a:tcPr/>
                </a:tc>
                <a:tc hMerge="1">
                  <a:txBody>
                    <a:bodyPr/>
                    <a:lstStyle/>
                    <a:p>
                      <a:endParaRPr lang="en-PH"/>
                    </a:p>
                  </a:txBody>
                  <a:tcPr/>
                </a:tc>
                <a:extLst>
                  <a:ext uri="{0D108BD9-81ED-4DB2-BD59-A6C34878D82A}">
                    <a16:rowId xmlns:a16="http://schemas.microsoft.com/office/drawing/2014/main" val="2837584069"/>
                  </a:ext>
                </a:extLst>
              </a:tr>
              <a:tr h="152588">
                <a:tc gridSpan="2">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a:t>
                      </a:r>
                      <a:r>
                        <a:rPr lang="ru-RU" sz="1200" b="1" i="0" u="none" strike="noStrike" dirty="0">
                          <a:solidFill>
                            <a:srgbClr val="FFFFFF"/>
                          </a:solidFill>
                          <a:effectLst/>
                          <a:latin typeface="Poppins" panose="00000500000000000000" pitchFamily="2" charset="0"/>
                          <a:cs typeface="Poppins" panose="00000500000000000000" pitchFamily="2" charset="0"/>
                        </a:rPr>
                        <a:t>млн фил. песо</a:t>
                      </a:r>
                      <a:r>
                        <a:rPr lang="en-PH" sz="1200" b="1" i="0" u="none" strike="noStrike" dirty="0">
                          <a:solidFill>
                            <a:srgbClr val="FFFFFF"/>
                          </a:solidFill>
                          <a:effectLst/>
                          <a:latin typeface="Poppins" panose="00000500000000000000" pitchFamily="2" charset="0"/>
                          <a:cs typeface="Poppins" panose="00000500000000000000" pitchFamily="2" charset="0"/>
                        </a:rPr>
                        <a:t>)</a:t>
                      </a:r>
                    </a:p>
                  </a:txBody>
                  <a:tcPr marL="7355" marR="7355" marT="7355" marB="0">
                    <a:lnL>
                      <a:noFill/>
                    </a:lnL>
                    <a:lnR>
                      <a:noFill/>
                    </a:lnR>
                    <a:lnT>
                      <a:noFill/>
                    </a:lnT>
                    <a:lnB>
                      <a:noFill/>
                    </a:lnB>
                    <a:solidFill>
                      <a:srgbClr val="1F4E78"/>
                    </a:solidFill>
                  </a:tcPr>
                </a:tc>
                <a:tc hMerge="1">
                  <a:txBody>
                    <a:bodyPr/>
                    <a:lstStyle/>
                    <a:p>
                      <a:endParaRPr lang="en-PH"/>
                    </a:p>
                  </a:txBody>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Всего</a:t>
                      </a:r>
                      <a:endParaRPr lang="en-PH" sz="1200" b="1" i="0" u="none" strike="noStrike" dirty="0">
                        <a:solidFill>
                          <a:srgbClr val="FFFFFF"/>
                        </a:solidFill>
                        <a:effectLst/>
                        <a:latin typeface="Poppins" panose="00000500000000000000" pitchFamily="2" charset="0"/>
                        <a:cs typeface="Poppins" panose="00000500000000000000" pitchFamily="2" charset="0"/>
                      </a:endParaRP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Через</a:t>
                      </a:r>
                      <a:r>
                        <a:rPr lang="en-PH" sz="1200" b="1" i="0" u="none" strike="noStrike" dirty="0">
                          <a:solidFill>
                            <a:srgbClr val="FFFFFF"/>
                          </a:solidFill>
                          <a:effectLst/>
                          <a:latin typeface="Poppins" panose="00000500000000000000" pitchFamily="2" charset="0"/>
                          <a:cs typeface="Poppins" panose="00000500000000000000" pitchFamily="2" charset="0"/>
                        </a:rPr>
                        <a:t> AAB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Через</a:t>
                      </a:r>
                      <a:r>
                        <a:rPr lang="en-PH" sz="1200" b="1" i="0" u="none" strike="noStrike" dirty="0">
                          <a:solidFill>
                            <a:srgbClr val="FFFFFF"/>
                          </a:solidFill>
                          <a:effectLst/>
                          <a:latin typeface="Poppins" panose="00000500000000000000" pitchFamily="2" charset="0"/>
                          <a:cs typeface="Poppins" panose="00000500000000000000" pitchFamily="2" charset="0"/>
                        </a:rPr>
                        <a:t> AGDB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Всего</a:t>
                      </a:r>
                      <a:endParaRPr lang="en-PH" sz="1200" b="1" i="0" u="none" strike="noStrike" dirty="0">
                        <a:solidFill>
                          <a:srgbClr val="FFFFFF"/>
                        </a:solidFill>
                        <a:effectLst/>
                        <a:latin typeface="Poppins" panose="00000500000000000000" pitchFamily="2" charset="0"/>
                        <a:cs typeface="Poppins" panose="00000500000000000000" pitchFamily="2" charset="0"/>
                      </a:endParaRP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Через</a:t>
                      </a:r>
                      <a:r>
                        <a:rPr lang="en-PH" sz="1200" b="1" i="0" u="none" strike="noStrike" dirty="0">
                          <a:solidFill>
                            <a:srgbClr val="FFFFFF"/>
                          </a:solidFill>
                          <a:effectLst/>
                          <a:latin typeface="Poppins" panose="00000500000000000000" pitchFamily="2" charset="0"/>
                          <a:cs typeface="Poppins" panose="00000500000000000000" pitchFamily="2" charset="0"/>
                        </a:rPr>
                        <a:t> AAB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a:t>
                      </a:r>
                      <a:r>
                        <a:rPr lang="ru-RU" sz="1200" b="1" i="0" u="none" strike="noStrike" dirty="0">
                          <a:solidFill>
                            <a:srgbClr val="FFFFFF"/>
                          </a:solidFill>
                          <a:effectLst/>
                          <a:latin typeface="Poppins" panose="00000500000000000000" pitchFamily="2" charset="0"/>
                          <a:cs typeface="Poppins" panose="00000500000000000000" pitchFamily="2" charset="0"/>
                        </a:rPr>
                        <a:t>Через</a:t>
                      </a:r>
                      <a:r>
                        <a:rPr lang="en-PH" sz="1200" b="1" i="0" u="none" strike="noStrike" dirty="0">
                          <a:solidFill>
                            <a:srgbClr val="FFFFFF"/>
                          </a:solidFill>
                          <a:effectLst/>
                          <a:latin typeface="Poppins" panose="00000500000000000000" pitchFamily="2" charset="0"/>
                          <a:cs typeface="Poppins" panose="00000500000000000000" pitchFamily="2" charset="0"/>
                        </a:rPr>
                        <a:t> AGDB </a:t>
                      </a:r>
                    </a:p>
                  </a:txBody>
                  <a:tcPr marL="7355" marR="7355" marT="7355" marB="0">
                    <a:lnL>
                      <a:noFill/>
                    </a:lnL>
                    <a:lnR>
                      <a:noFill/>
                    </a:lnR>
                    <a:lnT>
                      <a:noFill/>
                    </a:lnT>
                    <a:lnB>
                      <a:noFill/>
                    </a:lnB>
                    <a:solidFill>
                      <a:srgbClr val="1F4E78"/>
                    </a:solidFill>
                  </a:tcPr>
                </a:tc>
                <a:extLst>
                  <a:ext uri="{0D108BD9-81ED-4DB2-BD59-A6C34878D82A}">
                    <a16:rowId xmlns:a16="http://schemas.microsoft.com/office/drawing/2014/main" val="3572108999"/>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a:t>
                      </a:r>
                      <a:r>
                        <a:rPr lang="ru-RU" sz="1200" b="1" i="0" u="none" strike="noStrike" dirty="0">
                          <a:solidFill>
                            <a:srgbClr val="000000"/>
                          </a:solidFill>
                          <a:effectLst/>
                          <a:latin typeface="Poppins" panose="00000500000000000000" pitchFamily="2" charset="0"/>
                          <a:cs typeface="Poppins" panose="00000500000000000000" pitchFamily="2" charset="0"/>
                        </a:rPr>
                        <a:t>Бюро внутренних доходов</a:t>
                      </a:r>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hMerge="1">
                  <a:txBody>
                    <a:bodyPr/>
                    <a:lstStyle/>
                    <a:p>
                      <a:pPr algn="l" fontAlgn="b"/>
                      <a:endParaRPr lang="en-PH" sz="1400" b="0" i="0" u="none" strike="noStrike" dirty="0">
                        <a:solidFill>
                          <a:srgbClr val="000000"/>
                        </a:solidFill>
                        <a:effectLst/>
                        <a:latin typeface="Poppins" panose="020B0604020202020204" charset="0"/>
                      </a:endParaRP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1,939,375 </a:t>
                      </a:r>
                    </a:p>
                  </a:txBody>
                  <a:tcPr marL="7355" marR="7355" marT="7355" marB="0" anchor="b">
                    <a:lnL>
                      <a:noFill/>
                    </a:lnL>
                    <a:lnR>
                      <a:noFill/>
                    </a:lnR>
                    <a:lnT>
                      <a:noFill/>
                    </a:lnT>
                    <a:lnB>
                      <a:noFill/>
                    </a:lnB>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1,918,875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20,500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291,505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288,170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3,334 </a:t>
                      </a:r>
                    </a:p>
                  </a:txBody>
                  <a:tcPr marL="7355" marR="7355" marT="7355" marB="0" anchor="b">
                    <a:lnL>
                      <a:noFill/>
                    </a:lnL>
                    <a:lnR>
                      <a:noFill/>
                    </a:lnR>
                    <a:lnT>
                      <a:noFill/>
                    </a:lnT>
                    <a:lnB>
                      <a:noFill/>
                    </a:lnB>
                  </a:tcPr>
                </a:tc>
                <a:extLst>
                  <a:ext uri="{0D108BD9-81ED-4DB2-BD59-A6C34878D82A}">
                    <a16:rowId xmlns:a16="http://schemas.microsoft.com/office/drawing/2014/main" val="3277729656"/>
                  </a:ext>
                </a:extLst>
              </a:tr>
              <a:tr h="152588">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4081825292"/>
                  </a:ext>
                </a:extLst>
              </a:tr>
              <a:tr h="300091">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r>
                        <a:rPr lang="ru-RU" sz="1200" b="0" i="0" u="none" strike="noStrike" dirty="0">
                          <a:solidFill>
                            <a:srgbClr val="000000"/>
                          </a:solidFill>
                          <a:effectLst/>
                          <a:latin typeface="Poppins" panose="00000500000000000000" pitchFamily="2" charset="0"/>
                          <a:cs typeface="Poppins" panose="00000500000000000000" pitchFamily="2" charset="0"/>
                        </a:rPr>
                        <a:t>Через кассу</a:t>
                      </a:r>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286,453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265,972 </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20,481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41,433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38,100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3,334 </a:t>
                      </a:r>
                    </a:p>
                  </a:txBody>
                  <a:tcPr marL="7355" marR="7355" marT="7355" marB="0" anchor="b">
                    <a:lnL>
                      <a:noFill/>
                    </a:lnL>
                    <a:lnR>
                      <a:noFill/>
                    </a:lnR>
                    <a:lnT>
                      <a:noFill/>
                    </a:lnT>
                    <a:lnB>
                      <a:noFill/>
                    </a:lnB>
                  </a:tcPr>
                </a:tc>
                <a:extLst>
                  <a:ext uri="{0D108BD9-81ED-4DB2-BD59-A6C34878D82A}">
                    <a16:rowId xmlns:a16="http://schemas.microsoft.com/office/drawing/2014/main" val="4216768335"/>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(14.8%)</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(13.9%)</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(99.9%)</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(14.2%)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(13.2%)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1886998809"/>
                  </a:ext>
                </a:extLst>
              </a:tr>
              <a:tr h="300091">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ru-RU" sz="1200" b="1" i="0" u="none" strike="noStrike" dirty="0">
                          <a:solidFill>
                            <a:srgbClr val="000000"/>
                          </a:solidFill>
                          <a:effectLst/>
                          <a:latin typeface="Poppins" panose="00000500000000000000" pitchFamily="2" charset="0"/>
                          <a:cs typeface="Poppins" panose="00000500000000000000" pitchFamily="2" charset="0"/>
                        </a:rPr>
                        <a:t>В электронном виде</a:t>
                      </a:r>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1,652,922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1,652,903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250,071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250,071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0.49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416329373"/>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(85.2%)</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(86.1%)</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(0.1%)</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(86.8%)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959946208"/>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a:t>
                      </a:r>
                      <a:r>
                        <a:rPr lang="ru-RU" sz="1200" b="1" i="0" u="none" strike="noStrike" dirty="0">
                          <a:solidFill>
                            <a:srgbClr val="000000"/>
                          </a:solidFill>
                          <a:effectLst/>
                          <a:latin typeface="Poppins" panose="00000500000000000000" pitchFamily="2" charset="0"/>
                          <a:cs typeface="Poppins" panose="00000500000000000000" pitchFamily="2" charset="0"/>
                        </a:rPr>
                        <a:t>Таможенное бюро</a:t>
                      </a:r>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hMerge="1">
                  <a:txBody>
                    <a:bodyPr/>
                    <a:lstStyle/>
                    <a:p>
                      <a:pPr algn="l" fontAlgn="b"/>
                      <a:endParaRPr lang="en-PH" sz="1100" b="0" i="0" u="none" strike="noStrike" dirty="0">
                        <a:solidFill>
                          <a:srgbClr val="000000"/>
                        </a:solidFill>
                        <a:effectLst/>
                        <a:latin typeface="Poppins" panose="020B0604020202020204" charset="0"/>
                      </a:endParaRP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864,765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838,712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26,053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133,905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130,344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3,457 </a:t>
                      </a:r>
                    </a:p>
                  </a:txBody>
                  <a:tcPr marL="7355" marR="7355" marT="7355" marB="0" anchor="b">
                    <a:lnL>
                      <a:noFill/>
                    </a:lnL>
                    <a:lnR>
                      <a:noFill/>
                    </a:lnR>
                    <a:lnT>
                      <a:noFill/>
                    </a:lnT>
                    <a:lnB>
                      <a:noFill/>
                    </a:lnB>
                  </a:tcPr>
                </a:tc>
                <a:extLst>
                  <a:ext uri="{0D108BD9-81ED-4DB2-BD59-A6C34878D82A}">
                    <a16:rowId xmlns:a16="http://schemas.microsoft.com/office/drawing/2014/main" val="4256159045"/>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(100.0%)</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4027551054"/>
                  </a:ext>
                </a:extLst>
              </a:tr>
              <a:tr h="300091">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r>
                        <a:rPr lang="ru-RU" sz="1200" b="0" i="0" u="none" strike="noStrike" dirty="0">
                          <a:solidFill>
                            <a:srgbClr val="000000"/>
                          </a:solidFill>
                          <a:effectLst/>
                          <a:latin typeface="Poppins" panose="00000500000000000000" pitchFamily="2" charset="0"/>
                          <a:cs typeface="Poppins" panose="00000500000000000000" pitchFamily="2" charset="0"/>
                        </a:rPr>
                        <a:t>Через кассу</a:t>
                      </a:r>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23,333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4,888 </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18,445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2,185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2,185 </a:t>
                      </a:r>
                    </a:p>
                  </a:txBody>
                  <a:tcPr marL="7355" marR="7355" marT="7355" marB="0" anchor="b">
                    <a:lnL>
                      <a:noFill/>
                    </a:lnL>
                    <a:lnR>
                      <a:noFill/>
                    </a:lnR>
                    <a:lnT>
                      <a:noFill/>
                    </a:lnT>
                    <a:lnB>
                      <a:noFill/>
                    </a:lnB>
                  </a:tcPr>
                </a:tc>
                <a:extLst>
                  <a:ext uri="{0D108BD9-81ED-4DB2-BD59-A6C34878D82A}">
                    <a16:rowId xmlns:a16="http://schemas.microsoft.com/office/drawing/2014/main" val="1725096230"/>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(2.7%)</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(0.6%)</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(70.8%)</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(1.6%)</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(63.2%)</a:t>
                      </a:r>
                    </a:p>
                  </a:txBody>
                  <a:tcPr marL="7355" marR="7355" marT="7355" marB="0" anchor="b">
                    <a:lnL>
                      <a:noFill/>
                    </a:lnL>
                    <a:lnR>
                      <a:noFill/>
                    </a:lnR>
                    <a:lnT>
                      <a:noFill/>
                    </a:lnT>
                    <a:lnB>
                      <a:noFill/>
                    </a:lnB>
                  </a:tcPr>
                </a:tc>
                <a:extLst>
                  <a:ext uri="{0D108BD9-81ED-4DB2-BD59-A6C34878D82A}">
                    <a16:rowId xmlns:a16="http://schemas.microsoft.com/office/drawing/2014/main" val="713076032"/>
                  </a:ext>
                </a:extLst>
              </a:tr>
              <a:tr h="187295">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ru-RU" sz="1200" b="1" i="0" u="none" strike="noStrike" dirty="0">
                          <a:solidFill>
                            <a:srgbClr val="000000"/>
                          </a:solidFill>
                          <a:effectLst/>
                          <a:latin typeface="Poppins" panose="00000500000000000000" pitchFamily="2" charset="0"/>
                          <a:cs typeface="Poppins" panose="00000500000000000000" pitchFamily="2" charset="0"/>
                        </a:rPr>
                        <a:t>В электронном виде</a:t>
                      </a:r>
                      <a:endParaRPr lang="en-PH" sz="1200" b="1" i="0" u="none" strike="noStrike" dirty="0">
                        <a:solidFill>
                          <a:srgbClr val="000000"/>
                        </a:solidFill>
                        <a:effectLst/>
                        <a:latin typeface="Poppins" panose="00000500000000000000" pitchFamily="2" charset="0"/>
                        <a:cs typeface="Poppins" panose="00000500000000000000" pitchFamily="2" charset="0"/>
                      </a:endParaRPr>
                    </a:p>
                    <a:p>
                      <a:pPr algn="l" fontAlgn="b"/>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841,431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833,824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7,608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131,607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130,344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1,272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115835288"/>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(97.3%)</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(99.4%)</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(29.2%)</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(98.3%)</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(36.8%)</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752528557"/>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a:t>
                      </a:r>
                      <a:r>
                        <a:rPr lang="ru-RU" sz="1200" b="1" i="0" u="none" strike="noStrike" dirty="0">
                          <a:solidFill>
                            <a:srgbClr val="000000"/>
                          </a:solidFill>
                          <a:effectLst/>
                          <a:latin typeface="Poppins" panose="00000500000000000000" pitchFamily="2" charset="0"/>
                          <a:cs typeface="Poppins" panose="00000500000000000000" pitchFamily="2" charset="0"/>
                        </a:rPr>
                        <a:t>Другие ведомства национального правительства</a:t>
                      </a:r>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hMerge="1">
                  <a:txBody>
                    <a:bodyPr/>
                    <a:lstStyle/>
                    <a:p>
                      <a:endParaRPr lang="en-PH"/>
                    </a:p>
                  </a:txBody>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151,793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151,793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28,604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28,604 </a:t>
                      </a:r>
                    </a:p>
                  </a:txBody>
                  <a:tcPr marL="7355" marR="7355" marT="7355" marB="0" anchor="b">
                    <a:lnL>
                      <a:noFill/>
                    </a:lnL>
                    <a:lnR>
                      <a:noFill/>
                    </a:lnR>
                    <a:lnT>
                      <a:noFill/>
                    </a:lnT>
                    <a:lnB>
                      <a:noFill/>
                    </a:lnB>
                  </a:tcPr>
                </a:tc>
                <a:extLst>
                  <a:ext uri="{0D108BD9-81ED-4DB2-BD59-A6C34878D82A}">
                    <a16:rowId xmlns:a16="http://schemas.microsoft.com/office/drawing/2014/main" val="4056795888"/>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531927896"/>
                  </a:ext>
                </a:extLst>
              </a:tr>
              <a:tr h="300091">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ru-RU" sz="1200" b="0" i="0" u="none" strike="noStrike" dirty="0">
                          <a:solidFill>
                            <a:srgbClr val="000000"/>
                          </a:solidFill>
                          <a:effectLst/>
                          <a:latin typeface="Poppins" panose="00000500000000000000" pitchFamily="2" charset="0"/>
                          <a:cs typeface="Poppins" panose="00000500000000000000" pitchFamily="2" charset="0"/>
                        </a:rPr>
                        <a:t>Через кассу</a:t>
                      </a:r>
                      <a:endParaRPr lang="en-PH" sz="1200" b="0" i="0" u="none" strike="noStrike" dirty="0">
                        <a:solidFill>
                          <a:srgbClr val="000000"/>
                        </a:solidFill>
                        <a:effectLst/>
                        <a:latin typeface="Poppins" panose="00000500000000000000" pitchFamily="2" charset="0"/>
                        <a:cs typeface="Poppins" panose="00000500000000000000" pitchFamily="2" charset="0"/>
                      </a:endParaRPr>
                    </a:p>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142,975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142,975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25,244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25,244 </a:t>
                      </a:r>
                    </a:p>
                  </a:txBody>
                  <a:tcPr marL="7355" marR="7355" marT="7355" marB="0" anchor="b">
                    <a:lnL>
                      <a:noFill/>
                    </a:lnL>
                    <a:lnR>
                      <a:noFill/>
                    </a:lnR>
                    <a:lnT>
                      <a:noFill/>
                    </a:lnT>
                    <a:lnB>
                      <a:noFill/>
                    </a:lnB>
                  </a:tcPr>
                </a:tc>
                <a:extLst>
                  <a:ext uri="{0D108BD9-81ED-4DB2-BD59-A6C34878D82A}">
                    <a16:rowId xmlns:a16="http://schemas.microsoft.com/office/drawing/2014/main" val="1728339420"/>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(94.2%)</a:t>
                      </a:r>
                    </a:p>
                  </a:txBody>
                  <a:tcPr marL="7355" marR="7355" marT="7355" marB="0" anchor="b">
                    <a:lnL>
                      <a:noFill/>
                    </a:lnL>
                    <a:lnR>
                      <a:noFill/>
                    </a:lnR>
                    <a:lnT>
                      <a:noFill/>
                    </a:lnT>
                    <a:lnB>
                      <a:noFill/>
                    </a:lnB>
                  </a:tcPr>
                </a:tc>
                <a:tc>
                  <a:txBody>
                    <a:bodyPr/>
                    <a:lstStyle/>
                    <a:p>
                      <a:pPr algn="r"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(94.2%)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(88.3%)</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(88.3%)</a:t>
                      </a:r>
                    </a:p>
                  </a:txBody>
                  <a:tcPr marL="7355" marR="7355" marT="7355" marB="0" anchor="b">
                    <a:lnL>
                      <a:noFill/>
                    </a:lnL>
                    <a:lnR>
                      <a:noFill/>
                    </a:lnR>
                    <a:lnT>
                      <a:noFill/>
                    </a:lnT>
                    <a:lnB>
                      <a:noFill/>
                    </a:lnB>
                  </a:tcPr>
                </a:tc>
                <a:extLst>
                  <a:ext uri="{0D108BD9-81ED-4DB2-BD59-A6C34878D82A}">
                    <a16:rowId xmlns:a16="http://schemas.microsoft.com/office/drawing/2014/main" val="1134307127"/>
                  </a:ext>
                </a:extLst>
              </a:tr>
              <a:tr h="300091">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ru-RU" sz="1200" b="1" i="0" u="none" strike="noStrike" dirty="0">
                          <a:solidFill>
                            <a:srgbClr val="000000"/>
                          </a:solidFill>
                          <a:effectLst/>
                          <a:latin typeface="Poppins" panose="00000500000000000000" pitchFamily="2" charset="0"/>
                          <a:cs typeface="Poppins" panose="00000500000000000000" pitchFamily="2" charset="0"/>
                        </a:rPr>
                        <a:t>В электронном виде</a:t>
                      </a:r>
                      <a:endParaRPr lang="en-PH" sz="1200" b="1" i="0" u="none" strike="noStrike" dirty="0">
                        <a:solidFill>
                          <a:srgbClr val="000000"/>
                        </a:solidFill>
                        <a:effectLst/>
                        <a:latin typeface="Poppins" panose="00000500000000000000" pitchFamily="2" charset="0"/>
                        <a:cs typeface="Poppins" panose="00000500000000000000" pitchFamily="2" charset="0"/>
                      </a:endParaRPr>
                    </a:p>
                    <a:p>
                      <a:pPr algn="l" fontAlgn="b"/>
                      <a:endParaRPr lang="en-PH" sz="1200" b="1"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8,819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8,819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3,360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3,360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2042830151"/>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(11.7%)</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(11.7%)</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629456198"/>
                  </a:ext>
                </a:extLst>
              </a:tr>
            </a:tbl>
          </a:graphicData>
        </a:graphic>
      </p:graphicFrame>
      <p:sp>
        <p:nvSpPr>
          <p:cNvPr id="11" name="Google Shape;193;g1f3644c080a_1_52"/>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PH" dirty="0"/>
              <a:t>2</a:t>
            </a:r>
            <a:endParaRPr dirty="0"/>
          </a:p>
        </p:txBody>
      </p:sp>
      <p:sp>
        <p:nvSpPr>
          <p:cNvPr id="2" name="TextBox 1">
            <a:extLst>
              <a:ext uri="{FF2B5EF4-FFF2-40B4-BE49-F238E27FC236}">
                <a16:creationId xmlns:a16="http://schemas.microsoft.com/office/drawing/2014/main" id="{F27920AA-90D9-4163-ABB2-681903EF1022}"/>
              </a:ext>
            </a:extLst>
          </p:cNvPr>
          <p:cNvSpPr txBox="1"/>
          <p:nvPr/>
        </p:nvSpPr>
        <p:spPr>
          <a:xfrm>
            <a:off x="10559441" y="1402915"/>
            <a:ext cx="1465545" cy="1569660"/>
          </a:xfrm>
          <a:prstGeom prst="rect">
            <a:avLst/>
          </a:prstGeom>
          <a:noFill/>
        </p:spPr>
        <p:txBody>
          <a:bodyPr wrap="square" rtlCol="0">
            <a:spAutoFit/>
          </a:bodyPr>
          <a:lstStyle/>
          <a:p>
            <a:r>
              <a:rPr lang="en-US" sz="1200" dirty="0"/>
              <a:t>AGDB – </a:t>
            </a:r>
            <a:r>
              <a:rPr lang="ru-RU" sz="1200" dirty="0"/>
              <a:t>уполномоченный государственный банк-депозитарий</a:t>
            </a:r>
            <a:endParaRPr lang="en-US" sz="1200" dirty="0"/>
          </a:p>
          <a:p>
            <a:endParaRPr lang="en-US" sz="1200" dirty="0"/>
          </a:p>
          <a:p>
            <a:r>
              <a:rPr lang="en-US" sz="1200" dirty="0"/>
              <a:t>AAB</a:t>
            </a:r>
            <a:r>
              <a:rPr lang="ru-RU" sz="1200" dirty="0"/>
              <a:t> – уполномоченный банк-агент</a:t>
            </a:r>
            <a:r>
              <a:rPr lang="en-US" sz="1200" dirty="0"/>
              <a:t>   </a:t>
            </a:r>
            <a:endParaRPr lang="ru-RU" sz="1200" dirty="0"/>
          </a:p>
        </p:txBody>
      </p:sp>
    </p:spTree>
    <p:extLst>
      <p:ext uri="{BB962C8B-B14F-4D97-AF65-F5344CB8AC3E}">
        <p14:creationId xmlns:p14="http://schemas.microsoft.com/office/powerpoint/2010/main" val="31121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9" name="Straight Connector 28"/>
          <p:cNvCxnSpPr>
            <a:stCxn id="195" idx="2"/>
            <a:endCxn id="107" idx="0"/>
          </p:cNvCxnSpPr>
          <p:nvPr/>
        </p:nvCxnSpPr>
        <p:spPr>
          <a:xfrm>
            <a:off x="635638" y="2940240"/>
            <a:ext cx="54966"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1" name="Straight Connector 30"/>
          <p:cNvCxnSpPr>
            <a:endCxn id="386" idx="0"/>
          </p:cNvCxnSpPr>
          <p:nvPr/>
        </p:nvCxnSpPr>
        <p:spPr>
          <a:xfrm>
            <a:off x="638706" y="2962751"/>
            <a:ext cx="121833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33" name="Straight Connector 32"/>
          <p:cNvCxnSpPr>
            <a:stCxn id="195" idx="2"/>
            <a:endCxn id="390" idx="0"/>
          </p:cNvCxnSpPr>
          <p:nvPr/>
        </p:nvCxnSpPr>
        <p:spPr>
          <a:xfrm>
            <a:off x="635638" y="2940240"/>
            <a:ext cx="2403812"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5" name="Straight Connector 34"/>
          <p:cNvCxnSpPr>
            <a:stCxn id="195" idx="2"/>
            <a:endCxn id="394" idx="0"/>
          </p:cNvCxnSpPr>
          <p:nvPr/>
        </p:nvCxnSpPr>
        <p:spPr>
          <a:xfrm>
            <a:off x="635638" y="2940240"/>
            <a:ext cx="3618815"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7" name="Straight Connector 36"/>
          <p:cNvCxnSpPr>
            <a:stCxn id="195" idx="2"/>
            <a:endCxn id="398" idx="0"/>
          </p:cNvCxnSpPr>
          <p:nvPr/>
        </p:nvCxnSpPr>
        <p:spPr>
          <a:xfrm>
            <a:off x="635638" y="2940240"/>
            <a:ext cx="481189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1" name="Straight Connector 580"/>
          <p:cNvCxnSpPr>
            <a:endCxn id="107" idx="0"/>
          </p:cNvCxnSpPr>
          <p:nvPr/>
        </p:nvCxnSpPr>
        <p:spPr>
          <a:xfrm flipH="1">
            <a:off x="690604" y="2982753"/>
            <a:ext cx="855407"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83" name="Straight Connector 582"/>
          <p:cNvCxnSpPr>
            <a:cxnSpLocks/>
            <a:stCxn id="199" idx="2"/>
            <a:endCxn id="386" idx="0"/>
          </p:cNvCxnSpPr>
          <p:nvPr/>
        </p:nvCxnSpPr>
        <p:spPr>
          <a:xfrm>
            <a:off x="1562970" y="2940241"/>
            <a:ext cx="294074"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5" name="Straight Connector 584"/>
          <p:cNvCxnSpPr>
            <a:cxnSpLocks/>
            <a:stCxn id="199" idx="2"/>
            <a:endCxn id="390" idx="0"/>
          </p:cNvCxnSpPr>
          <p:nvPr/>
        </p:nvCxnSpPr>
        <p:spPr>
          <a:xfrm>
            <a:off x="1562970" y="2940241"/>
            <a:ext cx="147648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7" name="Straight Connector 586"/>
          <p:cNvCxnSpPr>
            <a:cxnSpLocks/>
            <a:stCxn id="199" idx="2"/>
            <a:endCxn id="394" idx="0"/>
          </p:cNvCxnSpPr>
          <p:nvPr/>
        </p:nvCxnSpPr>
        <p:spPr>
          <a:xfrm>
            <a:off x="1562970" y="2940241"/>
            <a:ext cx="2691483"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9" name="Straight Connector 588"/>
          <p:cNvCxnSpPr>
            <a:endCxn id="398" idx="0"/>
          </p:cNvCxnSpPr>
          <p:nvPr/>
        </p:nvCxnSpPr>
        <p:spPr>
          <a:xfrm>
            <a:off x="1528840" y="2962751"/>
            <a:ext cx="391868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591" name="Straight Connector 590"/>
          <p:cNvCxnSpPr>
            <a:endCxn id="107" idx="0"/>
          </p:cNvCxnSpPr>
          <p:nvPr/>
        </p:nvCxnSpPr>
        <p:spPr>
          <a:xfrm flipH="1">
            <a:off x="690604" y="2982753"/>
            <a:ext cx="1848579"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93" name="Straight Connector 592"/>
          <p:cNvCxnSpPr>
            <a:endCxn id="386" idx="0"/>
          </p:cNvCxnSpPr>
          <p:nvPr/>
        </p:nvCxnSpPr>
        <p:spPr>
          <a:xfrm flipH="1">
            <a:off x="1857044" y="2982753"/>
            <a:ext cx="682139"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95" name="Straight Connector 594"/>
          <p:cNvCxnSpPr>
            <a:cxnSpLocks/>
            <a:stCxn id="203" idx="2"/>
            <a:endCxn id="390" idx="0"/>
          </p:cNvCxnSpPr>
          <p:nvPr/>
        </p:nvCxnSpPr>
        <p:spPr>
          <a:xfrm>
            <a:off x="2591609" y="2940241"/>
            <a:ext cx="447841"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97" name="Straight Connector 596"/>
          <p:cNvCxnSpPr>
            <a:cxnSpLocks/>
            <a:stCxn id="203" idx="2"/>
            <a:endCxn id="394" idx="0"/>
          </p:cNvCxnSpPr>
          <p:nvPr/>
        </p:nvCxnSpPr>
        <p:spPr>
          <a:xfrm>
            <a:off x="2591609" y="2940241"/>
            <a:ext cx="1662844"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00" name="Straight Connector 599"/>
          <p:cNvCxnSpPr>
            <a:endCxn id="398" idx="0"/>
          </p:cNvCxnSpPr>
          <p:nvPr/>
        </p:nvCxnSpPr>
        <p:spPr>
          <a:xfrm>
            <a:off x="2604323" y="2962751"/>
            <a:ext cx="2843205"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02" name="Straight Connector 601"/>
          <p:cNvCxnSpPr>
            <a:endCxn id="107" idx="0"/>
          </p:cNvCxnSpPr>
          <p:nvPr/>
        </p:nvCxnSpPr>
        <p:spPr>
          <a:xfrm flipH="1">
            <a:off x="690604" y="2962751"/>
            <a:ext cx="2775830"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04" name="Straight Connector 603"/>
          <p:cNvCxnSpPr>
            <a:endCxn id="386" idx="0"/>
          </p:cNvCxnSpPr>
          <p:nvPr/>
        </p:nvCxnSpPr>
        <p:spPr>
          <a:xfrm flipH="1">
            <a:off x="1857044" y="2982753"/>
            <a:ext cx="1609390"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06" name="Straight Connector 605"/>
          <p:cNvCxnSpPr>
            <a:endCxn id="390" idx="0"/>
          </p:cNvCxnSpPr>
          <p:nvPr/>
        </p:nvCxnSpPr>
        <p:spPr>
          <a:xfrm flipH="1">
            <a:off x="3039450" y="2982753"/>
            <a:ext cx="426984"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08" name="Straight Connector 607"/>
          <p:cNvCxnSpPr>
            <a:endCxn id="394" idx="0"/>
          </p:cNvCxnSpPr>
          <p:nvPr/>
        </p:nvCxnSpPr>
        <p:spPr>
          <a:xfrm>
            <a:off x="3508582" y="2982753"/>
            <a:ext cx="745871"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10" name="Straight Connector 609"/>
          <p:cNvCxnSpPr>
            <a:endCxn id="398" idx="0"/>
          </p:cNvCxnSpPr>
          <p:nvPr/>
        </p:nvCxnSpPr>
        <p:spPr>
          <a:xfrm>
            <a:off x="3466434" y="2962751"/>
            <a:ext cx="1981094"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3" name="Straight Connector 612"/>
          <p:cNvCxnSpPr>
            <a:endCxn id="107" idx="0"/>
          </p:cNvCxnSpPr>
          <p:nvPr/>
        </p:nvCxnSpPr>
        <p:spPr>
          <a:xfrm flipH="1">
            <a:off x="690604" y="2962751"/>
            <a:ext cx="3649437"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5" name="Straight Connector 614"/>
          <p:cNvCxnSpPr>
            <a:endCxn id="386" idx="0"/>
          </p:cNvCxnSpPr>
          <p:nvPr/>
        </p:nvCxnSpPr>
        <p:spPr>
          <a:xfrm flipH="1">
            <a:off x="1857044" y="2962751"/>
            <a:ext cx="2482997"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7" name="Straight Connector 616"/>
          <p:cNvCxnSpPr>
            <a:endCxn id="390" idx="0"/>
          </p:cNvCxnSpPr>
          <p:nvPr/>
        </p:nvCxnSpPr>
        <p:spPr>
          <a:xfrm flipH="1">
            <a:off x="3039450" y="2962751"/>
            <a:ext cx="1300591"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1" name="Straight Connector 620"/>
          <p:cNvCxnSpPr>
            <a:endCxn id="394" idx="0"/>
          </p:cNvCxnSpPr>
          <p:nvPr/>
        </p:nvCxnSpPr>
        <p:spPr>
          <a:xfrm flipH="1">
            <a:off x="4254453" y="2962751"/>
            <a:ext cx="8558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3" name="Straight Connector 622"/>
          <p:cNvCxnSpPr>
            <a:cxnSpLocks/>
            <a:stCxn id="207" idx="2"/>
            <a:endCxn id="398" idx="0"/>
          </p:cNvCxnSpPr>
          <p:nvPr/>
        </p:nvCxnSpPr>
        <p:spPr>
          <a:xfrm>
            <a:off x="4425052" y="2940241"/>
            <a:ext cx="1022476"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25" name="Straight Connector 624"/>
          <p:cNvCxnSpPr>
            <a:endCxn id="107" idx="0"/>
          </p:cNvCxnSpPr>
          <p:nvPr/>
        </p:nvCxnSpPr>
        <p:spPr>
          <a:xfrm flipH="1">
            <a:off x="690604" y="2962751"/>
            <a:ext cx="4756924"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7" name="Straight Connector 626"/>
          <p:cNvCxnSpPr>
            <a:stCxn id="211" idx="2"/>
            <a:endCxn id="386" idx="0"/>
          </p:cNvCxnSpPr>
          <p:nvPr/>
        </p:nvCxnSpPr>
        <p:spPr>
          <a:xfrm flipH="1">
            <a:off x="1857044" y="2940240"/>
            <a:ext cx="3584319"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29" name="Straight Connector 628"/>
          <p:cNvCxnSpPr>
            <a:endCxn id="390" idx="0"/>
          </p:cNvCxnSpPr>
          <p:nvPr/>
        </p:nvCxnSpPr>
        <p:spPr>
          <a:xfrm flipH="1">
            <a:off x="3039450" y="2962751"/>
            <a:ext cx="240807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31" name="Straight Connector 630"/>
          <p:cNvCxnSpPr>
            <a:stCxn id="211" idx="2"/>
            <a:endCxn id="394" idx="0"/>
          </p:cNvCxnSpPr>
          <p:nvPr/>
        </p:nvCxnSpPr>
        <p:spPr>
          <a:xfrm flipH="1">
            <a:off x="4254453" y="2940240"/>
            <a:ext cx="118691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33" name="Straight Connector 632"/>
          <p:cNvCxnSpPr>
            <a:endCxn id="398" idx="0"/>
          </p:cNvCxnSpPr>
          <p:nvPr/>
        </p:nvCxnSpPr>
        <p:spPr>
          <a:xfrm>
            <a:off x="5441363" y="2962751"/>
            <a:ext cx="6165" cy="1732439"/>
          </a:xfrm>
          <a:prstGeom prst="line">
            <a:avLst/>
          </a:prstGeom>
        </p:spPr>
        <p:style>
          <a:lnRef idx="1">
            <a:schemeClr val="accent3"/>
          </a:lnRef>
          <a:fillRef idx="0">
            <a:schemeClr val="accent3"/>
          </a:fillRef>
          <a:effectRef idx="0">
            <a:schemeClr val="accent3"/>
          </a:effectRef>
          <a:fontRef idx="minor">
            <a:schemeClr val="tx1"/>
          </a:fontRef>
        </p:style>
      </p:cxnSp>
      <p:sp>
        <p:nvSpPr>
          <p:cNvPr id="485" name="Google Shape;215;g1f3644c080a_1_73"/>
          <p:cNvSpPr/>
          <p:nvPr/>
        </p:nvSpPr>
        <p:spPr>
          <a:xfrm>
            <a:off x="6173333" y="1860467"/>
            <a:ext cx="5751968" cy="4591133"/>
          </a:xfrm>
          <a:prstGeom prst="rect">
            <a:avLst/>
          </a:prstGeom>
          <a:solidFill>
            <a:srgbClr val="FFFBF0"/>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p>
        </p:txBody>
      </p:sp>
      <p:sp>
        <p:nvSpPr>
          <p:cNvPr id="216" name="Google Shape;216;g1f3644c080a_1_73"/>
          <p:cNvSpPr txBox="1"/>
          <p:nvPr/>
        </p:nvSpPr>
        <p:spPr>
          <a:xfrm>
            <a:off x="6505302" y="248192"/>
            <a:ext cx="52905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1200"/>
              </a:spcBef>
              <a:spcAft>
                <a:spcPts val="1200"/>
              </a:spcAft>
              <a:buClr>
                <a:schemeClr val="dk1"/>
              </a:buClr>
              <a:buSzPts val="1100"/>
              <a:buFont typeface="Arial"/>
              <a:buNone/>
            </a:pPr>
            <a:endParaRPr sz="1600" b="1" i="1" u="none" strike="noStrike" cap="none">
              <a:solidFill>
                <a:srgbClr val="152E58"/>
              </a:solidFill>
              <a:latin typeface="Poppins"/>
              <a:ea typeface="Poppins"/>
              <a:cs typeface="Poppins"/>
              <a:sym typeface="Poppins"/>
            </a:endParaRPr>
          </a:p>
        </p:txBody>
      </p:sp>
      <p:sp>
        <p:nvSpPr>
          <p:cNvPr id="217" name="Google Shape;217;g1f3644c080a_1_73"/>
          <p:cNvSpPr/>
          <p:nvPr/>
        </p:nvSpPr>
        <p:spPr>
          <a:xfrm>
            <a:off x="0" y="270367"/>
            <a:ext cx="90780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8" name="Google Shape;218;g1f3644c080a_1_73"/>
          <p:cNvSpPr txBox="1"/>
          <p:nvPr/>
        </p:nvSpPr>
        <p:spPr>
          <a:xfrm>
            <a:off x="152485" y="344093"/>
            <a:ext cx="9006617"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ru-RU" sz="2600" b="1" dirty="0">
                <a:solidFill>
                  <a:srgbClr val="FFF2CC"/>
                </a:solidFill>
                <a:latin typeface="Poppins"/>
                <a:ea typeface="Poppins"/>
                <a:cs typeface="Poppins"/>
                <a:sym typeface="Poppins"/>
              </a:rPr>
              <a:t>Информация об исполнении Указа Президента </a:t>
            </a:r>
            <a:r>
              <a:rPr lang="en-US" sz="2600" b="1" dirty="0">
                <a:solidFill>
                  <a:srgbClr val="FFF2CC"/>
                </a:solidFill>
                <a:latin typeface="Poppins"/>
                <a:ea typeface="Poppins"/>
                <a:cs typeface="Poppins"/>
                <a:sym typeface="Poppins"/>
              </a:rPr>
              <a:t>N 170</a:t>
            </a:r>
            <a:endParaRPr sz="2600" b="1" i="0" u="none" strike="noStrike" cap="none" dirty="0">
              <a:solidFill>
                <a:srgbClr val="000000"/>
              </a:solidFill>
              <a:latin typeface="Arial"/>
              <a:ea typeface="Arial"/>
              <a:cs typeface="Arial"/>
              <a:sym typeface="Arial"/>
            </a:endParaRPr>
          </a:p>
        </p:txBody>
      </p:sp>
      <p:sp>
        <p:nvSpPr>
          <p:cNvPr id="219" name="Google Shape;219;g1f3644c080a_1_73"/>
          <p:cNvSpPr txBox="1">
            <a:spLocks noGrp="1"/>
          </p:cNvSpPr>
          <p:nvPr>
            <p:ph type="sldNum" idx="12"/>
          </p:nvPr>
        </p:nvSpPr>
        <p:spPr>
          <a:xfrm>
            <a:off x="8548150" y="6323383"/>
            <a:ext cx="36576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dirty="0"/>
          </a:p>
        </p:txBody>
      </p:sp>
      <p:sp>
        <p:nvSpPr>
          <p:cNvPr id="249" name="Google Shape;249;g1f3644c080a_1_73"/>
          <p:cNvSpPr txBox="1"/>
          <p:nvPr/>
        </p:nvSpPr>
        <p:spPr>
          <a:xfrm>
            <a:off x="753573" y="1086025"/>
            <a:ext cx="10060857" cy="954067"/>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ru-RU" sz="2000" b="1" dirty="0">
                <a:solidFill>
                  <a:srgbClr val="BF9000"/>
                </a:solidFill>
                <a:latin typeface="Poppins"/>
                <a:ea typeface="Poppins"/>
                <a:cs typeface="Poppins"/>
                <a:sym typeface="Poppins"/>
              </a:rPr>
              <a:t>Запуск электронной системы государственных платежей </a:t>
            </a:r>
            <a:r>
              <a:rPr lang="en-US" sz="2000" b="1" dirty="0" err="1">
                <a:solidFill>
                  <a:srgbClr val="BF9000"/>
                </a:solidFill>
                <a:latin typeface="Poppins"/>
                <a:ea typeface="Poppins"/>
                <a:cs typeface="Poppins"/>
                <a:sym typeface="Poppins"/>
              </a:rPr>
              <a:t>eGOVpay</a:t>
            </a:r>
            <a:r>
              <a:rPr lang="ru-RU" sz="2000" b="1" dirty="0">
                <a:solidFill>
                  <a:srgbClr val="BF9000"/>
                </a:solidFill>
                <a:latin typeface="Poppins"/>
                <a:ea typeface="Poppins"/>
                <a:cs typeface="Poppins"/>
                <a:sym typeface="Poppins"/>
              </a:rPr>
              <a:t> на базе Департамента информационно-коммуникационных технологий (</a:t>
            </a:r>
            <a:r>
              <a:rPr lang="en-US" sz="2000" b="1" dirty="0">
                <a:solidFill>
                  <a:srgbClr val="BF9000"/>
                </a:solidFill>
                <a:latin typeface="Poppins"/>
                <a:ea typeface="Poppins"/>
                <a:cs typeface="Poppins"/>
                <a:sym typeface="Poppins"/>
              </a:rPr>
              <a:t>DICT</a:t>
            </a:r>
            <a:r>
              <a:rPr lang="ru-RU" sz="2000" b="1" dirty="0">
                <a:solidFill>
                  <a:srgbClr val="BF9000"/>
                </a:solidFill>
                <a:latin typeface="Poppins"/>
                <a:ea typeface="Poppins"/>
                <a:cs typeface="Poppins"/>
                <a:sym typeface="Poppins"/>
              </a:rPr>
              <a:t>)</a:t>
            </a:r>
            <a:r>
              <a:rPr lang="en-US" sz="2000" b="1" dirty="0">
                <a:solidFill>
                  <a:srgbClr val="BF9000"/>
                </a:solidFill>
                <a:latin typeface="Poppins"/>
                <a:ea typeface="Poppins"/>
                <a:cs typeface="Poppins"/>
                <a:sym typeface="Poppins"/>
              </a:rPr>
              <a:t> </a:t>
            </a:r>
            <a:endParaRPr sz="2000" b="1" dirty="0">
              <a:solidFill>
                <a:srgbClr val="BF9000"/>
              </a:solidFill>
              <a:latin typeface="Poppins"/>
              <a:ea typeface="Poppins"/>
              <a:cs typeface="Poppins"/>
              <a:sym typeface="Poppins"/>
            </a:endParaRPr>
          </a:p>
        </p:txBody>
      </p:sp>
      <p:grpSp>
        <p:nvGrpSpPr>
          <p:cNvPr id="25" name="Group 24"/>
          <p:cNvGrpSpPr/>
          <p:nvPr/>
        </p:nvGrpSpPr>
        <p:grpSpPr>
          <a:xfrm>
            <a:off x="367215" y="2336800"/>
            <a:ext cx="5416787" cy="3178302"/>
            <a:chOff x="367215" y="2336800"/>
            <a:chExt cx="5416787" cy="3178302"/>
          </a:xfrm>
        </p:grpSpPr>
        <p:grpSp>
          <p:nvGrpSpPr>
            <p:cNvPr id="2" name="Group 1"/>
            <p:cNvGrpSpPr/>
            <p:nvPr/>
          </p:nvGrpSpPr>
          <p:grpSpPr>
            <a:xfrm>
              <a:off x="379571" y="4695191"/>
              <a:ext cx="632735" cy="819911"/>
              <a:chOff x="476558" y="3998769"/>
              <a:chExt cx="665024" cy="856551"/>
            </a:xfrm>
          </p:grpSpPr>
          <p:sp>
            <p:nvSpPr>
              <p:cNvPr id="95"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105" name="object 144"/>
              <p:cNvSpPr txBox="1"/>
              <p:nvPr/>
            </p:nvSpPr>
            <p:spPr>
              <a:xfrm>
                <a:off x="568412" y="4584699"/>
                <a:ext cx="573170" cy="270621"/>
              </a:xfrm>
              <a:prstGeom prst="rect">
                <a:avLst/>
              </a:prstGeom>
            </p:spPr>
            <p:txBody>
              <a:bodyPr vert="horz" wrap="square" lIns="0" tIns="12700" rIns="0" bIns="0" rtlCol="0">
                <a:spAutoFit/>
              </a:bodyPr>
              <a:lstStyle/>
              <a:p>
                <a:pPr marL="12700">
                  <a:lnSpc>
                    <a:spcPct val="100000"/>
                  </a:lnSpc>
                  <a:spcBef>
                    <a:spcPts val="100"/>
                  </a:spcBef>
                </a:pPr>
                <a:r>
                  <a:rPr lang="ru-RU" sz="800" b="1" dirty="0">
                    <a:solidFill>
                      <a:srgbClr val="FFFFFF"/>
                    </a:solidFill>
                    <a:latin typeface="Arial"/>
                    <a:cs typeface="Arial"/>
                  </a:rPr>
                  <a:t>Ведомство</a:t>
                </a:r>
                <a:r>
                  <a:rPr sz="800" b="1" spc="-25" dirty="0">
                    <a:solidFill>
                      <a:srgbClr val="FFFFFF"/>
                    </a:solidFill>
                    <a:latin typeface="Arial"/>
                    <a:cs typeface="Arial"/>
                  </a:rPr>
                  <a:t> </a:t>
                </a:r>
                <a:r>
                  <a:rPr sz="800" b="1" spc="-50" dirty="0">
                    <a:solidFill>
                      <a:srgbClr val="FFFFFF"/>
                    </a:solidFill>
                    <a:latin typeface="Arial"/>
                    <a:cs typeface="Arial"/>
                  </a:rPr>
                  <a:t>A</a:t>
                </a:r>
                <a:endParaRPr sz="800" dirty="0">
                  <a:latin typeface="Arial"/>
                  <a:cs typeface="Arial"/>
                </a:endParaRPr>
              </a:p>
            </p:txBody>
          </p:sp>
          <p:pic>
            <p:nvPicPr>
              <p:cNvPr id="107" name="object 146"/>
              <p:cNvPicPr/>
              <p:nvPr/>
            </p:nvPicPr>
            <p:blipFill>
              <a:blip r:embed="rId3" cstate="print"/>
              <a:stretch>
                <a:fillRect/>
              </a:stretch>
            </p:blipFill>
            <p:spPr>
              <a:xfrm>
                <a:off x="567217" y="3998769"/>
                <a:ext cx="472493" cy="538687"/>
              </a:xfrm>
              <a:prstGeom prst="rect">
                <a:avLst/>
              </a:prstGeom>
            </p:spPr>
          </p:pic>
        </p:grpSp>
        <p:pic>
          <p:nvPicPr>
            <p:cNvPr id="193" name="object 2"/>
            <p:cNvPicPr/>
            <p:nvPr/>
          </p:nvPicPr>
          <p:blipFill>
            <a:blip r:embed="rId4" cstate="print"/>
            <a:stretch>
              <a:fillRect/>
            </a:stretch>
          </p:blipFill>
          <p:spPr>
            <a:xfrm>
              <a:off x="830286" y="2490477"/>
              <a:ext cx="141768" cy="131186"/>
            </a:xfrm>
            <a:prstGeom prst="rect">
              <a:avLst/>
            </a:prstGeom>
          </p:spPr>
        </p:pic>
        <p:sp>
          <p:nvSpPr>
            <p:cNvPr id="194" name="object 3"/>
            <p:cNvSpPr/>
            <p:nvPr/>
          </p:nvSpPr>
          <p:spPr>
            <a:xfrm>
              <a:off x="367215" y="2801605"/>
              <a:ext cx="624233" cy="181164"/>
            </a:xfrm>
            <a:custGeom>
              <a:avLst/>
              <a:gdLst/>
              <a:ahLst/>
              <a:cxnLst/>
              <a:rect l="l" t="t" r="r" b="b"/>
              <a:pathLst>
                <a:path w="496570" h="147319">
                  <a:moveTo>
                    <a:pt x="471638"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471638" y="146822"/>
                  </a:lnTo>
                  <a:lnTo>
                    <a:pt x="481163" y="144899"/>
                  </a:lnTo>
                  <a:lnTo>
                    <a:pt x="488941" y="139654"/>
                  </a:lnTo>
                  <a:lnTo>
                    <a:pt x="494185" y="131876"/>
                  </a:lnTo>
                  <a:lnTo>
                    <a:pt x="496108" y="122351"/>
                  </a:lnTo>
                  <a:lnTo>
                    <a:pt x="496108" y="24470"/>
                  </a:lnTo>
                  <a:lnTo>
                    <a:pt x="494185" y="14945"/>
                  </a:lnTo>
                  <a:lnTo>
                    <a:pt x="488941" y="7166"/>
                  </a:lnTo>
                  <a:lnTo>
                    <a:pt x="481163" y="1922"/>
                  </a:lnTo>
                  <a:lnTo>
                    <a:pt x="471638" y="0"/>
                  </a:lnTo>
                  <a:close/>
                </a:path>
              </a:pathLst>
            </a:custGeom>
            <a:solidFill>
              <a:schemeClr val="accent5">
                <a:lumMod val="75000"/>
              </a:schemeClr>
            </a:solidFill>
          </p:spPr>
          <p:txBody>
            <a:bodyPr wrap="square" lIns="0" tIns="0" rIns="0" bIns="0" rtlCol="0"/>
            <a:lstStyle/>
            <a:p>
              <a:endParaRPr/>
            </a:p>
          </p:txBody>
        </p:sp>
        <p:sp>
          <p:nvSpPr>
            <p:cNvPr id="195" name="object 4"/>
            <p:cNvSpPr txBox="1"/>
            <p:nvPr/>
          </p:nvSpPr>
          <p:spPr>
            <a:xfrm>
              <a:off x="475189" y="2819695"/>
              <a:ext cx="320897"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Банки</a:t>
              </a:r>
              <a:endParaRPr sz="700" dirty="0">
                <a:latin typeface="Arial"/>
                <a:cs typeface="Arial"/>
              </a:endParaRPr>
            </a:p>
          </p:txBody>
        </p:sp>
        <p:pic>
          <p:nvPicPr>
            <p:cNvPr id="197" name="object 6"/>
            <p:cNvPicPr/>
            <p:nvPr/>
          </p:nvPicPr>
          <p:blipFill>
            <a:blip r:embed="rId5" cstate="print"/>
            <a:stretch>
              <a:fillRect/>
            </a:stretch>
          </p:blipFill>
          <p:spPr>
            <a:xfrm>
              <a:off x="807297" y="2824068"/>
              <a:ext cx="141770" cy="138683"/>
            </a:xfrm>
            <a:prstGeom prst="rect">
              <a:avLst/>
            </a:prstGeom>
            <a:solidFill>
              <a:schemeClr val="accent5">
                <a:lumMod val="75000"/>
              </a:schemeClr>
            </a:solidFill>
          </p:spPr>
        </p:pic>
        <p:sp>
          <p:nvSpPr>
            <p:cNvPr id="198" name="object 7"/>
            <p:cNvSpPr/>
            <p:nvPr/>
          </p:nvSpPr>
          <p:spPr>
            <a:xfrm>
              <a:off x="1105955" y="2801600"/>
              <a:ext cx="997816" cy="181164"/>
            </a:xfrm>
            <a:custGeom>
              <a:avLst/>
              <a:gdLst/>
              <a:ahLst/>
              <a:cxnLst/>
              <a:rect l="l" t="t" r="r" b="b"/>
              <a:pathLst>
                <a:path w="793750" h="147319">
                  <a:moveTo>
                    <a:pt x="768939" y="0"/>
                  </a:moveTo>
                  <a:lnTo>
                    <a:pt x="24471" y="0"/>
                  </a:lnTo>
                  <a:lnTo>
                    <a:pt x="14945" y="1923"/>
                  </a:lnTo>
                  <a:lnTo>
                    <a:pt x="7167" y="7167"/>
                  </a:lnTo>
                  <a:lnTo>
                    <a:pt x="1923" y="14946"/>
                  </a:lnTo>
                  <a:lnTo>
                    <a:pt x="0" y="24471"/>
                  </a:lnTo>
                  <a:lnTo>
                    <a:pt x="0" y="122351"/>
                  </a:lnTo>
                  <a:lnTo>
                    <a:pt x="1923" y="131877"/>
                  </a:lnTo>
                  <a:lnTo>
                    <a:pt x="7167" y="139655"/>
                  </a:lnTo>
                  <a:lnTo>
                    <a:pt x="14945" y="144900"/>
                  </a:lnTo>
                  <a:lnTo>
                    <a:pt x="24471" y="146823"/>
                  </a:lnTo>
                  <a:lnTo>
                    <a:pt x="768939" y="146823"/>
                  </a:lnTo>
                  <a:lnTo>
                    <a:pt x="778464" y="144900"/>
                  </a:lnTo>
                  <a:lnTo>
                    <a:pt x="786243" y="139655"/>
                  </a:lnTo>
                  <a:lnTo>
                    <a:pt x="791487" y="131877"/>
                  </a:lnTo>
                  <a:lnTo>
                    <a:pt x="793410" y="122351"/>
                  </a:lnTo>
                  <a:lnTo>
                    <a:pt x="793410" y="24471"/>
                  </a:lnTo>
                  <a:lnTo>
                    <a:pt x="791487" y="14946"/>
                  </a:lnTo>
                  <a:lnTo>
                    <a:pt x="786243" y="7167"/>
                  </a:lnTo>
                  <a:lnTo>
                    <a:pt x="778464" y="1923"/>
                  </a:lnTo>
                  <a:lnTo>
                    <a:pt x="768939" y="0"/>
                  </a:lnTo>
                  <a:close/>
                </a:path>
              </a:pathLst>
            </a:custGeom>
            <a:solidFill>
              <a:schemeClr val="accent5">
                <a:lumMod val="75000"/>
              </a:schemeClr>
            </a:solidFill>
          </p:spPr>
          <p:txBody>
            <a:bodyPr wrap="square" lIns="0" tIns="0" rIns="0" bIns="0" rtlCol="0"/>
            <a:lstStyle/>
            <a:p>
              <a:endParaRPr/>
            </a:p>
          </p:txBody>
        </p:sp>
        <p:sp>
          <p:nvSpPr>
            <p:cNvPr id="199" name="object 8"/>
            <p:cNvSpPr txBox="1"/>
            <p:nvPr/>
          </p:nvSpPr>
          <p:spPr>
            <a:xfrm>
              <a:off x="1213929" y="2819695"/>
              <a:ext cx="698081"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latin typeface="Arial"/>
                  <a:cs typeface="Arial"/>
                </a:rPr>
                <a:t>Онлайн банки</a:t>
              </a:r>
              <a:endParaRPr sz="700" dirty="0">
                <a:latin typeface="Arial"/>
                <a:cs typeface="Arial"/>
              </a:endParaRPr>
            </a:p>
          </p:txBody>
        </p:sp>
        <p:pic>
          <p:nvPicPr>
            <p:cNvPr id="201" name="object 10"/>
            <p:cNvPicPr/>
            <p:nvPr/>
          </p:nvPicPr>
          <p:blipFill>
            <a:blip r:embed="rId6" cstate="print"/>
            <a:stretch>
              <a:fillRect/>
            </a:stretch>
          </p:blipFill>
          <p:spPr>
            <a:xfrm>
              <a:off x="1918464" y="2824068"/>
              <a:ext cx="141768" cy="138683"/>
            </a:xfrm>
            <a:prstGeom prst="rect">
              <a:avLst/>
            </a:prstGeom>
            <a:solidFill>
              <a:schemeClr val="accent5">
                <a:lumMod val="75000"/>
              </a:schemeClr>
            </a:solidFill>
          </p:spPr>
        </p:pic>
        <p:sp>
          <p:nvSpPr>
            <p:cNvPr id="202" name="object 11"/>
            <p:cNvSpPr/>
            <p:nvPr/>
          </p:nvSpPr>
          <p:spPr>
            <a:xfrm>
              <a:off x="2218418" y="2801598"/>
              <a:ext cx="766322" cy="181164"/>
            </a:xfrm>
            <a:custGeom>
              <a:avLst/>
              <a:gdLst/>
              <a:ahLst/>
              <a:cxnLst/>
              <a:rect l="l" t="t" r="r" b="b"/>
              <a:pathLst>
                <a:path w="609600" h="147319">
                  <a:moveTo>
                    <a:pt x="584983"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584983" y="146822"/>
                  </a:lnTo>
                  <a:lnTo>
                    <a:pt x="594508" y="144899"/>
                  </a:lnTo>
                  <a:lnTo>
                    <a:pt x="602286" y="139654"/>
                  </a:lnTo>
                  <a:lnTo>
                    <a:pt x="607530" y="131876"/>
                  </a:lnTo>
                  <a:lnTo>
                    <a:pt x="609453" y="122351"/>
                  </a:lnTo>
                  <a:lnTo>
                    <a:pt x="609453" y="24470"/>
                  </a:lnTo>
                  <a:lnTo>
                    <a:pt x="607530" y="14945"/>
                  </a:lnTo>
                  <a:lnTo>
                    <a:pt x="602286" y="7166"/>
                  </a:lnTo>
                  <a:lnTo>
                    <a:pt x="594508" y="1922"/>
                  </a:lnTo>
                  <a:lnTo>
                    <a:pt x="584983" y="0"/>
                  </a:lnTo>
                  <a:close/>
                </a:path>
              </a:pathLst>
            </a:custGeom>
            <a:solidFill>
              <a:schemeClr val="accent5">
                <a:lumMod val="75000"/>
              </a:schemeClr>
            </a:solidFill>
          </p:spPr>
          <p:txBody>
            <a:bodyPr wrap="square" lIns="0" tIns="0" rIns="0" bIns="0" rtlCol="0"/>
            <a:lstStyle/>
            <a:p>
              <a:endParaRPr/>
            </a:p>
          </p:txBody>
        </p:sp>
        <p:sp>
          <p:nvSpPr>
            <p:cNvPr id="203" name="object 12"/>
            <p:cNvSpPr txBox="1"/>
            <p:nvPr/>
          </p:nvSpPr>
          <p:spPr>
            <a:xfrm>
              <a:off x="2259221" y="2819695"/>
              <a:ext cx="664776"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rPr>
                <a:t>Эл. кошельки </a:t>
              </a:r>
              <a:endParaRPr sz="700" dirty="0">
                <a:latin typeface="Arial"/>
                <a:cs typeface="Arial"/>
              </a:endParaRPr>
            </a:p>
          </p:txBody>
        </p:sp>
        <p:grpSp>
          <p:nvGrpSpPr>
            <p:cNvPr id="204" name="object 13"/>
            <p:cNvGrpSpPr/>
            <p:nvPr/>
          </p:nvGrpSpPr>
          <p:grpSpPr>
            <a:xfrm>
              <a:off x="2811228" y="2801595"/>
              <a:ext cx="2233510" cy="181164"/>
              <a:chOff x="2087879" y="1932445"/>
              <a:chExt cx="1776730" cy="147320"/>
            </a:xfrm>
            <a:solidFill>
              <a:schemeClr val="accent5">
                <a:lumMod val="75000"/>
              </a:schemeClr>
            </a:solidFill>
          </p:grpSpPr>
          <p:pic>
            <p:nvPicPr>
              <p:cNvPr id="205" name="object 14"/>
              <p:cNvPicPr/>
              <p:nvPr/>
            </p:nvPicPr>
            <p:blipFill>
              <a:blip r:embed="rId7" cstate="print"/>
              <a:stretch>
                <a:fillRect/>
              </a:stretch>
            </p:blipFill>
            <p:spPr>
              <a:xfrm>
                <a:off x="2087879" y="1950720"/>
                <a:ext cx="109728" cy="112775"/>
              </a:xfrm>
              <a:prstGeom prst="rect">
                <a:avLst/>
              </a:prstGeom>
              <a:grpFill/>
            </p:spPr>
          </p:pic>
          <p:sp>
            <p:nvSpPr>
              <p:cNvPr id="206" name="object 15"/>
              <p:cNvSpPr/>
              <p:nvPr/>
            </p:nvSpPr>
            <p:spPr>
              <a:xfrm>
                <a:off x="2962542" y="1932445"/>
                <a:ext cx="902335" cy="147320"/>
              </a:xfrm>
              <a:custGeom>
                <a:avLst/>
                <a:gdLst/>
                <a:ahLst/>
                <a:cxnLst/>
                <a:rect l="l" t="t" r="r" b="b"/>
                <a:pathLst>
                  <a:path w="902335" h="147319">
                    <a:moveTo>
                      <a:pt x="877586" y="0"/>
                    </a:moveTo>
                    <a:lnTo>
                      <a:pt x="24471" y="0"/>
                    </a:lnTo>
                    <a:lnTo>
                      <a:pt x="14946" y="1923"/>
                    </a:lnTo>
                    <a:lnTo>
                      <a:pt x="7167" y="7167"/>
                    </a:lnTo>
                    <a:lnTo>
                      <a:pt x="1923" y="14946"/>
                    </a:lnTo>
                    <a:lnTo>
                      <a:pt x="0" y="24471"/>
                    </a:lnTo>
                    <a:lnTo>
                      <a:pt x="0" y="122351"/>
                    </a:lnTo>
                    <a:lnTo>
                      <a:pt x="1923" y="131877"/>
                    </a:lnTo>
                    <a:lnTo>
                      <a:pt x="7167" y="139655"/>
                    </a:lnTo>
                    <a:lnTo>
                      <a:pt x="14946" y="144900"/>
                    </a:lnTo>
                    <a:lnTo>
                      <a:pt x="24471" y="146823"/>
                    </a:lnTo>
                    <a:lnTo>
                      <a:pt x="877586" y="146823"/>
                    </a:lnTo>
                    <a:lnTo>
                      <a:pt x="887111" y="144900"/>
                    </a:lnTo>
                    <a:lnTo>
                      <a:pt x="894890" y="139655"/>
                    </a:lnTo>
                    <a:lnTo>
                      <a:pt x="900135" y="131877"/>
                    </a:lnTo>
                    <a:lnTo>
                      <a:pt x="902058" y="122351"/>
                    </a:lnTo>
                    <a:lnTo>
                      <a:pt x="902058" y="24471"/>
                    </a:lnTo>
                    <a:lnTo>
                      <a:pt x="900135" y="14946"/>
                    </a:lnTo>
                    <a:lnTo>
                      <a:pt x="894890" y="7167"/>
                    </a:lnTo>
                    <a:lnTo>
                      <a:pt x="887111" y="1923"/>
                    </a:lnTo>
                    <a:lnTo>
                      <a:pt x="877586" y="0"/>
                    </a:lnTo>
                    <a:close/>
                  </a:path>
                </a:pathLst>
              </a:custGeom>
              <a:grpFill/>
            </p:spPr>
            <p:txBody>
              <a:bodyPr wrap="square" lIns="0" tIns="0" rIns="0" bIns="0" rtlCol="0"/>
              <a:lstStyle/>
              <a:p>
                <a:endParaRPr/>
              </a:p>
            </p:txBody>
          </p:sp>
        </p:grpSp>
        <p:sp>
          <p:nvSpPr>
            <p:cNvPr id="207" name="object 16"/>
            <p:cNvSpPr txBox="1"/>
            <p:nvPr/>
          </p:nvSpPr>
          <p:spPr>
            <a:xfrm>
              <a:off x="3937063" y="2819695"/>
              <a:ext cx="975977"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latin typeface="Arial"/>
                  <a:cs typeface="Arial"/>
                </a:rPr>
                <a:t>Платежи наличными</a:t>
              </a:r>
              <a:endParaRPr sz="700" dirty="0">
                <a:latin typeface="Arial"/>
                <a:cs typeface="Arial"/>
              </a:endParaRPr>
            </a:p>
          </p:txBody>
        </p:sp>
        <p:pic>
          <p:nvPicPr>
            <p:cNvPr id="209" name="object 18"/>
            <p:cNvPicPr/>
            <p:nvPr/>
          </p:nvPicPr>
          <p:blipFill>
            <a:blip r:embed="rId8" cstate="print"/>
            <a:stretch>
              <a:fillRect/>
            </a:stretch>
          </p:blipFill>
          <p:spPr>
            <a:xfrm>
              <a:off x="4861140" y="2824068"/>
              <a:ext cx="137937" cy="138683"/>
            </a:xfrm>
            <a:prstGeom prst="rect">
              <a:avLst/>
            </a:prstGeom>
            <a:solidFill>
              <a:schemeClr val="accent5">
                <a:lumMod val="75000"/>
              </a:schemeClr>
            </a:solidFill>
          </p:spPr>
        </p:pic>
        <p:sp>
          <p:nvSpPr>
            <p:cNvPr id="210" name="object 19"/>
            <p:cNvSpPr/>
            <p:nvPr/>
          </p:nvSpPr>
          <p:spPr>
            <a:xfrm>
              <a:off x="5159768" y="2801589"/>
              <a:ext cx="624234" cy="181164"/>
            </a:xfrm>
            <a:custGeom>
              <a:avLst/>
              <a:gdLst/>
              <a:ahLst/>
              <a:cxnLst/>
              <a:rect l="l" t="t" r="r" b="b"/>
              <a:pathLst>
                <a:path w="496570" h="147319">
                  <a:moveTo>
                    <a:pt x="471617" y="0"/>
                  </a:moveTo>
                  <a:lnTo>
                    <a:pt x="24470" y="0"/>
                  </a:lnTo>
                  <a:lnTo>
                    <a:pt x="14945" y="1923"/>
                  </a:lnTo>
                  <a:lnTo>
                    <a:pt x="7167" y="7167"/>
                  </a:lnTo>
                  <a:lnTo>
                    <a:pt x="1923" y="14945"/>
                  </a:lnTo>
                  <a:lnTo>
                    <a:pt x="0" y="24470"/>
                  </a:lnTo>
                  <a:lnTo>
                    <a:pt x="0" y="122351"/>
                  </a:lnTo>
                  <a:lnTo>
                    <a:pt x="1923" y="131877"/>
                  </a:lnTo>
                  <a:lnTo>
                    <a:pt x="7167" y="139655"/>
                  </a:lnTo>
                  <a:lnTo>
                    <a:pt x="14945" y="144900"/>
                  </a:lnTo>
                  <a:lnTo>
                    <a:pt x="24470" y="146823"/>
                  </a:lnTo>
                  <a:lnTo>
                    <a:pt x="471617" y="146823"/>
                  </a:lnTo>
                  <a:lnTo>
                    <a:pt x="481142" y="144900"/>
                  </a:lnTo>
                  <a:lnTo>
                    <a:pt x="488921" y="139655"/>
                  </a:lnTo>
                  <a:lnTo>
                    <a:pt x="494165" y="131877"/>
                  </a:lnTo>
                  <a:lnTo>
                    <a:pt x="496088" y="122351"/>
                  </a:lnTo>
                  <a:lnTo>
                    <a:pt x="496088" y="24470"/>
                  </a:lnTo>
                  <a:lnTo>
                    <a:pt x="494165" y="14945"/>
                  </a:lnTo>
                  <a:lnTo>
                    <a:pt x="488921" y="7167"/>
                  </a:lnTo>
                  <a:lnTo>
                    <a:pt x="481142" y="1923"/>
                  </a:lnTo>
                  <a:lnTo>
                    <a:pt x="471617" y="0"/>
                  </a:lnTo>
                  <a:close/>
                </a:path>
              </a:pathLst>
            </a:custGeom>
            <a:solidFill>
              <a:schemeClr val="accent5">
                <a:lumMod val="75000"/>
              </a:schemeClr>
            </a:solidFill>
          </p:spPr>
          <p:txBody>
            <a:bodyPr wrap="square" lIns="0" tIns="0" rIns="0" bIns="0" rtlCol="0"/>
            <a:lstStyle/>
            <a:p>
              <a:endParaRPr/>
            </a:p>
          </p:txBody>
        </p:sp>
        <p:sp>
          <p:nvSpPr>
            <p:cNvPr id="211" name="object 20"/>
            <p:cNvSpPr txBox="1"/>
            <p:nvPr/>
          </p:nvSpPr>
          <p:spPr>
            <a:xfrm>
              <a:off x="5267743" y="2819695"/>
              <a:ext cx="347240"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Киоски</a:t>
              </a:r>
              <a:endParaRPr sz="700" dirty="0">
                <a:latin typeface="Arial"/>
                <a:cs typeface="Arial"/>
              </a:endParaRPr>
            </a:p>
          </p:txBody>
        </p:sp>
        <p:sp>
          <p:nvSpPr>
            <p:cNvPr id="213" name="object 22"/>
            <p:cNvSpPr/>
            <p:nvPr/>
          </p:nvSpPr>
          <p:spPr>
            <a:xfrm>
              <a:off x="3099637" y="2801592"/>
              <a:ext cx="696076" cy="181164"/>
            </a:xfrm>
            <a:custGeom>
              <a:avLst/>
              <a:gdLst/>
              <a:ahLst/>
              <a:cxnLst/>
              <a:rect l="l" t="t" r="r" b="b"/>
              <a:pathLst>
                <a:path w="553719" h="147319">
                  <a:moveTo>
                    <a:pt x="529219" y="0"/>
                  </a:moveTo>
                  <a:lnTo>
                    <a:pt x="24470" y="0"/>
                  </a:lnTo>
                  <a:lnTo>
                    <a:pt x="14945" y="1922"/>
                  </a:lnTo>
                  <a:lnTo>
                    <a:pt x="7166" y="7166"/>
                  </a:lnTo>
                  <a:lnTo>
                    <a:pt x="1922" y="14945"/>
                  </a:lnTo>
                  <a:lnTo>
                    <a:pt x="0" y="24470"/>
                  </a:lnTo>
                  <a:lnTo>
                    <a:pt x="0" y="122351"/>
                  </a:lnTo>
                  <a:lnTo>
                    <a:pt x="1922" y="131876"/>
                  </a:lnTo>
                  <a:lnTo>
                    <a:pt x="7166" y="139654"/>
                  </a:lnTo>
                  <a:lnTo>
                    <a:pt x="14945" y="144899"/>
                  </a:lnTo>
                  <a:lnTo>
                    <a:pt x="24470" y="146822"/>
                  </a:lnTo>
                  <a:lnTo>
                    <a:pt x="529219" y="146822"/>
                  </a:lnTo>
                  <a:lnTo>
                    <a:pt x="538744" y="144899"/>
                  </a:lnTo>
                  <a:lnTo>
                    <a:pt x="546523" y="139654"/>
                  </a:lnTo>
                  <a:lnTo>
                    <a:pt x="551767" y="131876"/>
                  </a:lnTo>
                  <a:lnTo>
                    <a:pt x="553690" y="122351"/>
                  </a:lnTo>
                  <a:lnTo>
                    <a:pt x="553690" y="24470"/>
                  </a:lnTo>
                  <a:lnTo>
                    <a:pt x="551767" y="14945"/>
                  </a:lnTo>
                  <a:lnTo>
                    <a:pt x="546523" y="7166"/>
                  </a:lnTo>
                  <a:lnTo>
                    <a:pt x="538744" y="1922"/>
                  </a:lnTo>
                  <a:lnTo>
                    <a:pt x="529219" y="0"/>
                  </a:lnTo>
                  <a:close/>
                </a:path>
              </a:pathLst>
            </a:custGeom>
            <a:solidFill>
              <a:schemeClr val="accent5">
                <a:lumMod val="75000"/>
              </a:schemeClr>
            </a:solidFill>
          </p:spPr>
          <p:txBody>
            <a:bodyPr wrap="square" lIns="0" tIns="0" rIns="0" bIns="0" rtlCol="0"/>
            <a:lstStyle/>
            <a:p>
              <a:endParaRPr/>
            </a:p>
          </p:txBody>
        </p:sp>
        <p:pic>
          <p:nvPicPr>
            <p:cNvPr id="214" name="object 23"/>
            <p:cNvPicPr/>
            <p:nvPr/>
          </p:nvPicPr>
          <p:blipFill>
            <a:blip r:embed="rId9" cstate="print"/>
            <a:stretch>
              <a:fillRect/>
            </a:stretch>
          </p:blipFill>
          <p:spPr>
            <a:xfrm>
              <a:off x="5612135" y="2824068"/>
              <a:ext cx="145601" cy="138683"/>
            </a:xfrm>
            <a:prstGeom prst="rect">
              <a:avLst/>
            </a:prstGeom>
            <a:solidFill>
              <a:schemeClr val="accent5">
                <a:lumMod val="75000"/>
              </a:schemeClr>
            </a:solidFill>
          </p:spPr>
        </p:pic>
        <p:grpSp>
          <p:nvGrpSpPr>
            <p:cNvPr id="251" name="object 24"/>
            <p:cNvGrpSpPr/>
            <p:nvPr/>
          </p:nvGrpSpPr>
          <p:grpSpPr>
            <a:xfrm>
              <a:off x="393483" y="2336800"/>
              <a:ext cx="586715" cy="397467"/>
              <a:chOff x="164592" y="1554480"/>
              <a:chExt cx="466725" cy="323215"/>
            </a:xfrm>
          </p:grpSpPr>
          <p:pic>
            <p:nvPicPr>
              <p:cNvPr id="252" name="object 25"/>
              <p:cNvPicPr/>
              <p:nvPr/>
            </p:nvPicPr>
            <p:blipFill>
              <a:blip r:embed="rId10" cstate="print"/>
              <a:stretch>
                <a:fillRect/>
              </a:stretch>
            </p:blipFill>
            <p:spPr>
              <a:xfrm>
                <a:off x="262127" y="1688592"/>
                <a:ext cx="167640" cy="91439"/>
              </a:xfrm>
              <a:prstGeom prst="rect">
                <a:avLst/>
              </a:prstGeom>
            </p:spPr>
          </p:pic>
          <p:pic>
            <p:nvPicPr>
              <p:cNvPr id="253" name="object 26"/>
              <p:cNvPicPr/>
              <p:nvPr/>
            </p:nvPicPr>
            <p:blipFill>
              <a:blip r:embed="rId11" cstate="print"/>
              <a:stretch>
                <a:fillRect/>
              </a:stretch>
            </p:blipFill>
            <p:spPr>
              <a:xfrm>
                <a:off x="301752" y="1557528"/>
                <a:ext cx="128016" cy="128015"/>
              </a:xfrm>
              <a:prstGeom prst="rect">
                <a:avLst/>
              </a:prstGeom>
            </p:spPr>
          </p:pic>
          <p:pic>
            <p:nvPicPr>
              <p:cNvPr id="254" name="object 27"/>
              <p:cNvPicPr/>
              <p:nvPr/>
            </p:nvPicPr>
            <p:blipFill>
              <a:blip r:embed="rId12" cstate="print"/>
              <a:stretch>
                <a:fillRect/>
              </a:stretch>
            </p:blipFill>
            <p:spPr>
              <a:xfrm>
                <a:off x="381000" y="1676400"/>
                <a:ext cx="103631" cy="109727"/>
              </a:xfrm>
              <a:prstGeom prst="rect">
                <a:avLst/>
              </a:prstGeom>
            </p:spPr>
          </p:pic>
          <p:pic>
            <p:nvPicPr>
              <p:cNvPr id="255" name="object 28"/>
              <p:cNvPicPr/>
              <p:nvPr/>
            </p:nvPicPr>
            <p:blipFill>
              <a:blip r:embed="rId13" cstate="print"/>
              <a:stretch>
                <a:fillRect/>
              </a:stretch>
            </p:blipFill>
            <p:spPr>
              <a:xfrm>
                <a:off x="405383" y="1554480"/>
                <a:ext cx="198120" cy="106679"/>
              </a:xfrm>
              <a:prstGeom prst="rect">
                <a:avLst/>
              </a:prstGeom>
            </p:spPr>
          </p:pic>
          <p:pic>
            <p:nvPicPr>
              <p:cNvPr id="256" name="object 29"/>
              <p:cNvPicPr/>
              <p:nvPr/>
            </p:nvPicPr>
            <p:blipFill>
              <a:blip r:embed="rId14" cstate="print"/>
              <a:stretch>
                <a:fillRect/>
              </a:stretch>
            </p:blipFill>
            <p:spPr>
              <a:xfrm>
                <a:off x="381000" y="1801368"/>
                <a:ext cx="249936" cy="76200"/>
              </a:xfrm>
              <a:prstGeom prst="rect">
                <a:avLst/>
              </a:prstGeom>
            </p:spPr>
          </p:pic>
          <p:pic>
            <p:nvPicPr>
              <p:cNvPr id="257" name="object 30"/>
              <p:cNvPicPr/>
              <p:nvPr/>
            </p:nvPicPr>
            <p:blipFill>
              <a:blip r:embed="rId15" cstate="print"/>
              <a:stretch>
                <a:fillRect/>
              </a:stretch>
            </p:blipFill>
            <p:spPr>
              <a:xfrm>
                <a:off x="164592" y="1801368"/>
                <a:ext cx="195072" cy="73151"/>
              </a:xfrm>
              <a:prstGeom prst="rect">
                <a:avLst/>
              </a:prstGeom>
            </p:spPr>
          </p:pic>
        </p:grpSp>
        <p:sp>
          <p:nvSpPr>
            <p:cNvPr id="258" name="object 31"/>
            <p:cNvSpPr txBox="1"/>
            <p:nvPr/>
          </p:nvSpPr>
          <p:spPr>
            <a:xfrm>
              <a:off x="3207610" y="2819695"/>
              <a:ext cx="359214"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Карты</a:t>
              </a:r>
              <a:endParaRPr sz="700" dirty="0">
                <a:latin typeface="Arial"/>
                <a:cs typeface="Arial"/>
              </a:endParaRPr>
            </a:p>
          </p:txBody>
        </p:sp>
        <p:grpSp>
          <p:nvGrpSpPr>
            <p:cNvPr id="259" name="object 32"/>
            <p:cNvGrpSpPr/>
            <p:nvPr/>
          </p:nvGrpSpPr>
          <p:grpSpPr>
            <a:xfrm>
              <a:off x="3171401" y="2636657"/>
              <a:ext cx="498109" cy="97610"/>
              <a:chOff x="2374392" y="1798320"/>
              <a:chExt cx="396240" cy="79375"/>
            </a:xfrm>
          </p:grpSpPr>
          <p:pic>
            <p:nvPicPr>
              <p:cNvPr id="260" name="object 33"/>
              <p:cNvPicPr/>
              <p:nvPr/>
            </p:nvPicPr>
            <p:blipFill>
              <a:blip r:embed="rId16" cstate="print"/>
              <a:stretch>
                <a:fillRect/>
              </a:stretch>
            </p:blipFill>
            <p:spPr>
              <a:xfrm>
                <a:off x="2642616" y="1798320"/>
                <a:ext cx="128016" cy="79248"/>
              </a:xfrm>
              <a:prstGeom prst="rect">
                <a:avLst/>
              </a:prstGeom>
            </p:spPr>
          </p:pic>
          <p:pic>
            <p:nvPicPr>
              <p:cNvPr id="261" name="object 34"/>
              <p:cNvPicPr/>
              <p:nvPr/>
            </p:nvPicPr>
            <p:blipFill>
              <a:blip r:embed="rId17" cstate="print"/>
              <a:stretch>
                <a:fillRect/>
              </a:stretch>
            </p:blipFill>
            <p:spPr>
              <a:xfrm>
                <a:off x="2374392" y="1798320"/>
                <a:ext cx="234695" cy="79248"/>
              </a:xfrm>
              <a:prstGeom prst="rect">
                <a:avLst/>
              </a:prstGeom>
            </p:spPr>
          </p:pic>
        </p:grpSp>
        <p:grpSp>
          <p:nvGrpSpPr>
            <p:cNvPr id="262" name="object 35"/>
            <p:cNvGrpSpPr/>
            <p:nvPr/>
          </p:nvGrpSpPr>
          <p:grpSpPr>
            <a:xfrm>
              <a:off x="2604323" y="2434252"/>
              <a:ext cx="364003" cy="296734"/>
              <a:chOff x="1923288" y="1633727"/>
              <a:chExt cx="289560" cy="241300"/>
            </a:xfrm>
          </p:grpSpPr>
          <p:pic>
            <p:nvPicPr>
              <p:cNvPr id="263" name="object 36"/>
              <p:cNvPicPr/>
              <p:nvPr/>
            </p:nvPicPr>
            <p:blipFill>
              <a:blip r:embed="rId18" cstate="print"/>
              <a:stretch>
                <a:fillRect/>
              </a:stretch>
            </p:blipFill>
            <p:spPr>
              <a:xfrm>
                <a:off x="2103120" y="1633727"/>
                <a:ext cx="100583" cy="97536"/>
              </a:xfrm>
              <a:prstGeom prst="rect">
                <a:avLst/>
              </a:prstGeom>
            </p:spPr>
          </p:pic>
          <p:pic>
            <p:nvPicPr>
              <p:cNvPr id="264" name="object 37"/>
              <p:cNvPicPr/>
              <p:nvPr/>
            </p:nvPicPr>
            <p:blipFill>
              <a:blip r:embed="rId19" cstate="print"/>
              <a:stretch>
                <a:fillRect/>
              </a:stretch>
            </p:blipFill>
            <p:spPr>
              <a:xfrm>
                <a:off x="2084832" y="1743455"/>
                <a:ext cx="128016" cy="131063"/>
              </a:xfrm>
              <a:prstGeom prst="rect">
                <a:avLst/>
              </a:prstGeom>
            </p:spPr>
          </p:pic>
          <p:pic>
            <p:nvPicPr>
              <p:cNvPr id="265" name="object 38"/>
              <p:cNvPicPr/>
              <p:nvPr/>
            </p:nvPicPr>
            <p:blipFill>
              <a:blip r:embed="rId20" cstate="print"/>
              <a:stretch>
                <a:fillRect/>
              </a:stretch>
            </p:blipFill>
            <p:spPr>
              <a:xfrm>
                <a:off x="1938528" y="1633727"/>
                <a:ext cx="97536" cy="97536"/>
              </a:xfrm>
              <a:prstGeom prst="rect">
                <a:avLst/>
              </a:prstGeom>
            </p:spPr>
          </p:pic>
          <p:pic>
            <p:nvPicPr>
              <p:cNvPr id="266" name="object 39"/>
              <p:cNvPicPr/>
              <p:nvPr/>
            </p:nvPicPr>
            <p:blipFill>
              <a:blip r:embed="rId21" cstate="print"/>
              <a:stretch>
                <a:fillRect/>
              </a:stretch>
            </p:blipFill>
            <p:spPr>
              <a:xfrm>
                <a:off x="1923288" y="1743455"/>
                <a:ext cx="128016" cy="131063"/>
              </a:xfrm>
              <a:prstGeom prst="rect">
                <a:avLst/>
              </a:prstGeom>
            </p:spPr>
          </p:pic>
        </p:grpSp>
        <p:grpSp>
          <p:nvGrpSpPr>
            <p:cNvPr id="267" name="object 40"/>
            <p:cNvGrpSpPr/>
            <p:nvPr/>
          </p:nvGrpSpPr>
          <p:grpSpPr>
            <a:xfrm>
              <a:off x="2240318" y="2426757"/>
              <a:ext cx="299345" cy="288925"/>
              <a:chOff x="1633727" y="1627632"/>
              <a:chExt cx="238125" cy="234950"/>
            </a:xfrm>
          </p:grpSpPr>
          <p:pic>
            <p:nvPicPr>
              <p:cNvPr id="268" name="object 41"/>
              <p:cNvPicPr/>
              <p:nvPr/>
            </p:nvPicPr>
            <p:blipFill>
              <a:blip r:embed="rId22" cstate="print"/>
              <a:stretch>
                <a:fillRect/>
              </a:stretch>
            </p:blipFill>
            <p:spPr>
              <a:xfrm>
                <a:off x="1770887" y="1630680"/>
                <a:ext cx="100583" cy="100584"/>
              </a:xfrm>
              <a:prstGeom prst="rect">
                <a:avLst/>
              </a:prstGeom>
            </p:spPr>
          </p:pic>
          <p:pic>
            <p:nvPicPr>
              <p:cNvPr id="269" name="object 42"/>
              <p:cNvPicPr/>
              <p:nvPr/>
            </p:nvPicPr>
            <p:blipFill>
              <a:blip r:embed="rId23" cstate="print"/>
              <a:stretch>
                <a:fillRect/>
              </a:stretch>
            </p:blipFill>
            <p:spPr>
              <a:xfrm>
                <a:off x="1633727" y="1627632"/>
                <a:ext cx="106680" cy="109727"/>
              </a:xfrm>
              <a:prstGeom prst="rect">
                <a:avLst/>
              </a:prstGeom>
            </p:spPr>
          </p:pic>
          <p:pic>
            <p:nvPicPr>
              <p:cNvPr id="270" name="object 43"/>
              <p:cNvPicPr/>
              <p:nvPr/>
            </p:nvPicPr>
            <p:blipFill>
              <a:blip r:embed="rId24" cstate="print"/>
              <a:stretch>
                <a:fillRect/>
              </a:stretch>
            </p:blipFill>
            <p:spPr>
              <a:xfrm>
                <a:off x="1764791" y="1758696"/>
                <a:ext cx="106680" cy="100584"/>
              </a:xfrm>
              <a:prstGeom prst="rect">
                <a:avLst/>
              </a:prstGeom>
            </p:spPr>
          </p:pic>
          <p:pic>
            <p:nvPicPr>
              <p:cNvPr id="271" name="object 44"/>
              <p:cNvPicPr/>
              <p:nvPr/>
            </p:nvPicPr>
            <p:blipFill>
              <a:blip r:embed="rId25" cstate="print"/>
              <a:stretch>
                <a:fillRect/>
              </a:stretch>
            </p:blipFill>
            <p:spPr>
              <a:xfrm>
                <a:off x="1633727" y="1755648"/>
                <a:ext cx="106680" cy="106679"/>
              </a:xfrm>
              <a:prstGeom prst="rect">
                <a:avLst/>
              </a:prstGeom>
            </p:spPr>
          </p:pic>
        </p:grpSp>
        <p:grpSp>
          <p:nvGrpSpPr>
            <p:cNvPr id="272" name="object 45"/>
            <p:cNvGrpSpPr/>
            <p:nvPr/>
          </p:nvGrpSpPr>
          <p:grpSpPr>
            <a:xfrm>
              <a:off x="5171500" y="2527958"/>
              <a:ext cx="597891" cy="184287"/>
              <a:chOff x="3965447" y="1709927"/>
              <a:chExt cx="475615" cy="149860"/>
            </a:xfrm>
          </p:grpSpPr>
          <p:pic>
            <p:nvPicPr>
              <p:cNvPr id="273" name="object 46"/>
              <p:cNvPicPr/>
              <p:nvPr/>
            </p:nvPicPr>
            <p:blipFill>
              <a:blip r:embed="rId26" cstate="print"/>
              <a:stretch>
                <a:fillRect/>
              </a:stretch>
            </p:blipFill>
            <p:spPr>
              <a:xfrm>
                <a:off x="4315967" y="1719071"/>
                <a:ext cx="124967" cy="128015"/>
              </a:xfrm>
              <a:prstGeom prst="rect">
                <a:avLst/>
              </a:prstGeom>
            </p:spPr>
          </p:pic>
          <p:pic>
            <p:nvPicPr>
              <p:cNvPr id="274" name="object 47"/>
              <p:cNvPicPr/>
              <p:nvPr/>
            </p:nvPicPr>
            <p:blipFill>
              <a:blip r:embed="rId27" cstate="print"/>
              <a:stretch>
                <a:fillRect/>
              </a:stretch>
            </p:blipFill>
            <p:spPr>
              <a:xfrm>
                <a:off x="4130039" y="1709927"/>
                <a:ext cx="149351" cy="149351"/>
              </a:xfrm>
              <a:prstGeom prst="rect">
                <a:avLst/>
              </a:prstGeom>
            </p:spPr>
          </p:pic>
          <p:pic>
            <p:nvPicPr>
              <p:cNvPr id="275" name="object 48"/>
              <p:cNvPicPr/>
              <p:nvPr/>
            </p:nvPicPr>
            <p:blipFill>
              <a:blip r:embed="rId28" cstate="print"/>
              <a:stretch>
                <a:fillRect/>
              </a:stretch>
            </p:blipFill>
            <p:spPr>
              <a:xfrm>
                <a:off x="3965447" y="1725167"/>
                <a:ext cx="128015" cy="128015"/>
              </a:xfrm>
              <a:prstGeom prst="rect">
                <a:avLst/>
              </a:prstGeom>
            </p:spPr>
          </p:pic>
        </p:grpSp>
        <p:grpSp>
          <p:nvGrpSpPr>
            <p:cNvPr id="276" name="object 49"/>
            <p:cNvGrpSpPr/>
            <p:nvPr/>
          </p:nvGrpSpPr>
          <p:grpSpPr>
            <a:xfrm>
              <a:off x="3995196" y="2411763"/>
              <a:ext cx="989035" cy="326407"/>
              <a:chOff x="3029711" y="1615439"/>
              <a:chExt cx="786765" cy="265430"/>
            </a:xfrm>
          </p:grpSpPr>
          <p:pic>
            <p:nvPicPr>
              <p:cNvPr id="277" name="object 50"/>
              <p:cNvPicPr/>
              <p:nvPr/>
            </p:nvPicPr>
            <p:blipFill>
              <a:blip r:embed="rId29" cstate="print"/>
              <a:stretch>
                <a:fillRect/>
              </a:stretch>
            </p:blipFill>
            <p:spPr>
              <a:xfrm>
                <a:off x="3029711" y="1755647"/>
                <a:ext cx="97536" cy="100584"/>
              </a:xfrm>
              <a:prstGeom prst="rect">
                <a:avLst/>
              </a:prstGeom>
            </p:spPr>
          </p:pic>
          <p:pic>
            <p:nvPicPr>
              <p:cNvPr id="278" name="object 51"/>
              <p:cNvPicPr/>
              <p:nvPr/>
            </p:nvPicPr>
            <p:blipFill>
              <a:blip r:embed="rId30" cstate="print"/>
              <a:stretch>
                <a:fillRect/>
              </a:stretch>
            </p:blipFill>
            <p:spPr>
              <a:xfrm>
                <a:off x="3166871" y="1764791"/>
                <a:ext cx="295655" cy="97536"/>
              </a:xfrm>
              <a:prstGeom prst="rect">
                <a:avLst/>
              </a:prstGeom>
            </p:spPr>
          </p:pic>
          <p:pic>
            <p:nvPicPr>
              <p:cNvPr id="279" name="object 52"/>
              <p:cNvPicPr/>
              <p:nvPr/>
            </p:nvPicPr>
            <p:blipFill>
              <a:blip r:embed="rId31" cstate="print"/>
              <a:stretch>
                <a:fillRect/>
              </a:stretch>
            </p:blipFill>
            <p:spPr>
              <a:xfrm>
                <a:off x="3459479" y="1755647"/>
                <a:ext cx="207263" cy="106679"/>
              </a:xfrm>
              <a:prstGeom prst="rect">
                <a:avLst/>
              </a:prstGeom>
            </p:spPr>
          </p:pic>
          <p:pic>
            <p:nvPicPr>
              <p:cNvPr id="280" name="object 53"/>
              <p:cNvPicPr/>
              <p:nvPr/>
            </p:nvPicPr>
            <p:blipFill>
              <a:blip r:embed="rId32" cstate="print"/>
              <a:stretch>
                <a:fillRect/>
              </a:stretch>
            </p:blipFill>
            <p:spPr>
              <a:xfrm>
                <a:off x="3029711" y="1633727"/>
                <a:ext cx="97536" cy="100584"/>
              </a:xfrm>
              <a:prstGeom prst="rect">
                <a:avLst/>
              </a:prstGeom>
            </p:spPr>
          </p:pic>
          <p:pic>
            <p:nvPicPr>
              <p:cNvPr id="281" name="object 54"/>
              <p:cNvPicPr/>
              <p:nvPr/>
            </p:nvPicPr>
            <p:blipFill>
              <a:blip r:embed="rId33" cstate="print"/>
              <a:stretch>
                <a:fillRect/>
              </a:stretch>
            </p:blipFill>
            <p:spPr>
              <a:xfrm>
                <a:off x="3166871" y="1633727"/>
                <a:ext cx="100584" cy="100584"/>
              </a:xfrm>
              <a:prstGeom prst="rect">
                <a:avLst/>
              </a:prstGeom>
            </p:spPr>
          </p:pic>
          <p:pic>
            <p:nvPicPr>
              <p:cNvPr id="282" name="object 55"/>
              <p:cNvPicPr/>
              <p:nvPr/>
            </p:nvPicPr>
            <p:blipFill>
              <a:blip r:embed="rId34" cstate="print"/>
              <a:stretch>
                <a:fillRect/>
              </a:stretch>
            </p:blipFill>
            <p:spPr>
              <a:xfrm>
                <a:off x="3304031" y="1615439"/>
                <a:ext cx="338327" cy="109727"/>
              </a:xfrm>
              <a:prstGeom prst="rect">
                <a:avLst/>
              </a:prstGeom>
            </p:spPr>
          </p:pic>
          <p:pic>
            <p:nvPicPr>
              <p:cNvPr id="283" name="object 56"/>
              <p:cNvPicPr/>
              <p:nvPr/>
            </p:nvPicPr>
            <p:blipFill>
              <a:blip r:embed="rId35" cstate="print"/>
              <a:stretch>
                <a:fillRect/>
              </a:stretch>
            </p:blipFill>
            <p:spPr>
              <a:xfrm>
                <a:off x="3678935" y="1618487"/>
                <a:ext cx="128015" cy="128015"/>
              </a:xfrm>
              <a:prstGeom prst="rect">
                <a:avLst/>
              </a:prstGeom>
            </p:spPr>
          </p:pic>
          <p:pic>
            <p:nvPicPr>
              <p:cNvPr id="284" name="object 57"/>
              <p:cNvPicPr/>
              <p:nvPr/>
            </p:nvPicPr>
            <p:blipFill>
              <a:blip r:embed="rId36" cstate="print"/>
              <a:stretch>
                <a:fillRect/>
              </a:stretch>
            </p:blipFill>
            <p:spPr>
              <a:xfrm>
                <a:off x="3709415" y="1773935"/>
                <a:ext cx="106679" cy="106679"/>
              </a:xfrm>
              <a:prstGeom prst="rect">
                <a:avLst/>
              </a:prstGeom>
            </p:spPr>
          </p:pic>
        </p:grpSp>
        <p:pic>
          <p:nvPicPr>
            <p:cNvPr id="287" name="object 60"/>
            <p:cNvPicPr/>
            <p:nvPr/>
          </p:nvPicPr>
          <p:blipFill>
            <a:blip r:embed="rId37" cstate="print"/>
            <a:stretch>
              <a:fillRect/>
            </a:stretch>
          </p:blipFill>
          <p:spPr>
            <a:xfrm>
              <a:off x="1857158" y="2449246"/>
              <a:ext cx="122610" cy="123691"/>
            </a:xfrm>
            <a:prstGeom prst="rect">
              <a:avLst/>
            </a:prstGeom>
          </p:spPr>
        </p:pic>
        <p:pic>
          <p:nvPicPr>
            <p:cNvPr id="288" name="object 61"/>
            <p:cNvPicPr/>
            <p:nvPr/>
          </p:nvPicPr>
          <p:blipFill>
            <a:blip r:embed="rId38" cstate="print"/>
            <a:stretch>
              <a:fillRect/>
            </a:stretch>
          </p:blipFill>
          <p:spPr>
            <a:xfrm>
              <a:off x="1857158" y="2606672"/>
              <a:ext cx="134106" cy="131186"/>
            </a:xfrm>
            <a:prstGeom prst="rect">
              <a:avLst/>
            </a:prstGeom>
          </p:spPr>
        </p:pic>
        <p:pic>
          <p:nvPicPr>
            <p:cNvPr id="289" name="object 62"/>
            <p:cNvPicPr/>
            <p:nvPr/>
          </p:nvPicPr>
          <p:blipFill>
            <a:blip r:embed="rId39" cstate="print"/>
            <a:stretch>
              <a:fillRect/>
            </a:stretch>
          </p:blipFill>
          <p:spPr>
            <a:xfrm>
              <a:off x="1673240" y="2449246"/>
              <a:ext cx="126443" cy="123691"/>
            </a:xfrm>
            <a:prstGeom prst="rect">
              <a:avLst/>
            </a:prstGeom>
          </p:spPr>
        </p:pic>
        <p:pic>
          <p:nvPicPr>
            <p:cNvPr id="290" name="object 63"/>
            <p:cNvPicPr/>
            <p:nvPr/>
          </p:nvPicPr>
          <p:blipFill>
            <a:blip r:embed="rId40" cstate="print"/>
            <a:stretch>
              <a:fillRect/>
            </a:stretch>
          </p:blipFill>
          <p:spPr>
            <a:xfrm>
              <a:off x="1489324" y="2467988"/>
              <a:ext cx="126443" cy="123691"/>
            </a:xfrm>
            <a:prstGeom prst="rect">
              <a:avLst/>
            </a:prstGeom>
          </p:spPr>
        </p:pic>
        <p:pic>
          <p:nvPicPr>
            <p:cNvPr id="291" name="object 64"/>
            <p:cNvPicPr/>
            <p:nvPr/>
          </p:nvPicPr>
          <p:blipFill>
            <a:blip r:embed="rId41" cstate="print"/>
            <a:stretch>
              <a:fillRect/>
            </a:stretch>
          </p:blipFill>
          <p:spPr>
            <a:xfrm>
              <a:off x="1328396" y="2449246"/>
              <a:ext cx="134106" cy="131186"/>
            </a:xfrm>
            <a:prstGeom prst="rect">
              <a:avLst/>
            </a:prstGeom>
          </p:spPr>
        </p:pic>
        <p:pic>
          <p:nvPicPr>
            <p:cNvPr id="292" name="object 65"/>
            <p:cNvPicPr/>
            <p:nvPr/>
          </p:nvPicPr>
          <p:blipFill>
            <a:blip r:embed="rId42" cstate="print"/>
            <a:stretch>
              <a:fillRect/>
            </a:stretch>
          </p:blipFill>
          <p:spPr>
            <a:xfrm>
              <a:off x="1642587" y="2576686"/>
              <a:ext cx="187749" cy="187411"/>
            </a:xfrm>
            <a:prstGeom prst="rect">
              <a:avLst/>
            </a:prstGeom>
          </p:spPr>
        </p:pic>
        <p:pic>
          <p:nvPicPr>
            <p:cNvPr id="293" name="object 66"/>
            <p:cNvPicPr/>
            <p:nvPr/>
          </p:nvPicPr>
          <p:blipFill>
            <a:blip r:embed="rId43" cstate="print"/>
            <a:stretch>
              <a:fillRect/>
            </a:stretch>
          </p:blipFill>
          <p:spPr>
            <a:xfrm>
              <a:off x="1489324" y="2610420"/>
              <a:ext cx="126443" cy="123691"/>
            </a:xfrm>
            <a:prstGeom prst="rect">
              <a:avLst/>
            </a:prstGeom>
          </p:spPr>
        </p:pic>
        <p:pic>
          <p:nvPicPr>
            <p:cNvPr id="294" name="object 67"/>
            <p:cNvPicPr/>
            <p:nvPr/>
          </p:nvPicPr>
          <p:blipFill>
            <a:blip r:embed="rId44" cstate="print"/>
            <a:stretch>
              <a:fillRect/>
            </a:stretch>
          </p:blipFill>
          <p:spPr>
            <a:xfrm>
              <a:off x="1328396" y="2606672"/>
              <a:ext cx="134106" cy="131186"/>
            </a:xfrm>
            <a:prstGeom prst="rect">
              <a:avLst/>
            </a:prstGeom>
          </p:spPr>
        </p:pic>
        <p:pic>
          <p:nvPicPr>
            <p:cNvPr id="295" name="object 68"/>
            <p:cNvPicPr/>
            <p:nvPr/>
          </p:nvPicPr>
          <p:blipFill>
            <a:blip r:embed="rId45" cstate="print"/>
            <a:stretch>
              <a:fillRect/>
            </a:stretch>
          </p:blipFill>
          <p:spPr>
            <a:xfrm>
              <a:off x="3596710" y="2824068"/>
              <a:ext cx="141768" cy="138683"/>
            </a:xfrm>
            <a:prstGeom prst="rect">
              <a:avLst/>
            </a:prstGeom>
          </p:spPr>
        </p:pic>
        <p:grpSp>
          <p:nvGrpSpPr>
            <p:cNvPr id="383" name="Group 382"/>
            <p:cNvGrpSpPr/>
            <p:nvPr/>
          </p:nvGrpSpPr>
          <p:grpSpPr>
            <a:xfrm>
              <a:off x="1546011" y="4695191"/>
              <a:ext cx="632735" cy="819911"/>
              <a:chOff x="476558" y="3998769"/>
              <a:chExt cx="665024" cy="856551"/>
            </a:xfrm>
          </p:grpSpPr>
          <p:sp>
            <p:nvSpPr>
              <p:cNvPr id="384"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85" name="object 144"/>
              <p:cNvSpPr txBox="1"/>
              <p:nvPr/>
            </p:nvSpPr>
            <p:spPr>
              <a:xfrm>
                <a:off x="568412" y="4584699"/>
                <a:ext cx="573170" cy="270621"/>
              </a:xfrm>
              <a:prstGeom prst="rect">
                <a:avLst/>
              </a:prstGeom>
            </p:spPr>
            <p:txBody>
              <a:bodyPr vert="horz" wrap="square" lIns="0" tIns="12700" rIns="0" bIns="0" rtlCol="0">
                <a:spAutoFit/>
              </a:bodyPr>
              <a:lstStyle/>
              <a:p>
                <a:pPr marL="12700">
                  <a:lnSpc>
                    <a:spcPct val="100000"/>
                  </a:lnSpc>
                  <a:spcBef>
                    <a:spcPts val="100"/>
                  </a:spcBef>
                </a:pPr>
                <a:r>
                  <a:rPr lang="ru-RU" sz="800" b="1" dirty="0">
                    <a:solidFill>
                      <a:srgbClr val="FFFFFF"/>
                    </a:solidFill>
                    <a:latin typeface="Arial"/>
                    <a:cs typeface="Aria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B</a:t>
                </a:r>
                <a:endParaRPr sz="800" dirty="0">
                  <a:latin typeface="Arial"/>
                  <a:cs typeface="Arial"/>
                </a:endParaRPr>
              </a:p>
            </p:txBody>
          </p:sp>
          <p:pic>
            <p:nvPicPr>
              <p:cNvPr id="386" name="object 146"/>
              <p:cNvPicPr/>
              <p:nvPr/>
            </p:nvPicPr>
            <p:blipFill>
              <a:blip r:embed="rId3" cstate="print"/>
              <a:stretch>
                <a:fillRect/>
              </a:stretch>
            </p:blipFill>
            <p:spPr>
              <a:xfrm>
                <a:off x="567217" y="3998769"/>
                <a:ext cx="472493" cy="538687"/>
              </a:xfrm>
              <a:prstGeom prst="rect">
                <a:avLst/>
              </a:prstGeom>
            </p:spPr>
          </p:pic>
        </p:grpSp>
        <p:grpSp>
          <p:nvGrpSpPr>
            <p:cNvPr id="387" name="Group 386"/>
            <p:cNvGrpSpPr/>
            <p:nvPr/>
          </p:nvGrpSpPr>
          <p:grpSpPr>
            <a:xfrm>
              <a:off x="2728417" y="4695191"/>
              <a:ext cx="632735" cy="819911"/>
              <a:chOff x="476558" y="3998769"/>
              <a:chExt cx="665024" cy="856551"/>
            </a:xfrm>
          </p:grpSpPr>
          <p:sp>
            <p:nvSpPr>
              <p:cNvPr id="388"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89"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C</a:t>
                </a:r>
                <a:endParaRPr sz="800" dirty="0">
                  <a:latin typeface="Arial"/>
                  <a:cs typeface="Arial"/>
                </a:endParaRPr>
              </a:p>
            </p:txBody>
          </p:sp>
          <p:pic>
            <p:nvPicPr>
              <p:cNvPr id="390" name="object 146"/>
              <p:cNvPicPr/>
              <p:nvPr/>
            </p:nvPicPr>
            <p:blipFill>
              <a:blip r:embed="rId3" cstate="print"/>
              <a:stretch>
                <a:fillRect/>
              </a:stretch>
            </p:blipFill>
            <p:spPr>
              <a:xfrm>
                <a:off x="567217" y="3998769"/>
                <a:ext cx="472493" cy="538687"/>
              </a:xfrm>
              <a:prstGeom prst="rect">
                <a:avLst/>
              </a:prstGeom>
            </p:spPr>
          </p:pic>
        </p:grpSp>
        <p:grpSp>
          <p:nvGrpSpPr>
            <p:cNvPr id="391" name="Group 390"/>
            <p:cNvGrpSpPr/>
            <p:nvPr/>
          </p:nvGrpSpPr>
          <p:grpSpPr>
            <a:xfrm>
              <a:off x="3943420" y="4695191"/>
              <a:ext cx="632735" cy="819911"/>
              <a:chOff x="476558" y="3998769"/>
              <a:chExt cx="665024" cy="856551"/>
            </a:xfrm>
          </p:grpSpPr>
          <p:sp>
            <p:nvSpPr>
              <p:cNvPr id="392"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93"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D</a:t>
                </a:r>
                <a:endParaRPr sz="800" dirty="0">
                  <a:latin typeface="Arial"/>
                  <a:cs typeface="Arial"/>
                </a:endParaRPr>
              </a:p>
            </p:txBody>
          </p:sp>
          <p:pic>
            <p:nvPicPr>
              <p:cNvPr id="394" name="object 146"/>
              <p:cNvPicPr/>
              <p:nvPr/>
            </p:nvPicPr>
            <p:blipFill>
              <a:blip r:embed="rId3" cstate="print"/>
              <a:stretch>
                <a:fillRect/>
              </a:stretch>
            </p:blipFill>
            <p:spPr>
              <a:xfrm>
                <a:off x="567217" y="3998769"/>
                <a:ext cx="472493" cy="538687"/>
              </a:xfrm>
              <a:prstGeom prst="rect">
                <a:avLst/>
              </a:prstGeom>
            </p:spPr>
          </p:pic>
        </p:grpSp>
        <p:grpSp>
          <p:nvGrpSpPr>
            <p:cNvPr id="395" name="Group 394"/>
            <p:cNvGrpSpPr/>
            <p:nvPr/>
          </p:nvGrpSpPr>
          <p:grpSpPr>
            <a:xfrm>
              <a:off x="5136495" y="4695191"/>
              <a:ext cx="632735" cy="819911"/>
              <a:chOff x="476558" y="3998769"/>
              <a:chExt cx="665024" cy="856551"/>
            </a:xfrm>
          </p:grpSpPr>
          <p:sp>
            <p:nvSpPr>
              <p:cNvPr id="396"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97"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E</a:t>
                </a:r>
                <a:endParaRPr sz="800" dirty="0">
                  <a:latin typeface="Arial"/>
                  <a:cs typeface="Arial"/>
                </a:endParaRPr>
              </a:p>
            </p:txBody>
          </p:sp>
          <p:pic>
            <p:nvPicPr>
              <p:cNvPr id="398" name="object 146"/>
              <p:cNvPicPr/>
              <p:nvPr/>
            </p:nvPicPr>
            <p:blipFill>
              <a:blip r:embed="rId3" cstate="print"/>
              <a:stretch>
                <a:fillRect/>
              </a:stretch>
            </p:blipFill>
            <p:spPr>
              <a:xfrm>
                <a:off x="567217" y="3998769"/>
                <a:ext cx="472493" cy="538687"/>
              </a:xfrm>
              <a:prstGeom prst="rect">
                <a:avLst/>
              </a:prstGeom>
            </p:spPr>
          </p:pic>
        </p:grpSp>
      </p:grpSp>
      <p:sp>
        <p:nvSpPr>
          <p:cNvPr id="486" name="Google Shape;248;g1f3644c080a_1_73"/>
          <p:cNvSpPr txBox="1"/>
          <p:nvPr/>
        </p:nvSpPr>
        <p:spPr>
          <a:xfrm>
            <a:off x="1135067" y="1846767"/>
            <a:ext cx="3999900" cy="547032"/>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ru-RU" sz="1700" b="1" dirty="0">
                <a:solidFill>
                  <a:srgbClr val="152E58"/>
                </a:solidFill>
                <a:latin typeface="Poppins"/>
                <a:ea typeface="Poppins"/>
                <a:cs typeface="Poppins"/>
                <a:sym typeface="Poppins"/>
              </a:rPr>
              <a:t>СЕЙЧАС</a:t>
            </a:r>
            <a:endParaRPr sz="2100" b="1" dirty="0"/>
          </a:p>
        </p:txBody>
      </p:sp>
      <p:sp>
        <p:nvSpPr>
          <p:cNvPr id="487" name="Google Shape;250;g1f3644c080a_1_73"/>
          <p:cNvSpPr txBox="1"/>
          <p:nvPr/>
        </p:nvSpPr>
        <p:spPr>
          <a:xfrm>
            <a:off x="7353800" y="1849417"/>
            <a:ext cx="3999900" cy="547032"/>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ru-RU" sz="1700" b="1" dirty="0">
                <a:solidFill>
                  <a:srgbClr val="152E58"/>
                </a:solidFill>
                <a:latin typeface="Poppins"/>
                <a:ea typeface="Poppins"/>
                <a:cs typeface="Poppins"/>
                <a:sym typeface="Poppins"/>
              </a:rPr>
              <a:t>ПРЕДПОЛАГАЕТСЯ</a:t>
            </a:r>
            <a:endParaRPr sz="2100" b="1" dirty="0"/>
          </a:p>
        </p:txBody>
      </p:sp>
      <p:grpSp>
        <p:nvGrpSpPr>
          <p:cNvPr id="488" name="Group 487"/>
          <p:cNvGrpSpPr/>
          <p:nvPr/>
        </p:nvGrpSpPr>
        <p:grpSpPr>
          <a:xfrm>
            <a:off x="6359841" y="2342155"/>
            <a:ext cx="5416787" cy="3178302"/>
            <a:chOff x="367215" y="2336800"/>
            <a:chExt cx="5416787" cy="3178302"/>
          </a:xfrm>
        </p:grpSpPr>
        <p:grpSp>
          <p:nvGrpSpPr>
            <p:cNvPr id="489" name="Group 488"/>
            <p:cNvGrpSpPr/>
            <p:nvPr/>
          </p:nvGrpSpPr>
          <p:grpSpPr>
            <a:xfrm>
              <a:off x="379571" y="4695191"/>
              <a:ext cx="632735" cy="819911"/>
              <a:chOff x="476558" y="3998769"/>
              <a:chExt cx="665024" cy="856551"/>
            </a:xfrm>
          </p:grpSpPr>
          <p:sp>
            <p:nvSpPr>
              <p:cNvPr id="567"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68"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sz="800" b="1" spc="-50" dirty="0">
                    <a:solidFill>
                      <a:srgbClr val="FFFFFF"/>
                    </a:solidFill>
                    <a:latin typeface="Arial"/>
                    <a:cs typeface="Arial"/>
                  </a:rPr>
                  <a:t>A</a:t>
                </a:r>
                <a:endParaRPr sz="800" dirty="0">
                  <a:latin typeface="Arial"/>
                  <a:cs typeface="Arial"/>
                </a:endParaRPr>
              </a:p>
            </p:txBody>
          </p:sp>
          <p:pic>
            <p:nvPicPr>
              <p:cNvPr id="569" name="object 146"/>
              <p:cNvPicPr/>
              <p:nvPr/>
            </p:nvPicPr>
            <p:blipFill>
              <a:blip r:embed="rId3" cstate="print"/>
              <a:stretch>
                <a:fillRect/>
              </a:stretch>
            </p:blipFill>
            <p:spPr>
              <a:xfrm>
                <a:off x="567217" y="3998769"/>
                <a:ext cx="472493" cy="538687"/>
              </a:xfrm>
              <a:prstGeom prst="rect">
                <a:avLst/>
              </a:prstGeom>
            </p:spPr>
          </p:pic>
        </p:grpSp>
        <p:pic>
          <p:nvPicPr>
            <p:cNvPr id="490" name="object 2"/>
            <p:cNvPicPr/>
            <p:nvPr/>
          </p:nvPicPr>
          <p:blipFill>
            <a:blip r:embed="rId4" cstate="print"/>
            <a:stretch>
              <a:fillRect/>
            </a:stretch>
          </p:blipFill>
          <p:spPr>
            <a:xfrm>
              <a:off x="830286" y="2490477"/>
              <a:ext cx="141768" cy="131186"/>
            </a:xfrm>
            <a:prstGeom prst="rect">
              <a:avLst/>
            </a:prstGeom>
          </p:spPr>
        </p:pic>
        <p:sp>
          <p:nvSpPr>
            <p:cNvPr id="491" name="object 3"/>
            <p:cNvSpPr/>
            <p:nvPr/>
          </p:nvSpPr>
          <p:spPr>
            <a:xfrm>
              <a:off x="367215" y="2801605"/>
              <a:ext cx="624233" cy="181164"/>
            </a:xfrm>
            <a:custGeom>
              <a:avLst/>
              <a:gdLst/>
              <a:ahLst/>
              <a:cxnLst/>
              <a:rect l="l" t="t" r="r" b="b"/>
              <a:pathLst>
                <a:path w="496570" h="147319">
                  <a:moveTo>
                    <a:pt x="471638"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471638" y="146822"/>
                  </a:lnTo>
                  <a:lnTo>
                    <a:pt x="481163" y="144899"/>
                  </a:lnTo>
                  <a:lnTo>
                    <a:pt x="488941" y="139654"/>
                  </a:lnTo>
                  <a:lnTo>
                    <a:pt x="494185" y="131876"/>
                  </a:lnTo>
                  <a:lnTo>
                    <a:pt x="496108" y="122351"/>
                  </a:lnTo>
                  <a:lnTo>
                    <a:pt x="496108" y="24470"/>
                  </a:lnTo>
                  <a:lnTo>
                    <a:pt x="494185" y="14945"/>
                  </a:lnTo>
                  <a:lnTo>
                    <a:pt x="488941" y="7166"/>
                  </a:lnTo>
                  <a:lnTo>
                    <a:pt x="481163" y="1922"/>
                  </a:lnTo>
                  <a:lnTo>
                    <a:pt x="471638" y="0"/>
                  </a:lnTo>
                  <a:close/>
                </a:path>
              </a:pathLst>
            </a:custGeom>
            <a:solidFill>
              <a:schemeClr val="accent5">
                <a:lumMod val="75000"/>
              </a:schemeClr>
            </a:solidFill>
          </p:spPr>
          <p:txBody>
            <a:bodyPr wrap="square" lIns="0" tIns="0" rIns="0" bIns="0" rtlCol="0"/>
            <a:lstStyle/>
            <a:p>
              <a:endParaRPr/>
            </a:p>
          </p:txBody>
        </p:sp>
        <p:sp>
          <p:nvSpPr>
            <p:cNvPr id="492" name="object 4"/>
            <p:cNvSpPr txBox="1"/>
            <p:nvPr/>
          </p:nvSpPr>
          <p:spPr>
            <a:xfrm>
              <a:off x="475189" y="2819695"/>
              <a:ext cx="320897"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Банки</a:t>
              </a:r>
              <a:endParaRPr sz="700" dirty="0">
                <a:latin typeface="Arial"/>
                <a:cs typeface="Arial"/>
              </a:endParaRPr>
            </a:p>
          </p:txBody>
        </p:sp>
        <p:pic>
          <p:nvPicPr>
            <p:cNvPr id="493" name="object 6"/>
            <p:cNvPicPr/>
            <p:nvPr/>
          </p:nvPicPr>
          <p:blipFill>
            <a:blip r:embed="rId5" cstate="print"/>
            <a:stretch>
              <a:fillRect/>
            </a:stretch>
          </p:blipFill>
          <p:spPr>
            <a:xfrm>
              <a:off x="807297" y="2824068"/>
              <a:ext cx="141770" cy="138683"/>
            </a:xfrm>
            <a:prstGeom prst="rect">
              <a:avLst/>
            </a:prstGeom>
            <a:solidFill>
              <a:schemeClr val="accent5">
                <a:lumMod val="75000"/>
              </a:schemeClr>
            </a:solidFill>
          </p:spPr>
        </p:pic>
        <p:sp>
          <p:nvSpPr>
            <p:cNvPr id="494" name="object 7"/>
            <p:cNvSpPr/>
            <p:nvPr/>
          </p:nvSpPr>
          <p:spPr>
            <a:xfrm>
              <a:off x="1105955" y="2801600"/>
              <a:ext cx="997816" cy="181164"/>
            </a:xfrm>
            <a:custGeom>
              <a:avLst/>
              <a:gdLst/>
              <a:ahLst/>
              <a:cxnLst/>
              <a:rect l="l" t="t" r="r" b="b"/>
              <a:pathLst>
                <a:path w="793750" h="147319">
                  <a:moveTo>
                    <a:pt x="768939" y="0"/>
                  </a:moveTo>
                  <a:lnTo>
                    <a:pt x="24471" y="0"/>
                  </a:lnTo>
                  <a:lnTo>
                    <a:pt x="14945" y="1923"/>
                  </a:lnTo>
                  <a:lnTo>
                    <a:pt x="7167" y="7167"/>
                  </a:lnTo>
                  <a:lnTo>
                    <a:pt x="1923" y="14946"/>
                  </a:lnTo>
                  <a:lnTo>
                    <a:pt x="0" y="24471"/>
                  </a:lnTo>
                  <a:lnTo>
                    <a:pt x="0" y="122351"/>
                  </a:lnTo>
                  <a:lnTo>
                    <a:pt x="1923" y="131877"/>
                  </a:lnTo>
                  <a:lnTo>
                    <a:pt x="7167" y="139655"/>
                  </a:lnTo>
                  <a:lnTo>
                    <a:pt x="14945" y="144900"/>
                  </a:lnTo>
                  <a:lnTo>
                    <a:pt x="24471" y="146823"/>
                  </a:lnTo>
                  <a:lnTo>
                    <a:pt x="768939" y="146823"/>
                  </a:lnTo>
                  <a:lnTo>
                    <a:pt x="778464" y="144900"/>
                  </a:lnTo>
                  <a:lnTo>
                    <a:pt x="786243" y="139655"/>
                  </a:lnTo>
                  <a:lnTo>
                    <a:pt x="791487" y="131877"/>
                  </a:lnTo>
                  <a:lnTo>
                    <a:pt x="793410" y="122351"/>
                  </a:lnTo>
                  <a:lnTo>
                    <a:pt x="793410" y="24471"/>
                  </a:lnTo>
                  <a:lnTo>
                    <a:pt x="791487" y="14946"/>
                  </a:lnTo>
                  <a:lnTo>
                    <a:pt x="786243" y="7167"/>
                  </a:lnTo>
                  <a:lnTo>
                    <a:pt x="778464" y="1923"/>
                  </a:lnTo>
                  <a:lnTo>
                    <a:pt x="768939" y="0"/>
                  </a:lnTo>
                  <a:close/>
                </a:path>
              </a:pathLst>
            </a:custGeom>
            <a:solidFill>
              <a:schemeClr val="accent5">
                <a:lumMod val="75000"/>
              </a:schemeClr>
            </a:solidFill>
          </p:spPr>
          <p:txBody>
            <a:bodyPr wrap="square" lIns="0" tIns="0" rIns="0" bIns="0" rtlCol="0"/>
            <a:lstStyle/>
            <a:p>
              <a:endParaRPr/>
            </a:p>
          </p:txBody>
        </p:sp>
        <p:sp>
          <p:nvSpPr>
            <p:cNvPr id="495" name="object 8"/>
            <p:cNvSpPr txBox="1"/>
            <p:nvPr/>
          </p:nvSpPr>
          <p:spPr>
            <a:xfrm>
              <a:off x="1211169" y="2824068"/>
              <a:ext cx="688280"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latin typeface="Arial"/>
                  <a:cs typeface="Arial"/>
                </a:rPr>
                <a:t>Онлайн банки</a:t>
              </a:r>
              <a:endParaRPr sz="700" dirty="0">
                <a:latin typeface="Arial"/>
                <a:cs typeface="Arial"/>
              </a:endParaRPr>
            </a:p>
          </p:txBody>
        </p:sp>
        <p:pic>
          <p:nvPicPr>
            <p:cNvPr id="496" name="object 10"/>
            <p:cNvPicPr/>
            <p:nvPr/>
          </p:nvPicPr>
          <p:blipFill>
            <a:blip r:embed="rId6" cstate="print"/>
            <a:stretch>
              <a:fillRect/>
            </a:stretch>
          </p:blipFill>
          <p:spPr>
            <a:xfrm>
              <a:off x="1918464" y="2824068"/>
              <a:ext cx="141768" cy="138683"/>
            </a:xfrm>
            <a:prstGeom prst="rect">
              <a:avLst/>
            </a:prstGeom>
            <a:solidFill>
              <a:schemeClr val="accent5">
                <a:lumMod val="75000"/>
              </a:schemeClr>
            </a:solidFill>
          </p:spPr>
        </p:pic>
        <p:sp>
          <p:nvSpPr>
            <p:cNvPr id="497" name="object 11"/>
            <p:cNvSpPr/>
            <p:nvPr/>
          </p:nvSpPr>
          <p:spPr>
            <a:xfrm>
              <a:off x="2218418" y="2801598"/>
              <a:ext cx="766322" cy="181164"/>
            </a:xfrm>
            <a:custGeom>
              <a:avLst/>
              <a:gdLst/>
              <a:ahLst/>
              <a:cxnLst/>
              <a:rect l="l" t="t" r="r" b="b"/>
              <a:pathLst>
                <a:path w="609600" h="147319">
                  <a:moveTo>
                    <a:pt x="584983"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584983" y="146822"/>
                  </a:lnTo>
                  <a:lnTo>
                    <a:pt x="594508" y="144899"/>
                  </a:lnTo>
                  <a:lnTo>
                    <a:pt x="602286" y="139654"/>
                  </a:lnTo>
                  <a:lnTo>
                    <a:pt x="607530" y="131876"/>
                  </a:lnTo>
                  <a:lnTo>
                    <a:pt x="609453" y="122351"/>
                  </a:lnTo>
                  <a:lnTo>
                    <a:pt x="609453" y="24470"/>
                  </a:lnTo>
                  <a:lnTo>
                    <a:pt x="607530" y="14945"/>
                  </a:lnTo>
                  <a:lnTo>
                    <a:pt x="602286" y="7166"/>
                  </a:lnTo>
                  <a:lnTo>
                    <a:pt x="594508" y="1922"/>
                  </a:lnTo>
                  <a:lnTo>
                    <a:pt x="584983" y="0"/>
                  </a:lnTo>
                  <a:close/>
                </a:path>
              </a:pathLst>
            </a:custGeom>
            <a:solidFill>
              <a:schemeClr val="accent5">
                <a:lumMod val="75000"/>
              </a:schemeClr>
            </a:solidFill>
          </p:spPr>
          <p:txBody>
            <a:bodyPr wrap="square" lIns="0" tIns="0" rIns="0" bIns="0" rtlCol="0"/>
            <a:lstStyle/>
            <a:p>
              <a:endParaRPr/>
            </a:p>
          </p:txBody>
        </p:sp>
        <p:sp>
          <p:nvSpPr>
            <p:cNvPr id="498" name="object 12"/>
            <p:cNvSpPr txBox="1"/>
            <p:nvPr/>
          </p:nvSpPr>
          <p:spPr>
            <a:xfrm>
              <a:off x="2326391" y="2819695"/>
              <a:ext cx="584339"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latin typeface="Arial"/>
                  <a:cs typeface="Arial"/>
                </a:rPr>
                <a:t>Кошельки</a:t>
              </a:r>
              <a:endParaRPr sz="700" dirty="0">
                <a:latin typeface="Arial"/>
                <a:cs typeface="Arial"/>
              </a:endParaRPr>
            </a:p>
          </p:txBody>
        </p:sp>
        <p:grpSp>
          <p:nvGrpSpPr>
            <p:cNvPr id="499" name="object 13"/>
            <p:cNvGrpSpPr/>
            <p:nvPr/>
          </p:nvGrpSpPr>
          <p:grpSpPr>
            <a:xfrm>
              <a:off x="2811228" y="2801595"/>
              <a:ext cx="2233510" cy="181164"/>
              <a:chOff x="2087879" y="1932445"/>
              <a:chExt cx="1776730" cy="147320"/>
            </a:xfrm>
            <a:solidFill>
              <a:schemeClr val="accent5">
                <a:lumMod val="75000"/>
              </a:schemeClr>
            </a:solidFill>
          </p:grpSpPr>
          <p:pic>
            <p:nvPicPr>
              <p:cNvPr id="565" name="object 14"/>
              <p:cNvPicPr/>
              <p:nvPr/>
            </p:nvPicPr>
            <p:blipFill>
              <a:blip r:embed="rId7" cstate="print"/>
              <a:stretch>
                <a:fillRect/>
              </a:stretch>
            </p:blipFill>
            <p:spPr>
              <a:xfrm>
                <a:off x="2087879" y="1950720"/>
                <a:ext cx="109728" cy="112775"/>
              </a:xfrm>
              <a:prstGeom prst="rect">
                <a:avLst/>
              </a:prstGeom>
              <a:grpFill/>
            </p:spPr>
          </p:pic>
          <p:sp>
            <p:nvSpPr>
              <p:cNvPr id="566" name="object 15"/>
              <p:cNvSpPr/>
              <p:nvPr/>
            </p:nvSpPr>
            <p:spPr>
              <a:xfrm>
                <a:off x="2962542" y="1932445"/>
                <a:ext cx="902335" cy="147320"/>
              </a:xfrm>
              <a:custGeom>
                <a:avLst/>
                <a:gdLst/>
                <a:ahLst/>
                <a:cxnLst/>
                <a:rect l="l" t="t" r="r" b="b"/>
                <a:pathLst>
                  <a:path w="902335" h="147319">
                    <a:moveTo>
                      <a:pt x="877586" y="0"/>
                    </a:moveTo>
                    <a:lnTo>
                      <a:pt x="24471" y="0"/>
                    </a:lnTo>
                    <a:lnTo>
                      <a:pt x="14946" y="1923"/>
                    </a:lnTo>
                    <a:lnTo>
                      <a:pt x="7167" y="7167"/>
                    </a:lnTo>
                    <a:lnTo>
                      <a:pt x="1923" y="14946"/>
                    </a:lnTo>
                    <a:lnTo>
                      <a:pt x="0" y="24471"/>
                    </a:lnTo>
                    <a:lnTo>
                      <a:pt x="0" y="122351"/>
                    </a:lnTo>
                    <a:lnTo>
                      <a:pt x="1923" y="131877"/>
                    </a:lnTo>
                    <a:lnTo>
                      <a:pt x="7167" y="139655"/>
                    </a:lnTo>
                    <a:lnTo>
                      <a:pt x="14946" y="144900"/>
                    </a:lnTo>
                    <a:lnTo>
                      <a:pt x="24471" y="146823"/>
                    </a:lnTo>
                    <a:lnTo>
                      <a:pt x="877586" y="146823"/>
                    </a:lnTo>
                    <a:lnTo>
                      <a:pt x="887111" y="144900"/>
                    </a:lnTo>
                    <a:lnTo>
                      <a:pt x="894890" y="139655"/>
                    </a:lnTo>
                    <a:lnTo>
                      <a:pt x="900135" y="131877"/>
                    </a:lnTo>
                    <a:lnTo>
                      <a:pt x="902058" y="122351"/>
                    </a:lnTo>
                    <a:lnTo>
                      <a:pt x="902058" y="24471"/>
                    </a:lnTo>
                    <a:lnTo>
                      <a:pt x="900135" y="14946"/>
                    </a:lnTo>
                    <a:lnTo>
                      <a:pt x="894890" y="7167"/>
                    </a:lnTo>
                    <a:lnTo>
                      <a:pt x="887111" y="1923"/>
                    </a:lnTo>
                    <a:lnTo>
                      <a:pt x="877586" y="0"/>
                    </a:lnTo>
                    <a:close/>
                  </a:path>
                </a:pathLst>
              </a:custGeom>
              <a:grpFill/>
            </p:spPr>
            <p:txBody>
              <a:bodyPr wrap="square" lIns="0" tIns="0" rIns="0" bIns="0" rtlCol="0"/>
              <a:lstStyle/>
              <a:p>
                <a:endParaRPr/>
              </a:p>
            </p:txBody>
          </p:sp>
        </p:grpSp>
        <p:sp>
          <p:nvSpPr>
            <p:cNvPr id="500" name="object 16"/>
            <p:cNvSpPr txBox="1"/>
            <p:nvPr/>
          </p:nvSpPr>
          <p:spPr>
            <a:xfrm>
              <a:off x="4018731" y="2819695"/>
              <a:ext cx="974478" cy="120546"/>
            </a:xfrm>
            <a:prstGeom prst="rect">
              <a:avLst/>
            </a:prstGeom>
          </p:spPr>
          <p:txBody>
            <a:bodyPr vert="horz" wrap="square" lIns="0" tIns="12700" rIns="0" bIns="0" rtlCol="0">
              <a:spAutoFit/>
            </a:bodyPr>
            <a:lstStyle/>
            <a:p>
              <a:pPr marL="12700">
                <a:lnSpc>
                  <a:spcPct val="100000"/>
                </a:lnSpc>
                <a:spcBef>
                  <a:spcPts val="100"/>
                </a:spcBef>
              </a:pPr>
              <a:r>
                <a:rPr lang="ru-RU" sz="700" b="1" dirty="0">
                  <a:solidFill>
                    <a:srgbClr val="FFFFFF"/>
                  </a:solidFill>
                  <a:latin typeface="Arial"/>
                  <a:cs typeface="Arial"/>
                </a:rPr>
                <a:t>Платежи наличными</a:t>
              </a:r>
              <a:endParaRPr sz="700" dirty="0">
                <a:latin typeface="Arial"/>
                <a:cs typeface="Arial"/>
              </a:endParaRPr>
            </a:p>
          </p:txBody>
        </p:sp>
        <p:pic>
          <p:nvPicPr>
            <p:cNvPr id="501" name="object 18"/>
            <p:cNvPicPr/>
            <p:nvPr/>
          </p:nvPicPr>
          <p:blipFill>
            <a:blip r:embed="rId8" cstate="print"/>
            <a:stretch>
              <a:fillRect/>
            </a:stretch>
          </p:blipFill>
          <p:spPr>
            <a:xfrm>
              <a:off x="4861140" y="2824068"/>
              <a:ext cx="137937" cy="138683"/>
            </a:xfrm>
            <a:prstGeom prst="rect">
              <a:avLst/>
            </a:prstGeom>
            <a:solidFill>
              <a:schemeClr val="accent5">
                <a:lumMod val="75000"/>
              </a:schemeClr>
            </a:solidFill>
          </p:spPr>
        </p:pic>
        <p:sp>
          <p:nvSpPr>
            <p:cNvPr id="502" name="object 19"/>
            <p:cNvSpPr/>
            <p:nvPr/>
          </p:nvSpPr>
          <p:spPr>
            <a:xfrm>
              <a:off x="5159768" y="2801589"/>
              <a:ext cx="624234" cy="181164"/>
            </a:xfrm>
            <a:custGeom>
              <a:avLst/>
              <a:gdLst/>
              <a:ahLst/>
              <a:cxnLst/>
              <a:rect l="l" t="t" r="r" b="b"/>
              <a:pathLst>
                <a:path w="496570" h="147319">
                  <a:moveTo>
                    <a:pt x="471617" y="0"/>
                  </a:moveTo>
                  <a:lnTo>
                    <a:pt x="24470" y="0"/>
                  </a:lnTo>
                  <a:lnTo>
                    <a:pt x="14945" y="1923"/>
                  </a:lnTo>
                  <a:lnTo>
                    <a:pt x="7167" y="7167"/>
                  </a:lnTo>
                  <a:lnTo>
                    <a:pt x="1923" y="14945"/>
                  </a:lnTo>
                  <a:lnTo>
                    <a:pt x="0" y="24470"/>
                  </a:lnTo>
                  <a:lnTo>
                    <a:pt x="0" y="122351"/>
                  </a:lnTo>
                  <a:lnTo>
                    <a:pt x="1923" y="131877"/>
                  </a:lnTo>
                  <a:lnTo>
                    <a:pt x="7167" y="139655"/>
                  </a:lnTo>
                  <a:lnTo>
                    <a:pt x="14945" y="144900"/>
                  </a:lnTo>
                  <a:lnTo>
                    <a:pt x="24470" y="146823"/>
                  </a:lnTo>
                  <a:lnTo>
                    <a:pt x="471617" y="146823"/>
                  </a:lnTo>
                  <a:lnTo>
                    <a:pt x="481142" y="144900"/>
                  </a:lnTo>
                  <a:lnTo>
                    <a:pt x="488921" y="139655"/>
                  </a:lnTo>
                  <a:lnTo>
                    <a:pt x="494165" y="131877"/>
                  </a:lnTo>
                  <a:lnTo>
                    <a:pt x="496088" y="122351"/>
                  </a:lnTo>
                  <a:lnTo>
                    <a:pt x="496088" y="24470"/>
                  </a:lnTo>
                  <a:lnTo>
                    <a:pt x="494165" y="14945"/>
                  </a:lnTo>
                  <a:lnTo>
                    <a:pt x="488921" y="7167"/>
                  </a:lnTo>
                  <a:lnTo>
                    <a:pt x="481142" y="1923"/>
                  </a:lnTo>
                  <a:lnTo>
                    <a:pt x="471617" y="0"/>
                  </a:lnTo>
                  <a:close/>
                </a:path>
              </a:pathLst>
            </a:custGeom>
            <a:solidFill>
              <a:schemeClr val="accent5">
                <a:lumMod val="75000"/>
              </a:schemeClr>
            </a:solidFill>
          </p:spPr>
          <p:txBody>
            <a:bodyPr wrap="square" lIns="0" tIns="0" rIns="0" bIns="0" rtlCol="0"/>
            <a:lstStyle/>
            <a:p>
              <a:endParaRPr/>
            </a:p>
          </p:txBody>
        </p:sp>
        <p:sp>
          <p:nvSpPr>
            <p:cNvPr id="503" name="object 20"/>
            <p:cNvSpPr txBox="1"/>
            <p:nvPr/>
          </p:nvSpPr>
          <p:spPr>
            <a:xfrm>
              <a:off x="5267743" y="2819695"/>
              <a:ext cx="347240"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Киоски</a:t>
              </a:r>
              <a:endParaRPr sz="700" dirty="0">
                <a:latin typeface="Arial"/>
                <a:cs typeface="Arial"/>
              </a:endParaRPr>
            </a:p>
          </p:txBody>
        </p:sp>
        <p:sp>
          <p:nvSpPr>
            <p:cNvPr id="504" name="object 22"/>
            <p:cNvSpPr/>
            <p:nvPr/>
          </p:nvSpPr>
          <p:spPr>
            <a:xfrm>
              <a:off x="3099637" y="2801592"/>
              <a:ext cx="696076" cy="181164"/>
            </a:xfrm>
            <a:custGeom>
              <a:avLst/>
              <a:gdLst/>
              <a:ahLst/>
              <a:cxnLst/>
              <a:rect l="l" t="t" r="r" b="b"/>
              <a:pathLst>
                <a:path w="553719" h="147319">
                  <a:moveTo>
                    <a:pt x="529219" y="0"/>
                  </a:moveTo>
                  <a:lnTo>
                    <a:pt x="24470" y="0"/>
                  </a:lnTo>
                  <a:lnTo>
                    <a:pt x="14945" y="1922"/>
                  </a:lnTo>
                  <a:lnTo>
                    <a:pt x="7166" y="7166"/>
                  </a:lnTo>
                  <a:lnTo>
                    <a:pt x="1922" y="14945"/>
                  </a:lnTo>
                  <a:lnTo>
                    <a:pt x="0" y="24470"/>
                  </a:lnTo>
                  <a:lnTo>
                    <a:pt x="0" y="122351"/>
                  </a:lnTo>
                  <a:lnTo>
                    <a:pt x="1922" y="131876"/>
                  </a:lnTo>
                  <a:lnTo>
                    <a:pt x="7166" y="139654"/>
                  </a:lnTo>
                  <a:lnTo>
                    <a:pt x="14945" y="144899"/>
                  </a:lnTo>
                  <a:lnTo>
                    <a:pt x="24470" y="146822"/>
                  </a:lnTo>
                  <a:lnTo>
                    <a:pt x="529219" y="146822"/>
                  </a:lnTo>
                  <a:lnTo>
                    <a:pt x="538744" y="144899"/>
                  </a:lnTo>
                  <a:lnTo>
                    <a:pt x="546523" y="139654"/>
                  </a:lnTo>
                  <a:lnTo>
                    <a:pt x="551767" y="131876"/>
                  </a:lnTo>
                  <a:lnTo>
                    <a:pt x="553690" y="122351"/>
                  </a:lnTo>
                  <a:lnTo>
                    <a:pt x="553690" y="24470"/>
                  </a:lnTo>
                  <a:lnTo>
                    <a:pt x="551767" y="14945"/>
                  </a:lnTo>
                  <a:lnTo>
                    <a:pt x="546523" y="7166"/>
                  </a:lnTo>
                  <a:lnTo>
                    <a:pt x="538744" y="1922"/>
                  </a:lnTo>
                  <a:lnTo>
                    <a:pt x="529219" y="0"/>
                  </a:lnTo>
                  <a:close/>
                </a:path>
              </a:pathLst>
            </a:custGeom>
            <a:solidFill>
              <a:schemeClr val="accent5">
                <a:lumMod val="75000"/>
              </a:schemeClr>
            </a:solidFill>
          </p:spPr>
          <p:txBody>
            <a:bodyPr wrap="square" lIns="0" tIns="0" rIns="0" bIns="0" rtlCol="0"/>
            <a:lstStyle/>
            <a:p>
              <a:endParaRPr/>
            </a:p>
          </p:txBody>
        </p:sp>
        <p:pic>
          <p:nvPicPr>
            <p:cNvPr id="505" name="object 23"/>
            <p:cNvPicPr/>
            <p:nvPr/>
          </p:nvPicPr>
          <p:blipFill>
            <a:blip r:embed="rId9" cstate="print"/>
            <a:stretch>
              <a:fillRect/>
            </a:stretch>
          </p:blipFill>
          <p:spPr>
            <a:xfrm>
              <a:off x="5612135" y="2824068"/>
              <a:ext cx="145601" cy="138683"/>
            </a:xfrm>
            <a:prstGeom prst="rect">
              <a:avLst/>
            </a:prstGeom>
            <a:solidFill>
              <a:schemeClr val="accent5">
                <a:lumMod val="75000"/>
              </a:schemeClr>
            </a:solidFill>
          </p:spPr>
        </p:pic>
        <p:grpSp>
          <p:nvGrpSpPr>
            <p:cNvPr id="506" name="object 24"/>
            <p:cNvGrpSpPr/>
            <p:nvPr/>
          </p:nvGrpSpPr>
          <p:grpSpPr>
            <a:xfrm>
              <a:off x="393483" y="2336800"/>
              <a:ext cx="586715" cy="397467"/>
              <a:chOff x="164592" y="1554480"/>
              <a:chExt cx="466725" cy="323215"/>
            </a:xfrm>
          </p:grpSpPr>
          <p:pic>
            <p:nvPicPr>
              <p:cNvPr id="559" name="object 25"/>
              <p:cNvPicPr/>
              <p:nvPr/>
            </p:nvPicPr>
            <p:blipFill>
              <a:blip r:embed="rId10" cstate="print"/>
              <a:stretch>
                <a:fillRect/>
              </a:stretch>
            </p:blipFill>
            <p:spPr>
              <a:xfrm>
                <a:off x="262127" y="1688592"/>
                <a:ext cx="167640" cy="91439"/>
              </a:xfrm>
              <a:prstGeom prst="rect">
                <a:avLst/>
              </a:prstGeom>
            </p:spPr>
          </p:pic>
          <p:pic>
            <p:nvPicPr>
              <p:cNvPr id="560" name="object 26"/>
              <p:cNvPicPr/>
              <p:nvPr/>
            </p:nvPicPr>
            <p:blipFill>
              <a:blip r:embed="rId11" cstate="print"/>
              <a:stretch>
                <a:fillRect/>
              </a:stretch>
            </p:blipFill>
            <p:spPr>
              <a:xfrm>
                <a:off x="301752" y="1557528"/>
                <a:ext cx="128016" cy="128015"/>
              </a:xfrm>
              <a:prstGeom prst="rect">
                <a:avLst/>
              </a:prstGeom>
            </p:spPr>
          </p:pic>
          <p:pic>
            <p:nvPicPr>
              <p:cNvPr id="561" name="object 27"/>
              <p:cNvPicPr/>
              <p:nvPr/>
            </p:nvPicPr>
            <p:blipFill>
              <a:blip r:embed="rId12" cstate="print"/>
              <a:stretch>
                <a:fillRect/>
              </a:stretch>
            </p:blipFill>
            <p:spPr>
              <a:xfrm>
                <a:off x="381000" y="1676400"/>
                <a:ext cx="103631" cy="109727"/>
              </a:xfrm>
              <a:prstGeom prst="rect">
                <a:avLst/>
              </a:prstGeom>
            </p:spPr>
          </p:pic>
          <p:pic>
            <p:nvPicPr>
              <p:cNvPr id="562" name="object 28"/>
              <p:cNvPicPr/>
              <p:nvPr/>
            </p:nvPicPr>
            <p:blipFill>
              <a:blip r:embed="rId13" cstate="print"/>
              <a:stretch>
                <a:fillRect/>
              </a:stretch>
            </p:blipFill>
            <p:spPr>
              <a:xfrm>
                <a:off x="405383" y="1554480"/>
                <a:ext cx="198120" cy="106679"/>
              </a:xfrm>
              <a:prstGeom prst="rect">
                <a:avLst/>
              </a:prstGeom>
            </p:spPr>
          </p:pic>
          <p:pic>
            <p:nvPicPr>
              <p:cNvPr id="563" name="object 29"/>
              <p:cNvPicPr/>
              <p:nvPr/>
            </p:nvPicPr>
            <p:blipFill>
              <a:blip r:embed="rId14" cstate="print"/>
              <a:stretch>
                <a:fillRect/>
              </a:stretch>
            </p:blipFill>
            <p:spPr>
              <a:xfrm>
                <a:off x="381000" y="1801368"/>
                <a:ext cx="249936" cy="76200"/>
              </a:xfrm>
              <a:prstGeom prst="rect">
                <a:avLst/>
              </a:prstGeom>
            </p:spPr>
          </p:pic>
          <p:pic>
            <p:nvPicPr>
              <p:cNvPr id="564" name="object 30"/>
              <p:cNvPicPr/>
              <p:nvPr/>
            </p:nvPicPr>
            <p:blipFill>
              <a:blip r:embed="rId15" cstate="print"/>
              <a:stretch>
                <a:fillRect/>
              </a:stretch>
            </p:blipFill>
            <p:spPr>
              <a:xfrm>
                <a:off x="164592" y="1801368"/>
                <a:ext cx="195072" cy="73151"/>
              </a:xfrm>
              <a:prstGeom prst="rect">
                <a:avLst/>
              </a:prstGeom>
            </p:spPr>
          </p:pic>
        </p:grpSp>
        <p:sp>
          <p:nvSpPr>
            <p:cNvPr id="507" name="object 31"/>
            <p:cNvSpPr txBox="1"/>
            <p:nvPr/>
          </p:nvSpPr>
          <p:spPr>
            <a:xfrm>
              <a:off x="3207610" y="2819695"/>
              <a:ext cx="359214" cy="120545"/>
            </a:xfrm>
            <a:prstGeom prst="rect">
              <a:avLst/>
            </a:prstGeom>
          </p:spPr>
          <p:txBody>
            <a:bodyPr vert="horz" wrap="square" lIns="0" tIns="12700" rIns="0" bIns="0" rtlCol="0">
              <a:spAutoFit/>
            </a:bodyPr>
            <a:lstStyle/>
            <a:p>
              <a:pPr marL="12700">
                <a:lnSpc>
                  <a:spcPct val="100000"/>
                </a:lnSpc>
                <a:spcBef>
                  <a:spcPts val="100"/>
                </a:spcBef>
              </a:pPr>
              <a:r>
                <a:rPr lang="ru-RU" sz="700" b="1" spc="-10" dirty="0">
                  <a:solidFill>
                    <a:srgbClr val="FFFFFF"/>
                  </a:solidFill>
                  <a:latin typeface="Arial"/>
                  <a:cs typeface="Arial"/>
                </a:rPr>
                <a:t>Карты</a:t>
              </a:r>
              <a:endParaRPr sz="700" dirty="0">
                <a:latin typeface="Arial"/>
                <a:cs typeface="Arial"/>
              </a:endParaRPr>
            </a:p>
          </p:txBody>
        </p:sp>
        <p:grpSp>
          <p:nvGrpSpPr>
            <p:cNvPr id="508" name="object 32"/>
            <p:cNvGrpSpPr/>
            <p:nvPr/>
          </p:nvGrpSpPr>
          <p:grpSpPr>
            <a:xfrm>
              <a:off x="3171401" y="2636657"/>
              <a:ext cx="498109" cy="97610"/>
              <a:chOff x="2374392" y="1798320"/>
              <a:chExt cx="396240" cy="79375"/>
            </a:xfrm>
          </p:grpSpPr>
          <p:pic>
            <p:nvPicPr>
              <p:cNvPr id="557" name="object 33"/>
              <p:cNvPicPr/>
              <p:nvPr/>
            </p:nvPicPr>
            <p:blipFill>
              <a:blip r:embed="rId16" cstate="print"/>
              <a:stretch>
                <a:fillRect/>
              </a:stretch>
            </p:blipFill>
            <p:spPr>
              <a:xfrm>
                <a:off x="2642616" y="1798320"/>
                <a:ext cx="128016" cy="79248"/>
              </a:xfrm>
              <a:prstGeom prst="rect">
                <a:avLst/>
              </a:prstGeom>
            </p:spPr>
          </p:pic>
          <p:pic>
            <p:nvPicPr>
              <p:cNvPr id="558" name="object 34"/>
              <p:cNvPicPr/>
              <p:nvPr/>
            </p:nvPicPr>
            <p:blipFill>
              <a:blip r:embed="rId17" cstate="print"/>
              <a:stretch>
                <a:fillRect/>
              </a:stretch>
            </p:blipFill>
            <p:spPr>
              <a:xfrm>
                <a:off x="2374392" y="1798320"/>
                <a:ext cx="234695" cy="79248"/>
              </a:xfrm>
              <a:prstGeom prst="rect">
                <a:avLst/>
              </a:prstGeom>
            </p:spPr>
          </p:pic>
        </p:grpSp>
        <p:grpSp>
          <p:nvGrpSpPr>
            <p:cNvPr id="509" name="object 35"/>
            <p:cNvGrpSpPr/>
            <p:nvPr/>
          </p:nvGrpSpPr>
          <p:grpSpPr>
            <a:xfrm>
              <a:off x="2604323" y="2434252"/>
              <a:ext cx="364003" cy="296734"/>
              <a:chOff x="1923288" y="1633727"/>
              <a:chExt cx="289560" cy="241300"/>
            </a:xfrm>
          </p:grpSpPr>
          <p:pic>
            <p:nvPicPr>
              <p:cNvPr id="553" name="object 36"/>
              <p:cNvPicPr/>
              <p:nvPr/>
            </p:nvPicPr>
            <p:blipFill>
              <a:blip r:embed="rId18" cstate="print"/>
              <a:stretch>
                <a:fillRect/>
              </a:stretch>
            </p:blipFill>
            <p:spPr>
              <a:xfrm>
                <a:off x="2103120" y="1633727"/>
                <a:ext cx="100583" cy="97536"/>
              </a:xfrm>
              <a:prstGeom prst="rect">
                <a:avLst/>
              </a:prstGeom>
            </p:spPr>
          </p:pic>
          <p:pic>
            <p:nvPicPr>
              <p:cNvPr id="554" name="object 37"/>
              <p:cNvPicPr/>
              <p:nvPr/>
            </p:nvPicPr>
            <p:blipFill>
              <a:blip r:embed="rId19" cstate="print"/>
              <a:stretch>
                <a:fillRect/>
              </a:stretch>
            </p:blipFill>
            <p:spPr>
              <a:xfrm>
                <a:off x="2084832" y="1743455"/>
                <a:ext cx="128016" cy="131063"/>
              </a:xfrm>
              <a:prstGeom prst="rect">
                <a:avLst/>
              </a:prstGeom>
            </p:spPr>
          </p:pic>
          <p:pic>
            <p:nvPicPr>
              <p:cNvPr id="555" name="object 38"/>
              <p:cNvPicPr/>
              <p:nvPr/>
            </p:nvPicPr>
            <p:blipFill>
              <a:blip r:embed="rId20" cstate="print"/>
              <a:stretch>
                <a:fillRect/>
              </a:stretch>
            </p:blipFill>
            <p:spPr>
              <a:xfrm>
                <a:off x="1938528" y="1633727"/>
                <a:ext cx="97536" cy="97536"/>
              </a:xfrm>
              <a:prstGeom prst="rect">
                <a:avLst/>
              </a:prstGeom>
            </p:spPr>
          </p:pic>
          <p:pic>
            <p:nvPicPr>
              <p:cNvPr id="556" name="object 39"/>
              <p:cNvPicPr/>
              <p:nvPr/>
            </p:nvPicPr>
            <p:blipFill>
              <a:blip r:embed="rId21" cstate="print"/>
              <a:stretch>
                <a:fillRect/>
              </a:stretch>
            </p:blipFill>
            <p:spPr>
              <a:xfrm>
                <a:off x="1923288" y="1743455"/>
                <a:ext cx="128016" cy="131063"/>
              </a:xfrm>
              <a:prstGeom prst="rect">
                <a:avLst/>
              </a:prstGeom>
            </p:spPr>
          </p:pic>
        </p:grpSp>
        <p:grpSp>
          <p:nvGrpSpPr>
            <p:cNvPr id="510" name="object 40"/>
            <p:cNvGrpSpPr/>
            <p:nvPr/>
          </p:nvGrpSpPr>
          <p:grpSpPr>
            <a:xfrm>
              <a:off x="2240318" y="2426757"/>
              <a:ext cx="299345" cy="288925"/>
              <a:chOff x="1633727" y="1627632"/>
              <a:chExt cx="238125" cy="234950"/>
            </a:xfrm>
          </p:grpSpPr>
          <p:pic>
            <p:nvPicPr>
              <p:cNvPr id="549" name="object 41"/>
              <p:cNvPicPr/>
              <p:nvPr/>
            </p:nvPicPr>
            <p:blipFill>
              <a:blip r:embed="rId22" cstate="print"/>
              <a:stretch>
                <a:fillRect/>
              </a:stretch>
            </p:blipFill>
            <p:spPr>
              <a:xfrm>
                <a:off x="1770887" y="1630680"/>
                <a:ext cx="100583" cy="100584"/>
              </a:xfrm>
              <a:prstGeom prst="rect">
                <a:avLst/>
              </a:prstGeom>
            </p:spPr>
          </p:pic>
          <p:pic>
            <p:nvPicPr>
              <p:cNvPr id="550" name="object 42"/>
              <p:cNvPicPr/>
              <p:nvPr/>
            </p:nvPicPr>
            <p:blipFill>
              <a:blip r:embed="rId23" cstate="print"/>
              <a:stretch>
                <a:fillRect/>
              </a:stretch>
            </p:blipFill>
            <p:spPr>
              <a:xfrm>
                <a:off x="1633727" y="1627632"/>
                <a:ext cx="106680" cy="109727"/>
              </a:xfrm>
              <a:prstGeom prst="rect">
                <a:avLst/>
              </a:prstGeom>
            </p:spPr>
          </p:pic>
          <p:pic>
            <p:nvPicPr>
              <p:cNvPr id="551" name="object 43"/>
              <p:cNvPicPr/>
              <p:nvPr/>
            </p:nvPicPr>
            <p:blipFill>
              <a:blip r:embed="rId24" cstate="print"/>
              <a:stretch>
                <a:fillRect/>
              </a:stretch>
            </p:blipFill>
            <p:spPr>
              <a:xfrm>
                <a:off x="1764791" y="1758696"/>
                <a:ext cx="106680" cy="100584"/>
              </a:xfrm>
              <a:prstGeom prst="rect">
                <a:avLst/>
              </a:prstGeom>
            </p:spPr>
          </p:pic>
          <p:pic>
            <p:nvPicPr>
              <p:cNvPr id="552" name="object 44"/>
              <p:cNvPicPr/>
              <p:nvPr/>
            </p:nvPicPr>
            <p:blipFill>
              <a:blip r:embed="rId25" cstate="print"/>
              <a:stretch>
                <a:fillRect/>
              </a:stretch>
            </p:blipFill>
            <p:spPr>
              <a:xfrm>
                <a:off x="1633727" y="1755648"/>
                <a:ext cx="106680" cy="106679"/>
              </a:xfrm>
              <a:prstGeom prst="rect">
                <a:avLst/>
              </a:prstGeom>
            </p:spPr>
          </p:pic>
        </p:grpSp>
        <p:grpSp>
          <p:nvGrpSpPr>
            <p:cNvPr id="511" name="object 45"/>
            <p:cNvGrpSpPr/>
            <p:nvPr/>
          </p:nvGrpSpPr>
          <p:grpSpPr>
            <a:xfrm>
              <a:off x="5171500" y="2527958"/>
              <a:ext cx="597891" cy="184287"/>
              <a:chOff x="3965447" y="1709927"/>
              <a:chExt cx="475615" cy="149860"/>
            </a:xfrm>
          </p:grpSpPr>
          <p:pic>
            <p:nvPicPr>
              <p:cNvPr id="546" name="object 46"/>
              <p:cNvPicPr/>
              <p:nvPr/>
            </p:nvPicPr>
            <p:blipFill>
              <a:blip r:embed="rId26" cstate="print"/>
              <a:stretch>
                <a:fillRect/>
              </a:stretch>
            </p:blipFill>
            <p:spPr>
              <a:xfrm>
                <a:off x="4315967" y="1719071"/>
                <a:ext cx="124967" cy="128015"/>
              </a:xfrm>
              <a:prstGeom prst="rect">
                <a:avLst/>
              </a:prstGeom>
            </p:spPr>
          </p:pic>
          <p:pic>
            <p:nvPicPr>
              <p:cNvPr id="547" name="object 47"/>
              <p:cNvPicPr/>
              <p:nvPr/>
            </p:nvPicPr>
            <p:blipFill>
              <a:blip r:embed="rId27" cstate="print"/>
              <a:stretch>
                <a:fillRect/>
              </a:stretch>
            </p:blipFill>
            <p:spPr>
              <a:xfrm>
                <a:off x="4130039" y="1709927"/>
                <a:ext cx="149351" cy="149351"/>
              </a:xfrm>
              <a:prstGeom prst="rect">
                <a:avLst/>
              </a:prstGeom>
            </p:spPr>
          </p:pic>
          <p:pic>
            <p:nvPicPr>
              <p:cNvPr id="548" name="object 48"/>
              <p:cNvPicPr/>
              <p:nvPr/>
            </p:nvPicPr>
            <p:blipFill>
              <a:blip r:embed="rId28" cstate="print"/>
              <a:stretch>
                <a:fillRect/>
              </a:stretch>
            </p:blipFill>
            <p:spPr>
              <a:xfrm>
                <a:off x="3965447" y="1725167"/>
                <a:ext cx="128015" cy="128015"/>
              </a:xfrm>
              <a:prstGeom prst="rect">
                <a:avLst/>
              </a:prstGeom>
            </p:spPr>
          </p:pic>
        </p:grpSp>
        <p:grpSp>
          <p:nvGrpSpPr>
            <p:cNvPr id="512" name="object 49"/>
            <p:cNvGrpSpPr/>
            <p:nvPr/>
          </p:nvGrpSpPr>
          <p:grpSpPr>
            <a:xfrm>
              <a:off x="3995196" y="2411763"/>
              <a:ext cx="989035" cy="326407"/>
              <a:chOff x="3029711" y="1615439"/>
              <a:chExt cx="786765" cy="265430"/>
            </a:xfrm>
          </p:grpSpPr>
          <p:pic>
            <p:nvPicPr>
              <p:cNvPr id="538" name="object 50"/>
              <p:cNvPicPr/>
              <p:nvPr/>
            </p:nvPicPr>
            <p:blipFill>
              <a:blip r:embed="rId29" cstate="print"/>
              <a:stretch>
                <a:fillRect/>
              </a:stretch>
            </p:blipFill>
            <p:spPr>
              <a:xfrm>
                <a:off x="3029711" y="1755647"/>
                <a:ext cx="97536" cy="100584"/>
              </a:xfrm>
              <a:prstGeom prst="rect">
                <a:avLst/>
              </a:prstGeom>
            </p:spPr>
          </p:pic>
          <p:pic>
            <p:nvPicPr>
              <p:cNvPr id="539" name="object 51"/>
              <p:cNvPicPr/>
              <p:nvPr/>
            </p:nvPicPr>
            <p:blipFill>
              <a:blip r:embed="rId30" cstate="print"/>
              <a:stretch>
                <a:fillRect/>
              </a:stretch>
            </p:blipFill>
            <p:spPr>
              <a:xfrm>
                <a:off x="3166871" y="1764791"/>
                <a:ext cx="295655" cy="97536"/>
              </a:xfrm>
              <a:prstGeom prst="rect">
                <a:avLst/>
              </a:prstGeom>
            </p:spPr>
          </p:pic>
          <p:pic>
            <p:nvPicPr>
              <p:cNvPr id="540" name="object 52"/>
              <p:cNvPicPr/>
              <p:nvPr/>
            </p:nvPicPr>
            <p:blipFill>
              <a:blip r:embed="rId31" cstate="print"/>
              <a:stretch>
                <a:fillRect/>
              </a:stretch>
            </p:blipFill>
            <p:spPr>
              <a:xfrm>
                <a:off x="3459479" y="1755647"/>
                <a:ext cx="207263" cy="106679"/>
              </a:xfrm>
              <a:prstGeom prst="rect">
                <a:avLst/>
              </a:prstGeom>
            </p:spPr>
          </p:pic>
          <p:pic>
            <p:nvPicPr>
              <p:cNvPr id="541" name="object 53"/>
              <p:cNvPicPr/>
              <p:nvPr/>
            </p:nvPicPr>
            <p:blipFill>
              <a:blip r:embed="rId32" cstate="print"/>
              <a:stretch>
                <a:fillRect/>
              </a:stretch>
            </p:blipFill>
            <p:spPr>
              <a:xfrm>
                <a:off x="3029711" y="1633727"/>
                <a:ext cx="97536" cy="100584"/>
              </a:xfrm>
              <a:prstGeom prst="rect">
                <a:avLst/>
              </a:prstGeom>
            </p:spPr>
          </p:pic>
          <p:pic>
            <p:nvPicPr>
              <p:cNvPr id="542" name="object 54"/>
              <p:cNvPicPr/>
              <p:nvPr/>
            </p:nvPicPr>
            <p:blipFill>
              <a:blip r:embed="rId33" cstate="print"/>
              <a:stretch>
                <a:fillRect/>
              </a:stretch>
            </p:blipFill>
            <p:spPr>
              <a:xfrm>
                <a:off x="3166871" y="1633727"/>
                <a:ext cx="100584" cy="100584"/>
              </a:xfrm>
              <a:prstGeom prst="rect">
                <a:avLst/>
              </a:prstGeom>
            </p:spPr>
          </p:pic>
          <p:pic>
            <p:nvPicPr>
              <p:cNvPr id="543" name="object 55"/>
              <p:cNvPicPr/>
              <p:nvPr/>
            </p:nvPicPr>
            <p:blipFill>
              <a:blip r:embed="rId34" cstate="print"/>
              <a:stretch>
                <a:fillRect/>
              </a:stretch>
            </p:blipFill>
            <p:spPr>
              <a:xfrm>
                <a:off x="3304031" y="1615439"/>
                <a:ext cx="338327" cy="109727"/>
              </a:xfrm>
              <a:prstGeom prst="rect">
                <a:avLst/>
              </a:prstGeom>
            </p:spPr>
          </p:pic>
          <p:pic>
            <p:nvPicPr>
              <p:cNvPr id="544" name="object 56"/>
              <p:cNvPicPr/>
              <p:nvPr/>
            </p:nvPicPr>
            <p:blipFill>
              <a:blip r:embed="rId35" cstate="print"/>
              <a:stretch>
                <a:fillRect/>
              </a:stretch>
            </p:blipFill>
            <p:spPr>
              <a:xfrm>
                <a:off x="3678935" y="1618487"/>
                <a:ext cx="128015" cy="128015"/>
              </a:xfrm>
              <a:prstGeom prst="rect">
                <a:avLst/>
              </a:prstGeom>
            </p:spPr>
          </p:pic>
          <p:pic>
            <p:nvPicPr>
              <p:cNvPr id="545" name="object 57"/>
              <p:cNvPicPr/>
              <p:nvPr/>
            </p:nvPicPr>
            <p:blipFill>
              <a:blip r:embed="rId36" cstate="print"/>
              <a:stretch>
                <a:fillRect/>
              </a:stretch>
            </p:blipFill>
            <p:spPr>
              <a:xfrm>
                <a:off x="3709415" y="1773935"/>
                <a:ext cx="106679" cy="106679"/>
              </a:xfrm>
              <a:prstGeom prst="rect">
                <a:avLst/>
              </a:prstGeom>
            </p:spPr>
          </p:pic>
        </p:grpSp>
        <p:pic>
          <p:nvPicPr>
            <p:cNvPr id="513" name="object 60"/>
            <p:cNvPicPr/>
            <p:nvPr/>
          </p:nvPicPr>
          <p:blipFill>
            <a:blip r:embed="rId37" cstate="print"/>
            <a:stretch>
              <a:fillRect/>
            </a:stretch>
          </p:blipFill>
          <p:spPr>
            <a:xfrm>
              <a:off x="1857158" y="2449246"/>
              <a:ext cx="122610" cy="123691"/>
            </a:xfrm>
            <a:prstGeom prst="rect">
              <a:avLst/>
            </a:prstGeom>
          </p:spPr>
        </p:pic>
        <p:pic>
          <p:nvPicPr>
            <p:cNvPr id="514" name="object 61"/>
            <p:cNvPicPr/>
            <p:nvPr/>
          </p:nvPicPr>
          <p:blipFill>
            <a:blip r:embed="rId38" cstate="print"/>
            <a:stretch>
              <a:fillRect/>
            </a:stretch>
          </p:blipFill>
          <p:spPr>
            <a:xfrm>
              <a:off x="1857158" y="2606672"/>
              <a:ext cx="134106" cy="131186"/>
            </a:xfrm>
            <a:prstGeom prst="rect">
              <a:avLst/>
            </a:prstGeom>
          </p:spPr>
        </p:pic>
        <p:pic>
          <p:nvPicPr>
            <p:cNvPr id="515" name="object 62"/>
            <p:cNvPicPr/>
            <p:nvPr/>
          </p:nvPicPr>
          <p:blipFill>
            <a:blip r:embed="rId39" cstate="print"/>
            <a:stretch>
              <a:fillRect/>
            </a:stretch>
          </p:blipFill>
          <p:spPr>
            <a:xfrm>
              <a:off x="1673240" y="2449246"/>
              <a:ext cx="126443" cy="123691"/>
            </a:xfrm>
            <a:prstGeom prst="rect">
              <a:avLst/>
            </a:prstGeom>
          </p:spPr>
        </p:pic>
        <p:pic>
          <p:nvPicPr>
            <p:cNvPr id="516" name="object 63"/>
            <p:cNvPicPr/>
            <p:nvPr/>
          </p:nvPicPr>
          <p:blipFill>
            <a:blip r:embed="rId40" cstate="print"/>
            <a:stretch>
              <a:fillRect/>
            </a:stretch>
          </p:blipFill>
          <p:spPr>
            <a:xfrm>
              <a:off x="1489324" y="2467988"/>
              <a:ext cx="126443" cy="123691"/>
            </a:xfrm>
            <a:prstGeom prst="rect">
              <a:avLst/>
            </a:prstGeom>
          </p:spPr>
        </p:pic>
        <p:pic>
          <p:nvPicPr>
            <p:cNvPr id="517" name="object 64"/>
            <p:cNvPicPr/>
            <p:nvPr/>
          </p:nvPicPr>
          <p:blipFill>
            <a:blip r:embed="rId41" cstate="print"/>
            <a:stretch>
              <a:fillRect/>
            </a:stretch>
          </p:blipFill>
          <p:spPr>
            <a:xfrm>
              <a:off x="1328396" y="2449246"/>
              <a:ext cx="134106" cy="131186"/>
            </a:xfrm>
            <a:prstGeom prst="rect">
              <a:avLst/>
            </a:prstGeom>
          </p:spPr>
        </p:pic>
        <p:pic>
          <p:nvPicPr>
            <p:cNvPr id="518" name="object 65"/>
            <p:cNvPicPr/>
            <p:nvPr/>
          </p:nvPicPr>
          <p:blipFill>
            <a:blip r:embed="rId42" cstate="print"/>
            <a:stretch>
              <a:fillRect/>
            </a:stretch>
          </p:blipFill>
          <p:spPr>
            <a:xfrm>
              <a:off x="1642587" y="2576686"/>
              <a:ext cx="187749" cy="187411"/>
            </a:xfrm>
            <a:prstGeom prst="rect">
              <a:avLst/>
            </a:prstGeom>
          </p:spPr>
        </p:pic>
        <p:pic>
          <p:nvPicPr>
            <p:cNvPr id="519" name="object 66"/>
            <p:cNvPicPr/>
            <p:nvPr/>
          </p:nvPicPr>
          <p:blipFill>
            <a:blip r:embed="rId43" cstate="print"/>
            <a:stretch>
              <a:fillRect/>
            </a:stretch>
          </p:blipFill>
          <p:spPr>
            <a:xfrm>
              <a:off x="1489324" y="2610420"/>
              <a:ext cx="126443" cy="123691"/>
            </a:xfrm>
            <a:prstGeom prst="rect">
              <a:avLst/>
            </a:prstGeom>
          </p:spPr>
        </p:pic>
        <p:pic>
          <p:nvPicPr>
            <p:cNvPr id="520" name="object 67"/>
            <p:cNvPicPr/>
            <p:nvPr/>
          </p:nvPicPr>
          <p:blipFill>
            <a:blip r:embed="rId44" cstate="print"/>
            <a:stretch>
              <a:fillRect/>
            </a:stretch>
          </p:blipFill>
          <p:spPr>
            <a:xfrm>
              <a:off x="1328396" y="2606672"/>
              <a:ext cx="134106" cy="131186"/>
            </a:xfrm>
            <a:prstGeom prst="rect">
              <a:avLst/>
            </a:prstGeom>
          </p:spPr>
        </p:pic>
        <p:pic>
          <p:nvPicPr>
            <p:cNvPr id="521" name="object 68"/>
            <p:cNvPicPr/>
            <p:nvPr/>
          </p:nvPicPr>
          <p:blipFill>
            <a:blip r:embed="rId45" cstate="print"/>
            <a:stretch>
              <a:fillRect/>
            </a:stretch>
          </p:blipFill>
          <p:spPr>
            <a:xfrm>
              <a:off x="3596710" y="2824068"/>
              <a:ext cx="141768" cy="138683"/>
            </a:xfrm>
            <a:prstGeom prst="rect">
              <a:avLst/>
            </a:prstGeom>
          </p:spPr>
        </p:pic>
        <p:grpSp>
          <p:nvGrpSpPr>
            <p:cNvPr id="522" name="Group 521"/>
            <p:cNvGrpSpPr/>
            <p:nvPr/>
          </p:nvGrpSpPr>
          <p:grpSpPr>
            <a:xfrm>
              <a:off x="1546011" y="4695191"/>
              <a:ext cx="632735" cy="819911"/>
              <a:chOff x="476558" y="3998769"/>
              <a:chExt cx="665024" cy="856551"/>
            </a:xfrm>
          </p:grpSpPr>
          <p:sp>
            <p:nvSpPr>
              <p:cNvPr id="535"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6"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B</a:t>
                </a:r>
                <a:endParaRPr sz="800" dirty="0">
                  <a:latin typeface="Arial"/>
                  <a:cs typeface="Arial"/>
                </a:endParaRPr>
              </a:p>
            </p:txBody>
          </p:sp>
          <p:pic>
            <p:nvPicPr>
              <p:cNvPr id="537" name="object 146"/>
              <p:cNvPicPr/>
              <p:nvPr/>
            </p:nvPicPr>
            <p:blipFill>
              <a:blip r:embed="rId3" cstate="print"/>
              <a:stretch>
                <a:fillRect/>
              </a:stretch>
            </p:blipFill>
            <p:spPr>
              <a:xfrm>
                <a:off x="567217" y="3998769"/>
                <a:ext cx="472493" cy="538687"/>
              </a:xfrm>
              <a:prstGeom prst="rect">
                <a:avLst/>
              </a:prstGeom>
            </p:spPr>
          </p:pic>
        </p:grpSp>
        <p:grpSp>
          <p:nvGrpSpPr>
            <p:cNvPr id="523" name="Group 522"/>
            <p:cNvGrpSpPr/>
            <p:nvPr/>
          </p:nvGrpSpPr>
          <p:grpSpPr>
            <a:xfrm>
              <a:off x="2728417" y="4695191"/>
              <a:ext cx="632735" cy="819911"/>
              <a:chOff x="476558" y="3998769"/>
              <a:chExt cx="665024" cy="856551"/>
            </a:xfrm>
          </p:grpSpPr>
          <p:sp>
            <p:nvSpPr>
              <p:cNvPr id="532"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3"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C</a:t>
                </a:r>
                <a:endParaRPr sz="800" dirty="0">
                  <a:latin typeface="Arial"/>
                  <a:cs typeface="Arial"/>
                </a:endParaRPr>
              </a:p>
            </p:txBody>
          </p:sp>
          <p:pic>
            <p:nvPicPr>
              <p:cNvPr id="534" name="object 146"/>
              <p:cNvPicPr/>
              <p:nvPr/>
            </p:nvPicPr>
            <p:blipFill>
              <a:blip r:embed="rId3" cstate="print"/>
              <a:stretch>
                <a:fillRect/>
              </a:stretch>
            </p:blipFill>
            <p:spPr>
              <a:xfrm>
                <a:off x="567217" y="3998769"/>
                <a:ext cx="472493" cy="538687"/>
              </a:xfrm>
              <a:prstGeom prst="rect">
                <a:avLst/>
              </a:prstGeom>
            </p:spPr>
          </p:pic>
        </p:grpSp>
        <p:grpSp>
          <p:nvGrpSpPr>
            <p:cNvPr id="524" name="Group 523"/>
            <p:cNvGrpSpPr/>
            <p:nvPr/>
          </p:nvGrpSpPr>
          <p:grpSpPr>
            <a:xfrm>
              <a:off x="3943420" y="4695191"/>
              <a:ext cx="632735" cy="819911"/>
              <a:chOff x="476558" y="3998769"/>
              <a:chExt cx="665024" cy="856551"/>
            </a:xfrm>
          </p:grpSpPr>
          <p:sp>
            <p:nvSpPr>
              <p:cNvPr id="529"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0"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D</a:t>
                </a:r>
                <a:endParaRPr sz="800" dirty="0">
                  <a:latin typeface="Arial"/>
                  <a:cs typeface="Arial"/>
                </a:endParaRPr>
              </a:p>
            </p:txBody>
          </p:sp>
          <p:pic>
            <p:nvPicPr>
              <p:cNvPr id="531" name="object 146"/>
              <p:cNvPicPr/>
              <p:nvPr/>
            </p:nvPicPr>
            <p:blipFill>
              <a:blip r:embed="rId3" cstate="print"/>
              <a:stretch>
                <a:fillRect/>
              </a:stretch>
            </p:blipFill>
            <p:spPr>
              <a:xfrm>
                <a:off x="567217" y="3998769"/>
                <a:ext cx="472493" cy="538687"/>
              </a:xfrm>
              <a:prstGeom prst="rect">
                <a:avLst/>
              </a:prstGeom>
            </p:spPr>
          </p:pic>
        </p:grpSp>
        <p:grpSp>
          <p:nvGrpSpPr>
            <p:cNvPr id="525" name="Group 524"/>
            <p:cNvGrpSpPr/>
            <p:nvPr/>
          </p:nvGrpSpPr>
          <p:grpSpPr>
            <a:xfrm>
              <a:off x="5136495" y="4695191"/>
              <a:ext cx="632735" cy="819911"/>
              <a:chOff x="476558" y="3998769"/>
              <a:chExt cx="665024" cy="856551"/>
            </a:xfrm>
          </p:grpSpPr>
          <p:sp>
            <p:nvSpPr>
              <p:cNvPr id="526"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27" name="object 144"/>
              <p:cNvSpPr txBox="1"/>
              <p:nvPr/>
            </p:nvSpPr>
            <p:spPr>
              <a:xfrm>
                <a:off x="568412" y="4584699"/>
                <a:ext cx="573170" cy="270621"/>
              </a:xfrm>
              <a:prstGeom prst="rect">
                <a:avLst/>
              </a:prstGeom>
            </p:spPr>
            <p:txBody>
              <a:bodyPr vert="horz" wrap="square" lIns="0" tIns="12700" rIns="0" bIns="0" rtlCol="0">
                <a:spAutoFit/>
              </a:bodyPr>
              <a:lstStyle/>
              <a:p>
                <a:pPr marL="12700">
                  <a:spcBef>
                    <a:spcPts val="100"/>
                  </a:spcBef>
                </a:pPr>
                <a:r>
                  <a:rPr lang="ru-RU" sz="800" b="1" dirty="0">
                    <a:solidFill>
                      <a:srgbClr val="FFFFFF"/>
                    </a:solidFill>
                  </a:rPr>
                  <a:t>Ведомство</a:t>
                </a:r>
                <a:r>
                  <a:rPr sz="800" b="1" spc="-25" dirty="0">
                    <a:solidFill>
                      <a:srgbClr val="FFFFFF"/>
                    </a:solidFill>
                    <a:latin typeface="Arial"/>
                    <a:cs typeface="Arial"/>
                  </a:rPr>
                  <a:t> </a:t>
                </a:r>
                <a:r>
                  <a:rPr lang="en-PH" sz="800" b="1" spc="-25" dirty="0">
                    <a:solidFill>
                      <a:srgbClr val="FFFFFF"/>
                    </a:solidFill>
                    <a:latin typeface="Arial"/>
                    <a:cs typeface="Arial"/>
                  </a:rPr>
                  <a:t>E</a:t>
                </a:r>
                <a:endParaRPr sz="800" dirty="0">
                  <a:latin typeface="Arial"/>
                  <a:cs typeface="Arial"/>
                </a:endParaRPr>
              </a:p>
            </p:txBody>
          </p:sp>
          <p:pic>
            <p:nvPicPr>
              <p:cNvPr id="528" name="object 146"/>
              <p:cNvPicPr/>
              <p:nvPr/>
            </p:nvPicPr>
            <p:blipFill>
              <a:blip r:embed="rId3" cstate="print"/>
              <a:stretch>
                <a:fillRect/>
              </a:stretch>
            </p:blipFill>
            <p:spPr>
              <a:xfrm>
                <a:off x="567217" y="3998769"/>
                <a:ext cx="472493" cy="538687"/>
              </a:xfrm>
              <a:prstGeom prst="rect">
                <a:avLst/>
              </a:prstGeom>
            </p:spPr>
          </p:pic>
        </p:grpSp>
      </p:grpSp>
      <p:cxnSp>
        <p:nvCxnSpPr>
          <p:cNvPr id="639" name="Straight Connector 638"/>
          <p:cNvCxnSpPr/>
          <p:nvPr/>
        </p:nvCxnSpPr>
        <p:spPr>
          <a:xfrm>
            <a:off x="6638995" y="2982753"/>
            <a:ext cx="2511557" cy="596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7597489" y="2982331"/>
            <a:ext cx="1594595" cy="616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8594205" y="2981912"/>
            <a:ext cx="572082" cy="616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H="1">
            <a:off x="9159102" y="2979859"/>
            <a:ext cx="277236" cy="619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flipH="1">
            <a:off x="9149774" y="2982749"/>
            <a:ext cx="1342236" cy="596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flipH="1">
            <a:off x="9159103" y="2988458"/>
            <a:ext cx="2305408" cy="5906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3" name="Straight Connector 652"/>
          <p:cNvCxnSpPr>
            <a:endCxn id="569" idx="0"/>
          </p:cNvCxnSpPr>
          <p:nvPr/>
        </p:nvCxnSpPr>
        <p:spPr>
          <a:xfrm flipH="1">
            <a:off x="6683230" y="4047234"/>
            <a:ext cx="2508854" cy="653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5" name="Straight Connector 654"/>
          <p:cNvCxnSpPr>
            <a:endCxn id="537" idx="0"/>
          </p:cNvCxnSpPr>
          <p:nvPr/>
        </p:nvCxnSpPr>
        <p:spPr>
          <a:xfrm flipH="1">
            <a:off x="7849670" y="4055189"/>
            <a:ext cx="1350566" cy="645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7" name="Straight Connector 656"/>
          <p:cNvCxnSpPr>
            <a:endCxn id="534" idx="0"/>
          </p:cNvCxnSpPr>
          <p:nvPr/>
        </p:nvCxnSpPr>
        <p:spPr>
          <a:xfrm flipH="1">
            <a:off x="9032076" y="4047228"/>
            <a:ext cx="168160" cy="653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9" name="Straight Connector 658"/>
          <p:cNvCxnSpPr>
            <a:endCxn id="531" idx="0"/>
          </p:cNvCxnSpPr>
          <p:nvPr/>
        </p:nvCxnSpPr>
        <p:spPr>
          <a:xfrm>
            <a:off x="9209738" y="4055189"/>
            <a:ext cx="1037341" cy="645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528" idx="0"/>
          </p:cNvCxnSpPr>
          <p:nvPr/>
        </p:nvCxnSpPr>
        <p:spPr>
          <a:xfrm>
            <a:off x="9222710" y="4055189"/>
            <a:ext cx="2217444" cy="645356"/>
          </a:xfrm>
          <a:prstGeom prst="line">
            <a:avLst/>
          </a:prstGeom>
        </p:spPr>
        <p:style>
          <a:lnRef idx="1">
            <a:schemeClr val="accent1"/>
          </a:lnRef>
          <a:fillRef idx="0">
            <a:schemeClr val="accent1"/>
          </a:fillRef>
          <a:effectRef idx="0">
            <a:schemeClr val="accent1"/>
          </a:effectRef>
          <a:fontRef idx="minor">
            <a:schemeClr val="tx1"/>
          </a:fontRef>
        </p:style>
      </p:cxnSp>
      <p:grpSp>
        <p:nvGrpSpPr>
          <p:cNvPr id="662" name="Group 661"/>
          <p:cNvGrpSpPr/>
          <p:nvPr/>
        </p:nvGrpSpPr>
        <p:grpSpPr>
          <a:xfrm>
            <a:off x="8155805" y="3548973"/>
            <a:ext cx="2152174" cy="520772"/>
            <a:chOff x="8164818" y="3579100"/>
            <a:chExt cx="2161295" cy="490645"/>
          </a:xfrm>
        </p:grpSpPr>
        <p:sp>
          <p:nvSpPr>
            <p:cNvPr id="663" name="object 59"/>
            <p:cNvSpPr/>
            <p:nvPr/>
          </p:nvSpPr>
          <p:spPr>
            <a:xfrm>
              <a:off x="8164818" y="3579100"/>
              <a:ext cx="2161295" cy="490645"/>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40000"/>
                <a:lumOff val="60000"/>
              </a:schemeClr>
            </a:solidFill>
          </p:spPr>
          <p:txBody>
            <a:bodyPr wrap="square" lIns="0" tIns="0" rIns="0" bIns="0" rtlCol="0"/>
            <a:lstStyle/>
            <a:p>
              <a:pPr algn="ctr"/>
              <a:endParaRPr sz="2000" b="1" dirty="0">
                <a:solidFill>
                  <a:schemeClr val="bg1"/>
                </a:solidFill>
              </a:endParaRPr>
            </a:p>
          </p:txBody>
        </p:sp>
        <p:pic>
          <p:nvPicPr>
            <p:cNvPr id="664" name="object 73"/>
            <p:cNvPicPr/>
            <p:nvPr/>
          </p:nvPicPr>
          <p:blipFill>
            <a:blip r:embed="rId46" cstate="print"/>
            <a:stretch>
              <a:fillRect/>
            </a:stretch>
          </p:blipFill>
          <p:spPr>
            <a:xfrm>
              <a:off x="8545321" y="3666359"/>
              <a:ext cx="1499843" cy="358592"/>
            </a:xfrm>
            <a:prstGeom prst="rect">
              <a:avLst/>
            </a:prstGeom>
          </p:spPr>
        </p:pic>
      </p:grpSp>
      <p:sp>
        <p:nvSpPr>
          <p:cNvPr id="666" name="TextBox 665"/>
          <p:cNvSpPr txBox="1"/>
          <p:nvPr/>
        </p:nvSpPr>
        <p:spPr>
          <a:xfrm>
            <a:off x="956703" y="5761536"/>
            <a:ext cx="1868047" cy="2308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Сложности интеграции</a:t>
            </a:r>
            <a:endParaRPr lang="en-PH" sz="900" dirty="0">
              <a:latin typeface="Poppins" panose="020B0604020202020204" charset="0"/>
              <a:cs typeface="Poppins" panose="020B0604020202020204" charset="0"/>
            </a:endParaRPr>
          </a:p>
        </p:txBody>
      </p:sp>
      <p:sp>
        <p:nvSpPr>
          <p:cNvPr id="667" name="TextBox 666"/>
          <p:cNvSpPr txBox="1"/>
          <p:nvPr/>
        </p:nvSpPr>
        <p:spPr>
          <a:xfrm>
            <a:off x="3177261" y="5761536"/>
            <a:ext cx="2030750" cy="230833"/>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Недостаточная прозрачность</a:t>
            </a:r>
            <a:endParaRPr lang="en-PH" sz="900" dirty="0">
              <a:latin typeface="Poppins" panose="020B0604020202020204" charset="0"/>
              <a:cs typeface="Poppins" panose="020B0604020202020204" charset="0"/>
            </a:endParaRPr>
          </a:p>
        </p:txBody>
      </p:sp>
      <p:sp>
        <p:nvSpPr>
          <p:cNvPr id="668" name="TextBox 667"/>
          <p:cNvSpPr txBox="1"/>
          <p:nvPr/>
        </p:nvSpPr>
        <p:spPr>
          <a:xfrm>
            <a:off x="928101" y="6058224"/>
            <a:ext cx="2085291" cy="2308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Сложности при взимании платежей</a:t>
            </a:r>
            <a:endParaRPr lang="en-PH" sz="900" dirty="0">
              <a:latin typeface="Poppins" panose="020B0604020202020204" charset="0"/>
              <a:cs typeface="Poppins" panose="020B0604020202020204" charset="0"/>
            </a:endParaRPr>
          </a:p>
        </p:txBody>
      </p:sp>
      <p:sp>
        <p:nvSpPr>
          <p:cNvPr id="669" name="TextBox 668"/>
          <p:cNvSpPr txBox="1"/>
          <p:nvPr/>
        </p:nvSpPr>
        <p:spPr>
          <a:xfrm>
            <a:off x="3177261" y="6058224"/>
            <a:ext cx="2033692" cy="2308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Децентрализованная отчетность</a:t>
            </a:r>
            <a:endParaRPr lang="en-PH" sz="900" dirty="0">
              <a:latin typeface="Poppins" panose="020B0604020202020204" charset="0"/>
              <a:cs typeface="Poppins" panose="020B0604020202020204" charset="0"/>
            </a:endParaRPr>
          </a:p>
        </p:txBody>
      </p:sp>
      <p:sp>
        <p:nvSpPr>
          <p:cNvPr id="670" name="TextBox 669"/>
          <p:cNvSpPr txBox="1"/>
          <p:nvPr/>
        </p:nvSpPr>
        <p:spPr>
          <a:xfrm>
            <a:off x="933414" y="6384100"/>
            <a:ext cx="1335640" cy="3693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Отсутствие  официального чека</a:t>
            </a:r>
            <a:endParaRPr lang="en-PH" sz="900" dirty="0">
              <a:latin typeface="Poppins" panose="020B0604020202020204" charset="0"/>
              <a:cs typeface="Poppins" panose="020B0604020202020204" charset="0"/>
            </a:endParaRPr>
          </a:p>
        </p:txBody>
      </p:sp>
      <p:sp>
        <p:nvSpPr>
          <p:cNvPr id="671" name="TextBox 670"/>
          <p:cNvSpPr txBox="1"/>
          <p:nvPr/>
        </p:nvSpPr>
        <p:spPr>
          <a:xfrm>
            <a:off x="2391777" y="6384100"/>
            <a:ext cx="1261169" cy="3693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Чрезмерная плата за услугу</a:t>
            </a:r>
            <a:endParaRPr lang="en-PH" sz="900" dirty="0">
              <a:latin typeface="Poppins" panose="020B0604020202020204" charset="0"/>
              <a:cs typeface="Poppins" panose="020B0604020202020204" charset="0"/>
            </a:endParaRPr>
          </a:p>
        </p:txBody>
      </p:sp>
      <p:sp>
        <p:nvSpPr>
          <p:cNvPr id="672" name="TextBox 671"/>
          <p:cNvSpPr txBox="1"/>
          <p:nvPr/>
        </p:nvSpPr>
        <p:spPr>
          <a:xfrm>
            <a:off x="3816814" y="6384100"/>
            <a:ext cx="1391196" cy="230832"/>
          </a:xfrm>
          <a:prstGeom prst="rect">
            <a:avLst/>
          </a:prstGeom>
          <a:solidFill>
            <a:schemeClr val="accent3">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Затратная система</a:t>
            </a:r>
            <a:endParaRPr lang="en-PH" sz="900" dirty="0">
              <a:latin typeface="Poppins" panose="020B0604020202020204" charset="0"/>
              <a:cs typeface="Poppins" panose="020B0604020202020204" charset="0"/>
            </a:endParaRPr>
          </a:p>
        </p:txBody>
      </p:sp>
      <p:sp>
        <p:nvSpPr>
          <p:cNvPr id="673" name="TextBox 672"/>
          <p:cNvSpPr txBox="1"/>
          <p:nvPr/>
        </p:nvSpPr>
        <p:spPr>
          <a:xfrm>
            <a:off x="6822889" y="5761536"/>
            <a:ext cx="2118903" cy="230832"/>
          </a:xfrm>
          <a:prstGeom prst="rect">
            <a:avLst/>
          </a:prstGeom>
          <a:solidFill>
            <a:schemeClr val="accent5">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Простота интеграции</a:t>
            </a:r>
            <a:endParaRPr lang="en-PH" sz="900" dirty="0">
              <a:latin typeface="Poppins" panose="020B0604020202020204" charset="0"/>
              <a:cs typeface="Poppins" panose="020B0604020202020204" charset="0"/>
            </a:endParaRPr>
          </a:p>
        </p:txBody>
      </p:sp>
      <p:sp>
        <p:nvSpPr>
          <p:cNvPr id="674" name="TextBox 673"/>
          <p:cNvSpPr txBox="1"/>
          <p:nvPr/>
        </p:nvSpPr>
        <p:spPr>
          <a:xfrm>
            <a:off x="9149774" y="5761536"/>
            <a:ext cx="2290380" cy="230832"/>
          </a:xfrm>
          <a:prstGeom prst="rect">
            <a:avLst/>
          </a:prstGeom>
          <a:solidFill>
            <a:schemeClr val="accent5">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Стандартные процесс и оплата услуг</a:t>
            </a:r>
            <a:endParaRPr lang="en-PH" sz="900" dirty="0">
              <a:latin typeface="Poppins" panose="020B0604020202020204" charset="0"/>
              <a:cs typeface="Poppins" panose="020B0604020202020204" charset="0"/>
            </a:endParaRPr>
          </a:p>
        </p:txBody>
      </p:sp>
      <p:sp>
        <p:nvSpPr>
          <p:cNvPr id="675" name="TextBox 674"/>
          <p:cNvSpPr txBox="1"/>
          <p:nvPr/>
        </p:nvSpPr>
        <p:spPr>
          <a:xfrm>
            <a:off x="6840814" y="6086736"/>
            <a:ext cx="1478204" cy="369332"/>
          </a:xfrm>
          <a:prstGeom prst="rect">
            <a:avLst/>
          </a:prstGeom>
          <a:solidFill>
            <a:schemeClr val="accent5">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Автоматизированная отчетность</a:t>
            </a:r>
            <a:endParaRPr lang="en-PH" sz="900" dirty="0">
              <a:latin typeface="Poppins" panose="020B0604020202020204" charset="0"/>
              <a:cs typeface="Poppins" panose="020B0604020202020204" charset="0"/>
            </a:endParaRPr>
          </a:p>
        </p:txBody>
      </p:sp>
      <p:sp>
        <p:nvSpPr>
          <p:cNvPr id="677" name="TextBox 676"/>
          <p:cNvSpPr txBox="1"/>
          <p:nvPr/>
        </p:nvSpPr>
        <p:spPr>
          <a:xfrm>
            <a:off x="8567200" y="6086736"/>
            <a:ext cx="1260581" cy="230832"/>
          </a:xfrm>
          <a:prstGeom prst="rect">
            <a:avLst/>
          </a:prstGeom>
          <a:solidFill>
            <a:schemeClr val="accent5">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Сокращение затрат</a:t>
            </a:r>
            <a:endParaRPr lang="en-PH" sz="900" dirty="0">
              <a:latin typeface="Poppins" panose="020B0604020202020204" charset="0"/>
              <a:cs typeface="Poppins" panose="020B0604020202020204" charset="0"/>
            </a:endParaRPr>
          </a:p>
        </p:txBody>
      </p:sp>
      <p:sp>
        <p:nvSpPr>
          <p:cNvPr id="678" name="TextBox 677"/>
          <p:cNvSpPr txBox="1"/>
          <p:nvPr/>
        </p:nvSpPr>
        <p:spPr>
          <a:xfrm>
            <a:off x="10090365" y="6072549"/>
            <a:ext cx="1154395" cy="230832"/>
          </a:xfrm>
          <a:prstGeom prst="rect">
            <a:avLst/>
          </a:prstGeom>
          <a:solidFill>
            <a:schemeClr val="accent5">
              <a:lumMod val="20000"/>
              <a:lumOff val="80000"/>
            </a:schemeClr>
          </a:solidFill>
        </p:spPr>
        <p:txBody>
          <a:bodyPr wrap="square" rtlCol="0">
            <a:spAutoFit/>
          </a:bodyPr>
          <a:lstStyle/>
          <a:p>
            <a:pPr algn="ctr"/>
            <a:r>
              <a:rPr lang="ru-RU" sz="900" dirty="0">
                <a:latin typeface="Poppins" panose="020B0604020202020204" charset="0"/>
                <a:cs typeface="Poppins" panose="020B0604020202020204" charset="0"/>
              </a:rPr>
              <a:t>Прозрачность </a:t>
            </a:r>
            <a:endParaRPr lang="en-PH" sz="900" dirty="0">
              <a:latin typeface="Poppins" panose="020B0604020202020204" charset="0"/>
              <a:cs typeface="Poppins" panose="020B0604020202020204" charset="0"/>
            </a:endParaRPr>
          </a:p>
        </p:txBody>
      </p:sp>
    </p:spTree>
    <p:extLst>
      <p:ext uri="{BB962C8B-B14F-4D97-AF65-F5344CB8AC3E}">
        <p14:creationId xmlns:p14="http://schemas.microsoft.com/office/powerpoint/2010/main" val="47493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719071" y="1336549"/>
            <a:ext cx="256031" cy="235711"/>
          </a:xfrm>
          <a:prstGeom prst="rect">
            <a:avLst/>
          </a:prstGeom>
        </p:spPr>
      </p:pic>
      <p:sp>
        <p:nvSpPr>
          <p:cNvPr id="4" name="object 4"/>
          <p:cNvSpPr/>
          <p:nvPr/>
        </p:nvSpPr>
        <p:spPr>
          <a:xfrm>
            <a:off x="3258447" y="4271628"/>
            <a:ext cx="1029547" cy="1045633"/>
          </a:xfrm>
          <a:custGeom>
            <a:avLst/>
            <a:gdLst/>
            <a:ahLst/>
            <a:cxnLst/>
            <a:rect l="l" t="t" r="r" b="b"/>
            <a:pathLst>
              <a:path w="772160" h="784225">
                <a:moveTo>
                  <a:pt x="53450" y="716007"/>
                </a:moveTo>
                <a:lnTo>
                  <a:pt x="0" y="770317"/>
                </a:lnTo>
                <a:lnTo>
                  <a:pt x="13577" y="783680"/>
                </a:lnTo>
                <a:lnTo>
                  <a:pt x="67028" y="729370"/>
                </a:lnTo>
                <a:lnTo>
                  <a:pt x="53450" y="716007"/>
                </a:lnTo>
                <a:close/>
              </a:path>
              <a:path w="772160" h="784225">
                <a:moveTo>
                  <a:pt x="146987" y="620965"/>
                </a:moveTo>
                <a:lnTo>
                  <a:pt x="93538" y="675275"/>
                </a:lnTo>
                <a:lnTo>
                  <a:pt x="107115" y="688638"/>
                </a:lnTo>
                <a:lnTo>
                  <a:pt x="160564" y="634328"/>
                </a:lnTo>
                <a:lnTo>
                  <a:pt x="146987" y="620965"/>
                </a:lnTo>
                <a:close/>
              </a:path>
              <a:path w="772160" h="784225">
                <a:moveTo>
                  <a:pt x="240525" y="525923"/>
                </a:moveTo>
                <a:lnTo>
                  <a:pt x="187074" y="580233"/>
                </a:lnTo>
                <a:lnTo>
                  <a:pt x="200652" y="593595"/>
                </a:lnTo>
                <a:lnTo>
                  <a:pt x="254102" y="539286"/>
                </a:lnTo>
                <a:lnTo>
                  <a:pt x="240525" y="525923"/>
                </a:lnTo>
                <a:close/>
              </a:path>
              <a:path w="772160" h="784225">
                <a:moveTo>
                  <a:pt x="334062" y="430881"/>
                </a:moveTo>
                <a:lnTo>
                  <a:pt x="280611" y="485190"/>
                </a:lnTo>
                <a:lnTo>
                  <a:pt x="294189" y="498553"/>
                </a:lnTo>
                <a:lnTo>
                  <a:pt x="347639" y="444243"/>
                </a:lnTo>
                <a:lnTo>
                  <a:pt x="334062" y="430881"/>
                </a:lnTo>
                <a:close/>
              </a:path>
              <a:path w="772160" h="784225">
                <a:moveTo>
                  <a:pt x="427598" y="335838"/>
                </a:moveTo>
                <a:lnTo>
                  <a:pt x="374149" y="390149"/>
                </a:lnTo>
                <a:lnTo>
                  <a:pt x="387727" y="403512"/>
                </a:lnTo>
                <a:lnTo>
                  <a:pt x="441176" y="349201"/>
                </a:lnTo>
                <a:lnTo>
                  <a:pt x="427598" y="335838"/>
                </a:lnTo>
                <a:close/>
              </a:path>
              <a:path w="772160" h="784225">
                <a:moveTo>
                  <a:pt x="521136" y="240797"/>
                </a:moveTo>
                <a:lnTo>
                  <a:pt x="467686" y="295107"/>
                </a:lnTo>
                <a:lnTo>
                  <a:pt x="481263" y="308469"/>
                </a:lnTo>
                <a:lnTo>
                  <a:pt x="534714" y="254160"/>
                </a:lnTo>
                <a:lnTo>
                  <a:pt x="521136" y="240797"/>
                </a:lnTo>
                <a:close/>
              </a:path>
              <a:path w="772160" h="784225">
                <a:moveTo>
                  <a:pt x="614673" y="145755"/>
                </a:moveTo>
                <a:lnTo>
                  <a:pt x="561224" y="200064"/>
                </a:lnTo>
                <a:lnTo>
                  <a:pt x="574800" y="213427"/>
                </a:lnTo>
                <a:lnTo>
                  <a:pt x="628251" y="159117"/>
                </a:lnTo>
                <a:lnTo>
                  <a:pt x="614673" y="145755"/>
                </a:lnTo>
                <a:close/>
              </a:path>
              <a:path w="772160" h="784225">
                <a:moveTo>
                  <a:pt x="701824" y="57201"/>
                </a:moveTo>
                <a:lnTo>
                  <a:pt x="654761" y="105022"/>
                </a:lnTo>
                <a:lnTo>
                  <a:pt x="668338" y="118385"/>
                </a:lnTo>
                <a:lnTo>
                  <a:pt x="715401" y="70564"/>
                </a:lnTo>
                <a:lnTo>
                  <a:pt x="707264" y="65254"/>
                </a:lnTo>
                <a:lnTo>
                  <a:pt x="701824" y="57201"/>
                </a:lnTo>
                <a:close/>
              </a:path>
              <a:path w="772160" h="784225">
                <a:moveTo>
                  <a:pt x="769681" y="50712"/>
                </a:moveTo>
                <a:lnTo>
                  <a:pt x="708210" y="50712"/>
                </a:lnTo>
                <a:lnTo>
                  <a:pt x="721787" y="64075"/>
                </a:lnTo>
                <a:lnTo>
                  <a:pt x="715401" y="70564"/>
                </a:lnTo>
                <a:lnTo>
                  <a:pt x="719934" y="73522"/>
                </a:lnTo>
                <a:lnTo>
                  <a:pt x="734293" y="76197"/>
                </a:lnTo>
                <a:lnTo>
                  <a:pt x="748607" y="73293"/>
                </a:lnTo>
                <a:lnTo>
                  <a:pt x="761144" y="64823"/>
                </a:lnTo>
                <a:lnTo>
                  <a:pt x="769412" y="52153"/>
                </a:lnTo>
                <a:lnTo>
                  <a:pt x="769681" y="50712"/>
                </a:lnTo>
                <a:close/>
              </a:path>
              <a:path w="772160" h="784225">
                <a:moveTo>
                  <a:pt x="708210" y="50712"/>
                </a:moveTo>
                <a:lnTo>
                  <a:pt x="701824" y="57201"/>
                </a:lnTo>
                <a:lnTo>
                  <a:pt x="707264" y="65254"/>
                </a:lnTo>
                <a:lnTo>
                  <a:pt x="715401" y="70564"/>
                </a:lnTo>
                <a:lnTo>
                  <a:pt x="721787" y="64075"/>
                </a:lnTo>
                <a:lnTo>
                  <a:pt x="708210" y="50712"/>
                </a:lnTo>
                <a:close/>
              </a:path>
              <a:path w="772160" h="784225">
                <a:moveTo>
                  <a:pt x="733685" y="0"/>
                </a:moveTo>
                <a:lnTo>
                  <a:pt x="719370" y="2904"/>
                </a:lnTo>
                <a:lnTo>
                  <a:pt x="706833" y="11374"/>
                </a:lnTo>
                <a:lnTo>
                  <a:pt x="698565" y="24044"/>
                </a:lnTo>
                <a:lnTo>
                  <a:pt x="695890" y="38403"/>
                </a:lnTo>
                <a:lnTo>
                  <a:pt x="698794" y="52717"/>
                </a:lnTo>
                <a:lnTo>
                  <a:pt x="701824" y="57201"/>
                </a:lnTo>
                <a:lnTo>
                  <a:pt x="708210" y="50712"/>
                </a:lnTo>
                <a:lnTo>
                  <a:pt x="769681" y="50712"/>
                </a:lnTo>
                <a:lnTo>
                  <a:pt x="772087" y="37795"/>
                </a:lnTo>
                <a:lnTo>
                  <a:pt x="769183" y="23480"/>
                </a:lnTo>
                <a:lnTo>
                  <a:pt x="760714" y="10943"/>
                </a:lnTo>
                <a:lnTo>
                  <a:pt x="748044" y="2675"/>
                </a:lnTo>
                <a:lnTo>
                  <a:pt x="733685" y="0"/>
                </a:lnTo>
                <a:close/>
              </a:path>
            </a:pathLst>
          </a:custGeom>
          <a:solidFill>
            <a:srgbClr val="595959"/>
          </a:solidFill>
        </p:spPr>
        <p:txBody>
          <a:bodyPr wrap="square" lIns="0" tIns="0" rIns="0" bIns="0" rtlCol="0"/>
          <a:lstStyle/>
          <a:p>
            <a:endParaRPr sz="1867"/>
          </a:p>
        </p:txBody>
      </p:sp>
      <p:grpSp>
        <p:nvGrpSpPr>
          <p:cNvPr id="5" name="object 5"/>
          <p:cNvGrpSpPr/>
          <p:nvPr/>
        </p:nvGrpSpPr>
        <p:grpSpPr>
          <a:xfrm>
            <a:off x="1964666" y="1668361"/>
            <a:ext cx="2332567" cy="1421553"/>
            <a:chOff x="1473499" y="1413195"/>
            <a:chExt cx="1749425" cy="1066165"/>
          </a:xfrm>
        </p:grpSpPr>
        <p:sp>
          <p:nvSpPr>
            <p:cNvPr id="6" name="object 6"/>
            <p:cNvSpPr/>
            <p:nvPr/>
          </p:nvSpPr>
          <p:spPr>
            <a:xfrm>
              <a:off x="2455736" y="1689863"/>
              <a:ext cx="767080" cy="789305"/>
            </a:xfrm>
            <a:custGeom>
              <a:avLst/>
              <a:gdLst/>
              <a:ahLst/>
              <a:cxnLst/>
              <a:rect l="l" t="t" r="r" b="b"/>
              <a:pathLst>
                <a:path w="767080" h="789305">
                  <a:moveTo>
                    <a:pt x="13676" y="0"/>
                  </a:moveTo>
                  <a:lnTo>
                    <a:pt x="0" y="13262"/>
                  </a:lnTo>
                  <a:lnTo>
                    <a:pt x="53049" y="67965"/>
                  </a:lnTo>
                  <a:lnTo>
                    <a:pt x="66724" y="54702"/>
                  </a:lnTo>
                  <a:lnTo>
                    <a:pt x="13676" y="0"/>
                  </a:lnTo>
                  <a:close/>
                </a:path>
                <a:path w="767080" h="789305">
                  <a:moveTo>
                    <a:pt x="106511" y="95728"/>
                  </a:moveTo>
                  <a:lnTo>
                    <a:pt x="92835" y="108991"/>
                  </a:lnTo>
                  <a:lnTo>
                    <a:pt x="145883" y="163692"/>
                  </a:lnTo>
                  <a:lnTo>
                    <a:pt x="159558" y="150431"/>
                  </a:lnTo>
                  <a:lnTo>
                    <a:pt x="106511" y="95728"/>
                  </a:lnTo>
                  <a:close/>
                </a:path>
                <a:path w="767080" h="789305">
                  <a:moveTo>
                    <a:pt x="199345" y="191457"/>
                  </a:moveTo>
                  <a:lnTo>
                    <a:pt x="185670" y="204720"/>
                  </a:lnTo>
                  <a:lnTo>
                    <a:pt x="238718" y="259421"/>
                  </a:lnTo>
                  <a:lnTo>
                    <a:pt x="252393" y="246159"/>
                  </a:lnTo>
                  <a:lnTo>
                    <a:pt x="199345" y="191457"/>
                  </a:lnTo>
                  <a:close/>
                </a:path>
                <a:path w="767080" h="789305">
                  <a:moveTo>
                    <a:pt x="292180" y="287186"/>
                  </a:moveTo>
                  <a:lnTo>
                    <a:pt x="278504" y="300447"/>
                  </a:lnTo>
                  <a:lnTo>
                    <a:pt x="331552" y="355150"/>
                  </a:lnTo>
                  <a:lnTo>
                    <a:pt x="345227" y="341887"/>
                  </a:lnTo>
                  <a:lnTo>
                    <a:pt x="292180" y="287186"/>
                  </a:lnTo>
                  <a:close/>
                </a:path>
                <a:path w="767080" h="789305">
                  <a:moveTo>
                    <a:pt x="385014" y="382915"/>
                  </a:moveTo>
                  <a:lnTo>
                    <a:pt x="371339" y="396176"/>
                  </a:lnTo>
                  <a:lnTo>
                    <a:pt x="424387" y="450879"/>
                  </a:lnTo>
                  <a:lnTo>
                    <a:pt x="438062" y="437616"/>
                  </a:lnTo>
                  <a:lnTo>
                    <a:pt x="385014" y="382915"/>
                  </a:lnTo>
                  <a:close/>
                </a:path>
                <a:path w="767080" h="789305">
                  <a:moveTo>
                    <a:pt x="477848" y="478642"/>
                  </a:moveTo>
                  <a:lnTo>
                    <a:pt x="464173" y="491905"/>
                  </a:lnTo>
                  <a:lnTo>
                    <a:pt x="517222" y="546606"/>
                  </a:lnTo>
                  <a:lnTo>
                    <a:pt x="530898" y="533345"/>
                  </a:lnTo>
                  <a:lnTo>
                    <a:pt x="477848" y="478642"/>
                  </a:lnTo>
                  <a:close/>
                </a:path>
                <a:path w="767080" h="789305">
                  <a:moveTo>
                    <a:pt x="570683" y="574371"/>
                  </a:moveTo>
                  <a:lnTo>
                    <a:pt x="557008" y="587634"/>
                  </a:lnTo>
                  <a:lnTo>
                    <a:pt x="610057" y="642335"/>
                  </a:lnTo>
                  <a:lnTo>
                    <a:pt x="623732" y="629074"/>
                  </a:lnTo>
                  <a:lnTo>
                    <a:pt x="570683" y="574371"/>
                  </a:lnTo>
                  <a:close/>
                </a:path>
                <a:path w="767080" h="789305">
                  <a:moveTo>
                    <a:pt x="696615" y="731592"/>
                  </a:moveTo>
                  <a:lnTo>
                    <a:pt x="693552" y="736054"/>
                  </a:lnTo>
                  <a:lnTo>
                    <a:pt x="690542" y="750347"/>
                  </a:lnTo>
                  <a:lnTo>
                    <a:pt x="693112" y="764725"/>
                  </a:lnTo>
                  <a:lnTo>
                    <a:pt x="701287" y="777455"/>
                  </a:lnTo>
                  <a:lnTo>
                    <a:pt x="713761" y="786017"/>
                  </a:lnTo>
                  <a:lnTo>
                    <a:pt x="728053" y="789027"/>
                  </a:lnTo>
                  <a:lnTo>
                    <a:pt x="742431" y="786457"/>
                  </a:lnTo>
                  <a:lnTo>
                    <a:pt x="755162" y="778282"/>
                  </a:lnTo>
                  <a:lnTo>
                    <a:pt x="763724" y="765808"/>
                  </a:lnTo>
                  <a:lnTo>
                    <a:pt x="766733" y="751516"/>
                  </a:lnTo>
                  <a:lnTo>
                    <a:pt x="764329" y="738064"/>
                  </a:lnTo>
                  <a:lnTo>
                    <a:pt x="702891" y="738064"/>
                  </a:lnTo>
                  <a:lnTo>
                    <a:pt x="696615" y="731592"/>
                  </a:lnTo>
                  <a:close/>
                </a:path>
                <a:path w="767080" h="789305">
                  <a:moveTo>
                    <a:pt x="710291" y="718330"/>
                  </a:moveTo>
                  <a:lnTo>
                    <a:pt x="702114" y="723581"/>
                  </a:lnTo>
                  <a:lnTo>
                    <a:pt x="696615" y="731592"/>
                  </a:lnTo>
                  <a:lnTo>
                    <a:pt x="702891" y="738064"/>
                  </a:lnTo>
                  <a:lnTo>
                    <a:pt x="716567" y="724801"/>
                  </a:lnTo>
                  <a:lnTo>
                    <a:pt x="710291" y="718330"/>
                  </a:lnTo>
                  <a:close/>
                </a:path>
                <a:path w="767080" h="789305">
                  <a:moveTo>
                    <a:pt x="729223" y="712836"/>
                  </a:moveTo>
                  <a:lnTo>
                    <a:pt x="714845" y="715405"/>
                  </a:lnTo>
                  <a:lnTo>
                    <a:pt x="710291" y="718330"/>
                  </a:lnTo>
                  <a:lnTo>
                    <a:pt x="716567" y="724801"/>
                  </a:lnTo>
                  <a:lnTo>
                    <a:pt x="702891" y="738064"/>
                  </a:lnTo>
                  <a:lnTo>
                    <a:pt x="764329" y="738064"/>
                  </a:lnTo>
                  <a:lnTo>
                    <a:pt x="764164" y="737138"/>
                  </a:lnTo>
                  <a:lnTo>
                    <a:pt x="755989" y="724408"/>
                  </a:lnTo>
                  <a:lnTo>
                    <a:pt x="743515" y="715845"/>
                  </a:lnTo>
                  <a:lnTo>
                    <a:pt x="729223" y="712836"/>
                  </a:lnTo>
                  <a:close/>
                </a:path>
                <a:path w="767080" h="789305">
                  <a:moveTo>
                    <a:pt x="663519" y="670100"/>
                  </a:moveTo>
                  <a:lnTo>
                    <a:pt x="649842" y="683362"/>
                  </a:lnTo>
                  <a:lnTo>
                    <a:pt x="696615" y="731592"/>
                  </a:lnTo>
                  <a:lnTo>
                    <a:pt x="702114" y="723581"/>
                  </a:lnTo>
                  <a:lnTo>
                    <a:pt x="710291" y="718330"/>
                  </a:lnTo>
                  <a:lnTo>
                    <a:pt x="663519" y="670100"/>
                  </a:lnTo>
                  <a:close/>
                </a:path>
              </a:pathLst>
            </a:custGeom>
            <a:solidFill>
              <a:srgbClr val="595959"/>
            </a:solidFill>
          </p:spPr>
          <p:txBody>
            <a:bodyPr wrap="square" lIns="0" tIns="0" rIns="0" bIns="0" rtlCol="0"/>
            <a:lstStyle/>
            <a:p>
              <a:endParaRPr sz="1867"/>
            </a:p>
          </p:txBody>
        </p:sp>
        <p:sp>
          <p:nvSpPr>
            <p:cNvPr id="7" name="object 7"/>
            <p:cNvSpPr/>
            <p:nvPr/>
          </p:nvSpPr>
          <p:spPr>
            <a:xfrm>
              <a:off x="1473499" y="1413195"/>
              <a:ext cx="982344" cy="287655"/>
            </a:xfrm>
            <a:custGeom>
              <a:avLst/>
              <a:gdLst/>
              <a:ahLst/>
              <a:cxnLst/>
              <a:rect l="l" t="t" r="r" b="b"/>
              <a:pathLst>
                <a:path w="982344" h="287655">
                  <a:moveTo>
                    <a:pt x="934349" y="0"/>
                  </a:moveTo>
                  <a:lnTo>
                    <a:pt x="47851" y="0"/>
                  </a:lnTo>
                  <a:lnTo>
                    <a:pt x="29225" y="3760"/>
                  </a:lnTo>
                  <a:lnTo>
                    <a:pt x="14015" y="14015"/>
                  </a:lnTo>
                  <a:lnTo>
                    <a:pt x="3760" y="29225"/>
                  </a:lnTo>
                  <a:lnTo>
                    <a:pt x="0" y="47851"/>
                  </a:lnTo>
                  <a:lnTo>
                    <a:pt x="0" y="239248"/>
                  </a:lnTo>
                  <a:lnTo>
                    <a:pt x="3760" y="257874"/>
                  </a:lnTo>
                  <a:lnTo>
                    <a:pt x="14015" y="273084"/>
                  </a:lnTo>
                  <a:lnTo>
                    <a:pt x="29225" y="283339"/>
                  </a:lnTo>
                  <a:lnTo>
                    <a:pt x="47851" y="287100"/>
                  </a:lnTo>
                  <a:lnTo>
                    <a:pt x="934349" y="287100"/>
                  </a:lnTo>
                  <a:lnTo>
                    <a:pt x="952974" y="283339"/>
                  </a:lnTo>
                  <a:lnTo>
                    <a:pt x="968184" y="273084"/>
                  </a:lnTo>
                  <a:lnTo>
                    <a:pt x="978439" y="257874"/>
                  </a:lnTo>
                  <a:lnTo>
                    <a:pt x="982200" y="239248"/>
                  </a:lnTo>
                  <a:lnTo>
                    <a:pt x="982200" y="47851"/>
                  </a:lnTo>
                  <a:lnTo>
                    <a:pt x="978439" y="29225"/>
                  </a:lnTo>
                  <a:lnTo>
                    <a:pt x="968184" y="14015"/>
                  </a:lnTo>
                  <a:lnTo>
                    <a:pt x="952974" y="3760"/>
                  </a:lnTo>
                  <a:lnTo>
                    <a:pt x="934349" y="0"/>
                  </a:lnTo>
                  <a:close/>
                </a:path>
              </a:pathLst>
            </a:custGeom>
            <a:solidFill>
              <a:schemeClr val="accent5">
                <a:lumMod val="75000"/>
              </a:schemeClr>
            </a:solidFill>
          </p:spPr>
          <p:txBody>
            <a:bodyPr wrap="square" lIns="0" tIns="0" rIns="0" bIns="0" rtlCol="0"/>
            <a:lstStyle/>
            <a:p>
              <a:endParaRPr sz="1867"/>
            </a:p>
          </p:txBody>
        </p:sp>
      </p:grpSp>
      <p:sp>
        <p:nvSpPr>
          <p:cNvPr id="8" name="object 8"/>
          <p:cNvSpPr txBox="1">
            <a:spLocks noGrp="1"/>
          </p:cNvSpPr>
          <p:nvPr>
            <p:ph type="title"/>
          </p:nvPr>
        </p:nvSpPr>
        <p:spPr>
          <a:xfrm>
            <a:off x="2088321" y="1700828"/>
            <a:ext cx="744220" cy="317245"/>
          </a:xfrm>
          <a:prstGeom prst="rect">
            <a:avLst/>
          </a:prstGeom>
        </p:spPr>
        <p:txBody>
          <a:bodyPr spcFirstLastPara="1" vert="horz" wrap="square" lIns="0" tIns="16933" rIns="0" bIns="0" rtlCol="0" anchor="ctr" anchorCtr="0">
            <a:spAutoFit/>
          </a:bodyPr>
          <a:lstStyle/>
          <a:p>
            <a:pPr marL="16933">
              <a:lnSpc>
                <a:spcPct val="100000"/>
              </a:lnSpc>
              <a:spcBef>
                <a:spcPts val="133"/>
              </a:spcBef>
            </a:pPr>
            <a:r>
              <a:rPr lang="ru-RU" sz="1867" b="1" spc="-13" dirty="0">
                <a:solidFill>
                  <a:srgbClr val="FFFFFF"/>
                </a:solidFill>
                <a:latin typeface="Arial"/>
                <a:cs typeface="Arial"/>
              </a:rPr>
              <a:t>Банки</a:t>
            </a:r>
            <a:endParaRPr sz="1867" b="1" dirty="0">
              <a:latin typeface="Arial"/>
              <a:cs typeface="Arial"/>
            </a:endParaRPr>
          </a:p>
        </p:txBody>
      </p:sp>
      <p:sp>
        <p:nvSpPr>
          <p:cNvPr id="11" name="object 11"/>
          <p:cNvSpPr/>
          <p:nvPr/>
        </p:nvSpPr>
        <p:spPr>
          <a:xfrm>
            <a:off x="1179867" y="3489061"/>
            <a:ext cx="2094653" cy="383540"/>
          </a:xfrm>
          <a:custGeom>
            <a:avLst/>
            <a:gdLst/>
            <a:ahLst/>
            <a:cxnLst/>
            <a:rect l="l" t="t" r="r" b="b"/>
            <a:pathLst>
              <a:path w="1570989" h="287655">
                <a:moveTo>
                  <a:pt x="1522948" y="0"/>
                </a:moveTo>
                <a:lnTo>
                  <a:pt x="47850" y="0"/>
                </a:lnTo>
                <a:lnTo>
                  <a:pt x="29224" y="3760"/>
                </a:lnTo>
                <a:lnTo>
                  <a:pt x="14015" y="14014"/>
                </a:lnTo>
                <a:lnTo>
                  <a:pt x="3760" y="29224"/>
                </a:lnTo>
                <a:lnTo>
                  <a:pt x="0" y="47849"/>
                </a:lnTo>
                <a:lnTo>
                  <a:pt x="0" y="239248"/>
                </a:lnTo>
                <a:lnTo>
                  <a:pt x="3760" y="257874"/>
                </a:lnTo>
                <a:lnTo>
                  <a:pt x="14015" y="273084"/>
                </a:lnTo>
                <a:lnTo>
                  <a:pt x="29224" y="283338"/>
                </a:lnTo>
                <a:lnTo>
                  <a:pt x="47850" y="287098"/>
                </a:lnTo>
                <a:lnTo>
                  <a:pt x="1522948" y="287098"/>
                </a:lnTo>
                <a:lnTo>
                  <a:pt x="1541574" y="283338"/>
                </a:lnTo>
                <a:lnTo>
                  <a:pt x="1556784" y="273084"/>
                </a:lnTo>
                <a:lnTo>
                  <a:pt x="1567039" y="257874"/>
                </a:lnTo>
                <a:lnTo>
                  <a:pt x="1570799" y="239248"/>
                </a:lnTo>
                <a:lnTo>
                  <a:pt x="1570799" y="47849"/>
                </a:lnTo>
                <a:lnTo>
                  <a:pt x="1567039" y="29224"/>
                </a:lnTo>
                <a:lnTo>
                  <a:pt x="1556784" y="14014"/>
                </a:lnTo>
                <a:lnTo>
                  <a:pt x="1541574" y="3760"/>
                </a:lnTo>
                <a:lnTo>
                  <a:pt x="1522948" y="0"/>
                </a:lnTo>
                <a:close/>
              </a:path>
            </a:pathLst>
          </a:custGeom>
          <a:solidFill>
            <a:schemeClr val="accent5">
              <a:lumMod val="75000"/>
            </a:schemeClr>
          </a:solidFill>
        </p:spPr>
        <p:txBody>
          <a:bodyPr wrap="square" lIns="0" tIns="0" rIns="0" bIns="0" rtlCol="0"/>
          <a:lstStyle/>
          <a:p>
            <a:endParaRPr sz="1867"/>
          </a:p>
        </p:txBody>
      </p:sp>
      <p:sp>
        <p:nvSpPr>
          <p:cNvPr id="12" name="object 12"/>
          <p:cNvSpPr txBox="1"/>
          <p:nvPr/>
        </p:nvSpPr>
        <p:spPr>
          <a:xfrm>
            <a:off x="1303521" y="3520947"/>
            <a:ext cx="1516380" cy="263320"/>
          </a:xfrm>
          <a:prstGeom prst="rect">
            <a:avLst/>
          </a:prstGeom>
        </p:spPr>
        <p:txBody>
          <a:bodyPr vert="horz" wrap="square" lIns="0" tIns="16933" rIns="0" bIns="0" rtlCol="0">
            <a:spAutoFit/>
          </a:bodyPr>
          <a:lstStyle/>
          <a:p>
            <a:pPr marL="16933">
              <a:spcBef>
                <a:spcPts val="133"/>
              </a:spcBef>
            </a:pPr>
            <a:r>
              <a:rPr lang="ru-RU" sz="1600" b="1" dirty="0">
                <a:solidFill>
                  <a:srgbClr val="FFFFFF"/>
                </a:solidFill>
              </a:rPr>
              <a:t>Онлайн банки</a:t>
            </a:r>
            <a:endParaRPr sz="1600" dirty="0"/>
          </a:p>
        </p:txBody>
      </p:sp>
      <p:sp>
        <p:nvSpPr>
          <p:cNvPr id="13" name="object 13"/>
          <p:cNvSpPr/>
          <p:nvPr/>
        </p:nvSpPr>
        <p:spPr>
          <a:xfrm>
            <a:off x="1665468" y="5309759"/>
            <a:ext cx="1609513" cy="383540"/>
          </a:xfrm>
          <a:custGeom>
            <a:avLst/>
            <a:gdLst/>
            <a:ahLst/>
            <a:cxnLst/>
            <a:rect l="l" t="t" r="r" b="b"/>
            <a:pathLst>
              <a:path w="1207135" h="287654">
                <a:moveTo>
                  <a:pt x="1158748" y="0"/>
                </a:moveTo>
                <a:lnTo>
                  <a:pt x="47850" y="0"/>
                </a:lnTo>
                <a:lnTo>
                  <a:pt x="29224" y="3760"/>
                </a:lnTo>
                <a:lnTo>
                  <a:pt x="14015" y="14015"/>
                </a:lnTo>
                <a:lnTo>
                  <a:pt x="3760" y="29225"/>
                </a:lnTo>
                <a:lnTo>
                  <a:pt x="0" y="47851"/>
                </a:lnTo>
                <a:lnTo>
                  <a:pt x="0" y="239248"/>
                </a:lnTo>
                <a:lnTo>
                  <a:pt x="3760" y="257874"/>
                </a:lnTo>
                <a:lnTo>
                  <a:pt x="14015" y="273084"/>
                </a:lnTo>
                <a:lnTo>
                  <a:pt x="29224" y="283339"/>
                </a:lnTo>
                <a:lnTo>
                  <a:pt x="47850" y="287100"/>
                </a:lnTo>
                <a:lnTo>
                  <a:pt x="1158748" y="287100"/>
                </a:lnTo>
                <a:lnTo>
                  <a:pt x="1177374" y="283339"/>
                </a:lnTo>
                <a:lnTo>
                  <a:pt x="1192584" y="273084"/>
                </a:lnTo>
                <a:lnTo>
                  <a:pt x="1202839" y="257874"/>
                </a:lnTo>
                <a:lnTo>
                  <a:pt x="1206599" y="239248"/>
                </a:lnTo>
                <a:lnTo>
                  <a:pt x="1206599" y="47851"/>
                </a:lnTo>
                <a:lnTo>
                  <a:pt x="1202839" y="29225"/>
                </a:lnTo>
                <a:lnTo>
                  <a:pt x="1192584" y="14015"/>
                </a:lnTo>
                <a:lnTo>
                  <a:pt x="1177374" y="3760"/>
                </a:lnTo>
                <a:lnTo>
                  <a:pt x="1158748" y="0"/>
                </a:lnTo>
                <a:close/>
              </a:path>
            </a:pathLst>
          </a:custGeom>
          <a:solidFill>
            <a:schemeClr val="accent5">
              <a:lumMod val="75000"/>
            </a:schemeClr>
          </a:solidFill>
        </p:spPr>
        <p:txBody>
          <a:bodyPr wrap="square" lIns="0" tIns="0" rIns="0" bIns="0" rtlCol="0"/>
          <a:lstStyle/>
          <a:p>
            <a:endParaRPr sz="1867"/>
          </a:p>
        </p:txBody>
      </p:sp>
      <p:sp>
        <p:nvSpPr>
          <p:cNvPr id="16" name="object 16"/>
          <p:cNvSpPr/>
          <p:nvPr/>
        </p:nvSpPr>
        <p:spPr>
          <a:xfrm>
            <a:off x="8834132" y="3489061"/>
            <a:ext cx="2381673" cy="383540"/>
          </a:xfrm>
          <a:custGeom>
            <a:avLst/>
            <a:gdLst/>
            <a:ahLst/>
            <a:cxnLst/>
            <a:rect l="l" t="t" r="r" b="b"/>
            <a:pathLst>
              <a:path w="1786254" h="287655">
                <a:moveTo>
                  <a:pt x="1738048" y="0"/>
                </a:moveTo>
                <a:lnTo>
                  <a:pt x="47849" y="0"/>
                </a:lnTo>
                <a:lnTo>
                  <a:pt x="29224" y="3760"/>
                </a:lnTo>
                <a:lnTo>
                  <a:pt x="14014" y="14014"/>
                </a:lnTo>
                <a:lnTo>
                  <a:pt x="3760" y="29224"/>
                </a:lnTo>
                <a:lnTo>
                  <a:pt x="0" y="47849"/>
                </a:lnTo>
                <a:lnTo>
                  <a:pt x="0" y="239248"/>
                </a:lnTo>
                <a:lnTo>
                  <a:pt x="3760" y="257874"/>
                </a:lnTo>
                <a:lnTo>
                  <a:pt x="14014" y="273084"/>
                </a:lnTo>
                <a:lnTo>
                  <a:pt x="29224" y="283338"/>
                </a:lnTo>
                <a:lnTo>
                  <a:pt x="47849" y="287098"/>
                </a:lnTo>
                <a:lnTo>
                  <a:pt x="1738048" y="287098"/>
                </a:lnTo>
                <a:lnTo>
                  <a:pt x="1756674" y="283338"/>
                </a:lnTo>
                <a:lnTo>
                  <a:pt x="1771884" y="273084"/>
                </a:lnTo>
                <a:lnTo>
                  <a:pt x="1782139" y="257874"/>
                </a:lnTo>
                <a:lnTo>
                  <a:pt x="1785899" y="239248"/>
                </a:lnTo>
                <a:lnTo>
                  <a:pt x="1785899" y="47849"/>
                </a:lnTo>
                <a:lnTo>
                  <a:pt x="1782139" y="29224"/>
                </a:lnTo>
                <a:lnTo>
                  <a:pt x="1771884" y="14014"/>
                </a:lnTo>
                <a:lnTo>
                  <a:pt x="1756674" y="3760"/>
                </a:lnTo>
                <a:lnTo>
                  <a:pt x="1738048" y="0"/>
                </a:lnTo>
                <a:close/>
              </a:path>
            </a:pathLst>
          </a:custGeom>
          <a:solidFill>
            <a:schemeClr val="accent5">
              <a:lumMod val="75000"/>
            </a:schemeClr>
          </a:solidFill>
        </p:spPr>
        <p:txBody>
          <a:bodyPr wrap="square" lIns="0" tIns="0" rIns="0" bIns="0" rtlCol="0"/>
          <a:lstStyle/>
          <a:p>
            <a:endParaRPr sz="1867"/>
          </a:p>
        </p:txBody>
      </p:sp>
      <p:sp>
        <p:nvSpPr>
          <p:cNvPr id="17" name="object 17"/>
          <p:cNvSpPr txBox="1"/>
          <p:nvPr/>
        </p:nvSpPr>
        <p:spPr>
          <a:xfrm>
            <a:off x="1718691" y="5301625"/>
            <a:ext cx="1141929" cy="417208"/>
          </a:xfrm>
          <a:prstGeom prst="rect">
            <a:avLst/>
          </a:prstGeom>
        </p:spPr>
        <p:txBody>
          <a:bodyPr vert="horz" wrap="square" lIns="0" tIns="16933" rIns="0" bIns="0" rtlCol="0">
            <a:spAutoFit/>
          </a:bodyPr>
          <a:lstStyle/>
          <a:p>
            <a:pPr marL="16933">
              <a:spcBef>
                <a:spcPts val="133"/>
              </a:spcBef>
            </a:pPr>
            <a:r>
              <a:rPr lang="ru-RU" sz="1300" b="1" spc="-13" dirty="0">
                <a:solidFill>
                  <a:srgbClr val="FFFFFF"/>
                </a:solidFill>
              </a:rPr>
              <a:t>Электронные кошельки</a:t>
            </a:r>
            <a:endParaRPr sz="1300" dirty="0"/>
          </a:p>
        </p:txBody>
      </p:sp>
      <p:sp>
        <p:nvSpPr>
          <p:cNvPr id="19" name="object 19"/>
          <p:cNvSpPr txBox="1"/>
          <p:nvPr/>
        </p:nvSpPr>
        <p:spPr>
          <a:xfrm>
            <a:off x="8957785" y="3520947"/>
            <a:ext cx="2054347" cy="232542"/>
          </a:xfrm>
          <a:prstGeom prst="rect">
            <a:avLst/>
          </a:prstGeom>
        </p:spPr>
        <p:txBody>
          <a:bodyPr vert="horz" wrap="square" lIns="0" tIns="16933" rIns="0" bIns="0" rtlCol="0">
            <a:spAutoFit/>
          </a:bodyPr>
          <a:lstStyle/>
          <a:p>
            <a:pPr marL="16933">
              <a:spcBef>
                <a:spcPts val="133"/>
              </a:spcBef>
            </a:pPr>
            <a:r>
              <a:rPr lang="ru-RU" b="1" dirty="0">
                <a:solidFill>
                  <a:srgbClr val="FFFFFF"/>
                </a:solidFill>
              </a:rPr>
              <a:t>Платежи наличными</a:t>
            </a:r>
            <a:endParaRPr lang="ru-RU" dirty="0"/>
          </a:p>
        </p:txBody>
      </p:sp>
      <p:sp>
        <p:nvSpPr>
          <p:cNvPr id="21" name="object 21"/>
          <p:cNvSpPr/>
          <p:nvPr/>
        </p:nvSpPr>
        <p:spPr>
          <a:xfrm>
            <a:off x="8834131" y="1668360"/>
            <a:ext cx="1462193" cy="383540"/>
          </a:xfrm>
          <a:custGeom>
            <a:avLst/>
            <a:gdLst/>
            <a:ahLst/>
            <a:cxnLst/>
            <a:rect l="l" t="t" r="r" b="b"/>
            <a:pathLst>
              <a:path w="1096645" h="287655">
                <a:moveTo>
                  <a:pt x="1048348" y="0"/>
                </a:moveTo>
                <a:lnTo>
                  <a:pt x="47849" y="0"/>
                </a:lnTo>
                <a:lnTo>
                  <a:pt x="29224" y="3760"/>
                </a:lnTo>
                <a:lnTo>
                  <a:pt x="14014" y="14015"/>
                </a:lnTo>
                <a:lnTo>
                  <a:pt x="3760" y="29225"/>
                </a:lnTo>
                <a:lnTo>
                  <a:pt x="0" y="47851"/>
                </a:lnTo>
                <a:lnTo>
                  <a:pt x="0" y="239248"/>
                </a:lnTo>
                <a:lnTo>
                  <a:pt x="3760" y="257874"/>
                </a:lnTo>
                <a:lnTo>
                  <a:pt x="14014" y="273084"/>
                </a:lnTo>
                <a:lnTo>
                  <a:pt x="29224" y="283339"/>
                </a:lnTo>
                <a:lnTo>
                  <a:pt x="47849" y="287100"/>
                </a:lnTo>
                <a:lnTo>
                  <a:pt x="1048348" y="287100"/>
                </a:lnTo>
                <a:lnTo>
                  <a:pt x="1066973" y="283339"/>
                </a:lnTo>
                <a:lnTo>
                  <a:pt x="1082183" y="273084"/>
                </a:lnTo>
                <a:lnTo>
                  <a:pt x="1092438" y="257874"/>
                </a:lnTo>
                <a:lnTo>
                  <a:pt x="1096199" y="239248"/>
                </a:lnTo>
                <a:lnTo>
                  <a:pt x="1096199" y="47851"/>
                </a:lnTo>
                <a:lnTo>
                  <a:pt x="1092438" y="29225"/>
                </a:lnTo>
                <a:lnTo>
                  <a:pt x="1082183" y="14015"/>
                </a:lnTo>
                <a:lnTo>
                  <a:pt x="1066973" y="3760"/>
                </a:lnTo>
                <a:lnTo>
                  <a:pt x="1048348" y="0"/>
                </a:lnTo>
                <a:close/>
              </a:path>
            </a:pathLst>
          </a:custGeom>
          <a:solidFill>
            <a:schemeClr val="accent5">
              <a:lumMod val="75000"/>
            </a:schemeClr>
          </a:solidFill>
        </p:spPr>
        <p:txBody>
          <a:bodyPr wrap="square" lIns="0" tIns="0" rIns="0" bIns="0" rtlCol="0"/>
          <a:lstStyle/>
          <a:p>
            <a:endParaRPr sz="1867"/>
          </a:p>
        </p:txBody>
      </p:sp>
      <p:sp>
        <p:nvSpPr>
          <p:cNvPr id="23" name="object 23"/>
          <p:cNvSpPr txBox="1"/>
          <p:nvPr/>
        </p:nvSpPr>
        <p:spPr>
          <a:xfrm>
            <a:off x="8957786" y="1700277"/>
            <a:ext cx="837353" cy="304421"/>
          </a:xfrm>
          <a:prstGeom prst="rect">
            <a:avLst/>
          </a:prstGeom>
        </p:spPr>
        <p:txBody>
          <a:bodyPr vert="horz" wrap="square" lIns="0" tIns="16933" rIns="0" bIns="0" rtlCol="0">
            <a:spAutoFit/>
          </a:bodyPr>
          <a:lstStyle/>
          <a:p>
            <a:pPr marL="16933">
              <a:spcBef>
                <a:spcPts val="133"/>
              </a:spcBef>
            </a:pPr>
            <a:r>
              <a:rPr lang="ru-RU" sz="1867" b="1" spc="-13" dirty="0">
                <a:solidFill>
                  <a:srgbClr val="FFFFFF"/>
                </a:solidFill>
              </a:rPr>
              <a:t>Карты</a:t>
            </a:r>
            <a:endParaRPr sz="1867" dirty="0"/>
          </a:p>
        </p:txBody>
      </p:sp>
      <p:sp>
        <p:nvSpPr>
          <p:cNvPr id="29" name="object 29"/>
          <p:cNvSpPr/>
          <p:nvPr/>
        </p:nvSpPr>
        <p:spPr>
          <a:xfrm>
            <a:off x="4264186" y="3038466"/>
            <a:ext cx="3580553" cy="1284392"/>
          </a:xfrm>
          <a:custGeom>
            <a:avLst/>
            <a:gdLst/>
            <a:ahLst/>
            <a:cxnLst/>
            <a:rect l="l" t="t" r="r" b="b"/>
            <a:pathLst>
              <a:path w="2685415" h="963295">
                <a:moveTo>
                  <a:pt x="2684996" y="54000"/>
                </a:moveTo>
                <a:lnTo>
                  <a:pt x="2680754" y="32981"/>
                </a:lnTo>
                <a:lnTo>
                  <a:pt x="2669184" y="15811"/>
                </a:lnTo>
                <a:lnTo>
                  <a:pt x="2652026" y="4241"/>
                </a:lnTo>
                <a:lnTo>
                  <a:pt x="2631008" y="0"/>
                </a:lnTo>
                <a:lnTo>
                  <a:pt x="54000" y="0"/>
                </a:lnTo>
                <a:lnTo>
                  <a:pt x="32981" y="4241"/>
                </a:lnTo>
                <a:lnTo>
                  <a:pt x="15811" y="15811"/>
                </a:lnTo>
                <a:lnTo>
                  <a:pt x="4241" y="32981"/>
                </a:lnTo>
                <a:lnTo>
                  <a:pt x="0" y="54000"/>
                </a:lnTo>
                <a:lnTo>
                  <a:pt x="0" y="909002"/>
                </a:lnTo>
                <a:lnTo>
                  <a:pt x="4241" y="930021"/>
                </a:lnTo>
                <a:lnTo>
                  <a:pt x="15811" y="947191"/>
                </a:lnTo>
                <a:lnTo>
                  <a:pt x="32981" y="958761"/>
                </a:lnTo>
                <a:lnTo>
                  <a:pt x="54000" y="963002"/>
                </a:lnTo>
                <a:lnTo>
                  <a:pt x="2631008" y="963002"/>
                </a:lnTo>
                <a:lnTo>
                  <a:pt x="2652026" y="958761"/>
                </a:lnTo>
                <a:lnTo>
                  <a:pt x="2669184" y="947191"/>
                </a:lnTo>
                <a:lnTo>
                  <a:pt x="2680754" y="930021"/>
                </a:lnTo>
                <a:lnTo>
                  <a:pt x="2684996" y="909002"/>
                </a:lnTo>
                <a:lnTo>
                  <a:pt x="2684996" y="54000"/>
                </a:lnTo>
                <a:close/>
              </a:path>
            </a:pathLst>
          </a:custGeom>
          <a:solidFill>
            <a:schemeClr val="accent5">
              <a:lumMod val="40000"/>
              <a:lumOff val="60000"/>
            </a:schemeClr>
          </a:solidFill>
        </p:spPr>
        <p:txBody>
          <a:bodyPr wrap="square" lIns="0" tIns="0" rIns="0" bIns="0" rtlCol="0"/>
          <a:lstStyle/>
          <a:p>
            <a:endParaRPr sz="1867"/>
          </a:p>
        </p:txBody>
      </p:sp>
      <p:pic>
        <p:nvPicPr>
          <p:cNvPr id="32" name="object 32"/>
          <p:cNvPicPr/>
          <p:nvPr/>
        </p:nvPicPr>
        <p:blipFill>
          <a:blip r:embed="rId4" cstate="print"/>
          <a:stretch>
            <a:fillRect/>
          </a:stretch>
        </p:blipFill>
        <p:spPr>
          <a:xfrm>
            <a:off x="2775711" y="1312163"/>
            <a:ext cx="658367" cy="195071"/>
          </a:xfrm>
          <a:prstGeom prst="rect">
            <a:avLst/>
          </a:prstGeom>
        </p:spPr>
      </p:pic>
      <p:pic>
        <p:nvPicPr>
          <p:cNvPr id="33" name="object 33"/>
          <p:cNvPicPr/>
          <p:nvPr/>
        </p:nvPicPr>
        <p:blipFill>
          <a:blip r:embed="rId5" cstate="print"/>
          <a:stretch>
            <a:fillRect/>
          </a:stretch>
        </p:blipFill>
        <p:spPr>
          <a:xfrm>
            <a:off x="2137663" y="1344676"/>
            <a:ext cx="516128" cy="182880"/>
          </a:xfrm>
          <a:prstGeom prst="rect">
            <a:avLst/>
          </a:prstGeom>
        </p:spPr>
      </p:pic>
      <p:pic>
        <p:nvPicPr>
          <p:cNvPr id="34" name="object 34"/>
          <p:cNvPicPr/>
          <p:nvPr/>
        </p:nvPicPr>
        <p:blipFill>
          <a:blip r:embed="rId6" cstate="print"/>
          <a:stretch>
            <a:fillRect/>
          </a:stretch>
        </p:blipFill>
        <p:spPr>
          <a:xfrm>
            <a:off x="2917952" y="5806947"/>
            <a:ext cx="256032" cy="256031"/>
          </a:xfrm>
          <a:prstGeom prst="rect">
            <a:avLst/>
          </a:prstGeom>
        </p:spPr>
      </p:pic>
      <p:pic>
        <p:nvPicPr>
          <p:cNvPr id="35" name="object 35"/>
          <p:cNvPicPr/>
          <p:nvPr/>
        </p:nvPicPr>
        <p:blipFill>
          <a:blip r:embed="rId7" cstate="print"/>
          <a:stretch>
            <a:fillRect/>
          </a:stretch>
        </p:blipFill>
        <p:spPr>
          <a:xfrm>
            <a:off x="2470911" y="5806947"/>
            <a:ext cx="256032" cy="256031"/>
          </a:xfrm>
          <a:prstGeom prst="rect">
            <a:avLst/>
          </a:prstGeom>
        </p:spPr>
      </p:pic>
      <p:pic>
        <p:nvPicPr>
          <p:cNvPr id="36" name="object 36"/>
          <p:cNvPicPr/>
          <p:nvPr/>
        </p:nvPicPr>
        <p:blipFill>
          <a:blip r:embed="rId8" cstate="print"/>
          <a:stretch>
            <a:fillRect/>
          </a:stretch>
        </p:blipFill>
        <p:spPr>
          <a:xfrm>
            <a:off x="2084832" y="5782563"/>
            <a:ext cx="260096" cy="256031"/>
          </a:xfrm>
          <a:prstGeom prst="rect">
            <a:avLst/>
          </a:prstGeom>
        </p:spPr>
      </p:pic>
      <p:pic>
        <p:nvPicPr>
          <p:cNvPr id="37" name="object 37"/>
          <p:cNvPicPr/>
          <p:nvPr/>
        </p:nvPicPr>
        <p:blipFill>
          <a:blip r:embed="rId9" cstate="print"/>
          <a:stretch>
            <a:fillRect/>
          </a:stretch>
        </p:blipFill>
        <p:spPr>
          <a:xfrm>
            <a:off x="1682496" y="5798819"/>
            <a:ext cx="276352" cy="276352"/>
          </a:xfrm>
          <a:prstGeom prst="rect">
            <a:avLst/>
          </a:prstGeom>
        </p:spPr>
      </p:pic>
      <p:grpSp>
        <p:nvGrpSpPr>
          <p:cNvPr id="82" name="Group 81"/>
          <p:cNvGrpSpPr/>
          <p:nvPr/>
        </p:nvGrpSpPr>
        <p:grpSpPr>
          <a:xfrm>
            <a:off x="1373633" y="1718563"/>
            <a:ext cx="9786109" cy="3471486"/>
            <a:chOff x="1373633" y="2086863"/>
            <a:chExt cx="9786109" cy="3471486"/>
          </a:xfrm>
        </p:grpSpPr>
        <p:sp>
          <p:nvSpPr>
            <p:cNvPr id="42" name="object 42"/>
            <p:cNvSpPr/>
            <p:nvPr/>
          </p:nvSpPr>
          <p:spPr>
            <a:xfrm>
              <a:off x="3274263" y="2356951"/>
              <a:ext cx="5676865" cy="3201398"/>
            </a:xfrm>
            <a:custGeom>
              <a:avLst/>
              <a:gdLst/>
              <a:ahLst/>
              <a:cxnLst/>
              <a:rect l="l" t="t" r="r" b="b"/>
              <a:pathLst>
                <a:path w="4229734" h="2538729">
                  <a:moveTo>
                    <a:pt x="76200" y="1259332"/>
                  </a:moveTo>
                  <a:lnTo>
                    <a:pt x="0" y="1259332"/>
                  </a:lnTo>
                  <a:lnTo>
                    <a:pt x="0" y="1278382"/>
                  </a:lnTo>
                  <a:lnTo>
                    <a:pt x="76200" y="1278382"/>
                  </a:lnTo>
                  <a:lnTo>
                    <a:pt x="76200" y="1259332"/>
                  </a:lnTo>
                  <a:close/>
                </a:path>
                <a:path w="4229734" h="2538729">
                  <a:moveTo>
                    <a:pt x="209550" y="1259332"/>
                  </a:moveTo>
                  <a:lnTo>
                    <a:pt x="133350" y="1259332"/>
                  </a:lnTo>
                  <a:lnTo>
                    <a:pt x="133350" y="1278382"/>
                  </a:lnTo>
                  <a:lnTo>
                    <a:pt x="209550" y="1278382"/>
                  </a:lnTo>
                  <a:lnTo>
                    <a:pt x="209550" y="1259332"/>
                  </a:lnTo>
                  <a:close/>
                </a:path>
                <a:path w="4229734" h="2538729">
                  <a:moveTo>
                    <a:pt x="342900" y="1259332"/>
                  </a:moveTo>
                  <a:lnTo>
                    <a:pt x="266700" y="1259332"/>
                  </a:lnTo>
                  <a:lnTo>
                    <a:pt x="266700" y="1278382"/>
                  </a:lnTo>
                  <a:lnTo>
                    <a:pt x="342900" y="1278382"/>
                  </a:lnTo>
                  <a:lnTo>
                    <a:pt x="342900" y="1259332"/>
                  </a:lnTo>
                  <a:close/>
                </a:path>
                <a:path w="4229734" h="2538729">
                  <a:moveTo>
                    <a:pt x="476250" y="1259332"/>
                  </a:moveTo>
                  <a:lnTo>
                    <a:pt x="400050" y="1259332"/>
                  </a:lnTo>
                  <a:lnTo>
                    <a:pt x="400050" y="1278382"/>
                  </a:lnTo>
                  <a:lnTo>
                    <a:pt x="476250" y="1278382"/>
                  </a:lnTo>
                  <a:lnTo>
                    <a:pt x="476250" y="1259332"/>
                  </a:lnTo>
                  <a:close/>
                </a:path>
                <a:path w="4229734" h="2538729">
                  <a:moveTo>
                    <a:pt x="609600" y="1259344"/>
                  </a:moveTo>
                  <a:lnTo>
                    <a:pt x="533400" y="1259344"/>
                  </a:lnTo>
                  <a:lnTo>
                    <a:pt x="533400" y="1278394"/>
                  </a:lnTo>
                  <a:lnTo>
                    <a:pt x="609600" y="1278394"/>
                  </a:lnTo>
                  <a:lnTo>
                    <a:pt x="609600" y="1259344"/>
                  </a:lnTo>
                  <a:close/>
                </a:path>
                <a:path w="4229734" h="2538729">
                  <a:moveTo>
                    <a:pt x="750290" y="1268869"/>
                  </a:moveTo>
                  <a:lnTo>
                    <a:pt x="748372" y="1259344"/>
                  </a:lnTo>
                  <a:lnTo>
                    <a:pt x="747306" y="1254036"/>
                  </a:lnTo>
                  <a:lnTo>
                    <a:pt x="739140" y="1241920"/>
                  </a:lnTo>
                  <a:lnTo>
                    <a:pt x="727024" y="1233754"/>
                  </a:lnTo>
                  <a:lnTo>
                    <a:pt x="712190" y="1230769"/>
                  </a:lnTo>
                  <a:lnTo>
                    <a:pt x="697369" y="1233754"/>
                  </a:lnTo>
                  <a:lnTo>
                    <a:pt x="685253" y="1241920"/>
                  </a:lnTo>
                  <a:lnTo>
                    <a:pt x="677087" y="1254036"/>
                  </a:lnTo>
                  <a:lnTo>
                    <a:pt x="676008" y="1259344"/>
                  </a:lnTo>
                  <a:lnTo>
                    <a:pt x="666750" y="1259344"/>
                  </a:lnTo>
                  <a:lnTo>
                    <a:pt x="666750" y="1278394"/>
                  </a:lnTo>
                  <a:lnTo>
                    <a:pt x="676008" y="1278394"/>
                  </a:lnTo>
                  <a:lnTo>
                    <a:pt x="677087" y="1283690"/>
                  </a:lnTo>
                  <a:lnTo>
                    <a:pt x="685253" y="1295806"/>
                  </a:lnTo>
                  <a:lnTo>
                    <a:pt x="697369" y="1303972"/>
                  </a:lnTo>
                  <a:lnTo>
                    <a:pt x="712190" y="1306969"/>
                  </a:lnTo>
                  <a:lnTo>
                    <a:pt x="727024" y="1303972"/>
                  </a:lnTo>
                  <a:lnTo>
                    <a:pt x="739140" y="1295806"/>
                  </a:lnTo>
                  <a:lnTo>
                    <a:pt x="747306" y="1283690"/>
                  </a:lnTo>
                  <a:lnTo>
                    <a:pt x="748372" y="1278394"/>
                  </a:lnTo>
                  <a:lnTo>
                    <a:pt x="750290" y="1268869"/>
                  </a:lnTo>
                  <a:close/>
                </a:path>
                <a:path w="4229734" h="2538729">
                  <a:moveTo>
                    <a:pt x="3479190" y="787361"/>
                  </a:moveTo>
                  <a:lnTo>
                    <a:pt x="3476409" y="773023"/>
                  </a:lnTo>
                  <a:lnTo>
                    <a:pt x="3473424" y="768515"/>
                  </a:lnTo>
                  <a:lnTo>
                    <a:pt x="3474555" y="767384"/>
                  </a:lnTo>
                  <a:lnTo>
                    <a:pt x="3468967" y="761796"/>
                  </a:lnTo>
                  <a:lnTo>
                    <a:pt x="3468052" y="760412"/>
                  </a:lnTo>
                  <a:lnTo>
                    <a:pt x="3466668" y="759498"/>
                  </a:lnTo>
                  <a:lnTo>
                    <a:pt x="3461093" y="753910"/>
                  </a:lnTo>
                  <a:lnTo>
                    <a:pt x="3459962" y="755027"/>
                  </a:lnTo>
                  <a:lnTo>
                    <a:pt x="3455454" y="752030"/>
                  </a:lnTo>
                  <a:lnTo>
                    <a:pt x="3441115" y="749236"/>
                  </a:lnTo>
                  <a:lnTo>
                    <a:pt x="3426752" y="752030"/>
                  </a:lnTo>
                  <a:lnTo>
                    <a:pt x="3414166" y="760387"/>
                  </a:lnTo>
                  <a:lnTo>
                    <a:pt x="3405797" y="772985"/>
                  </a:lnTo>
                  <a:lnTo>
                    <a:pt x="3402990" y="787311"/>
                  </a:lnTo>
                  <a:lnTo>
                    <a:pt x="3405771" y="801649"/>
                  </a:lnTo>
                  <a:lnTo>
                    <a:pt x="3414141" y="814260"/>
                  </a:lnTo>
                  <a:lnTo>
                    <a:pt x="3426739" y="822642"/>
                  </a:lnTo>
                  <a:lnTo>
                    <a:pt x="3441077" y="825436"/>
                  </a:lnTo>
                  <a:lnTo>
                    <a:pt x="3455441" y="822642"/>
                  </a:lnTo>
                  <a:lnTo>
                    <a:pt x="3468027" y="814298"/>
                  </a:lnTo>
                  <a:lnTo>
                    <a:pt x="3476396" y="801700"/>
                  </a:lnTo>
                  <a:lnTo>
                    <a:pt x="3477882" y="794080"/>
                  </a:lnTo>
                  <a:lnTo>
                    <a:pt x="3479190" y="787361"/>
                  </a:lnTo>
                  <a:close/>
                </a:path>
                <a:path w="4229734" h="2538729">
                  <a:moveTo>
                    <a:pt x="3485667" y="1750631"/>
                  </a:moveTo>
                  <a:lnTo>
                    <a:pt x="3462172" y="1715135"/>
                  </a:lnTo>
                  <a:lnTo>
                    <a:pt x="3447859" y="1712239"/>
                  </a:lnTo>
                  <a:lnTo>
                    <a:pt x="3433495" y="1714919"/>
                  </a:lnTo>
                  <a:lnTo>
                    <a:pt x="3420834" y="1723199"/>
                  </a:lnTo>
                  <a:lnTo>
                    <a:pt x="3412375" y="1735734"/>
                  </a:lnTo>
                  <a:lnTo>
                    <a:pt x="3409467" y="1750047"/>
                  </a:lnTo>
                  <a:lnTo>
                    <a:pt x="3412159" y="1764411"/>
                  </a:lnTo>
                  <a:lnTo>
                    <a:pt x="3420427" y="1777072"/>
                  </a:lnTo>
                  <a:lnTo>
                    <a:pt x="3432962" y="1785543"/>
                  </a:lnTo>
                  <a:lnTo>
                    <a:pt x="3447288" y="1788439"/>
                  </a:lnTo>
                  <a:lnTo>
                    <a:pt x="3461639" y="1785759"/>
                  </a:lnTo>
                  <a:lnTo>
                    <a:pt x="3473196" y="1778215"/>
                  </a:lnTo>
                  <a:lnTo>
                    <a:pt x="3474313" y="1777479"/>
                  </a:lnTo>
                  <a:lnTo>
                    <a:pt x="3482771" y="1764944"/>
                  </a:lnTo>
                  <a:lnTo>
                    <a:pt x="3485667" y="1750631"/>
                  </a:lnTo>
                  <a:close/>
                </a:path>
                <a:path w="4229734" h="2538729">
                  <a:moveTo>
                    <a:pt x="3503142" y="1259332"/>
                  </a:moveTo>
                  <a:lnTo>
                    <a:pt x="3493871" y="1259332"/>
                  </a:lnTo>
                  <a:lnTo>
                    <a:pt x="3492804" y="1254036"/>
                  </a:lnTo>
                  <a:lnTo>
                    <a:pt x="3484638" y="1241920"/>
                  </a:lnTo>
                  <a:lnTo>
                    <a:pt x="3472523" y="1233754"/>
                  </a:lnTo>
                  <a:lnTo>
                    <a:pt x="3457702" y="1230757"/>
                  </a:lnTo>
                  <a:lnTo>
                    <a:pt x="3442868" y="1233754"/>
                  </a:lnTo>
                  <a:lnTo>
                    <a:pt x="3430752" y="1241920"/>
                  </a:lnTo>
                  <a:lnTo>
                    <a:pt x="3422586" y="1254036"/>
                  </a:lnTo>
                  <a:lnTo>
                    <a:pt x="3419602" y="1268857"/>
                  </a:lnTo>
                  <a:lnTo>
                    <a:pt x="3422586" y="1283690"/>
                  </a:lnTo>
                  <a:lnTo>
                    <a:pt x="3430752" y="1295806"/>
                  </a:lnTo>
                  <a:lnTo>
                    <a:pt x="3442868" y="1303972"/>
                  </a:lnTo>
                  <a:lnTo>
                    <a:pt x="3457702" y="1306957"/>
                  </a:lnTo>
                  <a:lnTo>
                    <a:pt x="3472523" y="1303972"/>
                  </a:lnTo>
                  <a:lnTo>
                    <a:pt x="3484638" y="1295806"/>
                  </a:lnTo>
                  <a:lnTo>
                    <a:pt x="3492804" y="1283690"/>
                  </a:lnTo>
                  <a:lnTo>
                    <a:pt x="3493871" y="1278382"/>
                  </a:lnTo>
                  <a:lnTo>
                    <a:pt x="3503142" y="1278382"/>
                  </a:lnTo>
                  <a:lnTo>
                    <a:pt x="3503142" y="1259332"/>
                  </a:lnTo>
                  <a:close/>
                </a:path>
                <a:path w="4229734" h="2538729">
                  <a:moveTo>
                    <a:pt x="3568801" y="1859838"/>
                  </a:moveTo>
                  <a:lnTo>
                    <a:pt x="3515334" y="1805559"/>
                  </a:lnTo>
                  <a:lnTo>
                    <a:pt x="3501758" y="1818919"/>
                  </a:lnTo>
                  <a:lnTo>
                    <a:pt x="3555238" y="1873211"/>
                  </a:lnTo>
                  <a:lnTo>
                    <a:pt x="3568801" y="1859838"/>
                  </a:lnTo>
                  <a:close/>
                </a:path>
                <a:path w="4229734" h="2538729">
                  <a:moveTo>
                    <a:pt x="3568903" y="673150"/>
                  </a:moveTo>
                  <a:lnTo>
                    <a:pt x="3555441" y="659663"/>
                  </a:lnTo>
                  <a:lnTo>
                    <a:pt x="3501529" y="713511"/>
                  </a:lnTo>
                  <a:lnTo>
                    <a:pt x="3514991" y="726998"/>
                  </a:lnTo>
                  <a:lnTo>
                    <a:pt x="3568903" y="673150"/>
                  </a:lnTo>
                  <a:close/>
                </a:path>
                <a:path w="4229734" h="2538729">
                  <a:moveTo>
                    <a:pt x="3636492" y="1259332"/>
                  </a:moveTo>
                  <a:lnTo>
                    <a:pt x="3560292" y="1259332"/>
                  </a:lnTo>
                  <a:lnTo>
                    <a:pt x="3560292" y="1278382"/>
                  </a:lnTo>
                  <a:lnTo>
                    <a:pt x="3636492" y="1278382"/>
                  </a:lnTo>
                  <a:lnTo>
                    <a:pt x="3636492" y="1259332"/>
                  </a:lnTo>
                  <a:close/>
                </a:path>
                <a:path w="4229734" h="2538729">
                  <a:moveTo>
                    <a:pt x="3662388" y="1954847"/>
                  </a:moveTo>
                  <a:lnTo>
                    <a:pt x="3608908" y="1900555"/>
                  </a:lnTo>
                  <a:lnTo>
                    <a:pt x="3595344" y="1913928"/>
                  </a:lnTo>
                  <a:lnTo>
                    <a:pt x="3648811" y="1968207"/>
                  </a:lnTo>
                  <a:lnTo>
                    <a:pt x="3662388" y="1954847"/>
                  </a:lnTo>
                  <a:close/>
                </a:path>
                <a:path w="4229734" h="2538729">
                  <a:moveTo>
                    <a:pt x="3663251" y="578904"/>
                  </a:moveTo>
                  <a:lnTo>
                    <a:pt x="3649789" y="565429"/>
                  </a:lnTo>
                  <a:lnTo>
                    <a:pt x="3595865" y="619277"/>
                  </a:lnTo>
                  <a:lnTo>
                    <a:pt x="3609327" y="632752"/>
                  </a:lnTo>
                  <a:lnTo>
                    <a:pt x="3663251" y="578904"/>
                  </a:lnTo>
                  <a:close/>
                </a:path>
                <a:path w="4229734" h="2538729">
                  <a:moveTo>
                    <a:pt x="3755961" y="2049843"/>
                  </a:moveTo>
                  <a:lnTo>
                    <a:pt x="3702494" y="1995563"/>
                  </a:lnTo>
                  <a:lnTo>
                    <a:pt x="3688918" y="2008924"/>
                  </a:lnTo>
                  <a:lnTo>
                    <a:pt x="3742398" y="2063216"/>
                  </a:lnTo>
                  <a:lnTo>
                    <a:pt x="3755961" y="2049843"/>
                  </a:lnTo>
                  <a:close/>
                </a:path>
                <a:path w="4229734" h="2538729">
                  <a:moveTo>
                    <a:pt x="3757587" y="484670"/>
                  </a:moveTo>
                  <a:lnTo>
                    <a:pt x="3744125" y="471195"/>
                  </a:lnTo>
                  <a:lnTo>
                    <a:pt x="3690213" y="525043"/>
                  </a:lnTo>
                  <a:lnTo>
                    <a:pt x="3703675" y="538518"/>
                  </a:lnTo>
                  <a:lnTo>
                    <a:pt x="3757587" y="484670"/>
                  </a:lnTo>
                  <a:close/>
                </a:path>
                <a:path w="4229734" h="2538729">
                  <a:moveTo>
                    <a:pt x="3769842" y="1259332"/>
                  </a:moveTo>
                  <a:lnTo>
                    <a:pt x="3693642" y="1259332"/>
                  </a:lnTo>
                  <a:lnTo>
                    <a:pt x="3693642" y="1278382"/>
                  </a:lnTo>
                  <a:lnTo>
                    <a:pt x="3769842" y="1278382"/>
                  </a:lnTo>
                  <a:lnTo>
                    <a:pt x="3769842" y="1259332"/>
                  </a:lnTo>
                  <a:close/>
                </a:path>
                <a:path w="4229734" h="2538729">
                  <a:moveTo>
                    <a:pt x="3849547" y="2144852"/>
                  </a:moveTo>
                  <a:lnTo>
                    <a:pt x="3796068" y="2090559"/>
                  </a:lnTo>
                  <a:lnTo>
                    <a:pt x="3782504" y="2103932"/>
                  </a:lnTo>
                  <a:lnTo>
                    <a:pt x="3835971" y="2158212"/>
                  </a:lnTo>
                  <a:lnTo>
                    <a:pt x="3849547" y="2144852"/>
                  </a:lnTo>
                  <a:close/>
                </a:path>
                <a:path w="4229734" h="2538729">
                  <a:moveTo>
                    <a:pt x="3851935" y="390436"/>
                  </a:moveTo>
                  <a:lnTo>
                    <a:pt x="3838473" y="376948"/>
                  </a:lnTo>
                  <a:lnTo>
                    <a:pt x="3784562" y="430796"/>
                  </a:lnTo>
                  <a:lnTo>
                    <a:pt x="3798024" y="444284"/>
                  </a:lnTo>
                  <a:lnTo>
                    <a:pt x="3851935" y="390436"/>
                  </a:lnTo>
                  <a:close/>
                </a:path>
                <a:path w="4229734" h="2538729">
                  <a:moveTo>
                    <a:pt x="3903192" y="1259332"/>
                  </a:moveTo>
                  <a:lnTo>
                    <a:pt x="3826992" y="1259332"/>
                  </a:lnTo>
                  <a:lnTo>
                    <a:pt x="3826992" y="1278382"/>
                  </a:lnTo>
                  <a:lnTo>
                    <a:pt x="3903192" y="1278382"/>
                  </a:lnTo>
                  <a:lnTo>
                    <a:pt x="3903192" y="1259332"/>
                  </a:lnTo>
                  <a:close/>
                </a:path>
                <a:path w="4229734" h="2538729">
                  <a:moveTo>
                    <a:pt x="3943121" y="2239848"/>
                  </a:moveTo>
                  <a:lnTo>
                    <a:pt x="3889654" y="2185568"/>
                  </a:lnTo>
                  <a:lnTo>
                    <a:pt x="3876078" y="2198928"/>
                  </a:lnTo>
                  <a:lnTo>
                    <a:pt x="3929545" y="2253221"/>
                  </a:lnTo>
                  <a:lnTo>
                    <a:pt x="3943121" y="2239848"/>
                  </a:lnTo>
                  <a:close/>
                </a:path>
                <a:path w="4229734" h="2538729">
                  <a:moveTo>
                    <a:pt x="3946283" y="296189"/>
                  </a:moveTo>
                  <a:lnTo>
                    <a:pt x="3932821" y="282714"/>
                  </a:lnTo>
                  <a:lnTo>
                    <a:pt x="3878910" y="336562"/>
                  </a:lnTo>
                  <a:lnTo>
                    <a:pt x="3892372" y="350037"/>
                  </a:lnTo>
                  <a:lnTo>
                    <a:pt x="3946283" y="296189"/>
                  </a:lnTo>
                  <a:close/>
                </a:path>
                <a:path w="4229734" h="2538729">
                  <a:moveTo>
                    <a:pt x="4036542" y="1259332"/>
                  </a:moveTo>
                  <a:lnTo>
                    <a:pt x="3960342" y="1259332"/>
                  </a:lnTo>
                  <a:lnTo>
                    <a:pt x="3960342" y="1278382"/>
                  </a:lnTo>
                  <a:lnTo>
                    <a:pt x="4036542" y="1278382"/>
                  </a:lnTo>
                  <a:lnTo>
                    <a:pt x="4036542" y="1259332"/>
                  </a:lnTo>
                  <a:close/>
                </a:path>
                <a:path w="4229734" h="2538729">
                  <a:moveTo>
                    <a:pt x="4036695" y="2334857"/>
                  </a:moveTo>
                  <a:lnTo>
                    <a:pt x="3983228" y="2280564"/>
                  </a:lnTo>
                  <a:lnTo>
                    <a:pt x="3969651" y="2293937"/>
                  </a:lnTo>
                  <a:lnTo>
                    <a:pt x="4023131" y="2348217"/>
                  </a:lnTo>
                  <a:lnTo>
                    <a:pt x="4036695" y="2334857"/>
                  </a:lnTo>
                  <a:close/>
                </a:path>
                <a:path w="4229734" h="2538729">
                  <a:moveTo>
                    <a:pt x="4040632" y="201955"/>
                  </a:moveTo>
                  <a:lnTo>
                    <a:pt x="4027170" y="188480"/>
                  </a:lnTo>
                  <a:lnTo>
                    <a:pt x="3973258" y="242328"/>
                  </a:lnTo>
                  <a:lnTo>
                    <a:pt x="3986720" y="255803"/>
                  </a:lnTo>
                  <a:lnTo>
                    <a:pt x="4040632" y="201955"/>
                  </a:lnTo>
                  <a:close/>
                </a:path>
                <a:path w="4229734" h="2538729">
                  <a:moveTo>
                    <a:pt x="4130281" y="2429853"/>
                  </a:moveTo>
                  <a:lnTo>
                    <a:pt x="4076801" y="2375560"/>
                  </a:lnTo>
                  <a:lnTo>
                    <a:pt x="4063238" y="2388933"/>
                  </a:lnTo>
                  <a:lnTo>
                    <a:pt x="4116705" y="2443226"/>
                  </a:lnTo>
                  <a:lnTo>
                    <a:pt x="4130281" y="2429853"/>
                  </a:lnTo>
                  <a:close/>
                </a:path>
                <a:path w="4229734" h="2538729">
                  <a:moveTo>
                    <a:pt x="4134980" y="107721"/>
                  </a:moveTo>
                  <a:lnTo>
                    <a:pt x="4121518" y="94234"/>
                  </a:lnTo>
                  <a:lnTo>
                    <a:pt x="4067606" y="148082"/>
                  </a:lnTo>
                  <a:lnTo>
                    <a:pt x="4081068" y="161569"/>
                  </a:lnTo>
                  <a:lnTo>
                    <a:pt x="4134980" y="107721"/>
                  </a:lnTo>
                  <a:close/>
                </a:path>
                <a:path w="4229734" h="2538729">
                  <a:moveTo>
                    <a:pt x="4169892" y="1259332"/>
                  </a:moveTo>
                  <a:lnTo>
                    <a:pt x="4093692" y="1259332"/>
                  </a:lnTo>
                  <a:lnTo>
                    <a:pt x="4093692" y="1278382"/>
                  </a:lnTo>
                  <a:lnTo>
                    <a:pt x="4169892" y="1278382"/>
                  </a:lnTo>
                  <a:lnTo>
                    <a:pt x="4169892" y="1259332"/>
                  </a:lnTo>
                  <a:close/>
                </a:path>
                <a:path w="4229734" h="2538729">
                  <a:moveTo>
                    <a:pt x="4223855" y="2524849"/>
                  </a:moveTo>
                  <a:lnTo>
                    <a:pt x="4170388" y="2470569"/>
                  </a:lnTo>
                  <a:lnTo>
                    <a:pt x="4156811" y="2483929"/>
                  </a:lnTo>
                  <a:lnTo>
                    <a:pt x="4210291" y="2538222"/>
                  </a:lnTo>
                  <a:lnTo>
                    <a:pt x="4223855" y="2524849"/>
                  </a:lnTo>
                  <a:close/>
                </a:path>
                <a:path w="4229734" h="2538729">
                  <a:moveTo>
                    <a:pt x="4229328" y="13474"/>
                  </a:moveTo>
                  <a:lnTo>
                    <a:pt x="4215866" y="0"/>
                  </a:lnTo>
                  <a:lnTo>
                    <a:pt x="4161955" y="53848"/>
                  </a:lnTo>
                  <a:lnTo>
                    <a:pt x="4175417" y="67322"/>
                  </a:lnTo>
                  <a:lnTo>
                    <a:pt x="4229328" y="13474"/>
                  </a:lnTo>
                  <a:close/>
                </a:path>
              </a:pathLst>
            </a:custGeom>
            <a:solidFill>
              <a:srgbClr val="595959"/>
            </a:solidFill>
          </p:spPr>
          <p:txBody>
            <a:bodyPr wrap="square" lIns="0" tIns="0" rIns="0" bIns="0" rtlCol="0"/>
            <a:lstStyle/>
            <a:p>
              <a:endParaRPr sz="1867"/>
            </a:p>
          </p:txBody>
        </p:sp>
        <p:pic>
          <p:nvPicPr>
            <p:cNvPr id="43" name="object 43"/>
            <p:cNvPicPr/>
            <p:nvPr/>
          </p:nvPicPr>
          <p:blipFill>
            <a:blip r:embed="rId10" cstate="print"/>
            <a:stretch>
              <a:fillRect/>
            </a:stretch>
          </p:blipFill>
          <p:spPr>
            <a:xfrm>
              <a:off x="2275841" y="2542031"/>
              <a:ext cx="438912" cy="235711"/>
            </a:xfrm>
            <a:prstGeom prst="rect">
              <a:avLst/>
            </a:prstGeom>
          </p:spPr>
        </p:pic>
        <p:pic>
          <p:nvPicPr>
            <p:cNvPr id="44" name="object 44"/>
            <p:cNvPicPr/>
            <p:nvPr/>
          </p:nvPicPr>
          <p:blipFill>
            <a:blip r:embed="rId11" cstate="print"/>
            <a:stretch>
              <a:fillRect/>
            </a:stretch>
          </p:blipFill>
          <p:spPr>
            <a:xfrm>
              <a:off x="1735329" y="2501391"/>
              <a:ext cx="329183" cy="329184"/>
            </a:xfrm>
            <a:prstGeom prst="rect">
              <a:avLst/>
            </a:prstGeom>
          </p:spPr>
        </p:pic>
        <p:pic>
          <p:nvPicPr>
            <p:cNvPr id="45" name="object 45"/>
            <p:cNvPicPr/>
            <p:nvPr/>
          </p:nvPicPr>
          <p:blipFill>
            <a:blip r:embed="rId12" cstate="print"/>
            <a:stretch>
              <a:fillRect/>
            </a:stretch>
          </p:blipFill>
          <p:spPr>
            <a:xfrm>
              <a:off x="1519937" y="2086863"/>
              <a:ext cx="276352" cy="280416"/>
            </a:xfrm>
            <a:prstGeom prst="rect">
              <a:avLst/>
            </a:prstGeom>
          </p:spPr>
        </p:pic>
        <p:pic>
          <p:nvPicPr>
            <p:cNvPr id="46" name="object 46"/>
            <p:cNvPicPr/>
            <p:nvPr/>
          </p:nvPicPr>
          <p:blipFill>
            <a:blip r:embed="rId13" cstate="print"/>
            <a:stretch>
              <a:fillRect/>
            </a:stretch>
          </p:blipFill>
          <p:spPr>
            <a:xfrm>
              <a:off x="2783841" y="2529839"/>
              <a:ext cx="516127" cy="276352"/>
            </a:xfrm>
            <a:prstGeom prst="rect">
              <a:avLst/>
            </a:prstGeom>
          </p:spPr>
        </p:pic>
        <p:pic>
          <p:nvPicPr>
            <p:cNvPr id="47" name="object 47"/>
            <p:cNvPicPr/>
            <p:nvPr/>
          </p:nvPicPr>
          <p:blipFill>
            <a:blip r:embed="rId14" cstate="print"/>
            <a:stretch>
              <a:fillRect/>
            </a:stretch>
          </p:blipFill>
          <p:spPr>
            <a:xfrm>
              <a:off x="9127745" y="2550159"/>
              <a:ext cx="617728" cy="203199"/>
            </a:xfrm>
            <a:prstGeom prst="rect">
              <a:avLst/>
            </a:prstGeom>
          </p:spPr>
        </p:pic>
        <p:pic>
          <p:nvPicPr>
            <p:cNvPr id="48" name="object 48"/>
            <p:cNvPicPr/>
            <p:nvPr/>
          </p:nvPicPr>
          <p:blipFill>
            <a:blip r:embed="rId15" cstate="print"/>
            <a:stretch>
              <a:fillRect/>
            </a:stretch>
          </p:blipFill>
          <p:spPr>
            <a:xfrm>
              <a:off x="9790177" y="2546095"/>
              <a:ext cx="333247" cy="207263"/>
            </a:xfrm>
            <a:prstGeom prst="rect">
              <a:avLst/>
            </a:prstGeom>
          </p:spPr>
        </p:pic>
        <p:pic>
          <p:nvPicPr>
            <p:cNvPr id="49" name="object 49"/>
            <p:cNvPicPr/>
            <p:nvPr/>
          </p:nvPicPr>
          <p:blipFill>
            <a:blip r:embed="rId16" cstate="print"/>
            <a:stretch>
              <a:fillRect/>
            </a:stretch>
          </p:blipFill>
          <p:spPr>
            <a:xfrm>
              <a:off x="2812289" y="4395216"/>
              <a:ext cx="256032" cy="260095"/>
            </a:xfrm>
            <a:prstGeom prst="rect">
              <a:avLst/>
            </a:prstGeom>
          </p:spPr>
        </p:pic>
        <p:pic>
          <p:nvPicPr>
            <p:cNvPr id="50" name="object 50"/>
            <p:cNvPicPr/>
            <p:nvPr/>
          </p:nvPicPr>
          <p:blipFill>
            <a:blip r:embed="rId17" cstate="print"/>
            <a:stretch>
              <a:fillRect/>
            </a:stretch>
          </p:blipFill>
          <p:spPr>
            <a:xfrm>
              <a:off x="2340865" y="4395216"/>
              <a:ext cx="256032" cy="260095"/>
            </a:xfrm>
            <a:prstGeom prst="rect">
              <a:avLst/>
            </a:prstGeom>
          </p:spPr>
        </p:pic>
        <p:pic>
          <p:nvPicPr>
            <p:cNvPr id="51" name="object 51"/>
            <p:cNvPicPr/>
            <p:nvPr/>
          </p:nvPicPr>
          <p:blipFill>
            <a:blip r:embed="rId18" cstate="print"/>
            <a:stretch>
              <a:fillRect/>
            </a:stretch>
          </p:blipFill>
          <p:spPr>
            <a:xfrm>
              <a:off x="1865377" y="4395216"/>
              <a:ext cx="260096" cy="260095"/>
            </a:xfrm>
            <a:prstGeom prst="rect">
              <a:avLst/>
            </a:prstGeom>
          </p:spPr>
        </p:pic>
        <p:pic>
          <p:nvPicPr>
            <p:cNvPr id="52" name="object 52"/>
            <p:cNvPicPr/>
            <p:nvPr/>
          </p:nvPicPr>
          <p:blipFill>
            <a:blip r:embed="rId19" cstate="print"/>
            <a:stretch>
              <a:fillRect/>
            </a:stretch>
          </p:blipFill>
          <p:spPr>
            <a:xfrm>
              <a:off x="1373633" y="4387087"/>
              <a:ext cx="276351" cy="276351"/>
            </a:xfrm>
            <a:prstGeom prst="rect">
              <a:avLst/>
            </a:prstGeom>
          </p:spPr>
        </p:pic>
        <p:pic>
          <p:nvPicPr>
            <p:cNvPr id="53" name="object 53"/>
            <p:cNvPicPr/>
            <p:nvPr/>
          </p:nvPicPr>
          <p:blipFill>
            <a:blip r:embed="rId20" cstate="print"/>
            <a:stretch>
              <a:fillRect/>
            </a:stretch>
          </p:blipFill>
          <p:spPr>
            <a:xfrm>
              <a:off x="2877313" y="5195823"/>
              <a:ext cx="333248" cy="329183"/>
            </a:xfrm>
            <a:prstGeom prst="rect">
              <a:avLst/>
            </a:prstGeom>
          </p:spPr>
        </p:pic>
        <p:pic>
          <p:nvPicPr>
            <p:cNvPr id="54" name="object 54"/>
            <p:cNvPicPr/>
            <p:nvPr/>
          </p:nvPicPr>
          <p:blipFill>
            <a:blip r:embed="rId21" cstate="print"/>
            <a:stretch>
              <a:fillRect/>
            </a:stretch>
          </p:blipFill>
          <p:spPr>
            <a:xfrm>
              <a:off x="2450593" y="5195823"/>
              <a:ext cx="329183" cy="329183"/>
            </a:xfrm>
            <a:prstGeom prst="rect">
              <a:avLst/>
            </a:prstGeom>
          </p:spPr>
        </p:pic>
        <p:pic>
          <p:nvPicPr>
            <p:cNvPr id="55" name="object 55"/>
            <p:cNvPicPr/>
            <p:nvPr/>
          </p:nvPicPr>
          <p:blipFill>
            <a:blip r:embed="rId22" cstate="print"/>
            <a:stretch>
              <a:fillRect/>
            </a:stretch>
          </p:blipFill>
          <p:spPr>
            <a:xfrm>
              <a:off x="2032001" y="5232399"/>
              <a:ext cx="276351" cy="260096"/>
            </a:xfrm>
            <a:prstGeom prst="rect">
              <a:avLst/>
            </a:prstGeom>
          </p:spPr>
        </p:pic>
        <p:pic>
          <p:nvPicPr>
            <p:cNvPr id="56" name="object 56"/>
            <p:cNvPicPr/>
            <p:nvPr/>
          </p:nvPicPr>
          <p:blipFill>
            <a:blip r:embed="rId23" cstate="print"/>
            <a:stretch>
              <a:fillRect/>
            </a:stretch>
          </p:blipFill>
          <p:spPr>
            <a:xfrm>
              <a:off x="1682497" y="5224271"/>
              <a:ext cx="276352" cy="276351"/>
            </a:xfrm>
            <a:prstGeom prst="rect">
              <a:avLst/>
            </a:prstGeom>
          </p:spPr>
        </p:pic>
        <p:pic>
          <p:nvPicPr>
            <p:cNvPr id="57" name="object 57"/>
            <p:cNvPicPr/>
            <p:nvPr/>
          </p:nvPicPr>
          <p:blipFill>
            <a:blip r:embed="rId24" cstate="print"/>
            <a:stretch>
              <a:fillRect/>
            </a:stretch>
          </p:blipFill>
          <p:spPr>
            <a:xfrm>
              <a:off x="2804161" y="3427983"/>
              <a:ext cx="276351" cy="272288"/>
            </a:xfrm>
            <a:prstGeom prst="rect">
              <a:avLst/>
            </a:prstGeom>
          </p:spPr>
        </p:pic>
        <p:pic>
          <p:nvPicPr>
            <p:cNvPr id="58" name="object 58"/>
            <p:cNvPicPr/>
            <p:nvPr/>
          </p:nvPicPr>
          <p:blipFill>
            <a:blip r:embed="rId25" cstate="print"/>
            <a:stretch>
              <a:fillRect/>
            </a:stretch>
          </p:blipFill>
          <p:spPr>
            <a:xfrm>
              <a:off x="2247393" y="3367023"/>
              <a:ext cx="394208" cy="394208"/>
            </a:xfrm>
            <a:prstGeom prst="rect">
              <a:avLst/>
            </a:prstGeom>
          </p:spPr>
        </p:pic>
        <p:pic>
          <p:nvPicPr>
            <p:cNvPr id="59" name="object 59"/>
            <p:cNvPicPr/>
            <p:nvPr/>
          </p:nvPicPr>
          <p:blipFill>
            <a:blip r:embed="rId26" cstate="print"/>
            <a:stretch>
              <a:fillRect/>
            </a:stretch>
          </p:blipFill>
          <p:spPr>
            <a:xfrm>
              <a:off x="1828801" y="3436111"/>
              <a:ext cx="260096" cy="256032"/>
            </a:xfrm>
            <a:prstGeom prst="rect">
              <a:avLst/>
            </a:prstGeom>
          </p:spPr>
        </p:pic>
        <p:pic>
          <p:nvPicPr>
            <p:cNvPr id="60" name="object 60"/>
            <p:cNvPicPr/>
            <p:nvPr/>
          </p:nvPicPr>
          <p:blipFill>
            <a:blip r:embed="rId27" cstate="print"/>
            <a:stretch>
              <a:fillRect/>
            </a:stretch>
          </p:blipFill>
          <p:spPr>
            <a:xfrm>
              <a:off x="1393953" y="3427983"/>
              <a:ext cx="272287" cy="272288"/>
            </a:xfrm>
            <a:prstGeom prst="rect">
              <a:avLst/>
            </a:prstGeom>
          </p:spPr>
        </p:pic>
        <p:pic>
          <p:nvPicPr>
            <p:cNvPr id="61" name="object 61"/>
            <p:cNvPicPr/>
            <p:nvPr/>
          </p:nvPicPr>
          <p:blipFill>
            <a:blip r:embed="rId28" cstate="print"/>
            <a:stretch>
              <a:fillRect/>
            </a:stretch>
          </p:blipFill>
          <p:spPr>
            <a:xfrm>
              <a:off x="8924545" y="3403600"/>
              <a:ext cx="260096" cy="256032"/>
            </a:xfrm>
            <a:prstGeom prst="rect">
              <a:avLst/>
            </a:prstGeom>
          </p:spPr>
        </p:pic>
        <p:pic>
          <p:nvPicPr>
            <p:cNvPr id="62" name="object 62"/>
            <p:cNvPicPr/>
            <p:nvPr/>
          </p:nvPicPr>
          <p:blipFill>
            <a:blip r:embed="rId29" cstate="print"/>
            <a:stretch>
              <a:fillRect/>
            </a:stretch>
          </p:blipFill>
          <p:spPr>
            <a:xfrm>
              <a:off x="9294369" y="3419855"/>
              <a:ext cx="772160" cy="251967"/>
            </a:xfrm>
            <a:prstGeom prst="rect">
              <a:avLst/>
            </a:prstGeom>
          </p:spPr>
        </p:pic>
        <p:pic>
          <p:nvPicPr>
            <p:cNvPr id="63" name="object 63"/>
            <p:cNvPicPr/>
            <p:nvPr/>
          </p:nvPicPr>
          <p:blipFill>
            <a:blip r:embed="rId30" cstate="print"/>
            <a:stretch>
              <a:fillRect/>
            </a:stretch>
          </p:blipFill>
          <p:spPr>
            <a:xfrm>
              <a:off x="10062463" y="3395471"/>
              <a:ext cx="544575" cy="276351"/>
            </a:xfrm>
            <a:prstGeom prst="rect">
              <a:avLst/>
            </a:prstGeom>
          </p:spPr>
        </p:pic>
        <p:pic>
          <p:nvPicPr>
            <p:cNvPr id="64" name="object 64"/>
            <p:cNvPicPr/>
            <p:nvPr/>
          </p:nvPicPr>
          <p:blipFill>
            <a:blip r:embed="rId31" cstate="print"/>
            <a:stretch>
              <a:fillRect/>
            </a:stretch>
          </p:blipFill>
          <p:spPr>
            <a:xfrm>
              <a:off x="8924545" y="4439920"/>
              <a:ext cx="260096" cy="251967"/>
            </a:xfrm>
            <a:prstGeom prst="rect">
              <a:avLst/>
            </a:prstGeom>
          </p:spPr>
        </p:pic>
        <p:pic>
          <p:nvPicPr>
            <p:cNvPr id="65" name="object 65"/>
            <p:cNvPicPr/>
            <p:nvPr/>
          </p:nvPicPr>
          <p:blipFill>
            <a:blip r:embed="rId32" cstate="print"/>
            <a:stretch>
              <a:fillRect/>
            </a:stretch>
          </p:blipFill>
          <p:spPr>
            <a:xfrm>
              <a:off x="9359393" y="4439920"/>
              <a:ext cx="260096" cy="256032"/>
            </a:xfrm>
            <a:prstGeom prst="rect">
              <a:avLst/>
            </a:prstGeom>
          </p:spPr>
        </p:pic>
        <p:pic>
          <p:nvPicPr>
            <p:cNvPr id="66" name="object 66"/>
            <p:cNvPicPr/>
            <p:nvPr/>
          </p:nvPicPr>
          <p:blipFill>
            <a:blip r:embed="rId33" cstate="print"/>
            <a:stretch>
              <a:fillRect/>
            </a:stretch>
          </p:blipFill>
          <p:spPr>
            <a:xfrm>
              <a:off x="9838945" y="4423663"/>
              <a:ext cx="890015" cy="276351"/>
            </a:xfrm>
            <a:prstGeom prst="rect">
              <a:avLst/>
            </a:prstGeom>
          </p:spPr>
        </p:pic>
        <p:pic>
          <p:nvPicPr>
            <p:cNvPr id="67" name="object 67"/>
            <p:cNvPicPr/>
            <p:nvPr/>
          </p:nvPicPr>
          <p:blipFill>
            <a:blip r:embed="rId34" cstate="print"/>
            <a:stretch>
              <a:fillRect/>
            </a:stretch>
          </p:blipFill>
          <p:spPr>
            <a:xfrm>
              <a:off x="10826495" y="4399279"/>
              <a:ext cx="333247" cy="333248"/>
            </a:xfrm>
            <a:prstGeom prst="rect">
              <a:avLst/>
            </a:prstGeom>
          </p:spPr>
        </p:pic>
        <p:pic>
          <p:nvPicPr>
            <p:cNvPr id="68" name="object 68"/>
            <p:cNvPicPr/>
            <p:nvPr/>
          </p:nvPicPr>
          <p:blipFill>
            <a:blip r:embed="rId35" cstate="print"/>
            <a:stretch>
              <a:fillRect/>
            </a:stretch>
          </p:blipFill>
          <p:spPr>
            <a:xfrm>
              <a:off x="10724895" y="3334511"/>
              <a:ext cx="394207" cy="394208"/>
            </a:xfrm>
            <a:prstGeom prst="rect">
              <a:avLst/>
            </a:prstGeom>
          </p:spPr>
        </p:pic>
      </p:grpSp>
      <p:pic>
        <p:nvPicPr>
          <p:cNvPr id="73" name="object 73"/>
          <p:cNvPicPr/>
          <p:nvPr/>
        </p:nvPicPr>
        <p:blipFill>
          <a:blip r:embed="rId36" cstate="print"/>
          <a:stretch>
            <a:fillRect/>
          </a:stretch>
        </p:blipFill>
        <p:spPr>
          <a:xfrm>
            <a:off x="5128158" y="3442831"/>
            <a:ext cx="2034118" cy="512182"/>
          </a:xfrm>
          <a:prstGeom prst="rect">
            <a:avLst/>
          </a:prstGeom>
        </p:spPr>
      </p:pic>
      <p:pic>
        <p:nvPicPr>
          <p:cNvPr id="74" name="object 6"/>
          <p:cNvPicPr/>
          <p:nvPr/>
        </p:nvPicPr>
        <p:blipFill>
          <a:blip r:embed="rId37" cstate="print"/>
          <a:stretch>
            <a:fillRect/>
          </a:stretch>
        </p:blipFill>
        <p:spPr>
          <a:xfrm>
            <a:off x="2890055" y="1731951"/>
            <a:ext cx="307764" cy="266967"/>
          </a:xfrm>
          <a:prstGeom prst="rect">
            <a:avLst/>
          </a:prstGeom>
          <a:solidFill>
            <a:schemeClr val="accent5">
              <a:lumMod val="75000"/>
            </a:schemeClr>
          </a:solidFill>
        </p:spPr>
      </p:pic>
      <p:pic>
        <p:nvPicPr>
          <p:cNvPr id="75" name="object 10"/>
          <p:cNvPicPr/>
          <p:nvPr/>
        </p:nvPicPr>
        <p:blipFill>
          <a:blip r:embed="rId38" cstate="print"/>
          <a:stretch>
            <a:fillRect/>
          </a:stretch>
        </p:blipFill>
        <p:spPr>
          <a:xfrm>
            <a:off x="2870113" y="3545448"/>
            <a:ext cx="340447" cy="279920"/>
          </a:xfrm>
          <a:prstGeom prst="rect">
            <a:avLst/>
          </a:prstGeom>
          <a:solidFill>
            <a:schemeClr val="accent5">
              <a:lumMod val="75000"/>
            </a:schemeClr>
          </a:solidFill>
        </p:spPr>
      </p:pic>
      <p:pic>
        <p:nvPicPr>
          <p:cNvPr id="76" name="object 14"/>
          <p:cNvPicPr/>
          <p:nvPr/>
        </p:nvPicPr>
        <p:blipFill>
          <a:blip r:embed="rId39" cstate="print"/>
          <a:stretch>
            <a:fillRect/>
          </a:stretch>
        </p:blipFill>
        <p:spPr>
          <a:xfrm>
            <a:off x="2913843" y="5325142"/>
            <a:ext cx="260141" cy="271133"/>
          </a:xfrm>
          <a:prstGeom prst="rect">
            <a:avLst/>
          </a:prstGeom>
          <a:solidFill>
            <a:schemeClr val="accent5">
              <a:lumMod val="75000"/>
            </a:schemeClr>
          </a:solidFill>
        </p:spPr>
      </p:pic>
      <p:pic>
        <p:nvPicPr>
          <p:cNvPr id="77" name="object 68"/>
          <p:cNvPicPr/>
          <p:nvPr/>
        </p:nvPicPr>
        <p:blipFill>
          <a:blip r:embed="rId40" cstate="print"/>
          <a:stretch>
            <a:fillRect/>
          </a:stretch>
        </p:blipFill>
        <p:spPr>
          <a:xfrm>
            <a:off x="9877134" y="1731951"/>
            <a:ext cx="314890" cy="249332"/>
          </a:xfrm>
          <a:prstGeom prst="rect">
            <a:avLst/>
          </a:prstGeom>
        </p:spPr>
      </p:pic>
      <p:pic>
        <p:nvPicPr>
          <p:cNvPr id="78" name="object 18"/>
          <p:cNvPicPr/>
          <p:nvPr/>
        </p:nvPicPr>
        <p:blipFill>
          <a:blip r:embed="rId41" cstate="print"/>
          <a:stretch>
            <a:fillRect/>
          </a:stretch>
        </p:blipFill>
        <p:spPr>
          <a:xfrm>
            <a:off x="10797441" y="3558148"/>
            <a:ext cx="333247" cy="243662"/>
          </a:xfrm>
          <a:prstGeom prst="rect">
            <a:avLst/>
          </a:prstGeom>
          <a:solidFill>
            <a:schemeClr val="accent5">
              <a:lumMod val="75000"/>
            </a:schemeClr>
          </a:solidFill>
        </p:spPr>
      </p:pic>
      <p:grpSp>
        <p:nvGrpSpPr>
          <p:cNvPr id="2" name="Group 1"/>
          <p:cNvGrpSpPr/>
          <p:nvPr/>
        </p:nvGrpSpPr>
        <p:grpSpPr>
          <a:xfrm>
            <a:off x="8871444" y="4905507"/>
            <a:ext cx="1925997" cy="1294681"/>
            <a:chOff x="8724901" y="5678060"/>
            <a:chExt cx="1925997" cy="1294681"/>
          </a:xfrm>
        </p:grpSpPr>
        <p:sp>
          <p:nvSpPr>
            <p:cNvPr id="25" name="object 25"/>
            <p:cNvSpPr/>
            <p:nvPr/>
          </p:nvSpPr>
          <p:spPr>
            <a:xfrm>
              <a:off x="8834121" y="5678060"/>
              <a:ext cx="1309792" cy="383540"/>
            </a:xfrm>
            <a:custGeom>
              <a:avLst/>
              <a:gdLst/>
              <a:ahLst/>
              <a:cxnLst/>
              <a:rect l="l" t="t" r="r" b="b"/>
              <a:pathLst>
                <a:path w="982345" h="287654">
                  <a:moveTo>
                    <a:pt x="934331" y="0"/>
                  </a:moveTo>
                  <a:lnTo>
                    <a:pt x="47851" y="0"/>
                  </a:lnTo>
                  <a:lnTo>
                    <a:pt x="29225" y="3760"/>
                  </a:lnTo>
                  <a:lnTo>
                    <a:pt x="14015" y="14015"/>
                  </a:lnTo>
                  <a:lnTo>
                    <a:pt x="3760" y="29225"/>
                  </a:lnTo>
                  <a:lnTo>
                    <a:pt x="0" y="47851"/>
                  </a:lnTo>
                  <a:lnTo>
                    <a:pt x="0" y="239248"/>
                  </a:lnTo>
                  <a:lnTo>
                    <a:pt x="3760" y="257874"/>
                  </a:lnTo>
                  <a:lnTo>
                    <a:pt x="14015" y="273084"/>
                  </a:lnTo>
                  <a:lnTo>
                    <a:pt x="29225" y="283339"/>
                  </a:lnTo>
                  <a:lnTo>
                    <a:pt x="47851" y="287100"/>
                  </a:lnTo>
                  <a:lnTo>
                    <a:pt x="934331" y="287100"/>
                  </a:lnTo>
                  <a:lnTo>
                    <a:pt x="952957" y="283339"/>
                  </a:lnTo>
                  <a:lnTo>
                    <a:pt x="968168" y="273084"/>
                  </a:lnTo>
                  <a:lnTo>
                    <a:pt x="978423" y="257874"/>
                  </a:lnTo>
                  <a:lnTo>
                    <a:pt x="982183" y="239248"/>
                  </a:lnTo>
                  <a:lnTo>
                    <a:pt x="982183" y="47851"/>
                  </a:lnTo>
                  <a:lnTo>
                    <a:pt x="978423" y="29225"/>
                  </a:lnTo>
                  <a:lnTo>
                    <a:pt x="968168" y="14015"/>
                  </a:lnTo>
                  <a:lnTo>
                    <a:pt x="952957" y="3760"/>
                  </a:lnTo>
                  <a:lnTo>
                    <a:pt x="934331" y="0"/>
                  </a:lnTo>
                  <a:close/>
                </a:path>
              </a:pathLst>
            </a:custGeom>
            <a:solidFill>
              <a:schemeClr val="accent5">
                <a:lumMod val="75000"/>
              </a:schemeClr>
            </a:solidFill>
          </p:spPr>
          <p:txBody>
            <a:bodyPr wrap="square" lIns="0" tIns="0" rIns="0" bIns="0" rtlCol="0"/>
            <a:lstStyle/>
            <a:p>
              <a:endParaRPr sz="1867"/>
            </a:p>
          </p:txBody>
        </p:sp>
        <p:sp>
          <p:nvSpPr>
            <p:cNvPr id="27" name="object 27"/>
            <p:cNvSpPr txBox="1"/>
            <p:nvPr/>
          </p:nvSpPr>
          <p:spPr>
            <a:xfrm>
              <a:off x="8957778" y="5709921"/>
              <a:ext cx="809413" cy="263320"/>
            </a:xfrm>
            <a:prstGeom prst="rect">
              <a:avLst/>
            </a:prstGeom>
          </p:spPr>
          <p:txBody>
            <a:bodyPr vert="horz" wrap="square" lIns="0" tIns="16933" rIns="0" bIns="0" rtlCol="0">
              <a:spAutoFit/>
            </a:bodyPr>
            <a:lstStyle/>
            <a:p>
              <a:pPr marL="16933">
                <a:spcBef>
                  <a:spcPts val="133"/>
                </a:spcBef>
              </a:pPr>
              <a:r>
                <a:rPr lang="ru-RU" sz="1600" b="1" spc="-13" dirty="0">
                  <a:solidFill>
                    <a:srgbClr val="FFFFFF"/>
                  </a:solidFill>
                </a:rPr>
                <a:t>Киоски</a:t>
              </a:r>
              <a:endParaRPr sz="1600" dirty="0"/>
            </a:p>
          </p:txBody>
        </p:sp>
        <p:pic>
          <p:nvPicPr>
            <p:cNvPr id="38" name="object 38"/>
            <p:cNvPicPr/>
            <p:nvPr/>
          </p:nvPicPr>
          <p:blipFill>
            <a:blip r:embed="rId42" cstate="print"/>
            <a:stretch>
              <a:fillRect/>
            </a:stretch>
          </p:blipFill>
          <p:spPr>
            <a:xfrm>
              <a:off x="10062463" y="6236207"/>
              <a:ext cx="329184" cy="329184"/>
            </a:xfrm>
            <a:prstGeom prst="rect">
              <a:avLst/>
            </a:prstGeom>
          </p:spPr>
        </p:pic>
        <p:pic>
          <p:nvPicPr>
            <p:cNvPr id="39" name="object 39"/>
            <p:cNvPicPr/>
            <p:nvPr/>
          </p:nvPicPr>
          <p:blipFill>
            <a:blip r:embed="rId43" cstate="print"/>
            <a:stretch>
              <a:fillRect/>
            </a:stretch>
          </p:blipFill>
          <p:spPr>
            <a:xfrm>
              <a:off x="9371585" y="6207759"/>
              <a:ext cx="386079" cy="386080"/>
            </a:xfrm>
            <a:prstGeom prst="rect">
              <a:avLst/>
            </a:prstGeom>
          </p:spPr>
        </p:pic>
        <p:pic>
          <p:nvPicPr>
            <p:cNvPr id="40" name="object 40"/>
            <p:cNvPicPr/>
            <p:nvPr/>
          </p:nvPicPr>
          <p:blipFill>
            <a:blip r:embed="rId44" cstate="print"/>
            <a:stretch>
              <a:fillRect/>
            </a:stretch>
          </p:blipFill>
          <p:spPr>
            <a:xfrm>
              <a:off x="8737600" y="6244335"/>
              <a:ext cx="329184" cy="333248"/>
            </a:xfrm>
            <a:prstGeom prst="rect">
              <a:avLst/>
            </a:prstGeom>
          </p:spPr>
        </p:pic>
        <p:sp>
          <p:nvSpPr>
            <p:cNvPr id="69" name="object 69"/>
            <p:cNvSpPr txBox="1"/>
            <p:nvPr/>
          </p:nvSpPr>
          <p:spPr>
            <a:xfrm>
              <a:off x="8724901" y="6645317"/>
              <a:ext cx="356447" cy="160664"/>
            </a:xfrm>
            <a:prstGeom prst="rect">
              <a:avLst/>
            </a:prstGeom>
          </p:spPr>
          <p:txBody>
            <a:bodyPr vert="horz" wrap="square" lIns="0" tIns="16933" rIns="0" bIns="0" rtlCol="0">
              <a:spAutoFit/>
            </a:bodyPr>
            <a:lstStyle/>
            <a:p>
              <a:pPr marL="16933">
                <a:spcBef>
                  <a:spcPts val="133"/>
                </a:spcBef>
              </a:pPr>
              <a:r>
                <a:rPr lang="ru-RU" sz="933" b="1" spc="-13" dirty="0">
                  <a:solidFill>
                    <a:srgbClr val="365C92"/>
                  </a:solidFill>
                </a:rPr>
                <a:t>Киоск </a:t>
              </a:r>
              <a:endParaRPr sz="933" dirty="0"/>
            </a:p>
          </p:txBody>
        </p:sp>
        <p:sp>
          <p:nvSpPr>
            <p:cNvPr id="70" name="object 70"/>
            <p:cNvSpPr txBox="1"/>
            <p:nvPr/>
          </p:nvSpPr>
          <p:spPr>
            <a:xfrm>
              <a:off x="9212850" y="6645317"/>
              <a:ext cx="703069" cy="263320"/>
            </a:xfrm>
            <a:prstGeom prst="rect">
              <a:avLst/>
            </a:prstGeom>
          </p:spPr>
          <p:txBody>
            <a:bodyPr vert="horz" wrap="square" lIns="0" tIns="16933" rIns="0" bIns="0" rtlCol="0">
              <a:spAutoFit/>
            </a:bodyPr>
            <a:lstStyle/>
            <a:p>
              <a:pPr marL="16933">
                <a:spcBef>
                  <a:spcPts val="133"/>
                </a:spcBef>
              </a:pPr>
              <a:r>
                <a:rPr lang="ru-RU" sz="800" b="1" spc="-13" dirty="0">
                  <a:solidFill>
                    <a:srgbClr val="365C92"/>
                  </a:solidFill>
                </a:rPr>
                <a:t>Мобильное устройство</a:t>
              </a:r>
              <a:endParaRPr sz="800" dirty="0"/>
            </a:p>
          </p:txBody>
        </p:sp>
        <p:sp>
          <p:nvSpPr>
            <p:cNvPr id="71" name="object 71"/>
            <p:cNvSpPr txBox="1"/>
            <p:nvPr/>
          </p:nvSpPr>
          <p:spPr>
            <a:xfrm>
              <a:off x="10085348" y="6668513"/>
              <a:ext cx="565550" cy="304228"/>
            </a:xfrm>
            <a:prstGeom prst="rect">
              <a:avLst/>
            </a:prstGeom>
          </p:spPr>
          <p:txBody>
            <a:bodyPr vert="horz" wrap="square" lIns="0" tIns="16933" rIns="0" bIns="0" rtlCol="0">
              <a:spAutoFit/>
            </a:bodyPr>
            <a:lstStyle/>
            <a:p>
              <a:pPr marL="16933">
                <a:spcBef>
                  <a:spcPts val="133"/>
                </a:spcBef>
              </a:pPr>
              <a:r>
                <a:rPr lang="ru-RU" sz="933" b="1" spc="-33" dirty="0">
                  <a:solidFill>
                    <a:srgbClr val="365C92"/>
                  </a:solidFill>
                </a:rPr>
                <a:t>Торговая точка</a:t>
              </a:r>
              <a:endParaRPr sz="933" dirty="0"/>
            </a:p>
          </p:txBody>
        </p:sp>
        <p:pic>
          <p:nvPicPr>
            <p:cNvPr id="79" name="object 23"/>
            <p:cNvPicPr/>
            <p:nvPr/>
          </p:nvPicPr>
          <p:blipFill>
            <a:blip r:embed="rId45" cstate="print"/>
            <a:stretch>
              <a:fillRect/>
            </a:stretch>
          </p:blipFill>
          <p:spPr>
            <a:xfrm>
              <a:off x="9773848" y="5747748"/>
              <a:ext cx="293750" cy="214853"/>
            </a:xfrm>
            <a:prstGeom prst="rect">
              <a:avLst/>
            </a:prstGeom>
            <a:solidFill>
              <a:schemeClr val="accent5">
                <a:lumMod val="75000"/>
              </a:schemeClr>
            </a:solidFill>
          </p:spPr>
        </p:pic>
      </p:grpSp>
      <p:sp>
        <p:nvSpPr>
          <p:cNvPr id="81" name="object 72"/>
          <p:cNvSpPr txBox="1"/>
          <p:nvPr/>
        </p:nvSpPr>
        <p:spPr>
          <a:xfrm>
            <a:off x="244699" y="6239207"/>
            <a:ext cx="11472066" cy="457027"/>
          </a:xfrm>
          <a:prstGeom prst="rect">
            <a:avLst/>
          </a:prstGeom>
        </p:spPr>
        <p:txBody>
          <a:bodyPr vert="horz" wrap="square" lIns="0" tIns="27093" rIns="0" bIns="0" rtlCol="0">
            <a:spAutoFit/>
          </a:bodyPr>
          <a:lstStyle/>
          <a:p>
            <a:pPr marL="16933" marR="6773" algn="ctr">
              <a:lnSpc>
                <a:spcPts val="1733"/>
              </a:lnSpc>
              <a:spcBef>
                <a:spcPts val="213"/>
              </a:spcBef>
            </a:pPr>
            <a:r>
              <a:rPr lang="ru-RU" dirty="0">
                <a:solidFill>
                  <a:srgbClr val="111317"/>
                </a:solidFill>
                <a:latin typeface="Poppins" panose="020B0604020202020204" charset="0"/>
                <a:cs typeface="Poppins" panose="020B0604020202020204" charset="0"/>
              </a:rPr>
              <a:t>Система </a:t>
            </a:r>
            <a:r>
              <a:rPr dirty="0" err="1">
                <a:solidFill>
                  <a:srgbClr val="111317"/>
                </a:solidFill>
                <a:latin typeface="Poppins" panose="020B0604020202020204" charset="0"/>
                <a:cs typeface="Poppins" panose="020B0604020202020204" charset="0"/>
              </a:rPr>
              <a:t>eGovPay</a:t>
            </a:r>
            <a:r>
              <a:rPr lang="en-US" dirty="0">
                <a:solidFill>
                  <a:srgbClr val="111317"/>
                </a:solidFill>
                <a:latin typeface="Poppins" panose="020B0604020202020204" charset="0"/>
                <a:cs typeface="Poppins" panose="020B0604020202020204" charset="0"/>
              </a:rPr>
              <a:t> </a:t>
            </a:r>
            <a:r>
              <a:rPr lang="ru-RU" dirty="0">
                <a:solidFill>
                  <a:srgbClr val="111317"/>
                </a:solidFill>
                <a:latin typeface="Poppins" panose="020B0604020202020204" charset="0"/>
                <a:cs typeface="Poppins" panose="020B0604020202020204" charset="0"/>
              </a:rPr>
              <a:t>поможет правительству упростить обработку платежей, сократить издержки, усовершенствовать управление данными, обогатить опыт клиентов, упростить сверку операций, а также поддержать широкий круг способов платежей</a:t>
            </a:r>
            <a:r>
              <a:rPr spc="-13" dirty="0">
                <a:solidFill>
                  <a:srgbClr val="111317"/>
                </a:solidFill>
                <a:latin typeface="Poppins" panose="020B0604020202020204" charset="0"/>
                <a:cs typeface="Poppins" panose="020B0604020202020204" charset="0"/>
              </a:rPr>
              <a:t>.</a:t>
            </a:r>
            <a:endParaRPr dirty="0">
              <a:latin typeface="Poppins" panose="020B0604020202020204" charset="0"/>
              <a:cs typeface="Poppins" panose="020B0604020202020204" charset="0"/>
            </a:endParaRPr>
          </a:p>
        </p:txBody>
      </p:sp>
      <p:sp>
        <p:nvSpPr>
          <p:cNvPr id="84" name="Google Shape;217;g1f3644c080a_1_73"/>
          <p:cNvSpPr/>
          <p:nvPr/>
        </p:nvSpPr>
        <p:spPr>
          <a:xfrm>
            <a:off x="0" y="270367"/>
            <a:ext cx="90780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5" name="Google Shape;218;g1f3644c080a_1_73"/>
          <p:cNvSpPr txBox="1"/>
          <p:nvPr/>
        </p:nvSpPr>
        <p:spPr>
          <a:xfrm>
            <a:off x="141007" y="318561"/>
            <a:ext cx="8936993" cy="492402"/>
          </a:xfrm>
          <a:prstGeom prst="rect">
            <a:avLst/>
          </a:prstGeom>
          <a:noFill/>
          <a:ln>
            <a:noFill/>
          </a:ln>
        </p:spPr>
        <p:txBody>
          <a:bodyPr spcFirstLastPara="1" wrap="square" lIns="91425" tIns="45700" rIns="91425" bIns="45700" anchor="t" anchorCtr="0">
            <a:spAutoFit/>
          </a:bodyPr>
          <a:lstStyle/>
          <a:p>
            <a:pPr lvl="0" algn="ctr">
              <a:buSzPts val="3600"/>
            </a:pPr>
            <a:r>
              <a:rPr lang="ru-RU" sz="2600" b="1" dirty="0">
                <a:solidFill>
                  <a:srgbClr val="FFF2CC"/>
                </a:solidFill>
                <a:latin typeface="Poppins"/>
                <a:ea typeface="Poppins"/>
                <a:cs typeface="Poppins"/>
                <a:sym typeface="Poppins"/>
              </a:rPr>
              <a:t>Информация об исполнении Указа Президента N 170</a:t>
            </a:r>
            <a:endParaRPr lang="ru-RU" sz="2600" b="1" dirty="0"/>
          </a:p>
        </p:txBody>
      </p:sp>
      <p:sp>
        <p:nvSpPr>
          <p:cNvPr id="86" name="Google Shape;206;g1f3644c080a_1_64"/>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dirty="0"/>
              <a:t>6</a:t>
            </a:r>
            <a:endParaRPr dirty="0"/>
          </a:p>
        </p:txBody>
      </p:sp>
    </p:spTree>
    <p:extLst>
      <p:ext uri="{BB962C8B-B14F-4D97-AF65-F5344CB8AC3E}">
        <p14:creationId xmlns:p14="http://schemas.microsoft.com/office/powerpoint/2010/main" val="396826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609600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ru-RU" sz="3200" b="1" dirty="0">
                <a:solidFill>
                  <a:srgbClr val="FFF2CC"/>
                </a:solidFill>
                <a:latin typeface="Poppins"/>
                <a:cs typeface="Poppins"/>
                <a:sym typeface="Poppins"/>
              </a:rPr>
              <a:t>План презентации</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2</a:t>
            </a:fld>
            <a:endParaRPr sz="1400"/>
          </a:p>
        </p:txBody>
      </p:sp>
      <p:sp>
        <p:nvSpPr>
          <p:cNvPr id="110" name="Google Shape;110;g177354619ee_1_0"/>
          <p:cNvSpPr txBox="1">
            <a:spLocks noGrp="1"/>
          </p:cNvSpPr>
          <p:nvPr>
            <p:ph type="body" idx="1"/>
          </p:nvPr>
        </p:nvSpPr>
        <p:spPr>
          <a:xfrm>
            <a:off x="833637" y="2006114"/>
            <a:ext cx="11178000" cy="3287103"/>
          </a:xfrm>
          <a:prstGeom prst="rect">
            <a:avLst/>
          </a:prstGeom>
          <a:noFill/>
          <a:ln>
            <a:noFill/>
          </a:ln>
        </p:spPr>
        <p:txBody>
          <a:bodyPr spcFirstLastPara="1" wrap="square" lIns="91425" tIns="45700" rIns="91425" bIns="45700" anchor="t" anchorCtr="0">
            <a:noAutofit/>
          </a:bodyPr>
          <a:lstStyle/>
          <a:p>
            <a:pPr marL="514350" lvl="0" indent="-514350" algn="just" rtl="0">
              <a:lnSpc>
                <a:spcPct val="100000"/>
              </a:lnSpc>
              <a:spcBef>
                <a:spcPts val="300"/>
              </a:spcBef>
              <a:spcAft>
                <a:spcPts val="700"/>
              </a:spcAft>
              <a:buClr>
                <a:srgbClr val="BF9000"/>
              </a:buClr>
              <a:buSzPct val="80000"/>
              <a:buFont typeface="+mj-lt"/>
              <a:buAutoNum type="romanUcPeriod"/>
            </a:pPr>
            <a:r>
              <a:rPr lang="ru-RU" b="1" dirty="0">
                <a:solidFill>
                  <a:srgbClr val="BF9000"/>
                </a:solidFill>
                <a:latin typeface="Poppins"/>
                <a:ea typeface="Poppins"/>
                <a:cs typeface="Poppins"/>
                <a:sym typeface="Poppins"/>
              </a:rPr>
              <a:t>Единый казначейский счет (ЕКС)</a:t>
            </a:r>
            <a:endParaRPr lang="en-PH" b="1" dirty="0">
              <a:solidFill>
                <a:srgbClr val="BF9000"/>
              </a:solidFill>
              <a:latin typeface="Poppins"/>
              <a:ea typeface="Poppins"/>
              <a:cs typeface="Poppins"/>
              <a:sym typeface="Poppins"/>
            </a:endParaRPr>
          </a:p>
          <a:p>
            <a:pPr marL="514350" lvl="0" indent="-514350" algn="just" rtl="0">
              <a:lnSpc>
                <a:spcPct val="100000"/>
              </a:lnSpc>
              <a:spcBef>
                <a:spcPts val="300"/>
              </a:spcBef>
              <a:spcAft>
                <a:spcPts val="700"/>
              </a:spcAft>
              <a:buClr>
                <a:srgbClr val="BF9000"/>
              </a:buClr>
              <a:buSzPct val="80000"/>
              <a:buFont typeface="+mj-lt"/>
              <a:buAutoNum type="romanUcPeriod"/>
            </a:pPr>
            <a:r>
              <a:rPr lang="ru-RU" b="1" dirty="0">
                <a:solidFill>
                  <a:srgbClr val="BF9000"/>
                </a:solidFill>
                <a:latin typeface="Poppins"/>
                <a:ea typeface="Poppins"/>
                <a:cs typeface="Poppins"/>
                <a:sym typeface="Poppins"/>
              </a:rPr>
              <a:t>Процесс сбора доходов и связанные с ним проблемы</a:t>
            </a:r>
            <a:endParaRPr lang="en-PH" b="1" dirty="0">
              <a:solidFill>
                <a:srgbClr val="BF9000"/>
              </a:solidFill>
              <a:latin typeface="Poppins"/>
              <a:ea typeface="Poppins"/>
              <a:cs typeface="Poppins"/>
              <a:sym typeface="Poppins"/>
            </a:endParaRPr>
          </a:p>
          <a:p>
            <a:pPr marL="514350" lvl="0" indent="-514350" algn="just" rtl="0">
              <a:lnSpc>
                <a:spcPct val="100000"/>
              </a:lnSpc>
              <a:spcBef>
                <a:spcPts val="300"/>
              </a:spcBef>
              <a:spcAft>
                <a:spcPts val="700"/>
              </a:spcAft>
              <a:buClr>
                <a:srgbClr val="BF9000"/>
              </a:buClr>
              <a:buSzPct val="80000"/>
              <a:buFont typeface="+mj-lt"/>
              <a:buAutoNum type="romanUcPeriod"/>
            </a:pPr>
            <a:r>
              <a:rPr lang="ru-RU" b="1" dirty="0">
                <a:solidFill>
                  <a:srgbClr val="BF9000"/>
                </a:solidFill>
                <a:latin typeface="Poppins"/>
                <a:ea typeface="Poppins"/>
                <a:cs typeface="Poppins"/>
                <a:sym typeface="Poppins"/>
              </a:rPr>
              <a:t>Исполнение бюджета</a:t>
            </a:r>
            <a:endParaRPr lang="en-PH" b="1" dirty="0">
              <a:solidFill>
                <a:srgbClr val="BF9000"/>
              </a:solidFill>
              <a:latin typeface="Poppins"/>
              <a:ea typeface="Poppins"/>
              <a:cs typeface="Poppins"/>
              <a:sym typeface="Poppins"/>
            </a:endParaRPr>
          </a:p>
          <a:p>
            <a:pPr marL="514350" lvl="0" indent="-514350" algn="just" rtl="0">
              <a:lnSpc>
                <a:spcPct val="100000"/>
              </a:lnSpc>
              <a:spcBef>
                <a:spcPts val="300"/>
              </a:spcBef>
              <a:spcAft>
                <a:spcPts val="700"/>
              </a:spcAft>
              <a:buClr>
                <a:srgbClr val="BF9000"/>
              </a:buClr>
              <a:buSzPct val="80000"/>
              <a:buFont typeface="+mj-lt"/>
              <a:buAutoNum type="romanUcPeriod"/>
            </a:pPr>
            <a:r>
              <a:rPr lang="ru-RU" b="1" dirty="0">
                <a:solidFill>
                  <a:srgbClr val="BF9000"/>
                </a:solidFill>
                <a:latin typeface="Poppins"/>
                <a:ea typeface="Poppins"/>
                <a:cs typeface="Poppins"/>
                <a:sym typeface="Poppins"/>
              </a:rPr>
              <a:t>Модифицированная система осуществления выплат (</a:t>
            </a:r>
            <a:r>
              <a:rPr lang="en-US" b="1" dirty="0">
                <a:solidFill>
                  <a:srgbClr val="BF9000"/>
                </a:solidFill>
                <a:latin typeface="Poppins"/>
                <a:ea typeface="Poppins"/>
                <a:cs typeface="Poppins"/>
                <a:sym typeface="Poppins"/>
              </a:rPr>
              <a:t>MDS</a:t>
            </a:r>
            <a:r>
              <a:rPr lang="en-PH" b="1" dirty="0">
                <a:solidFill>
                  <a:srgbClr val="BF9000"/>
                </a:solidFill>
                <a:latin typeface="Poppins"/>
                <a:ea typeface="Poppins"/>
                <a:cs typeface="Poppins"/>
                <a:sym typeface="Poppins"/>
              </a:rPr>
              <a:t>)</a:t>
            </a:r>
          </a:p>
          <a:p>
            <a:pPr marL="514350" lvl="0" indent="-514350" algn="just" rtl="0">
              <a:lnSpc>
                <a:spcPct val="100000"/>
              </a:lnSpc>
              <a:spcBef>
                <a:spcPts val="300"/>
              </a:spcBef>
              <a:spcAft>
                <a:spcPts val="700"/>
              </a:spcAft>
              <a:buClr>
                <a:srgbClr val="BF9000"/>
              </a:buClr>
              <a:buSzPct val="80000"/>
              <a:buFont typeface="+mj-lt"/>
              <a:buAutoNum type="romanUcPeriod"/>
            </a:pPr>
            <a:r>
              <a:rPr lang="ru-RU" b="1" dirty="0">
                <a:solidFill>
                  <a:srgbClr val="BF9000"/>
                </a:solidFill>
                <a:latin typeface="Poppins"/>
                <a:ea typeface="Poppins"/>
                <a:cs typeface="Poppins"/>
                <a:sym typeface="Poppins"/>
              </a:rPr>
              <a:t>Значение для управления ликвидностью</a:t>
            </a:r>
            <a:endParaRPr lang="en-PH" b="1" dirty="0">
              <a:solidFill>
                <a:srgbClr val="BF9000"/>
              </a:solidFill>
              <a:latin typeface="Poppins"/>
              <a:ea typeface="Poppins"/>
              <a:cs typeface="Poppins"/>
              <a:sym typeface="Poppins"/>
            </a:endParaRPr>
          </a:p>
          <a:p>
            <a:pPr lvl="0" indent="-457200" algn="just" rtl="0">
              <a:lnSpc>
                <a:spcPct val="100000"/>
              </a:lnSpc>
              <a:spcBef>
                <a:spcPts val="300"/>
              </a:spcBef>
              <a:spcAft>
                <a:spcPts val="0"/>
              </a:spcAft>
              <a:buClr>
                <a:srgbClr val="BF9000"/>
              </a:buClr>
              <a:buAutoNum type="romanUcPeriod"/>
            </a:pPr>
            <a:endParaRPr lang="en-PH" sz="2000" b="1" dirty="0">
              <a:solidFill>
                <a:srgbClr val="BF9000"/>
              </a:solidFill>
              <a:latin typeface="Poppins"/>
              <a:ea typeface="Poppins"/>
              <a:cs typeface="Poppins"/>
              <a:sym typeface="Poppins"/>
            </a:endParaRPr>
          </a:p>
          <a:p>
            <a:pPr lvl="1" indent="-457200" algn="just">
              <a:lnSpc>
                <a:spcPct val="100000"/>
              </a:lnSpc>
              <a:spcBef>
                <a:spcPts val="300"/>
              </a:spcBef>
              <a:buClr>
                <a:srgbClr val="BF9000"/>
              </a:buClr>
              <a:buAutoNum type="arabicPeriod"/>
            </a:pPr>
            <a:endParaRPr lang="en-PH" sz="1600" b="1" dirty="0">
              <a:solidFill>
                <a:srgbClr val="BF9000"/>
              </a:solidFill>
              <a:latin typeface="Poppins"/>
              <a:ea typeface="Poppins"/>
              <a:cs typeface="Poppins"/>
              <a:sym typeface="Poppins"/>
            </a:endParaRPr>
          </a:p>
          <a:p>
            <a:pPr marL="0" lvl="0" indent="0" algn="just" rtl="0">
              <a:lnSpc>
                <a:spcPct val="100000"/>
              </a:lnSpc>
              <a:spcBef>
                <a:spcPts val="300"/>
              </a:spcBef>
              <a:spcAft>
                <a:spcPts val="0"/>
              </a:spcAft>
              <a:buClr>
                <a:srgbClr val="BF9000"/>
              </a:buClr>
              <a:buNone/>
            </a:pPr>
            <a:endParaRPr sz="1800" dirty="0">
              <a:solidFill>
                <a:srgbClr val="192653"/>
              </a:solidFill>
              <a:latin typeface="Poppins"/>
              <a:ea typeface="Poppins"/>
              <a:cs typeface="Poppins"/>
              <a:sym typeface="Poppins"/>
            </a:endParaRPr>
          </a:p>
          <a:p>
            <a:pPr marL="1085850" indent="-171450" algn="just">
              <a:lnSpc>
                <a:spcPct val="100000"/>
              </a:lnSpc>
              <a:spcBef>
                <a:spcPts val="600"/>
              </a:spcBef>
            </a:pPr>
            <a:endParaRPr sz="600" dirty="0">
              <a:solidFill>
                <a:srgbClr val="192653"/>
              </a:solidFill>
              <a:latin typeface="Poppins"/>
              <a:ea typeface="Poppins"/>
              <a:cs typeface="Poppins"/>
              <a:sym typeface="Poppins"/>
            </a:endParaRPr>
          </a:p>
        </p:txBody>
      </p:sp>
    </p:spTree>
    <p:extLst>
      <p:ext uri="{BB962C8B-B14F-4D97-AF65-F5344CB8AC3E}">
        <p14:creationId xmlns:p14="http://schemas.microsoft.com/office/powerpoint/2010/main" val="350278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756699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 </a:t>
            </a:r>
            <a:r>
              <a:rPr lang="ru-RU" sz="3200" b="1" dirty="0">
                <a:solidFill>
                  <a:srgbClr val="FFF2CC"/>
                </a:solidFill>
                <a:latin typeface="Poppins"/>
                <a:cs typeface="Poppins"/>
                <a:sym typeface="Poppins"/>
              </a:rPr>
              <a:t>Единый казначейский счет</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3</a:t>
            </a:fld>
            <a:endParaRPr sz="1400"/>
          </a:p>
        </p:txBody>
      </p:sp>
      <p:sp>
        <p:nvSpPr>
          <p:cNvPr id="110" name="Google Shape;110;g177354619ee_1_0"/>
          <p:cNvSpPr txBox="1">
            <a:spLocks noGrp="1"/>
          </p:cNvSpPr>
          <p:nvPr>
            <p:ph type="body" idx="1"/>
          </p:nvPr>
        </p:nvSpPr>
        <p:spPr>
          <a:xfrm>
            <a:off x="326636" y="1421379"/>
            <a:ext cx="11178000" cy="22186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300"/>
              </a:spcBef>
              <a:spcAft>
                <a:spcPts val="0"/>
              </a:spcAft>
              <a:buNone/>
            </a:pPr>
            <a:r>
              <a:rPr lang="ru-RU" sz="2000" b="1" dirty="0">
                <a:solidFill>
                  <a:srgbClr val="BF9000"/>
                </a:solidFill>
                <a:latin typeface="Poppins"/>
                <a:ea typeface="Poppins"/>
                <a:cs typeface="Poppins"/>
                <a:sym typeface="Poppins"/>
              </a:rPr>
              <a:t>Реализация инициативы по внедрению Единого казначейского счета (ЕКС)</a:t>
            </a:r>
            <a:endParaRPr lang="en-PH" sz="2000" b="1" dirty="0">
              <a:solidFill>
                <a:srgbClr val="BF9000"/>
              </a:solidFill>
              <a:latin typeface="Poppins"/>
              <a:ea typeface="Poppins"/>
              <a:cs typeface="Poppins"/>
              <a:sym typeface="Poppins"/>
            </a:endParaRPr>
          </a:p>
          <a:p>
            <a:pPr marL="0" lvl="0" indent="0" algn="just" rtl="0">
              <a:lnSpc>
                <a:spcPct val="100000"/>
              </a:lnSpc>
              <a:spcBef>
                <a:spcPts val="300"/>
              </a:spcBef>
              <a:spcAft>
                <a:spcPts val="0"/>
              </a:spcAft>
              <a:buNone/>
            </a:pPr>
            <a:endParaRPr sz="200" b="1" dirty="0">
              <a:solidFill>
                <a:srgbClr val="BF9000"/>
              </a:solidFill>
              <a:latin typeface="Poppins"/>
              <a:ea typeface="Poppins"/>
              <a:cs typeface="Poppins"/>
              <a:sym typeface="Poppins"/>
            </a:endParaRPr>
          </a:p>
          <a:p>
            <a:pPr marL="419100" lvl="1" indent="-285750" algn="just">
              <a:lnSpc>
                <a:spcPct val="100000"/>
              </a:lnSpc>
              <a:spcBef>
                <a:spcPts val="1000"/>
              </a:spcBef>
              <a:buClr>
                <a:srgbClr val="192653"/>
              </a:buClr>
              <a:buSzPts val="1500"/>
            </a:pPr>
            <a:r>
              <a:rPr lang="ru-RU" sz="1800" dirty="0">
                <a:solidFill>
                  <a:srgbClr val="192653"/>
                </a:solidFill>
                <a:latin typeface="Poppins"/>
                <a:ea typeface="Poppins"/>
                <a:cs typeface="Poppins"/>
                <a:sym typeface="Poppins"/>
              </a:rPr>
              <a:t>В </a:t>
            </a:r>
            <a:r>
              <a:rPr lang="en-PH" sz="1800" dirty="0">
                <a:solidFill>
                  <a:srgbClr val="192653"/>
                </a:solidFill>
                <a:latin typeface="Poppins"/>
                <a:ea typeface="Poppins"/>
                <a:cs typeface="Poppins"/>
                <a:sym typeface="Poppins"/>
              </a:rPr>
              <a:t>2013</a:t>
            </a:r>
            <a:r>
              <a:rPr lang="ru-RU" sz="1800" dirty="0">
                <a:solidFill>
                  <a:srgbClr val="192653"/>
                </a:solidFill>
                <a:latin typeface="Poppins"/>
                <a:ea typeface="Poppins"/>
                <a:cs typeface="Poppins"/>
                <a:sym typeface="Poppins"/>
              </a:rPr>
              <a:t> году Казначейство Филиппин реализовало инициативу по внедрению ЕКС для совершенствования операций по управлению ликвидностью</a:t>
            </a:r>
            <a:r>
              <a:rPr lang="en-PH" sz="1800" dirty="0">
                <a:solidFill>
                  <a:srgbClr val="192653"/>
                </a:solidFill>
                <a:latin typeface="Poppins"/>
                <a:ea typeface="Poppins"/>
                <a:cs typeface="Poppins"/>
                <a:sym typeface="Poppins"/>
              </a:rPr>
              <a:t>. </a:t>
            </a:r>
          </a:p>
          <a:p>
            <a:pPr marL="419100" lvl="1" indent="-285750" algn="just">
              <a:lnSpc>
                <a:spcPct val="100000"/>
              </a:lnSpc>
              <a:spcBef>
                <a:spcPts val="1000"/>
              </a:spcBef>
              <a:buClr>
                <a:srgbClr val="192653"/>
              </a:buClr>
              <a:buSzPts val="1500"/>
            </a:pPr>
            <a:r>
              <a:rPr lang="ru-RU" sz="1800" dirty="0">
                <a:solidFill>
                  <a:srgbClr val="192653"/>
                </a:solidFill>
                <a:latin typeface="Poppins"/>
                <a:ea typeface="Poppins"/>
                <a:cs typeface="Poppins"/>
                <a:sym typeface="Poppins"/>
              </a:rPr>
              <a:t>ЕКС представляет собой как счет, который ведет центральный банк, так и рамочную основу для унифицированной структуры банковских счетов правительства, что позволяет обеспечивать консолидацию и оптимальное использование денежных средств национального правительства</a:t>
            </a:r>
            <a:r>
              <a:rPr lang="en-US" sz="1800" dirty="0">
                <a:solidFill>
                  <a:srgbClr val="192653"/>
                </a:solidFill>
                <a:latin typeface="Poppins"/>
                <a:ea typeface="Poppins"/>
                <a:cs typeface="Poppins"/>
                <a:sym typeface="Poppins"/>
              </a:rPr>
              <a:t>.</a:t>
            </a:r>
            <a:endParaRPr sz="1800" dirty="0">
              <a:solidFill>
                <a:srgbClr val="192653"/>
              </a:solidFill>
              <a:latin typeface="Poppins"/>
              <a:ea typeface="Poppins"/>
              <a:cs typeface="Poppins"/>
              <a:sym typeface="Poppins"/>
            </a:endParaRPr>
          </a:p>
          <a:p>
            <a:pPr marL="1085850" indent="-171450" algn="just">
              <a:lnSpc>
                <a:spcPct val="100000"/>
              </a:lnSpc>
              <a:spcBef>
                <a:spcPts val="600"/>
              </a:spcBef>
            </a:pPr>
            <a:endParaRPr sz="600" dirty="0">
              <a:solidFill>
                <a:srgbClr val="192653"/>
              </a:solidFill>
              <a:latin typeface="Poppins"/>
              <a:ea typeface="Poppins"/>
              <a:cs typeface="Poppins"/>
              <a:sym typeface="Poppins"/>
            </a:endParaRPr>
          </a:p>
        </p:txBody>
      </p:sp>
      <p:graphicFrame>
        <p:nvGraphicFramePr>
          <p:cNvPr id="8" name="Table 8">
            <a:extLst>
              <a:ext uri="{FF2B5EF4-FFF2-40B4-BE49-F238E27FC236}">
                <a16:creationId xmlns:a16="http://schemas.microsoft.com/office/drawing/2014/main" id="{D1AF9109-4BF3-BDAE-6A25-7151F1E56B12}"/>
              </a:ext>
            </a:extLst>
          </p:cNvPr>
          <p:cNvGraphicFramePr>
            <a:graphicFrameLocks noGrp="1"/>
          </p:cNvGraphicFramePr>
          <p:nvPr>
            <p:extLst>
              <p:ext uri="{D42A27DB-BD31-4B8C-83A1-F6EECF244321}">
                <p14:modId xmlns:p14="http://schemas.microsoft.com/office/powerpoint/2010/main" val="1657842898"/>
              </p:ext>
            </p:extLst>
          </p:nvPr>
        </p:nvGraphicFramePr>
        <p:xfrm>
          <a:off x="1647688" y="3781766"/>
          <a:ext cx="8128000" cy="2913400"/>
        </p:xfrm>
        <a:graphic>
          <a:graphicData uri="http://schemas.openxmlformats.org/drawingml/2006/table">
            <a:tbl>
              <a:tblPr firstRow="1" bandRow="1">
                <a:tableStyleId>{9E4A3021-E777-4A4A-9664-C8133FCB7AF5}</a:tableStyleId>
              </a:tblPr>
              <a:tblGrid>
                <a:gridCol w="4064000">
                  <a:extLst>
                    <a:ext uri="{9D8B030D-6E8A-4147-A177-3AD203B41FA5}">
                      <a16:colId xmlns:a16="http://schemas.microsoft.com/office/drawing/2014/main" val="2448261605"/>
                    </a:ext>
                  </a:extLst>
                </a:gridCol>
                <a:gridCol w="4064000">
                  <a:extLst>
                    <a:ext uri="{9D8B030D-6E8A-4147-A177-3AD203B41FA5}">
                      <a16:colId xmlns:a16="http://schemas.microsoft.com/office/drawing/2014/main" val="1774073254"/>
                    </a:ext>
                  </a:extLst>
                </a:gridCol>
              </a:tblGrid>
              <a:tr h="344358">
                <a:tc>
                  <a:txBody>
                    <a:bodyPr/>
                    <a:lstStyle/>
                    <a:p>
                      <a:pPr algn="ctr"/>
                      <a:r>
                        <a:rPr lang="ru-RU" sz="1600" b="1" dirty="0">
                          <a:latin typeface="Poppins" panose="00000500000000000000" pitchFamily="2" charset="0"/>
                          <a:cs typeface="Poppins" panose="00000500000000000000" pitchFamily="2" charset="0"/>
                        </a:rPr>
                        <a:t>До внедрения ЕКС</a:t>
                      </a:r>
                      <a:endParaRPr lang="en-PH" sz="1600" b="1" dirty="0">
                        <a:latin typeface="Poppins" panose="00000500000000000000" pitchFamily="2" charset="0"/>
                        <a:cs typeface="Poppins" panose="000005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u-RU" sz="1600" b="1" dirty="0">
                          <a:latin typeface="Poppins" panose="00000500000000000000" pitchFamily="2" charset="0"/>
                          <a:cs typeface="Poppins" panose="00000500000000000000" pitchFamily="2" charset="0"/>
                        </a:rPr>
                        <a:t>После внедрения ЕКС</a:t>
                      </a:r>
                      <a:endParaRPr lang="en-PH" sz="1600" b="1"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047039603"/>
                  </a:ext>
                </a:extLst>
              </a:tr>
              <a:tr h="877406">
                <a:tc>
                  <a:txBody>
                    <a:bodyPr/>
                    <a:lstStyle/>
                    <a:p>
                      <a:pPr algn="ctr"/>
                      <a:r>
                        <a:rPr lang="ru-RU" sz="1400" dirty="0">
                          <a:latin typeface="Assistant" pitchFamily="2" charset="-79"/>
                          <a:cs typeface="Assistant" pitchFamily="2" charset="-79"/>
                        </a:rPr>
                        <a:t>Длительный «плавающий» период доступности налоговых поступлений</a:t>
                      </a:r>
                      <a:endParaRPr lang="en-PH" sz="1400" dirty="0">
                        <a:latin typeface="Assistant" pitchFamily="2" charset="-79"/>
                        <a:cs typeface="Assistant" pitchFamily="2" charset="-79"/>
                      </a:endParaRPr>
                    </a:p>
                  </a:txBody>
                  <a:tcPr anchor="ctr"/>
                </a:tc>
                <a:tc>
                  <a:txBody>
                    <a:bodyPr/>
                    <a:lstStyle/>
                    <a:p>
                      <a:pPr algn="ctr"/>
                      <a:r>
                        <a:rPr lang="ru-RU" sz="1400" dirty="0">
                          <a:latin typeface="Assistant" pitchFamily="2" charset="-79"/>
                          <a:cs typeface="Assistant" pitchFamily="2" charset="-79"/>
                        </a:rPr>
                        <a:t>Перечисление налоговых поступлений по истечении одного рабочего дня</a:t>
                      </a:r>
                      <a:r>
                        <a:rPr lang="en-US" sz="1400" dirty="0">
                          <a:latin typeface="Assistant" pitchFamily="2" charset="-79"/>
                          <a:cs typeface="Assistant" pitchFamily="2" charset="-79"/>
                        </a:rPr>
                        <a:t> </a:t>
                      </a:r>
                    </a:p>
                    <a:p>
                      <a:pPr algn="ctr"/>
                      <a:r>
                        <a:rPr lang="en-US" sz="1400" dirty="0">
                          <a:latin typeface="Assistant" pitchFamily="2" charset="-79"/>
                          <a:cs typeface="Assistant" pitchFamily="2" charset="-79"/>
                        </a:rPr>
                        <a:t>(</a:t>
                      </a:r>
                      <a:r>
                        <a:rPr lang="ru-RU" sz="1400" dirty="0">
                          <a:latin typeface="Assistant" pitchFamily="2" charset="-79"/>
                          <a:cs typeface="Assistant" pitchFamily="2" charset="-79"/>
                        </a:rPr>
                        <a:t>с уплатой фиксированного вознаграждения за услугу</a:t>
                      </a:r>
                      <a:r>
                        <a:rPr lang="en-US" sz="1400" dirty="0">
                          <a:latin typeface="Assistant" pitchFamily="2" charset="-79"/>
                          <a:cs typeface="Assistant" pitchFamily="2" charset="-79"/>
                        </a:rPr>
                        <a:t>)</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018280490"/>
                  </a:ext>
                </a:extLst>
              </a:tr>
              <a:tr h="6792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u-RU" sz="1400" u="none" strike="noStrike" cap="none" dirty="0">
                          <a:solidFill>
                            <a:schemeClr val="dk1"/>
                          </a:solidFill>
                          <a:latin typeface="Assistant" pitchFamily="2" charset="-79"/>
                          <a:ea typeface="Assistant"/>
                          <a:cs typeface="Assistant" pitchFamily="2" charset="-79"/>
                          <a:sym typeface="Assistant"/>
                        </a:rPr>
                        <a:t>Исполнительные ведомства могли легко открывать новые счета в банках</a:t>
                      </a:r>
                      <a:r>
                        <a:rPr lang="en-US" sz="1400" u="none" strike="noStrike" cap="none" dirty="0">
                          <a:solidFill>
                            <a:schemeClr val="dk1"/>
                          </a:solidFill>
                          <a:latin typeface="Assistant" pitchFamily="2" charset="-79"/>
                          <a:ea typeface="Assistant"/>
                          <a:cs typeface="Assistant" pitchFamily="2" charset="-79"/>
                          <a:sym typeface="Assistant"/>
                        </a:rPr>
                        <a:t>.</a:t>
                      </a:r>
                      <a:endParaRPr lang="en-PH" sz="1400" dirty="0">
                        <a:latin typeface="Assistant" pitchFamily="2" charset="-79"/>
                        <a:cs typeface="Assistant" pitchFamily="2" charset="-79"/>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u-RU" sz="1400" u="none" strike="noStrike" cap="none" dirty="0">
                          <a:solidFill>
                            <a:schemeClr val="dk1"/>
                          </a:solidFill>
                          <a:latin typeface="Assistant" pitchFamily="2" charset="-79"/>
                          <a:ea typeface="Assistant"/>
                          <a:cs typeface="Assistant" pitchFamily="2" charset="-79"/>
                          <a:sym typeface="Assistant"/>
                        </a:rPr>
                        <a:t>Более строгие правила одобрения открытия ведомствами банковских счетов</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60812724"/>
                  </a:ext>
                </a:extLst>
              </a:tr>
              <a:tr h="877406">
                <a:tc>
                  <a:txBody>
                    <a:bodyPr/>
                    <a:lstStyle/>
                    <a:p>
                      <a:pPr algn="ctr"/>
                      <a:r>
                        <a:rPr lang="ru-RU" sz="1400" u="none" strike="noStrike" cap="none" dirty="0">
                          <a:solidFill>
                            <a:schemeClr val="dk1"/>
                          </a:solidFill>
                          <a:latin typeface="Assistant" pitchFamily="2" charset="-79"/>
                          <a:ea typeface="Assistant"/>
                          <a:cs typeface="Assistant" pitchFamily="2" charset="-79"/>
                          <a:sym typeface="Assistant"/>
                        </a:rPr>
                        <a:t>Слабый мониторинг банковских счетов за пределами ЕКС</a:t>
                      </a:r>
                      <a:endParaRPr lang="en-PH" sz="1400" dirty="0">
                        <a:latin typeface="Assistant" pitchFamily="2" charset="-79"/>
                        <a:cs typeface="Assistant" pitchFamily="2" charset="-79"/>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u-RU" sz="1400" u="none" strike="noStrike" cap="none" dirty="0">
                          <a:solidFill>
                            <a:schemeClr val="dk1"/>
                          </a:solidFill>
                          <a:latin typeface="Assistant" pitchFamily="2" charset="-79"/>
                          <a:ea typeface="Assistant"/>
                          <a:cs typeface="Assistant" pitchFamily="2" charset="-79"/>
                          <a:sym typeface="Assistant"/>
                        </a:rPr>
                        <a:t>Представление банками регулярных отчетов о состоянии существующих счетов правительства</a:t>
                      </a:r>
                      <a:r>
                        <a:rPr lang="en-US" sz="1400" u="none" strike="noStrike" cap="none" dirty="0">
                          <a:solidFill>
                            <a:schemeClr val="dk1"/>
                          </a:solidFill>
                          <a:latin typeface="Assistant" pitchFamily="2" charset="-79"/>
                          <a:ea typeface="Assistant"/>
                          <a:cs typeface="Assistant" pitchFamily="2" charset="-79"/>
                          <a:sym typeface="Assistant"/>
                        </a:rPr>
                        <a:t>.</a:t>
                      </a:r>
                      <a:r>
                        <a:rPr lang="ru-RU" sz="1400" u="none" strike="noStrike" cap="none" dirty="0">
                          <a:solidFill>
                            <a:schemeClr val="dk1"/>
                          </a:solidFill>
                          <a:latin typeface="Assistant" pitchFamily="2" charset="-79"/>
                          <a:ea typeface="Assistant"/>
                          <a:cs typeface="Assistant" pitchFamily="2" charset="-79"/>
                          <a:sym typeface="Assistant"/>
                        </a:rPr>
                        <a:t> Активные усилия по закрытию ненужных счетов. </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99591090"/>
                  </a:ext>
                </a:extLst>
              </a:tr>
            </a:tbl>
          </a:graphicData>
        </a:graphic>
      </p:graphicFrame>
    </p:spTree>
    <p:extLst>
      <p:ext uri="{BB962C8B-B14F-4D97-AF65-F5344CB8AC3E}">
        <p14:creationId xmlns:p14="http://schemas.microsoft.com/office/powerpoint/2010/main" val="351182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756699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200" b="1" i="0" u="none" strike="noStrike" kern="0" cap="none" spc="0" normalizeH="0" baseline="0" noProof="0" dirty="0">
                <a:ln>
                  <a:noFill/>
                </a:ln>
                <a:solidFill>
                  <a:srgbClr val="FFF2CC"/>
                </a:solidFill>
                <a:effectLst/>
                <a:uLnTx/>
                <a:uFillTx/>
                <a:latin typeface="Poppins"/>
                <a:cs typeface="Poppins"/>
                <a:sym typeface="Poppins"/>
              </a:rPr>
              <a:t>II. </a:t>
            </a:r>
            <a:r>
              <a:rPr kumimoji="0" lang="ru-RU" sz="3200" b="1" i="0" u="none" strike="noStrike" kern="0" cap="none" spc="0" normalizeH="0" baseline="0" noProof="0" dirty="0">
                <a:ln>
                  <a:noFill/>
                </a:ln>
                <a:solidFill>
                  <a:srgbClr val="FFF2CC"/>
                </a:solidFill>
                <a:effectLst/>
                <a:uLnTx/>
                <a:uFillTx/>
                <a:latin typeface="Poppins"/>
                <a:cs typeface="Poppins"/>
                <a:sym typeface="Poppins"/>
              </a:rPr>
              <a:t>Процесс сбора доходов</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888888"/>
              </a:solidFill>
              <a:effectLst/>
              <a:uLnTx/>
              <a:uFillTx/>
              <a:latin typeface="Calibri"/>
              <a:cs typeface="Calibri"/>
              <a:sym typeface="Calibri"/>
            </a:endParaRPr>
          </a:p>
        </p:txBody>
      </p:sp>
      <p:pic>
        <p:nvPicPr>
          <p:cNvPr id="1026" name="Picture 2" descr="Bureau of Customs - Wikipedia">
            <a:extLst>
              <a:ext uri="{FF2B5EF4-FFF2-40B4-BE49-F238E27FC236}">
                <a16:creationId xmlns:a16="http://schemas.microsoft.com/office/drawing/2014/main" id="{47688CB2-8A42-AA9E-86E1-D7D139C0D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793" y="3480472"/>
            <a:ext cx="825885" cy="82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2B6DD5-2A1D-9AA9-0B5D-5CF85EDA7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793" y="1488128"/>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the Bank - Who We Are">
            <a:extLst>
              <a:ext uri="{FF2B5EF4-FFF2-40B4-BE49-F238E27FC236}">
                <a16:creationId xmlns:a16="http://schemas.microsoft.com/office/drawing/2014/main" id="{3D62B280-4B18-8EC7-E707-4571F616C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663" y="1297092"/>
            <a:ext cx="1021867" cy="10190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73CF4B-7041-4A8E-0703-9F241C629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241" y="353447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k Png Pic - Bank Clipart Transparent Background, Png Download -  600x597(#718078) - PngFind">
            <a:extLst>
              <a:ext uri="{FF2B5EF4-FFF2-40B4-BE49-F238E27FC236}">
                <a16:creationId xmlns:a16="http://schemas.microsoft.com/office/drawing/2014/main" id="{24A1529C-2295-209F-3AF8-488ACD8AD7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6305570" y="3286499"/>
            <a:ext cx="1146229" cy="12295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overnment PNG, Vector, PSD, and Clipart With Transparent Background for Free  Download | Pngtree">
            <a:extLst>
              <a:ext uri="{FF2B5EF4-FFF2-40B4-BE49-F238E27FC236}">
                <a16:creationId xmlns:a16="http://schemas.microsoft.com/office/drawing/2014/main" id="{7BBA8345-300F-16A1-F48E-9811F95AAE15}"/>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7917" t="13573" r="7917" b="10894"/>
          <a:stretch/>
        </p:blipFill>
        <p:spPr bwMode="auto">
          <a:xfrm>
            <a:off x="2468793" y="5453797"/>
            <a:ext cx="825885" cy="8401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Elbow 3">
            <a:extLst>
              <a:ext uri="{FF2B5EF4-FFF2-40B4-BE49-F238E27FC236}">
                <a16:creationId xmlns:a16="http://schemas.microsoft.com/office/drawing/2014/main" id="{2F4D7ED1-8075-134D-AE55-B4BFB03CEFFA}"/>
              </a:ext>
            </a:extLst>
          </p:cNvPr>
          <p:cNvCxnSpPr>
            <a:stCxn id="1034" idx="3"/>
            <a:endCxn id="1028" idx="1"/>
          </p:cNvCxnSpPr>
          <p:nvPr/>
        </p:nvCxnSpPr>
        <p:spPr>
          <a:xfrm flipV="1">
            <a:off x="1058241" y="1902128"/>
            <a:ext cx="1410552" cy="199234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AF916E09-92CF-5A12-408F-620DA6E55DF6}"/>
              </a:ext>
            </a:extLst>
          </p:cNvPr>
          <p:cNvCxnSpPr>
            <a:stCxn id="1034" idx="3"/>
            <a:endCxn id="1026" idx="1"/>
          </p:cNvCxnSpPr>
          <p:nvPr/>
        </p:nvCxnSpPr>
        <p:spPr>
          <a:xfrm>
            <a:off x="1058241" y="3894472"/>
            <a:ext cx="1410552" cy="127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03C5186F-2404-6767-9B5A-8B7235BE11B6}"/>
              </a:ext>
            </a:extLst>
          </p:cNvPr>
          <p:cNvCxnSpPr>
            <a:stCxn id="1034" idx="3"/>
            <a:endCxn id="1040" idx="1"/>
          </p:cNvCxnSpPr>
          <p:nvPr/>
        </p:nvCxnSpPr>
        <p:spPr>
          <a:xfrm>
            <a:off x="1058241" y="3894472"/>
            <a:ext cx="1410552" cy="197942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7A9198E-FCB8-882E-873E-259A5DC717E7}"/>
              </a:ext>
            </a:extLst>
          </p:cNvPr>
          <p:cNvGrpSpPr/>
          <p:nvPr/>
        </p:nvGrpSpPr>
        <p:grpSpPr>
          <a:xfrm>
            <a:off x="8894866" y="3480472"/>
            <a:ext cx="1542434" cy="2524876"/>
            <a:chOff x="8355370" y="3622972"/>
            <a:chExt cx="1542434" cy="2524876"/>
          </a:xfrm>
        </p:grpSpPr>
        <p:sp>
          <p:nvSpPr>
            <p:cNvPr id="2" name="Rectangle: Rounded Corners 1">
              <a:extLst>
                <a:ext uri="{FF2B5EF4-FFF2-40B4-BE49-F238E27FC236}">
                  <a16:creationId xmlns:a16="http://schemas.microsoft.com/office/drawing/2014/main" id="{7AFF2B26-9CA0-1B13-8B54-ADFE3B1FA7AE}"/>
                </a:ext>
              </a:extLst>
            </p:cNvPr>
            <p:cNvSpPr/>
            <p:nvPr/>
          </p:nvSpPr>
          <p:spPr>
            <a:xfrm>
              <a:off x="8355370" y="3622972"/>
              <a:ext cx="1542434" cy="2520233"/>
            </a:xfrm>
            <a:prstGeom prst="roundRect">
              <a:avLst/>
            </a:prstGeom>
            <a:solidFill>
              <a:schemeClr val="accent5">
                <a:alpha val="50000"/>
              </a:schemeClr>
            </a:soli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a:p>
          </p:txBody>
        </p:sp>
        <p:pic>
          <p:nvPicPr>
            <p:cNvPr id="1032" name="Picture 8" descr="BTr-Original-Logo | Bureau of the Treasury PH">
              <a:extLst>
                <a:ext uri="{FF2B5EF4-FFF2-40B4-BE49-F238E27FC236}">
                  <a16:creationId xmlns:a16="http://schemas.microsoft.com/office/drawing/2014/main" id="{FB4C4D64-B94C-E8B7-1521-88318AE862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8846" y="3753572"/>
              <a:ext cx="935482" cy="922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6C082B-2CB2-EAB5-C7DB-BF05EDBB34C0}"/>
                </a:ext>
              </a:extLst>
            </p:cNvPr>
            <p:cNvSpPr txBox="1"/>
            <p:nvPr/>
          </p:nvSpPr>
          <p:spPr>
            <a:xfrm>
              <a:off x="8601358" y="4619295"/>
              <a:ext cx="1072908" cy="476726"/>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1100" dirty="0">
                  <a:latin typeface="Assistant" pitchFamily="2" charset="-79"/>
                  <a:cs typeface="Assistant" pitchFamily="2" charset="-79"/>
                </a:rPr>
                <a:t>Местные отделения</a:t>
              </a:r>
              <a:endParaRPr lang="en-PH" sz="1100" dirty="0">
                <a:latin typeface="Assistant" pitchFamily="2" charset="-79"/>
                <a:cs typeface="Assistant" pitchFamily="2" charset="-79"/>
              </a:endParaRPr>
            </a:p>
          </p:txBody>
        </p:sp>
        <p:sp>
          <p:nvSpPr>
            <p:cNvPr id="11" name="TextBox 10">
              <a:extLst>
                <a:ext uri="{FF2B5EF4-FFF2-40B4-BE49-F238E27FC236}">
                  <a16:creationId xmlns:a16="http://schemas.microsoft.com/office/drawing/2014/main" id="{5AE3661A-4C97-BB0C-C453-CFDDFB85AACA}"/>
                </a:ext>
              </a:extLst>
            </p:cNvPr>
            <p:cNvSpPr txBox="1"/>
            <p:nvPr/>
          </p:nvSpPr>
          <p:spPr>
            <a:xfrm>
              <a:off x="8598084" y="5143497"/>
              <a:ext cx="1072908" cy="476726"/>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1100" dirty="0">
                  <a:latin typeface="Assistant" pitchFamily="2" charset="-79"/>
                  <a:cs typeface="Assistant" pitchFamily="2" charset="-79"/>
                </a:rPr>
                <a:t>Головной офис</a:t>
              </a:r>
              <a:endParaRPr lang="en-PH" sz="1100" dirty="0">
                <a:latin typeface="Assistant" pitchFamily="2" charset="-79"/>
                <a:cs typeface="Assistant" pitchFamily="2" charset="-79"/>
              </a:endParaRPr>
            </a:p>
          </p:txBody>
        </p:sp>
        <p:sp>
          <p:nvSpPr>
            <p:cNvPr id="12" name="TextBox 11">
              <a:extLst>
                <a:ext uri="{FF2B5EF4-FFF2-40B4-BE49-F238E27FC236}">
                  <a16:creationId xmlns:a16="http://schemas.microsoft.com/office/drawing/2014/main" id="{2F041BC6-9FDC-74D3-9BE7-8531D0C0D099}"/>
                </a:ext>
              </a:extLst>
            </p:cNvPr>
            <p:cNvSpPr txBox="1"/>
            <p:nvPr/>
          </p:nvSpPr>
          <p:spPr>
            <a:xfrm>
              <a:off x="8590133" y="5671122"/>
              <a:ext cx="1072908" cy="476726"/>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1100" dirty="0">
                  <a:latin typeface="Assistant" pitchFamily="2" charset="-79"/>
                  <a:cs typeface="Assistant" pitchFamily="2" charset="-79"/>
                </a:rPr>
                <a:t>Системы баз данных</a:t>
              </a:r>
              <a:endParaRPr lang="en-PH" sz="1100" dirty="0">
                <a:latin typeface="Assistant" pitchFamily="2" charset="-79"/>
                <a:cs typeface="Assistant" pitchFamily="2" charset="-79"/>
              </a:endParaRPr>
            </a:p>
          </p:txBody>
        </p:sp>
      </p:grpSp>
      <p:grpSp>
        <p:nvGrpSpPr>
          <p:cNvPr id="18" name="Group 17">
            <a:extLst>
              <a:ext uri="{FF2B5EF4-FFF2-40B4-BE49-F238E27FC236}">
                <a16:creationId xmlns:a16="http://schemas.microsoft.com/office/drawing/2014/main" id="{596B5A0C-3032-E474-D162-EB3EF72C425C}"/>
              </a:ext>
            </a:extLst>
          </p:cNvPr>
          <p:cNvGrpSpPr/>
          <p:nvPr/>
        </p:nvGrpSpPr>
        <p:grpSpPr>
          <a:xfrm>
            <a:off x="4044550" y="1411206"/>
            <a:ext cx="1410552" cy="981843"/>
            <a:chOff x="4044550" y="1883663"/>
            <a:chExt cx="1542434" cy="1188721"/>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729F307A-0C12-47C4-3882-01AFC00C18C9}"/>
                </a:ext>
              </a:extLst>
            </p:cNvPr>
            <p:cNvSpPr/>
            <p:nvPr/>
          </p:nvSpPr>
          <p:spPr>
            <a:xfrm>
              <a:off x="4044550" y="1883663"/>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1050"/>
            </a:p>
          </p:txBody>
        </p:sp>
        <p:sp>
          <p:nvSpPr>
            <p:cNvPr id="14" name="TextBox 13">
              <a:extLst>
                <a:ext uri="{FF2B5EF4-FFF2-40B4-BE49-F238E27FC236}">
                  <a16:creationId xmlns:a16="http://schemas.microsoft.com/office/drawing/2014/main" id="{FF58B91C-7F78-BC5D-3F44-14F2FD200194}"/>
                </a:ext>
              </a:extLst>
            </p:cNvPr>
            <p:cNvSpPr txBox="1"/>
            <p:nvPr/>
          </p:nvSpPr>
          <p:spPr>
            <a:xfrm>
              <a:off x="4279313" y="233497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dirty="0">
                  <a:latin typeface="Assistant" pitchFamily="2" charset="-79"/>
                  <a:cs typeface="Assistant" pitchFamily="2" charset="-79"/>
                </a:rPr>
                <a:t>Система </a:t>
              </a:r>
              <a:r>
                <a:rPr lang="en-PH" sz="900" dirty="0">
                  <a:latin typeface="Assistant" pitchFamily="2" charset="-79"/>
                  <a:cs typeface="Assistant" pitchFamily="2" charset="-79"/>
                </a:rPr>
                <a:t>EFPS</a:t>
              </a:r>
            </a:p>
          </p:txBody>
        </p:sp>
        <p:sp>
          <p:nvSpPr>
            <p:cNvPr id="15" name="TextBox 14">
              <a:extLst>
                <a:ext uri="{FF2B5EF4-FFF2-40B4-BE49-F238E27FC236}">
                  <a16:creationId xmlns:a16="http://schemas.microsoft.com/office/drawing/2014/main" id="{E4ADC5A9-3A07-28DA-C4EC-476D2D24F254}"/>
                </a:ext>
              </a:extLst>
            </p:cNvPr>
            <p:cNvSpPr txBox="1"/>
            <p:nvPr/>
          </p:nvSpPr>
          <p:spPr>
            <a:xfrm>
              <a:off x="4279313" y="267683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dirty="0">
                  <a:latin typeface="Assistant" pitchFamily="2" charset="-79"/>
                  <a:cs typeface="Assistant" pitchFamily="2" charset="-79"/>
                </a:rPr>
                <a:t>Система </a:t>
              </a:r>
              <a:r>
                <a:rPr lang="en-PH" sz="900" dirty="0">
                  <a:latin typeface="Assistant" pitchFamily="2" charset="-79"/>
                  <a:cs typeface="Assistant" pitchFamily="2" charset="-79"/>
                </a:rPr>
                <a:t>LBDES</a:t>
              </a:r>
            </a:p>
          </p:txBody>
        </p:sp>
        <p:sp>
          <p:nvSpPr>
            <p:cNvPr id="17" name="TextBox 16">
              <a:extLst>
                <a:ext uri="{FF2B5EF4-FFF2-40B4-BE49-F238E27FC236}">
                  <a16:creationId xmlns:a16="http://schemas.microsoft.com/office/drawing/2014/main" id="{00AB5F8D-049A-748E-FD2A-5FD28171558B}"/>
                </a:ext>
              </a:extLst>
            </p:cNvPr>
            <p:cNvSpPr txBox="1"/>
            <p:nvPr/>
          </p:nvSpPr>
          <p:spPr>
            <a:xfrm>
              <a:off x="4158644" y="1988506"/>
              <a:ext cx="1314246" cy="309200"/>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b="1" dirty="0">
                  <a:latin typeface="Assistant" pitchFamily="2" charset="-79"/>
                  <a:cs typeface="Assistant" pitchFamily="2" charset="-79"/>
                </a:rPr>
                <a:t>Налоги</a:t>
              </a:r>
              <a:endParaRPr lang="en-PH" sz="900" b="1" dirty="0">
                <a:latin typeface="Assistant" pitchFamily="2" charset="-79"/>
                <a:cs typeface="Assistant" pitchFamily="2" charset="-79"/>
              </a:endParaRPr>
            </a:p>
          </p:txBody>
        </p:sp>
      </p:grpSp>
      <p:grpSp>
        <p:nvGrpSpPr>
          <p:cNvPr id="19" name="Group 18">
            <a:extLst>
              <a:ext uri="{FF2B5EF4-FFF2-40B4-BE49-F238E27FC236}">
                <a16:creationId xmlns:a16="http://schemas.microsoft.com/office/drawing/2014/main" id="{2E2AD468-970B-B598-BBD2-3A9B2CF3B972}"/>
              </a:ext>
            </a:extLst>
          </p:cNvPr>
          <p:cNvGrpSpPr/>
          <p:nvPr/>
        </p:nvGrpSpPr>
        <p:grpSpPr>
          <a:xfrm>
            <a:off x="4040373" y="3396727"/>
            <a:ext cx="1410552" cy="981843"/>
            <a:chOff x="4044550" y="1894734"/>
            <a:chExt cx="1542434" cy="1188721"/>
          </a:xfrm>
          <a:solidFill>
            <a:schemeClr val="accent4">
              <a:lumMod val="20000"/>
              <a:lumOff val="80000"/>
            </a:schemeClr>
          </a:solidFill>
        </p:grpSpPr>
        <p:sp>
          <p:nvSpPr>
            <p:cNvPr id="20" name="Rectangle: Rounded Corners 19">
              <a:extLst>
                <a:ext uri="{FF2B5EF4-FFF2-40B4-BE49-F238E27FC236}">
                  <a16:creationId xmlns:a16="http://schemas.microsoft.com/office/drawing/2014/main" id="{E4FDD022-C90B-E9E5-707A-8D3225129E5F}"/>
                </a:ext>
              </a:extLst>
            </p:cNvPr>
            <p:cNvSpPr/>
            <p:nvPr/>
          </p:nvSpPr>
          <p:spPr>
            <a:xfrm>
              <a:off x="4044550" y="1894734"/>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900"/>
            </a:p>
          </p:txBody>
        </p:sp>
        <p:sp>
          <p:nvSpPr>
            <p:cNvPr id="21" name="TextBox 20">
              <a:extLst>
                <a:ext uri="{FF2B5EF4-FFF2-40B4-BE49-F238E27FC236}">
                  <a16:creationId xmlns:a16="http://schemas.microsoft.com/office/drawing/2014/main" id="{A0DDD219-374C-777A-D8B7-9B557B88C5C5}"/>
                </a:ext>
              </a:extLst>
            </p:cNvPr>
            <p:cNvSpPr txBox="1"/>
            <p:nvPr/>
          </p:nvSpPr>
          <p:spPr>
            <a:xfrm>
              <a:off x="4279313" y="233497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E2M</a:t>
              </a:r>
              <a:endParaRPr lang="en-PH" sz="900" dirty="0">
                <a:latin typeface="Assistant" pitchFamily="2" charset="-79"/>
                <a:cs typeface="Assistant" pitchFamily="2" charset="-79"/>
              </a:endParaRPr>
            </a:p>
          </p:txBody>
        </p:sp>
        <p:sp>
          <p:nvSpPr>
            <p:cNvPr id="22" name="TextBox 21">
              <a:extLst>
                <a:ext uri="{FF2B5EF4-FFF2-40B4-BE49-F238E27FC236}">
                  <a16:creationId xmlns:a16="http://schemas.microsoft.com/office/drawing/2014/main" id="{8F6CC794-35BA-7B22-C3E3-8825F037AEF6}"/>
                </a:ext>
              </a:extLst>
            </p:cNvPr>
            <p:cNvSpPr txBox="1"/>
            <p:nvPr/>
          </p:nvSpPr>
          <p:spPr>
            <a:xfrm>
              <a:off x="4279313" y="2698978"/>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PASS5</a:t>
              </a:r>
              <a:endParaRPr lang="en-PH" sz="900" dirty="0">
                <a:latin typeface="Assistant" pitchFamily="2" charset="-79"/>
                <a:cs typeface="Assistant" pitchFamily="2" charset="-79"/>
              </a:endParaRPr>
            </a:p>
          </p:txBody>
        </p:sp>
        <p:sp>
          <p:nvSpPr>
            <p:cNvPr id="23" name="TextBox 22">
              <a:extLst>
                <a:ext uri="{FF2B5EF4-FFF2-40B4-BE49-F238E27FC236}">
                  <a16:creationId xmlns:a16="http://schemas.microsoft.com/office/drawing/2014/main" id="{B7BFC32B-A193-F1EC-9B17-E31E81A8D383}"/>
                </a:ext>
              </a:extLst>
            </p:cNvPr>
            <p:cNvSpPr txBox="1"/>
            <p:nvPr/>
          </p:nvSpPr>
          <p:spPr>
            <a:xfrm>
              <a:off x="4158644" y="1942267"/>
              <a:ext cx="1314585" cy="494721"/>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b="1" dirty="0">
                  <a:latin typeface="Assistant" pitchFamily="2" charset="-79"/>
                  <a:cs typeface="Assistant" pitchFamily="2" charset="-79"/>
                </a:rPr>
                <a:t>Таможенные сборы</a:t>
              </a:r>
              <a:endParaRPr lang="en-PH" sz="900" b="1" dirty="0">
                <a:latin typeface="Assistant" pitchFamily="2" charset="-79"/>
                <a:cs typeface="Assistant" pitchFamily="2" charset="-79"/>
              </a:endParaRPr>
            </a:p>
          </p:txBody>
        </p:sp>
      </p:grpSp>
      <p:grpSp>
        <p:nvGrpSpPr>
          <p:cNvPr id="24" name="Group 23">
            <a:extLst>
              <a:ext uri="{FF2B5EF4-FFF2-40B4-BE49-F238E27FC236}">
                <a16:creationId xmlns:a16="http://schemas.microsoft.com/office/drawing/2014/main" id="{1E1D858C-2901-9C9D-FD59-BBC7DE91E67D}"/>
              </a:ext>
            </a:extLst>
          </p:cNvPr>
          <p:cNvGrpSpPr/>
          <p:nvPr/>
        </p:nvGrpSpPr>
        <p:grpSpPr>
          <a:xfrm>
            <a:off x="4040684" y="5368070"/>
            <a:ext cx="1410552" cy="981843"/>
            <a:chOff x="4044550" y="1883663"/>
            <a:chExt cx="1542434" cy="1188721"/>
          </a:xfrm>
          <a:solidFill>
            <a:schemeClr val="accent4">
              <a:lumMod val="20000"/>
              <a:lumOff val="80000"/>
            </a:schemeClr>
          </a:solidFill>
        </p:grpSpPr>
        <p:sp>
          <p:nvSpPr>
            <p:cNvPr id="25" name="Rectangle: Rounded Corners 24">
              <a:extLst>
                <a:ext uri="{FF2B5EF4-FFF2-40B4-BE49-F238E27FC236}">
                  <a16:creationId xmlns:a16="http://schemas.microsoft.com/office/drawing/2014/main" id="{3AF88D20-521E-B002-BAAE-4F8FC4E70274}"/>
                </a:ext>
              </a:extLst>
            </p:cNvPr>
            <p:cNvSpPr/>
            <p:nvPr/>
          </p:nvSpPr>
          <p:spPr>
            <a:xfrm>
              <a:off x="4044550" y="1883663"/>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1100"/>
            </a:p>
          </p:txBody>
        </p:sp>
        <p:sp>
          <p:nvSpPr>
            <p:cNvPr id="26" name="TextBox 25">
              <a:extLst>
                <a:ext uri="{FF2B5EF4-FFF2-40B4-BE49-F238E27FC236}">
                  <a16:creationId xmlns:a16="http://schemas.microsoft.com/office/drawing/2014/main" id="{ED37E89F-C181-110F-0711-006CC4711982}"/>
                </a:ext>
              </a:extLst>
            </p:cNvPr>
            <p:cNvSpPr txBox="1"/>
            <p:nvPr/>
          </p:nvSpPr>
          <p:spPr>
            <a:xfrm>
              <a:off x="4279313" y="2312836"/>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dirty="0">
                  <a:latin typeface="Assistant" pitchFamily="2" charset="-79"/>
                  <a:cs typeface="Assistant" pitchFamily="2" charset="-79"/>
                </a:rPr>
                <a:t>Электронный </a:t>
              </a:r>
              <a:endParaRPr lang="en-PH" sz="900" dirty="0">
                <a:latin typeface="Assistant" pitchFamily="2" charset="-79"/>
                <a:cs typeface="Assistant" pitchFamily="2" charset="-79"/>
              </a:endParaRPr>
            </a:p>
          </p:txBody>
        </p:sp>
        <p:sp>
          <p:nvSpPr>
            <p:cNvPr id="27" name="TextBox 26">
              <a:extLst>
                <a:ext uri="{FF2B5EF4-FFF2-40B4-BE49-F238E27FC236}">
                  <a16:creationId xmlns:a16="http://schemas.microsoft.com/office/drawing/2014/main" id="{DFF3C203-2E74-AEC6-2400-D8178205FBE0}"/>
                </a:ext>
              </a:extLst>
            </p:cNvPr>
            <p:cNvSpPr txBox="1"/>
            <p:nvPr/>
          </p:nvSpPr>
          <p:spPr>
            <a:xfrm>
              <a:off x="4279313" y="2698979"/>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dirty="0">
                  <a:latin typeface="Assistant" pitchFamily="2" charset="-79"/>
                  <a:cs typeface="Assistant" pitchFamily="2" charset="-79"/>
                </a:rPr>
                <a:t>Через кассу</a:t>
              </a:r>
              <a:endParaRPr lang="en-PH" sz="900" dirty="0">
                <a:latin typeface="Assistant" pitchFamily="2" charset="-79"/>
                <a:cs typeface="Assistant" pitchFamily="2" charset="-79"/>
              </a:endParaRPr>
            </a:p>
          </p:txBody>
        </p:sp>
        <p:sp>
          <p:nvSpPr>
            <p:cNvPr id="28" name="TextBox 27">
              <a:extLst>
                <a:ext uri="{FF2B5EF4-FFF2-40B4-BE49-F238E27FC236}">
                  <a16:creationId xmlns:a16="http://schemas.microsoft.com/office/drawing/2014/main" id="{D70DB554-25F3-EC7C-0B2D-CBB59E65A9DA}"/>
                </a:ext>
              </a:extLst>
            </p:cNvPr>
            <p:cNvSpPr txBox="1"/>
            <p:nvPr/>
          </p:nvSpPr>
          <p:spPr>
            <a:xfrm>
              <a:off x="4158644" y="1966365"/>
              <a:ext cx="1314246" cy="309200"/>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ru-RU" sz="900" b="1" dirty="0">
                  <a:latin typeface="Assistant" pitchFamily="2" charset="-79"/>
                  <a:cs typeface="Assistant" pitchFamily="2" charset="-79"/>
                </a:rPr>
                <a:t>Способ платежа</a:t>
              </a:r>
              <a:endParaRPr lang="en-PH" sz="900" b="1" dirty="0">
                <a:latin typeface="Assistant" pitchFamily="2" charset="-79"/>
                <a:cs typeface="Assistant" pitchFamily="2" charset="-79"/>
              </a:endParaRPr>
            </a:p>
          </p:txBody>
        </p:sp>
      </p:grpSp>
      <p:cxnSp>
        <p:nvCxnSpPr>
          <p:cNvPr id="32" name="Straight Arrow Connector 31">
            <a:extLst>
              <a:ext uri="{FF2B5EF4-FFF2-40B4-BE49-F238E27FC236}">
                <a16:creationId xmlns:a16="http://schemas.microsoft.com/office/drawing/2014/main" id="{6EC6CE81-ACC9-8868-4BE5-E36E707C8214}"/>
              </a:ext>
            </a:extLst>
          </p:cNvPr>
          <p:cNvCxnSpPr>
            <a:stCxn id="1028" idx="3"/>
            <a:endCxn id="13" idx="1"/>
          </p:cNvCxnSpPr>
          <p:nvPr/>
        </p:nvCxnSpPr>
        <p:spPr>
          <a:xfrm>
            <a:off x="3296793" y="1902128"/>
            <a:ext cx="747757"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a:extLst>
              <a:ext uri="{FF2B5EF4-FFF2-40B4-BE49-F238E27FC236}">
                <a16:creationId xmlns:a16="http://schemas.microsoft.com/office/drawing/2014/main" id="{22FC2B87-1046-5928-9E2B-A961CFED390A}"/>
              </a:ext>
            </a:extLst>
          </p:cNvPr>
          <p:cNvCxnSpPr>
            <a:stCxn id="1026" idx="3"/>
            <a:endCxn id="20" idx="1"/>
          </p:cNvCxnSpPr>
          <p:nvPr/>
        </p:nvCxnSpPr>
        <p:spPr>
          <a:xfrm flipV="1">
            <a:off x="3294678" y="3887649"/>
            <a:ext cx="745695" cy="68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8A195524-55C6-D869-B140-064CAF6A435D}"/>
              </a:ext>
            </a:extLst>
          </p:cNvPr>
          <p:cNvCxnSpPr>
            <a:cxnSpLocks/>
            <a:stCxn id="1040" idx="3"/>
            <a:endCxn id="25" idx="1"/>
          </p:cNvCxnSpPr>
          <p:nvPr/>
        </p:nvCxnSpPr>
        <p:spPr>
          <a:xfrm flipV="1">
            <a:off x="3294678" y="5858992"/>
            <a:ext cx="746006" cy="1490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9" name="Connector: Elbow 38">
            <a:extLst>
              <a:ext uri="{FF2B5EF4-FFF2-40B4-BE49-F238E27FC236}">
                <a16:creationId xmlns:a16="http://schemas.microsoft.com/office/drawing/2014/main" id="{00172549-962A-8CD0-A2FC-B7BDD7B917A2}"/>
              </a:ext>
            </a:extLst>
          </p:cNvPr>
          <p:cNvCxnSpPr>
            <a:stCxn id="13" idx="3"/>
            <a:endCxn id="1038" idx="0"/>
          </p:cNvCxnSpPr>
          <p:nvPr/>
        </p:nvCxnSpPr>
        <p:spPr>
          <a:xfrm>
            <a:off x="5455102" y="1902128"/>
            <a:ext cx="1423583" cy="1384371"/>
          </a:xfrm>
          <a:prstGeom prst="bent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a:extLst>
              <a:ext uri="{FF2B5EF4-FFF2-40B4-BE49-F238E27FC236}">
                <a16:creationId xmlns:a16="http://schemas.microsoft.com/office/drawing/2014/main" id="{0D7AD162-4B4B-EE02-1567-CD4B40AD1046}"/>
              </a:ext>
            </a:extLst>
          </p:cNvPr>
          <p:cNvCxnSpPr>
            <a:cxnSpLocks/>
            <a:stCxn id="20" idx="3"/>
            <a:endCxn id="1038" idx="1"/>
          </p:cNvCxnSpPr>
          <p:nvPr/>
        </p:nvCxnSpPr>
        <p:spPr>
          <a:xfrm>
            <a:off x="5450925" y="3887649"/>
            <a:ext cx="854645" cy="1361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6" name="Connector: Elbow 45">
            <a:extLst>
              <a:ext uri="{FF2B5EF4-FFF2-40B4-BE49-F238E27FC236}">
                <a16:creationId xmlns:a16="http://schemas.microsoft.com/office/drawing/2014/main" id="{991CED84-E5B6-887B-51CE-3F58CA4D3C3B}"/>
              </a:ext>
            </a:extLst>
          </p:cNvPr>
          <p:cNvCxnSpPr>
            <a:stCxn id="25" idx="3"/>
            <a:endCxn id="1038" idx="2"/>
          </p:cNvCxnSpPr>
          <p:nvPr/>
        </p:nvCxnSpPr>
        <p:spPr>
          <a:xfrm flipV="1">
            <a:off x="5451236" y="4516032"/>
            <a:ext cx="1427449" cy="1342960"/>
          </a:xfrm>
          <a:prstGeom prst="bent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4" name="Connector: Elbow 53">
            <a:extLst>
              <a:ext uri="{FF2B5EF4-FFF2-40B4-BE49-F238E27FC236}">
                <a16:creationId xmlns:a16="http://schemas.microsoft.com/office/drawing/2014/main" id="{913615FF-81CF-6FF3-FB86-9CC2A3060A05}"/>
              </a:ext>
            </a:extLst>
          </p:cNvPr>
          <p:cNvCxnSpPr>
            <a:cxnSpLocks/>
            <a:stCxn id="1038" idx="3"/>
            <a:endCxn id="1030" idx="1"/>
          </p:cNvCxnSpPr>
          <p:nvPr/>
        </p:nvCxnSpPr>
        <p:spPr>
          <a:xfrm flipV="1">
            <a:off x="7451799" y="1806610"/>
            <a:ext cx="1728864" cy="2094656"/>
          </a:xfrm>
          <a:prstGeom prst="bent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7" name="Connector: Elbow 56">
            <a:extLst>
              <a:ext uri="{FF2B5EF4-FFF2-40B4-BE49-F238E27FC236}">
                <a16:creationId xmlns:a16="http://schemas.microsoft.com/office/drawing/2014/main" id="{3737BBEB-84F6-2BD4-C01E-37A76DF4FA37}"/>
              </a:ext>
            </a:extLst>
          </p:cNvPr>
          <p:cNvCxnSpPr>
            <a:stCxn id="1028" idx="2"/>
            <a:endCxn id="2" idx="0"/>
          </p:cNvCxnSpPr>
          <p:nvPr/>
        </p:nvCxnSpPr>
        <p:spPr>
          <a:xfrm rot="16200000" flipH="1">
            <a:off x="5692266" y="-493345"/>
            <a:ext cx="1164344" cy="6783290"/>
          </a:xfrm>
          <a:prstGeom prst="bentConnector3">
            <a:avLst>
              <a:gd name="adj1" fmla="val 3368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AF995A81-AD90-F741-E4BF-AC8C5A1F7F49}"/>
              </a:ext>
            </a:extLst>
          </p:cNvPr>
          <p:cNvCxnSpPr>
            <a:stCxn id="1026" idx="2"/>
            <a:endCxn id="2" idx="1"/>
          </p:cNvCxnSpPr>
          <p:nvPr/>
        </p:nvCxnSpPr>
        <p:spPr>
          <a:xfrm rot="16200000" flipH="1">
            <a:off x="5672243" y="1517965"/>
            <a:ext cx="432117" cy="6013130"/>
          </a:xfrm>
          <a:prstGeom prst="bentConnector2">
            <a:avLst/>
          </a:prstGeom>
          <a:ln w="28575">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D2021002-FFC7-F9FB-4BDF-496C74CFD848}"/>
              </a:ext>
            </a:extLst>
          </p:cNvPr>
          <p:cNvCxnSpPr>
            <a:cxnSpLocks/>
          </p:cNvCxnSpPr>
          <p:nvPr/>
        </p:nvCxnSpPr>
        <p:spPr>
          <a:xfrm rot="5400000" flipH="1" flipV="1">
            <a:off x="6127266" y="2798920"/>
            <a:ext cx="293288" cy="6784347"/>
          </a:xfrm>
          <a:prstGeom prst="bentConnector3">
            <a:avLst>
              <a:gd name="adj1" fmla="val -114386"/>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Elbow Connector 4">
            <a:extLst>
              <a:ext uri="{FF2B5EF4-FFF2-40B4-BE49-F238E27FC236}">
                <a16:creationId xmlns:a16="http://schemas.microsoft.com/office/drawing/2014/main" id="{CB878D77-F3CF-4A7D-24F9-72CA787E88C5}"/>
              </a:ext>
            </a:extLst>
          </p:cNvPr>
          <p:cNvCxnSpPr>
            <a:cxnSpLocks/>
          </p:cNvCxnSpPr>
          <p:nvPr/>
        </p:nvCxnSpPr>
        <p:spPr>
          <a:xfrm rot="16200000" flipV="1">
            <a:off x="4260463" y="815395"/>
            <a:ext cx="970371" cy="3995892"/>
          </a:xfrm>
          <a:prstGeom prst="bentConnector3">
            <a:avLst>
              <a:gd name="adj1" fmla="val 2185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01236B-ECC4-CBCC-F6D6-523EF68D407F}"/>
              </a:ext>
            </a:extLst>
          </p:cNvPr>
          <p:cNvCxnSpPr/>
          <p:nvPr/>
        </p:nvCxnSpPr>
        <p:spPr>
          <a:xfrm>
            <a:off x="7451799" y="4158798"/>
            <a:ext cx="1443067"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86512E-A04E-0DC4-CD3D-00DF221BE4E2}"/>
              </a:ext>
            </a:extLst>
          </p:cNvPr>
          <p:cNvCxnSpPr/>
          <p:nvPr/>
        </p:nvCxnSpPr>
        <p:spPr>
          <a:xfrm>
            <a:off x="9828325" y="2305409"/>
            <a:ext cx="0" cy="1132195"/>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BBC3B468-2BD4-63A0-BDF6-12FB72C5D176}"/>
              </a:ext>
            </a:extLst>
          </p:cNvPr>
          <p:cNvCxnSpPr>
            <a:cxnSpLocks/>
            <a:stCxn id="1040" idx="2"/>
            <a:endCxn id="2" idx="2"/>
          </p:cNvCxnSpPr>
          <p:nvPr/>
        </p:nvCxnSpPr>
        <p:spPr>
          <a:xfrm rot="5400000" flipH="1" flipV="1">
            <a:off x="6127265" y="2887536"/>
            <a:ext cx="293288" cy="6519624"/>
          </a:xfrm>
          <a:prstGeom prst="bentConnector3">
            <a:avLst>
              <a:gd name="adj1" fmla="val -71364"/>
            </a:avLst>
          </a:prstGeom>
          <a:ln w="28575">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F4D9D8FC-E35B-F231-A2FB-7D74FE286C04}"/>
              </a:ext>
            </a:extLst>
          </p:cNvPr>
          <p:cNvCxnSpPr>
            <a:cxnSpLocks/>
          </p:cNvCxnSpPr>
          <p:nvPr/>
        </p:nvCxnSpPr>
        <p:spPr>
          <a:xfrm rot="5400000">
            <a:off x="4282737" y="3120901"/>
            <a:ext cx="937765" cy="3728026"/>
          </a:xfrm>
          <a:prstGeom prst="bentConnector3">
            <a:avLst>
              <a:gd name="adj1" fmla="val 71528"/>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76D53A6-0FDF-19A2-A455-9EA5BFCC2E46}"/>
              </a:ext>
            </a:extLst>
          </p:cNvPr>
          <p:cNvSpPr txBox="1"/>
          <p:nvPr/>
        </p:nvSpPr>
        <p:spPr>
          <a:xfrm>
            <a:off x="930146" y="3514417"/>
            <a:ext cx="932207" cy="400110"/>
          </a:xfrm>
          <a:prstGeom prst="rect">
            <a:avLst/>
          </a:prstGeom>
          <a:noFill/>
        </p:spPr>
        <p:txBody>
          <a:bodyPr wrap="square" rtlCol="0">
            <a:spAutoFit/>
          </a:bodyPr>
          <a:lstStyle/>
          <a:p>
            <a:pPr algn="ctr"/>
            <a:r>
              <a:rPr lang="ru-RU" sz="1000" dirty="0"/>
              <a:t>Подача и уплата</a:t>
            </a:r>
            <a:endParaRPr lang="en-US" sz="1000" dirty="0"/>
          </a:p>
        </p:txBody>
      </p:sp>
      <p:sp>
        <p:nvSpPr>
          <p:cNvPr id="67" name="TextBox 66">
            <a:extLst>
              <a:ext uri="{FF2B5EF4-FFF2-40B4-BE49-F238E27FC236}">
                <a16:creationId xmlns:a16="http://schemas.microsoft.com/office/drawing/2014/main" id="{21C72C9D-E942-BC1D-8C45-00234A6A449F}"/>
              </a:ext>
            </a:extLst>
          </p:cNvPr>
          <p:cNvSpPr txBox="1"/>
          <p:nvPr/>
        </p:nvSpPr>
        <p:spPr>
          <a:xfrm>
            <a:off x="4104265" y="3130047"/>
            <a:ext cx="1221848" cy="246221"/>
          </a:xfrm>
          <a:prstGeom prst="rect">
            <a:avLst/>
          </a:prstGeom>
          <a:noFill/>
        </p:spPr>
        <p:txBody>
          <a:bodyPr wrap="square" rtlCol="0">
            <a:spAutoFit/>
          </a:bodyPr>
          <a:lstStyle/>
          <a:p>
            <a:pPr algn="ctr"/>
            <a:r>
              <a:rPr lang="ru-RU" sz="1000" dirty="0"/>
              <a:t>Отчет </a:t>
            </a:r>
            <a:r>
              <a:rPr lang="en-US" sz="1000" dirty="0"/>
              <a:t>LBDES</a:t>
            </a:r>
          </a:p>
        </p:txBody>
      </p:sp>
      <p:sp>
        <p:nvSpPr>
          <p:cNvPr id="68" name="TextBox 67">
            <a:extLst>
              <a:ext uri="{FF2B5EF4-FFF2-40B4-BE49-F238E27FC236}">
                <a16:creationId xmlns:a16="http://schemas.microsoft.com/office/drawing/2014/main" id="{EC3D3792-E05C-9910-6B61-C7D122CD317E}"/>
              </a:ext>
            </a:extLst>
          </p:cNvPr>
          <p:cNvSpPr txBox="1"/>
          <p:nvPr/>
        </p:nvSpPr>
        <p:spPr>
          <a:xfrm>
            <a:off x="4806237" y="2752352"/>
            <a:ext cx="1723636" cy="246221"/>
          </a:xfrm>
          <a:prstGeom prst="rect">
            <a:avLst/>
          </a:prstGeom>
          <a:noFill/>
        </p:spPr>
        <p:txBody>
          <a:bodyPr wrap="square" rtlCol="0">
            <a:spAutoFit/>
          </a:bodyPr>
          <a:lstStyle/>
          <a:p>
            <a:pPr algn="ctr"/>
            <a:r>
              <a:rPr lang="ru-RU" sz="1000" dirty="0"/>
              <a:t>Ежемесячная сверка</a:t>
            </a:r>
            <a:endParaRPr lang="en-US" sz="1000" dirty="0"/>
          </a:p>
        </p:txBody>
      </p:sp>
      <p:sp>
        <p:nvSpPr>
          <p:cNvPr id="69" name="TextBox 68">
            <a:extLst>
              <a:ext uri="{FF2B5EF4-FFF2-40B4-BE49-F238E27FC236}">
                <a16:creationId xmlns:a16="http://schemas.microsoft.com/office/drawing/2014/main" id="{73484E7F-7DC4-64D4-77A0-FCF8FE0D7265}"/>
              </a:ext>
            </a:extLst>
          </p:cNvPr>
          <p:cNvSpPr txBox="1"/>
          <p:nvPr/>
        </p:nvSpPr>
        <p:spPr>
          <a:xfrm>
            <a:off x="4763137" y="4518072"/>
            <a:ext cx="1675881" cy="246221"/>
          </a:xfrm>
          <a:prstGeom prst="rect">
            <a:avLst/>
          </a:prstGeom>
          <a:noFill/>
        </p:spPr>
        <p:txBody>
          <a:bodyPr wrap="square" rtlCol="0">
            <a:spAutoFit/>
          </a:bodyPr>
          <a:lstStyle/>
          <a:p>
            <a:pPr algn="ctr"/>
            <a:r>
              <a:rPr lang="ru-RU" sz="1000" dirty="0"/>
              <a:t>Ежемесячная сверка</a:t>
            </a:r>
            <a:endParaRPr lang="en-US" sz="1000" dirty="0"/>
          </a:p>
        </p:txBody>
      </p:sp>
      <p:sp>
        <p:nvSpPr>
          <p:cNvPr id="70" name="TextBox 69">
            <a:extLst>
              <a:ext uri="{FF2B5EF4-FFF2-40B4-BE49-F238E27FC236}">
                <a16:creationId xmlns:a16="http://schemas.microsoft.com/office/drawing/2014/main" id="{CC3C7FB7-8CB8-28B9-4A1D-D64EA12E755C}"/>
              </a:ext>
            </a:extLst>
          </p:cNvPr>
          <p:cNvSpPr txBox="1"/>
          <p:nvPr/>
        </p:nvSpPr>
        <p:spPr>
          <a:xfrm>
            <a:off x="5883656" y="6222149"/>
            <a:ext cx="1796804" cy="246221"/>
          </a:xfrm>
          <a:prstGeom prst="rect">
            <a:avLst/>
          </a:prstGeom>
          <a:noFill/>
        </p:spPr>
        <p:txBody>
          <a:bodyPr wrap="square" rtlCol="0">
            <a:spAutoFit/>
          </a:bodyPr>
          <a:lstStyle/>
          <a:p>
            <a:pPr algn="ctr"/>
            <a:r>
              <a:rPr lang="ru-RU" sz="1000" dirty="0"/>
              <a:t>Ежемесячная сверка</a:t>
            </a:r>
            <a:endParaRPr lang="en-US" sz="1000" dirty="0"/>
          </a:p>
        </p:txBody>
      </p:sp>
      <p:sp>
        <p:nvSpPr>
          <p:cNvPr id="71" name="TextBox 70">
            <a:extLst>
              <a:ext uri="{FF2B5EF4-FFF2-40B4-BE49-F238E27FC236}">
                <a16:creationId xmlns:a16="http://schemas.microsoft.com/office/drawing/2014/main" id="{42081D4F-3090-C79C-BCCF-C612D24490ED}"/>
              </a:ext>
            </a:extLst>
          </p:cNvPr>
          <p:cNvSpPr txBox="1"/>
          <p:nvPr/>
        </p:nvSpPr>
        <p:spPr>
          <a:xfrm>
            <a:off x="0" y="4255459"/>
            <a:ext cx="1723098" cy="492443"/>
          </a:xfrm>
          <a:prstGeom prst="rect">
            <a:avLst/>
          </a:prstGeom>
          <a:noFill/>
        </p:spPr>
        <p:txBody>
          <a:bodyPr wrap="square" rtlCol="0">
            <a:spAutoFit/>
          </a:bodyPr>
          <a:lstStyle/>
          <a:p>
            <a:pPr algn="ctr"/>
            <a:r>
              <a:rPr lang="ru-RU" sz="1300" dirty="0"/>
              <a:t>Налогоплательщик</a:t>
            </a:r>
            <a:r>
              <a:rPr lang="en-US" sz="1300" dirty="0"/>
              <a:t>/</a:t>
            </a:r>
            <a:r>
              <a:rPr lang="ru-RU" sz="1300" dirty="0"/>
              <a:t>клиент</a:t>
            </a:r>
            <a:endParaRPr lang="en-US" sz="1300" dirty="0"/>
          </a:p>
        </p:txBody>
      </p:sp>
      <p:sp>
        <p:nvSpPr>
          <p:cNvPr id="72" name="TextBox 71">
            <a:extLst>
              <a:ext uri="{FF2B5EF4-FFF2-40B4-BE49-F238E27FC236}">
                <a16:creationId xmlns:a16="http://schemas.microsoft.com/office/drawing/2014/main" id="{BEC84D99-B166-3440-490D-CD5C55FE9D12}"/>
              </a:ext>
            </a:extLst>
          </p:cNvPr>
          <p:cNvSpPr txBox="1"/>
          <p:nvPr/>
        </p:nvSpPr>
        <p:spPr>
          <a:xfrm>
            <a:off x="6014782" y="1968748"/>
            <a:ext cx="830300" cy="246221"/>
          </a:xfrm>
          <a:prstGeom prst="rect">
            <a:avLst/>
          </a:prstGeom>
          <a:noFill/>
        </p:spPr>
        <p:txBody>
          <a:bodyPr wrap="square" rtlCol="0">
            <a:spAutoFit/>
          </a:bodyPr>
          <a:lstStyle/>
          <a:p>
            <a:pPr algn="ctr"/>
            <a:r>
              <a:rPr lang="ru-RU" sz="1000" dirty="0"/>
              <a:t>Платежи</a:t>
            </a:r>
            <a:endParaRPr lang="en-US" sz="1000" dirty="0"/>
          </a:p>
        </p:txBody>
      </p:sp>
      <p:sp>
        <p:nvSpPr>
          <p:cNvPr id="73" name="TextBox 72">
            <a:extLst>
              <a:ext uri="{FF2B5EF4-FFF2-40B4-BE49-F238E27FC236}">
                <a16:creationId xmlns:a16="http://schemas.microsoft.com/office/drawing/2014/main" id="{00DFB16D-56C3-9C16-DB94-19507F8F60D4}"/>
              </a:ext>
            </a:extLst>
          </p:cNvPr>
          <p:cNvSpPr txBox="1"/>
          <p:nvPr/>
        </p:nvSpPr>
        <p:spPr>
          <a:xfrm>
            <a:off x="5450925" y="3962778"/>
            <a:ext cx="830300" cy="246221"/>
          </a:xfrm>
          <a:prstGeom prst="rect">
            <a:avLst/>
          </a:prstGeom>
          <a:noFill/>
        </p:spPr>
        <p:txBody>
          <a:bodyPr wrap="square" rtlCol="0">
            <a:spAutoFit/>
          </a:bodyPr>
          <a:lstStyle/>
          <a:p>
            <a:pPr algn="ctr"/>
            <a:r>
              <a:rPr lang="ru-RU" sz="1000" dirty="0"/>
              <a:t>Платеж</a:t>
            </a:r>
            <a:endParaRPr lang="en-US" sz="1000" dirty="0"/>
          </a:p>
        </p:txBody>
      </p:sp>
      <p:sp>
        <p:nvSpPr>
          <p:cNvPr id="74" name="TextBox 73">
            <a:extLst>
              <a:ext uri="{FF2B5EF4-FFF2-40B4-BE49-F238E27FC236}">
                <a16:creationId xmlns:a16="http://schemas.microsoft.com/office/drawing/2014/main" id="{3C27D05B-A392-B186-1101-8283DE53A246}"/>
              </a:ext>
            </a:extLst>
          </p:cNvPr>
          <p:cNvSpPr txBox="1"/>
          <p:nvPr/>
        </p:nvSpPr>
        <p:spPr>
          <a:xfrm>
            <a:off x="6114723" y="5548672"/>
            <a:ext cx="830300" cy="246221"/>
          </a:xfrm>
          <a:prstGeom prst="rect">
            <a:avLst/>
          </a:prstGeom>
          <a:noFill/>
        </p:spPr>
        <p:txBody>
          <a:bodyPr wrap="square" rtlCol="0">
            <a:spAutoFit/>
          </a:bodyPr>
          <a:lstStyle/>
          <a:p>
            <a:pPr algn="ctr"/>
            <a:r>
              <a:rPr lang="ru-RU" sz="1000" dirty="0"/>
              <a:t>Платеж</a:t>
            </a:r>
            <a:endParaRPr lang="en-US" sz="1000" dirty="0"/>
          </a:p>
        </p:txBody>
      </p:sp>
      <p:sp>
        <p:nvSpPr>
          <p:cNvPr id="75" name="TextBox 74">
            <a:extLst>
              <a:ext uri="{FF2B5EF4-FFF2-40B4-BE49-F238E27FC236}">
                <a16:creationId xmlns:a16="http://schemas.microsoft.com/office/drawing/2014/main" id="{72A7D980-AE11-89B3-5ED8-660EF5AFFF31}"/>
              </a:ext>
            </a:extLst>
          </p:cNvPr>
          <p:cNvSpPr txBox="1"/>
          <p:nvPr/>
        </p:nvSpPr>
        <p:spPr>
          <a:xfrm>
            <a:off x="7183966" y="1913929"/>
            <a:ext cx="1148796" cy="1015663"/>
          </a:xfrm>
          <a:prstGeom prst="rect">
            <a:avLst/>
          </a:prstGeom>
          <a:noFill/>
        </p:spPr>
        <p:txBody>
          <a:bodyPr wrap="square" rtlCol="0">
            <a:spAutoFit/>
          </a:bodyPr>
          <a:lstStyle/>
          <a:p>
            <a:pPr algn="ctr"/>
            <a:r>
              <a:rPr lang="ru-RU" sz="1000" dirty="0"/>
              <a:t>Перевод</a:t>
            </a:r>
            <a:r>
              <a:rPr lang="en-US" sz="1000" dirty="0"/>
              <a:t> </a:t>
            </a:r>
            <a:r>
              <a:rPr lang="ru-RU" sz="1000" dirty="0"/>
              <a:t>не позднее</a:t>
            </a:r>
            <a:r>
              <a:rPr lang="en-US" sz="1000" dirty="0"/>
              <a:t> 11:30AM </a:t>
            </a:r>
            <a:r>
              <a:rPr lang="ru-RU" sz="1000" dirty="0"/>
              <a:t>след. раб. дня</a:t>
            </a:r>
            <a:r>
              <a:rPr lang="en-US" sz="1000" dirty="0"/>
              <a:t> (</a:t>
            </a:r>
            <a:r>
              <a:rPr lang="ru-RU" sz="1000" dirty="0"/>
              <a:t>дата валютирования завтра </a:t>
            </a:r>
            <a:r>
              <a:rPr lang="en-US" sz="1000" dirty="0"/>
              <a:t>T+1)</a:t>
            </a:r>
          </a:p>
        </p:txBody>
      </p:sp>
      <p:sp>
        <p:nvSpPr>
          <p:cNvPr id="76" name="TextBox 75">
            <a:extLst>
              <a:ext uri="{FF2B5EF4-FFF2-40B4-BE49-F238E27FC236}">
                <a16:creationId xmlns:a16="http://schemas.microsoft.com/office/drawing/2014/main" id="{532ED3D8-9CA5-70C4-2BB4-D46FDB452FC7}"/>
              </a:ext>
            </a:extLst>
          </p:cNvPr>
          <p:cNvSpPr txBox="1"/>
          <p:nvPr/>
        </p:nvSpPr>
        <p:spPr>
          <a:xfrm>
            <a:off x="7486802" y="4134038"/>
            <a:ext cx="1303726" cy="461665"/>
          </a:xfrm>
          <a:prstGeom prst="rect">
            <a:avLst/>
          </a:prstGeom>
          <a:noFill/>
        </p:spPr>
        <p:txBody>
          <a:bodyPr wrap="square" rtlCol="0">
            <a:spAutoFit/>
          </a:bodyPr>
          <a:lstStyle/>
          <a:p>
            <a:pPr algn="ctr"/>
            <a:r>
              <a:rPr lang="ru-RU" sz="800" dirty="0"/>
              <a:t>Отчет</a:t>
            </a:r>
            <a:r>
              <a:rPr lang="en-US" sz="800" dirty="0"/>
              <a:t> </a:t>
            </a:r>
            <a:r>
              <a:rPr lang="ru-RU" sz="800" dirty="0"/>
              <a:t>не позднее </a:t>
            </a:r>
            <a:r>
              <a:rPr lang="en-US" sz="800" dirty="0"/>
              <a:t> 4:00PM </a:t>
            </a:r>
            <a:r>
              <a:rPr lang="ru-RU" sz="800" dirty="0"/>
              <a:t>следующего рабочего дня </a:t>
            </a:r>
            <a:endParaRPr lang="en-US" sz="800" dirty="0"/>
          </a:p>
        </p:txBody>
      </p:sp>
      <p:sp>
        <p:nvSpPr>
          <p:cNvPr id="78" name="TextBox 77">
            <a:extLst>
              <a:ext uri="{FF2B5EF4-FFF2-40B4-BE49-F238E27FC236}">
                <a16:creationId xmlns:a16="http://schemas.microsoft.com/office/drawing/2014/main" id="{1ADA23B3-7D1D-179E-80B6-46B6322C2DD7}"/>
              </a:ext>
            </a:extLst>
          </p:cNvPr>
          <p:cNvSpPr txBox="1"/>
          <p:nvPr/>
        </p:nvSpPr>
        <p:spPr>
          <a:xfrm>
            <a:off x="9753777" y="2721100"/>
            <a:ext cx="1322858" cy="861774"/>
          </a:xfrm>
          <a:prstGeom prst="rect">
            <a:avLst/>
          </a:prstGeom>
          <a:noFill/>
        </p:spPr>
        <p:txBody>
          <a:bodyPr wrap="square" rtlCol="0">
            <a:spAutoFit/>
          </a:bodyPr>
          <a:lstStyle/>
          <a:p>
            <a:pPr algn="ctr"/>
            <a:r>
              <a:rPr lang="ru-RU" sz="1000" dirty="0"/>
              <a:t>Банковская платежная система </a:t>
            </a:r>
            <a:r>
              <a:rPr lang="en-US" sz="1000" dirty="0" err="1"/>
              <a:t>PhilPaSS</a:t>
            </a:r>
            <a:r>
              <a:rPr lang="en-US" sz="1000" dirty="0"/>
              <a:t> </a:t>
            </a:r>
            <a:r>
              <a:rPr lang="ru-RU" sz="1000" dirty="0"/>
              <a:t>Доступ для просмотра</a:t>
            </a:r>
            <a:endParaRPr lang="en-US" sz="1000" dirty="0"/>
          </a:p>
        </p:txBody>
      </p:sp>
      <p:sp>
        <p:nvSpPr>
          <p:cNvPr id="79" name="TextBox 78">
            <a:extLst>
              <a:ext uri="{FF2B5EF4-FFF2-40B4-BE49-F238E27FC236}">
                <a16:creationId xmlns:a16="http://schemas.microsoft.com/office/drawing/2014/main" id="{EEEEBBAF-7776-B45F-5DA0-D217490A415D}"/>
              </a:ext>
            </a:extLst>
          </p:cNvPr>
          <p:cNvSpPr txBox="1"/>
          <p:nvPr/>
        </p:nvSpPr>
        <p:spPr>
          <a:xfrm>
            <a:off x="3253009" y="4821163"/>
            <a:ext cx="3250225" cy="400110"/>
          </a:xfrm>
          <a:prstGeom prst="rect">
            <a:avLst/>
          </a:prstGeom>
          <a:noFill/>
        </p:spPr>
        <p:txBody>
          <a:bodyPr wrap="square" rtlCol="0">
            <a:spAutoFit/>
          </a:bodyPr>
          <a:lstStyle/>
          <a:p>
            <a:pPr algn="ctr"/>
            <a:r>
              <a:rPr lang="ru-RU" sz="1000" dirty="0"/>
              <a:t>Отчет о получении платежа </a:t>
            </a:r>
            <a:r>
              <a:rPr lang="en-US" sz="1000" dirty="0"/>
              <a:t>/</a:t>
            </a:r>
            <a:r>
              <a:rPr lang="ru-RU" sz="1000" dirty="0"/>
              <a:t> Средство для просмотра онлайн</a:t>
            </a:r>
            <a:endParaRPr lang="en-US" sz="1000" dirty="0"/>
          </a:p>
        </p:txBody>
      </p:sp>
      <p:sp>
        <p:nvSpPr>
          <p:cNvPr id="80" name="TextBox 79">
            <a:extLst>
              <a:ext uri="{FF2B5EF4-FFF2-40B4-BE49-F238E27FC236}">
                <a16:creationId xmlns:a16="http://schemas.microsoft.com/office/drawing/2014/main" id="{BA13A6E0-A938-1356-0E83-96D8BCC2F41E}"/>
              </a:ext>
            </a:extLst>
          </p:cNvPr>
          <p:cNvSpPr txBox="1"/>
          <p:nvPr/>
        </p:nvSpPr>
        <p:spPr>
          <a:xfrm>
            <a:off x="9713915" y="6206079"/>
            <a:ext cx="730219" cy="400110"/>
          </a:xfrm>
          <a:prstGeom prst="rect">
            <a:avLst/>
          </a:prstGeom>
          <a:noFill/>
        </p:spPr>
        <p:txBody>
          <a:bodyPr wrap="square" rtlCol="0">
            <a:spAutoFit/>
          </a:bodyPr>
          <a:lstStyle/>
          <a:p>
            <a:pPr algn="ctr"/>
            <a:r>
              <a:rPr lang="ru-RU" sz="1000" dirty="0"/>
              <a:t>Отчет </a:t>
            </a:r>
            <a:r>
              <a:rPr lang="en-US" sz="1000" dirty="0"/>
              <a:t>NGCDS </a:t>
            </a:r>
          </a:p>
        </p:txBody>
      </p:sp>
      <p:sp>
        <p:nvSpPr>
          <p:cNvPr id="81" name="TextBox 80">
            <a:extLst>
              <a:ext uri="{FF2B5EF4-FFF2-40B4-BE49-F238E27FC236}">
                <a16:creationId xmlns:a16="http://schemas.microsoft.com/office/drawing/2014/main" id="{0B206012-CBA6-A621-D485-9D3D8BBF5202}"/>
              </a:ext>
            </a:extLst>
          </p:cNvPr>
          <p:cNvSpPr txBox="1"/>
          <p:nvPr/>
        </p:nvSpPr>
        <p:spPr>
          <a:xfrm>
            <a:off x="6340572" y="4217557"/>
            <a:ext cx="1024702" cy="246221"/>
          </a:xfrm>
          <a:prstGeom prst="rect">
            <a:avLst/>
          </a:prstGeom>
          <a:noFill/>
        </p:spPr>
        <p:txBody>
          <a:bodyPr wrap="square" rtlCol="0">
            <a:spAutoFit/>
          </a:bodyPr>
          <a:lstStyle/>
          <a:p>
            <a:pPr algn="ctr"/>
            <a:r>
              <a:rPr lang="en-US" sz="1000" b="1" dirty="0">
                <a:solidFill>
                  <a:schemeClr val="bg1"/>
                </a:solidFill>
              </a:rPr>
              <a:t>AAB/</a:t>
            </a:r>
            <a:r>
              <a:rPr lang="en-US" sz="1000" b="1" dirty="0" err="1">
                <a:solidFill>
                  <a:schemeClr val="bg1"/>
                </a:solidFill>
              </a:rPr>
              <a:t>AGDB</a:t>
            </a:r>
            <a:endParaRPr lang="en-US" sz="1000" b="1" dirty="0">
              <a:solidFill>
                <a:schemeClr val="bg1"/>
              </a:solidFill>
            </a:endParaRPr>
          </a:p>
        </p:txBody>
      </p:sp>
      <p:sp>
        <p:nvSpPr>
          <p:cNvPr id="82" name="TextBox 81">
            <a:extLst>
              <a:ext uri="{FF2B5EF4-FFF2-40B4-BE49-F238E27FC236}">
                <a16:creationId xmlns:a16="http://schemas.microsoft.com/office/drawing/2014/main" id="{3B9FA01F-FB78-1B60-5DE4-EFD8D06E7EC5}"/>
              </a:ext>
            </a:extLst>
          </p:cNvPr>
          <p:cNvSpPr txBox="1"/>
          <p:nvPr/>
        </p:nvSpPr>
        <p:spPr>
          <a:xfrm>
            <a:off x="9262158" y="1089337"/>
            <a:ext cx="830300" cy="246221"/>
          </a:xfrm>
          <a:prstGeom prst="rect">
            <a:avLst/>
          </a:prstGeom>
          <a:noFill/>
        </p:spPr>
        <p:txBody>
          <a:bodyPr wrap="square" rtlCol="0">
            <a:spAutoFit/>
          </a:bodyPr>
          <a:lstStyle/>
          <a:p>
            <a:pPr algn="ctr"/>
            <a:r>
              <a:rPr lang="ru-RU" sz="1000" b="1" dirty="0"/>
              <a:t>ЕКС</a:t>
            </a:r>
            <a:endParaRPr lang="en-US" sz="1000" b="1" dirty="0"/>
          </a:p>
        </p:txBody>
      </p:sp>
      <p:sp>
        <p:nvSpPr>
          <p:cNvPr id="41" name="TextBox 40">
            <a:extLst>
              <a:ext uri="{FF2B5EF4-FFF2-40B4-BE49-F238E27FC236}">
                <a16:creationId xmlns:a16="http://schemas.microsoft.com/office/drawing/2014/main" id="{160B2A7C-E3E8-4EFC-9619-8A6371556B8D}"/>
              </a:ext>
            </a:extLst>
          </p:cNvPr>
          <p:cNvSpPr txBox="1"/>
          <p:nvPr/>
        </p:nvSpPr>
        <p:spPr>
          <a:xfrm>
            <a:off x="9068496" y="3442330"/>
            <a:ext cx="1498752" cy="246221"/>
          </a:xfrm>
          <a:prstGeom prst="rect">
            <a:avLst/>
          </a:prstGeom>
          <a:noFill/>
        </p:spPr>
        <p:txBody>
          <a:bodyPr wrap="square" rtlCol="0">
            <a:spAutoFit/>
          </a:bodyPr>
          <a:lstStyle/>
          <a:p>
            <a:r>
              <a:rPr lang="ru-RU" sz="1000" dirty="0"/>
              <a:t>Бюро казначейства</a:t>
            </a:r>
          </a:p>
        </p:txBody>
      </p:sp>
    </p:spTree>
    <p:extLst>
      <p:ext uri="{BB962C8B-B14F-4D97-AF65-F5344CB8AC3E}">
        <p14:creationId xmlns:p14="http://schemas.microsoft.com/office/powerpoint/2010/main" val="20815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0" y="329720"/>
            <a:ext cx="9170504"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432475"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II. </a:t>
            </a:r>
            <a:r>
              <a:rPr lang="ru-RU" sz="3000" b="1" dirty="0">
                <a:solidFill>
                  <a:srgbClr val="FFF2CC"/>
                </a:solidFill>
                <a:latin typeface="Poppins"/>
                <a:cs typeface="Poppins"/>
                <a:sym typeface="Poppins"/>
              </a:rPr>
              <a:t>Доходы - основные операционные проблемы</a:t>
            </a:r>
            <a:endParaRPr lang="en-US" sz="30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5</a:t>
            </a:fld>
            <a:endParaRPr sz="1400"/>
          </a:p>
        </p:txBody>
      </p:sp>
      <p:sp>
        <p:nvSpPr>
          <p:cNvPr id="107" name="Google Shape;107;g177354619ee_1_0"/>
          <p:cNvSpPr txBox="1">
            <a:spLocks noGrp="1"/>
          </p:cNvSpPr>
          <p:nvPr>
            <p:ph type="body" idx="1"/>
          </p:nvPr>
        </p:nvSpPr>
        <p:spPr>
          <a:xfrm>
            <a:off x="326636" y="3651366"/>
            <a:ext cx="11178000" cy="287691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600"/>
              </a:spcAft>
              <a:buNone/>
            </a:pPr>
            <a:r>
              <a:rPr lang="ru-RU" sz="2000" b="1" dirty="0">
                <a:solidFill>
                  <a:srgbClr val="BF9000"/>
                </a:solidFill>
                <a:latin typeface="Poppins"/>
                <a:ea typeface="Poppins"/>
                <a:cs typeface="Poppins"/>
                <a:sym typeface="Poppins"/>
              </a:rPr>
              <a:t>Надлежащая классификация поступлений на ЕКС</a:t>
            </a:r>
            <a:endParaRPr lang="en-US" sz="2000" b="1" dirty="0">
              <a:solidFill>
                <a:srgbClr val="BF9000"/>
              </a:solidFill>
              <a:latin typeface="Poppins"/>
              <a:ea typeface="Poppins"/>
              <a:cs typeface="Poppins"/>
              <a:sym typeface="Poppins"/>
            </a:endParaRPr>
          </a:p>
          <a:p>
            <a:pPr marL="442913" indent="-285750" algn="just">
              <a:lnSpc>
                <a:spcPct val="100000"/>
              </a:lnSpc>
              <a:spcBef>
                <a:spcPts val="300"/>
              </a:spcBef>
              <a:spcAft>
                <a:spcPts val="300"/>
              </a:spcAft>
            </a:pPr>
            <a:r>
              <a:rPr lang="ru-RU" sz="1800" dirty="0">
                <a:solidFill>
                  <a:srgbClr val="192653"/>
                </a:solidFill>
                <a:latin typeface="Poppins"/>
                <a:ea typeface="Poppins"/>
                <a:cs typeface="Poppins"/>
                <a:sym typeface="Poppins"/>
              </a:rPr>
              <a:t>Поступления должны идентифицироваться как доходы или поступления средств, находящихся в доверительном управлении. Также должно указываться, предназначены ли они для осуществления конкретных расходов или нет. </a:t>
            </a:r>
            <a:endParaRPr lang="en-US" sz="1800" dirty="0">
              <a:solidFill>
                <a:srgbClr val="192653"/>
              </a:solidFill>
              <a:latin typeface="Poppins"/>
              <a:ea typeface="Poppins"/>
              <a:cs typeface="Poppins"/>
              <a:sym typeface="Poppins"/>
            </a:endParaRPr>
          </a:p>
          <a:p>
            <a:pPr marL="442913" indent="-285750" algn="just">
              <a:lnSpc>
                <a:spcPct val="100000"/>
              </a:lnSpc>
              <a:spcBef>
                <a:spcPts val="300"/>
              </a:spcBef>
              <a:spcAft>
                <a:spcPts val="300"/>
              </a:spcAft>
            </a:pPr>
            <a:r>
              <a:rPr lang="ru-RU" sz="1800" dirty="0">
                <a:solidFill>
                  <a:srgbClr val="192653"/>
                </a:solidFill>
                <a:latin typeface="Poppins"/>
                <a:ea typeface="Poppins"/>
                <a:cs typeface="Poppins"/>
                <a:sym typeface="Poppins"/>
              </a:rPr>
              <a:t>Осуществление Казначейством значительных инвестиций в информационные системы, которые могут быть интегрированы с системами инкассирующих банков для надлежащего отражения характера каждой инкассовой операции</a:t>
            </a:r>
            <a:r>
              <a:rPr lang="en-US" sz="1800" dirty="0">
                <a:solidFill>
                  <a:srgbClr val="192653"/>
                </a:solidFill>
                <a:latin typeface="Poppins"/>
                <a:ea typeface="Poppins"/>
                <a:cs typeface="Poppins"/>
                <a:sym typeface="Poppins"/>
              </a:rPr>
              <a:t>. </a:t>
            </a:r>
          </a:p>
          <a:p>
            <a:pPr marL="442913" indent="-285750" algn="just">
              <a:lnSpc>
                <a:spcPct val="100000"/>
              </a:lnSpc>
              <a:spcBef>
                <a:spcPts val="300"/>
              </a:spcBef>
              <a:spcAft>
                <a:spcPts val="300"/>
              </a:spcAft>
            </a:pPr>
            <a:r>
              <a:rPr lang="ru-RU" sz="1800" dirty="0">
                <a:solidFill>
                  <a:srgbClr val="192653"/>
                </a:solidFill>
                <a:latin typeface="Poppins"/>
                <a:ea typeface="Poppins"/>
                <a:cs typeface="Poppins"/>
                <a:sym typeface="Poppins"/>
              </a:rPr>
              <a:t>Обширный процесс координации и сверки с участием банков и других государственных ведомств</a:t>
            </a:r>
            <a:r>
              <a:rPr lang="en-US" sz="1800" dirty="0">
                <a:solidFill>
                  <a:srgbClr val="192653"/>
                </a:solidFill>
                <a:latin typeface="Poppins"/>
                <a:ea typeface="Poppins"/>
                <a:cs typeface="Poppins"/>
                <a:sym typeface="Poppins"/>
              </a:rPr>
              <a:t>. </a:t>
            </a:r>
          </a:p>
        </p:txBody>
      </p:sp>
      <p:sp>
        <p:nvSpPr>
          <p:cNvPr id="110" name="Google Shape;110;g177354619ee_1_0"/>
          <p:cNvSpPr txBox="1">
            <a:spLocks noGrp="1"/>
          </p:cNvSpPr>
          <p:nvPr>
            <p:ph type="body" idx="1"/>
          </p:nvPr>
        </p:nvSpPr>
        <p:spPr>
          <a:xfrm>
            <a:off x="326636" y="1223424"/>
            <a:ext cx="11178000" cy="22186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300"/>
              </a:spcBef>
              <a:spcAft>
                <a:spcPts val="0"/>
              </a:spcAft>
              <a:buNone/>
            </a:pPr>
            <a:r>
              <a:rPr lang="ru-RU" sz="2000" b="1" dirty="0">
                <a:solidFill>
                  <a:srgbClr val="BF9000"/>
                </a:solidFill>
                <a:latin typeface="Poppins"/>
                <a:ea typeface="Poppins"/>
                <a:cs typeface="Poppins"/>
                <a:sym typeface="Poppins"/>
              </a:rPr>
              <a:t>Децентрализованный сбор доходов</a:t>
            </a:r>
            <a:endParaRPr lang="en-PH" sz="2000" b="1" dirty="0">
              <a:solidFill>
                <a:srgbClr val="BF9000"/>
              </a:solidFill>
              <a:latin typeface="Poppins"/>
              <a:ea typeface="Poppins"/>
              <a:cs typeface="Poppins"/>
              <a:sym typeface="Poppins"/>
            </a:endParaRPr>
          </a:p>
          <a:p>
            <a:pPr marL="0" lvl="0" indent="0" algn="just" rtl="0">
              <a:lnSpc>
                <a:spcPct val="100000"/>
              </a:lnSpc>
              <a:spcBef>
                <a:spcPts val="300"/>
              </a:spcBef>
              <a:spcAft>
                <a:spcPts val="0"/>
              </a:spcAft>
              <a:buNone/>
            </a:pPr>
            <a:endParaRPr sz="200" b="1" dirty="0">
              <a:solidFill>
                <a:srgbClr val="BF9000"/>
              </a:solidFill>
              <a:latin typeface="Poppins"/>
              <a:ea typeface="Poppins"/>
              <a:cs typeface="Poppins"/>
              <a:sym typeface="Poppins"/>
            </a:endParaRPr>
          </a:p>
          <a:p>
            <a:pPr marL="419100" lvl="1" indent="-285750" algn="just">
              <a:lnSpc>
                <a:spcPct val="100000"/>
              </a:lnSpc>
              <a:spcBef>
                <a:spcPts val="1000"/>
              </a:spcBef>
              <a:buClr>
                <a:srgbClr val="192653"/>
              </a:buClr>
              <a:buSzPts val="1500"/>
            </a:pPr>
            <a:r>
              <a:rPr lang="ru-RU" sz="1800" dirty="0">
                <a:solidFill>
                  <a:srgbClr val="192653"/>
                </a:solidFill>
                <a:latin typeface="Poppins"/>
                <a:ea typeface="Poppins"/>
                <a:cs typeface="Poppins"/>
                <a:sym typeface="Poppins"/>
              </a:rPr>
              <a:t>Казначейство просто принимает переводы средств от ведомств, осуществляющих сбор доходов. Основная задача состоит в том, чтобы обеспечить своевременный перевод средств банками на ЕКС</a:t>
            </a:r>
            <a:r>
              <a:rPr lang="en-PH" sz="1800" dirty="0">
                <a:solidFill>
                  <a:srgbClr val="192653"/>
                </a:solidFill>
                <a:latin typeface="Poppins"/>
                <a:ea typeface="Poppins"/>
                <a:cs typeface="Poppins"/>
                <a:sym typeface="Poppins"/>
              </a:rPr>
              <a:t>.</a:t>
            </a:r>
          </a:p>
          <a:p>
            <a:pPr marL="419100" lvl="1" indent="-285750" algn="just">
              <a:lnSpc>
                <a:spcPct val="100000"/>
              </a:lnSpc>
              <a:spcBef>
                <a:spcPts val="1000"/>
              </a:spcBef>
              <a:buClr>
                <a:srgbClr val="192653"/>
              </a:buClr>
              <a:buSzPts val="1500"/>
            </a:pPr>
            <a:r>
              <a:rPr lang="ru-RU" sz="1800" dirty="0">
                <a:solidFill>
                  <a:srgbClr val="192653"/>
                </a:solidFill>
                <a:latin typeface="Poppins"/>
                <a:ea typeface="Poppins"/>
                <a:cs typeface="Poppins"/>
                <a:sym typeface="Poppins"/>
              </a:rPr>
              <a:t>Каждое ведомство, осуществляющее сбор доходов, отвечает за создание своих систем получения платежей и подтверждение корректности сумм, уплачиваемых налогоплательщиками/клиентами. Основная трудность связана с широким внедрением электронных платежных систем.</a:t>
            </a:r>
            <a:endParaRPr lang="en-PH" sz="1800" dirty="0">
              <a:solidFill>
                <a:srgbClr val="192653"/>
              </a:solidFill>
              <a:latin typeface="Poppins"/>
              <a:ea typeface="Poppins"/>
              <a:cs typeface="Poppins"/>
              <a:sym typeface="Poppins"/>
            </a:endParaRPr>
          </a:p>
          <a:p>
            <a:pPr marL="914400" indent="0" algn="just">
              <a:lnSpc>
                <a:spcPct val="100000"/>
              </a:lnSpc>
              <a:spcBef>
                <a:spcPts val="600"/>
              </a:spcBef>
              <a:buNone/>
            </a:pPr>
            <a:endParaRPr sz="600" dirty="0">
              <a:solidFill>
                <a:srgbClr val="192653"/>
              </a:solidFill>
              <a:latin typeface="Poppins"/>
              <a:ea typeface="Poppins"/>
              <a:cs typeface="Poppins"/>
              <a:sym typeface="Poppins"/>
            </a:endParaRPr>
          </a:p>
        </p:txBody>
      </p:sp>
    </p:spTree>
    <p:extLst>
      <p:ext uri="{BB962C8B-B14F-4D97-AF65-F5344CB8AC3E}">
        <p14:creationId xmlns:p14="http://schemas.microsoft.com/office/powerpoint/2010/main" val="141239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49"/>
            <a:ext cx="9244014" cy="9625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18795" y="428475"/>
            <a:ext cx="9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FFF2CC"/>
                </a:solidFill>
                <a:latin typeface="Poppins"/>
                <a:ea typeface="Poppins"/>
                <a:cs typeface="Poppins"/>
                <a:sym typeface="Poppins"/>
              </a:rPr>
              <a:t>III. </a:t>
            </a:r>
            <a:r>
              <a:rPr lang="ru-RU" sz="3600" b="1" dirty="0">
                <a:solidFill>
                  <a:srgbClr val="FFF2CC"/>
                </a:solidFill>
                <a:latin typeface="Poppins"/>
                <a:ea typeface="Poppins"/>
                <a:cs typeface="Poppins"/>
                <a:sym typeface="Poppins"/>
              </a:rPr>
              <a:t>Исполнение бюджета на Филиппинах</a:t>
            </a:r>
            <a:endParaRPr sz="14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6</a:t>
            </a:fld>
            <a:endParaRPr sz="1400"/>
          </a:p>
        </p:txBody>
      </p:sp>
      <p:sp>
        <p:nvSpPr>
          <p:cNvPr id="108" name="Google Shape;108;g177354619ee_1_0"/>
          <p:cNvSpPr txBox="1"/>
          <p:nvPr/>
        </p:nvSpPr>
        <p:spPr>
          <a:xfrm>
            <a:off x="411541" y="1385255"/>
            <a:ext cx="10335969" cy="1169521"/>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Годовые ассигнования утверждаются законодательной ветвью власти</a:t>
            </a:r>
            <a:r>
              <a:rPr lang="en-PH" sz="1800" b="1" dirty="0">
                <a:solidFill>
                  <a:srgbClr val="BF9000"/>
                </a:solidFill>
                <a:latin typeface="Poppins"/>
                <a:ea typeface="Poppins"/>
                <a:cs typeface="Poppins"/>
                <a:sym typeface="Poppins"/>
              </a:rPr>
              <a:t> </a:t>
            </a:r>
            <a:endParaRPr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Период действия ассигнований может быть продлен на один (1) год</a:t>
            </a:r>
            <a:r>
              <a:rPr lang="en-PH" sz="1600" dirty="0">
                <a:solidFill>
                  <a:srgbClr val="192653"/>
                </a:solidFill>
                <a:latin typeface="Poppins"/>
                <a:ea typeface="Poppins"/>
                <a:cs typeface="Poppins"/>
                <a:sym typeface="Poppins"/>
              </a:rPr>
              <a:t>.</a:t>
            </a: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109" name="Google Shape;109;g177354619ee_1_0"/>
          <p:cNvSpPr txBox="1"/>
          <p:nvPr/>
        </p:nvSpPr>
        <p:spPr>
          <a:xfrm>
            <a:off x="411541" y="2218866"/>
            <a:ext cx="10335969" cy="207746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ru-RU" sz="1800" b="1" dirty="0">
                <a:solidFill>
                  <a:srgbClr val="BF9000"/>
                </a:solidFill>
                <a:latin typeface="Poppins"/>
                <a:ea typeface="Poppins"/>
                <a:cs typeface="Poppins"/>
                <a:sym typeface="Poppins"/>
              </a:rPr>
              <a:t>За общее исполнение бюджета отвечает Департамент бюджета и управления </a:t>
            </a:r>
            <a:r>
              <a:rPr lang="en-PH" sz="1800" b="1" dirty="0">
                <a:solidFill>
                  <a:srgbClr val="BF9000"/>
                </a:solidFill>
                <a:latin typeface="Poppins"/>
                <a:ea typeface="Poppins"/>
                <a:cs typeface="Poppins"/>
                <a:sym typeface="Poppins"/>
              </a:rPr>
              <a:t>(DBM)</a:t>
            </a:r>
            <a:r>
              <a:rPr lang="ru-RU" sz="1800" b="1" dirty="0">
                <a:solidFill>
                  <a:srgbClr val="BF9000"/>
                </a:solidFill>
                <a:latin typeface="Poppins"/>
                <a:ea typeface="Poppins"/>
                <a:cs typeface="Poppins"/>
                <a:sym typeface="Poppins"/>
              </a:rPr>
              <a:t>.</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DBM</a:t>
            </a:r>
            <a:r>
              <a:rPr lang="ru-RU" sz="1600" dirty="0">
                <a:solidFill>
                  <a:srgbClr val="192653"/>
                </a:solidFill>
                <a:latin typeface="Poppins"/>
                <a:ea typeface="Poppins"/>
                <a:cs typeface="Poppins"/>
                <a:sym typeface="Poppins"/>
              </a:rPr>
              <a:t> выделяет ассигнования ведомствам-исполнителям для принятия финансовых обязательств или обязательств по осуществлению расходов.</a:t>
            </a:r>
            <a:endParaRPr lang="en-US" sz="1600" dirty="0">
              <a:solidFill>
                <a:srgbClr val="192653"/>
              </a:solidFill>
              <a:latin typeface="Poppins"/>
              <a:ea typeface="Poppins"/>
              <a:cs typeface="Poppins"/>
              <a:sym typeface="Poppins"/>
            </a:endParaRPr>
          </a:p>
          <a:p>
            <a:pPr marL="419100" lvl="1" indent="-285750" algn="just">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DBM</a:t>
            </a:r>
            <a:r>
              <a:rPr lang="ru-RU" sz="1600" dirty="0">
                <a:solidFill>
                  <a:srgbClr val="192653"/>
                </a:solidFill>
                <a:latin typeface="Poppins"/>
                <a:ea typeface="Poppins"/>
                <a:cs typeface="Poppins"/>
                <a:sym typeface="Poppins"/>
              </a:rPr>
              <a:t> также предоставляет полномочия ведомствам-исполнителям в форме уведомлений о выделении средств </a:t>
            </a:r>
            <a:r>
              <a:rPr lang="en-US" sz="1600" dirty="0">
                <a:solidFill>
                  <a:srgbClr val="192653"/>
                </a:solidFill>
                <a:latin typeface="Poppins"/>
                <a:ea typeface="Poppins"/>
                <a:cs typeface="Poppins"/>
                <a:sym typeface="Poppins"/>
              </a:rPr>
              <a:t>(NCA).</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0" y="3813230"/>
            <a:ext cx="10972073" cy="200821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Ведомства-исполнители инициируют и санкционируют принятие бюджетных обязательств на основании выделенных ассигнований.</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Обо всех принятых обязательствах направляются регулярные отчеты в </a:t>
            </a:r>
            <a:r>
              <a:rPr lang="en-US" sz="1600" dirty="0">
                <a:solidFill>
                  <a:srgbClr val="192653"/>
                </a:solidFill>
                <a:latin typeface="Poppins"/>
                <a:ea typeface="Poppins"/>
                <a:cs typeface="Poppins"/>
                <a:sym typeface="Poppins"/>
              </a:rPr>
              <a:t>DBM</a:t>
            </a:r>
            <a:r>
              <a:rPr lang="ru-RU" sz="1600" dirty="0">
                <a:solidFill>
                  <a:srgbClr val="192653"/>
                </a:solidFill>
                <a:latin typeface="Poppins"/>
                <a:ea typeface="Poppins"/>
                <a:cs typeface="Poppins"/>
                <a:sym typeface="Poppins"/>
              </a:rPr>
              <a:t> и государственному аудитору для целей сведения данных. </a:t>
            </a:r>
            <a:r>
              <a:rPr lang="en-US" sz="1600" dirty="0">
                <a:solidFill>
                  <a:srgbClr val="192653"/>
                </a:solidFill>
                <a:latin typeface="Poppins"/>
                <a:ea typeface="Poppins"/>
                <a:cs typeface="Poppins"/>
                <a:sym typeface="Poppins"/>
              </a:rPr>
              <a:t> </a:t>
            </a:r>
            <a:endParaRPr lang="en-PH" sz="1600" dirty="0">
              <a:solidFill>
                <a:srgbClr val="192653"/>
              </a:solidFill>
              <a:latin typeface="Poppins"/>
              <a:cs typeface="Poppins"/>
              <a:sym typeface="Poppins"/>
            </a:endParaRPr>
          </a:p>
          <a:p>
            <a:pPr marL="457200" lvl="1" indent="-323850" algn="just" rtl="0">
              <a:spcBef>
                <a:spcPts val="300"/>
              </a:spcBef>
              <a:spcAft>
                <a:spcPts val="0"/>
              </a:spcAft>
              <a:buClr>
                <a:srgbClr val="192653"/>
              </a:buClr>
              <a:buSzPts val="1500"/>
              <a:buFont typeface="Poppins"/>
              <a:buChar char="•"/>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6" name="Google Shape;108;g177354619ee_1_0">
            <a:extLst>
              <a:ext uri="{FF2B5EF4-FFF2-40B4-BE49-F238E27FC236}">
                <a16:creationId xmlns:a16="http://schemas.microsoft.com/office/drawing/2014/main" id="{39B287E0-5600-0E8E-8823-CC604B8B1395}"/>
              </a:ext>
            </a:extLst>
          </p:cNvPr>
          <p:cNvSpPr txBox="1"/>
          <p:nvPr/>
        </p:nvSpPr>
        <p:spPr>
          <a:xfrm>
            <a:off x="411540" y="5034906"/>
            <a:ext cx="10972073" cy="2539126"/>
          </a:xfrm>
          <a:prstGeom prst="rect">
            <a:avLst/>
          </a:prstGeom>
          <a:noFill/>
          <a:ln>
            <a:noFill/>
          </a:ln>
        </p:spPr>
        <p:txBody>
          <a:bodyPr spcFirstLastPara="1" wrap="square" lIns="91425" tIns="91425" rIns="91425" bIns="91425" anchor="t" anchorCtr="0">
            <a:spAutoFit/>
          </a:bodyPr>
          <a:lstStyle/>
          <a:p>
            <a:pPr lvl="0" algn="just">
              <a:spcBef>
                <a:spcPts val="300"/>
              </a:spcBef>
            </a:pPr>
            <a:r>
              <a:rPr lang="ru-RU" sz="1800" b="1" dirty="0">
                <a:solidFill>
                  <a:srgbClr val="BF9000"/>
                </a:solidFill>
                <a:latin typeface="Poppins"/>
                <a:ea typeface="Poppins"/>
                <a:cs typeface="Poppins"/>
                <a:sym typeface="Poppins"/>
              </a:rPr>
              <a:t>Ведомства-исполнители инициируют и санкционируют осуществление выплат на основании полученных уведомлений о выделении средств</a:t>
            </a:r>
            <a:endParaRPr lang="en-US" sz="1800" b="1" dirty="0">
              <a:solidFill>
                <a:srgbClr val="BF9000"/>
              </a:solidFill>
              <a:latin typeface="Poppins"/>
              <a:ea typeface="Poppins"/>
              <a:cs typeface="Poppins"/>
              <a:sym typeface="Poppins"/>
            </a:endParaRPr>
          </a:p>
          <a:p>
            <a:pPr marL="457200" lvl="1" indent="-323850" algn="just">
              <a:spcBef>
                <a:spcPts val="300"/>
              </a:spcBef>
              <a:buClr>
                <a:srgbClr val="192653"/>
              </a:buClr>
              <a:buSzPts val="1500"/>
              <a:buFont typeface="Poppins"/>
              <a:buChar char="•"/>
            </a:pPr>
            <a:r>
              <a:rPr lang="ru-RU" sz="1600" dirty="0">
                <a:solidFill>
                  <a:srgbClr val="192653"/>
                </a:solidFill>
                <a:latin typeface="Poppins"/>
                <a:ea typeface="Poppins"/>
                <a:cs typeface="Poppins"/>
                <a:sym typeface="Poppins"/>
              </a:rPr>
              <a:t>Обо всех произведенных выплатах направляются регулярные отчеты в </a:t>
            </a:r>
            <a:r>
              <a:rPr lang="en-US" sz="1600" dirty="0">
                <a:solidFill>
                  <a:srgbClr val="192653"/>
                </a:solidFill>
                <a:latin typeface="Poppins"/>
                <a:ea typeface="Poppins"/>
                <a:cs typeface="Poppins"/>
                <a:sym typeface="Poppins"/>
              </a:rPr>
              <a:t>DBM</a:t>
            </a:r>
            <a:r>
              <a:rPr lang="ru-RU" sz="1600" dirty="0">
                <a:solidFill>
                  <a:srgbClr val="192653"/>
                </a:solidFill>
                <a:latin typeface="Poppins"/>
                <a:ea typeface="Poppins"/>
                <a:cs typeface="Poppins"/>
                <a:sym typeface="Poppins"/>
              </a:rPr>
              <a:t> и государственному аудитору для целей сведения данных</a:t>
            </a:r>
            <a:r>
              <a:rPr lang="en-US" sz="1600" dirty="0">
                <a:solidFill>
                  <a:srgbClr val="192653"/>
                </a:solidFill>
                <a:latin typeface="Poppins"/>
                <a:ea typeface="Poppins"/>
                <a:cs typeface="Poppins"/>
                <a:sym typeface="Poppins"/>
              </a:rPr>
              <a:t>.</a:t>
            </a: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Роль казначейства состоит в том, чтобы предоставлять денежные средства для осуществления выплат всеми ведомствами национального правительства</a:t>
            </a:r>
            <a:r>
              <a:rPr lang="en-US" sz="1600" dirty="0">
                <a:solidFill>
                  <a:srgbClr val="192653"/>
                </a:solidFill>
                <a:latin typeface="Poppins"/>
                <a:ea typeface="Poppins"/>
                <a:cs typeface="Poppins"/>
                <a:sym typeface="Poppins"/>
              </a:rPr>
              <a:t>. </a:t>
            </a:r>
            <a:endParaRPr lang="en-PH" sz="1600" dirty="0">
              <a:solidFill>
                <a:srgbClr val="192653"/>
              </a:solidFill>
              <a:latin typeface="Poppins"/>
              <a:cs typeface="Poppins"/>
              <a:sym typeface="Poppins"/>
            </a:endParaRPr>
          </a:p>
          <a:p>
            <a:pPr marL="457200" lvl="1" indent="-323850" algn="just" rtl="0">
              <a:spcBef>
                <a:spcPts val="300"/>
              </a:spcBef>
              <a:spcAft>
                <a:spcPts val="0"/>
              </a:spcAft>
              <a:buClr>
                <a:srgbClr val="192653"/>
              </a:buClr>
              <a:buSzPts val="1500"/>
              <a:buFont typeface="Poppins"/>
              <a:buChar char="•"/>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0" y="270350"/>
            <a:ext cx="9741900"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461624"/>
          </a:xfrm>
          <a:prstGeom prst="rect">
            <a:avLst/>
          </a:prstGeom>
          <a:noFill/>
          <a:ln>
            <a:noFill/>
          </a:ln>
        </p:spPr>
        <p:txBody>
          <a:bodyPr spcFirstLastPara="1" wrap="square" lIns="91425" tIns="45700" rIns="91425" bIns="45700" anchor="t" anchorCtr="0">
            <a:spAutoFit/>
          </a:bodyPr>
          <a:lstStyle/>
          <a:p>
            <a:pPr lvl="0">
              <a:buSzPts val="3600"/>
            </a:pPr>
            <a:r>
              <a:rPr lang="en-US" sz="2400" b="1" dirty="0">
                <a:solidFill>
                  <a:srgbClr val="FFF2CC"/>
                </a:solidFill>
                <a:latin typeface="Poppins"/>
                <a:cs typeface="Poppins"/>
                <a:sym typeface="Poppins"/>
              </a:rPr>
              <a:t>IV. </a:t>
            </a:r>
            <a:r>
              <a:rPr lang="ru-RU" sz="2400" b="1" dirty="0">
                <a:solidFill>
                  <a:srgbClr val="FFF2CC"/>
                </a:solidFill>
                <a:latin typeface="Poppins"/>
                <a:cs typeface="Poppins"/>
                <a:sym typeface="Poppins"/>
              </a:rPr>
              <a:t>Модифицированная система осуществления выплат </a:t>
            </a:r>
            <a:r>
              <a:rPr lang="en-US" sz="2400" b="1" dirty="0">
                <a:solidFill>
                  <a:srgbClr val="FFF2CC"/>
                </a:solidFill>
                <a:latin typeface="Poppins"/>
                <a:cs typeface="Poppins"/>
                <a:sym typeface="Poppins"/>
              </a:rPr>
              <a:t>(MDS)</a:t>
            </a:r>
            <a:endParaRPr lang="en-US" sz="24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7</a:t>
            </a:fld>
            <a:endParaRPr sz="1400"/>
          </a:p>
        </p:txBody>
      </p:sp>
      <p:pic>
        <p:nvPicPr>
          <p:cNvPr id="1026" name="Picture 2" descr="Department of Budget and Management - Wikipedia">
            <a:extLst>
              <a:ext uri="{FF2B5EF4-FFF2-40B4-BE49-F238E27FC236}">
                <a16:creationId xmlns:a16="http://schemas.microsoft.com/office/drawing/2014/main" id="{DF2E96C6-6E3C-0AFE-B241-8CE6558F9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172" y="180239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Tr-Original-Logo | Bureau of the Treasury PH">
            <a:extLst>
              <a:ext uri="{FF2B5EF4-FFF2-40B4-BE49-F238E27FC236}">
                <a16:creationId xmlns:a16="http://schemas.microsoft.com/office/drawing/2014/main" id="{2A0EB821-D37A-E6B6-4C7C-4ED52DF2A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898" y="4825311"/>
            <a:ext cx="109549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descr="Government PNG, Vector, PSD, and Clipart With Transparent Background for Free  Download | Pngtree">
            <a:extLst>
              <a:ext uri="{FF2B5EF4-FFF2-40B4-BE49-F238E27FC236}">
                <a16:creationId xmlns:a16="http://schemas.microsoft.com/office/drawing/2014/main" id="{CC1861E5-D48D-8D4D-5D0E-7CEFCB2DA867}"/>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7917" t="13573" r="7917" b="10894"/>
          <a:stretch/>
        </p:blipFill>
        <p:spPr bwMode="auto">
          <a:xfrm>
            <a:off x="1791898" y="1802390"/>
            <a:ext cx="106160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Bank Png Pic - Bank Clipart Transparent Background, Png Download -  600x597(#718078) - PngFind">
            <a:extLst>
              <a:ext uri="{FF2B5EF4-FFF2-40B4-BE49-F238E27FC236}">
                <a16:creationId xmlns:a16="http://schemas.microsoft.com/office/drawing/2014/main" id="{D9AB0E58-51FC-9457-644C-F1BB6CB6F3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6196153" y="4813436"/>
            <a:ext cx="1006828"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650278-D889-5E92-C2F4-7ECBAE0DAC84}"/>
              </a:ext>
            </a:extLst>
          </p:cNvPr>
          <p:cNvGrpSpPr/>
          <p:nvPr/>
        </p:nvGrpSpPr>
        <p:grpSpPr>
          <a:xfrm>
            <a:off x="8937368" y="4709340"/>
            <a:ext cx="1971914" cy="1311941"/>
            <a:chOff x="8163676" y="4157312"/>
            <a:chExt cx="1971914" cy="1311941"/>
          </a:xfrm>
        </p:grpSpPr>
        <p:pic>
          <p:nvPicPr>
            <p:cNvPr id="4" name="Picture 14" descr="Bank Png Pic - Bank Clipart Transparent Background, Png Download -  600x597(#718078) - PngFind">
              <a:extLst>
                <a:ext uri="{FF2B5EF4-FFF2-40B4-BE49-F238E27FC236}">
                  <a16:creationId xmlns:a16="http://schemas.microsoft.com/office/drawing/2014/main" id="{705BD7CA-F813-4A53-E6CC-9B8468562AB8}"/>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1636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Bank Png Pic - Bank Clipart Transparent Background, Png Download -  600x597(#718078) - PngFind">
              <a:extLst>
                <a:ext uri="{FF2B5EF4-FFF2-40B4-BE49-F238E27FC236}">
                  <a16:creationId xmlns:a16="http://schemas.microsoft.com/office/drawing/2014/main" id="{2AEF53CA-11E5-876F-5FE0-6B9A17AAB0A9}"/>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163676" y="4825311"/>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Bank Png Pic - Bank Clipart Transparent Background, Png Download -  600x597(#718078) - PngFind">
              <a:extLst>
                <a:ext uri="{FF2B5EF4-FFF2-40B4-BE49-F238E27FC236}">
                  <a16:creationId xmlns:a16="http://schemas.microsoft.com/office/drawing/2014/main" id="{3F5E4BC4-DAF1-7EF6-02B1-A28E0F3DD2B3}"/>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8494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Bank Png Pic - Bank Clipart Transparent Background, Png Download -  600x597(#718078) - PngFind">
              <a:extLst>
                <a:ext uri="{FF2B5EF4-FFF2-40B4-BE49-F238E27FC236}">
                  <a16:creationId xmlns:a16="http://schemas.microsoft.com/office/drawing/2014/main" id="{1107171B-5B1C-0D23-5178-C216A604FD93}"/>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95352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Bank Png Pic - Bank Clipart Transparent Background, Png Download -  600x597(#718078) - PngFind">
              <a:extLst>
                <a:ext uri="{FF2B5EF4-FFF2-40B4-BE49-F238E27FC236}">
                  <a16:creationId xmlns:a16="http://schemas.microsoft.com/office/drawing/2014/main" id="{313DA1D0-A3A1-C9FC-A159-BC017D96E6BB}"/>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849476" y="4825311"/>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ank Png Pic - Bank Clipart Transparent Background, Png Download -  600x597(#718078) - PngFind">
              <a:extLst>
                <a:ext uri="{FF2B5EF4-FFF2-40B4-BE49-F238E27FC236}">
                  <a16:creationId xmlns:a16="http://schemas.microsoft.com/office/drawing/2014/main" id="{1469EE4B-C2EF-A0C8-1060-B0C4453BFAA8}"/>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9535276" y="4801254"/>
              <a:ext cx="600314" cy="64394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6E6B4EB-1E86-71DD-6E72-42B65718B9FB}"/>
              </a:ext>
            </a:extLst>
          </p:cNvPr>
          <p:cNvSpPr txBox="1"/>
          <p:nvPr/>
        </p:nvSpPr>
        <p:spPr>
          <a:xfrm>
            <a:off x="1454677" y="2979101"/>
            <a:ext cx="1723636" cy="523220"/>
          </a:xfrm>
          <a:prstGeom prst="rect">
            <a:avLst/>
          </a:prstGeom>
          <a:noFill/>
        </p:spPr>
        <p:txBody>
          <a:bodyPr wrap="square" rtlCol="0">
            <a:spAutoFit/>
          </a:bodyPr>
          <a:lstStyle/>
          <a:p>
            <a:pPr algn="ctr"/>
            <a:r>
              <a:rPr lang="ru-RU" b="1" dirty="0"/>
              <a:t>Ведомство-исполнитель</a:t>
            </a:r>
            <a:endParaRPr lang="en-US" b="1" dirty="0"/>
          </a:p>
        </p:txBody>
      </p:sp>
      <p:sp>
        <p:nvSpPr>
          <p:cNvPr id="13" name="TextBox 12">
            <a:extLst>
              <a:ext uri="{FF2B5EF4-FFF2-40B4-BE49-F238E27FC236}">
                <a16:creationId xmlns:a16="http://schemas.microsoft.com/office/drawing/2014/main" id="{EB5F7E42-3A98-BAF2-1171-AA5AF77C9DC4}"/>
              </a:ext>
            </a:extLst>
          </p:cNvPr>
          <p:cNvSpPr txBox="1"/>
          <p:nvPr/>
        </p:nvSpPr>
        <p:spPr>
          <a:xfrm>
            <a:off x="5847354" y="5870266"/>
            <a:ext cx="1723636" cy="523220"/>
          </a:xfrm>
          <a:prstGeom prst="rect">
            <a:avLst/>
          </a:prstGeom>
          <a:noFill/>
        </p:spPr>
        <p:txBody>
          <a:bodyPr wrap="square" rtlCol="0">
            <a:spAutoFit/>
          </a:bodyPr>
          <a:lstStyle/>
          <a:p>
            <a:pPr algn="ctr"/>
            <a:r>
              <a:rPr lang="ru-RU" b="1" dirty="0"/>
              <a:t>Головной офис банка</a:t>
            </a:r>
            <a:endParaRPr lang="en-US" b="1" dirty="0"/>
          </a:p>
        </p:txBody>
      </p:sp>
      <p:sp>
        <p:nvSpPr>
          <p:cNvPr id="14" name="TextBox 13">
            <a:extLst>
              <a:ext uri="{FF2B5EF4-FFF2-40B4-BE49-F238E27FC236}">
                <a16:creationId xmlns:a16="http://schemas.microsoft.com/office/drawing/2014/main" id="{0D43323C-AF3E-41BF-737C-6C642969E47C}"/>
              </a:ext>
            </a:extLst>
          </p:cNvPr>
          <p:cNvSpPr txBox="1"/>
          <p:nvPr/>
        </p:nvSpPr>
        <p:spPr>
          <a:xfrm>
            <a:off x="8747610" y="6074675"/>
            <a:ext cx="2307078" cy="523220"/>
          </a:xfrm>
          <a:prstGeom prst="rect">
            <a:avLst/>
          </a:prstGeom>
          <a:noFill/>
        </p:spPr>
        <p:txBody>
          <a:bodyPr wrap="square" rtlCol="0">
            <a:spAutoFit/>
          </a:bodyPr>
          <a:lstStyle/>
          <a:p>
            <a:pPr algn="ctr"/>
            <a:r>
              <a:rPr lang="ru-RU" b="1" dirty="0"/>
              <a:t>Филиал обслуживающего банка</a:t>
            </a:r>
            <a:endParaRPr lang="en-US" b="1" dirty="0"/>
          </a:p>
        </p:txBody>
      </p:sp>
      <p:cxnSp>
        <p:nvCxnSpPr>
          <p:cNvPr id="16" name="Straight Arrow Connector 15">
            <a:extLst>
              <a:ext uri="{FF2B5EF4-FFF2-40B4-BE49-F238E27FC236}">
                <a16:creationId xmlns:a16="http://schemas.microsoft.com/office/drawing/2014/main" id="{9A7F436E-3E33-31D7-4786-7AF6E40C1022}"/>
              </a:ext>
            </a:extLst>
          </p:cNvPr>
          <p:cNvCxnSpPr>
            <a:cxnSpLocks/>
          </p:cNvCxnSpPr>
          <p:nvPr/>
        </p:nvCxnSpPr>
        <p:spPr>
          <a:xfrm>
            <a:off x="2853503" y="2235515"/>
            <a:ext cx="331566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14D0F6-B6BB-F20D-95EB-BF4A1A81D4E3}"/>
              </a:ext>
            </a:extLst>
          </p:cNvPr>
          <p:cNvCxnSpPr>
            <a:cxnSpLocks/>
          </p:cNvCxnSpPr>
          <p:nvPr/>
        </p:nvCxnSpPr>
        <p:spPr>
          <a:xfrm flipH="1">
            <a:off x="2853503" y="2508646"/>
            <a:ext cx="331566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58387C-0207-323D-5231-DE8FB8628205}"/>
              </a:ext>
            </a:extLst>
          </p:cNvPr>
          <p:cNvCxnSpPr>
            <a:cxnSpLocks/>
            <a:endCxn id="1028" idx="0"/>
          </p:cNvCxnSpPr>
          <p:nvPr/>
        </p:nvCxnSpPr>
        <p:spPr>
          <a:xfrm flipH="1">
            <a:off x="2339647" y="2787952"/>
            <a:ext cx="4001776" cy="20373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D3CCF35-B61E-3AE4-0A54-C375ECF2C798}"/>
              </a:ext>
            </a:extLst>
          </p:cNvPr>
          <p:cNvCxnSpPr>
            <a:stCxn id="1028" idx="3"/>
            <a:endCxn id="3" idx="1"/>
          </p:cNvCxnSpPr>
          <p:nvPr/>
        </p:nvCxnSpPr>
        <p:spPr>
          <a:xfrm flipV="1">
            <a:off x="2887395" y="5353436"/>
            <a:ext cx="3308758" cy="1187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3033649-0967-99C4-3088-DEFF0B40BD3B}"/>
              </a:ext>
            </a:extLst>
          </p:cNvPr>
          <p:cNvCxnSpPr>
            <a:stCxn id="1026" idx="2"/>
            <a:endCxn id="3" idx="0"/>
          </p:cNvCxnSpPr>
          <p:nvPr/>
        </p:nvCxnSpPr>
        <p:spPr>
          <a:xfrm flipH="1">
            <a:off x="6699567" y="2882390"/>
            <a:ext cx="9605" cy="19310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7085076-4682-083F-B187-01090CB0A855}"/>
              </a:ext>
            </a:extLst>
          </p:cNvPr>
          <p:cNvCxnSpPr>
            <a:stCxn id="3" idx="3"/>
          </p:cNvCxnSpPr>
          <p:nvPr/>
        </p:nvCxnSpPr>
        <p:spPr>
          <a:xfrm>
            <a:off x="7202981" y="5353436"/>
            <a:ext cx="1734387" cy="118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44CF22B-0C72-41A7-5D53-E4C5C55B8F73}"/>
              </a:ext>
            </a:extLst>
          </p:cNvPr>
          <p:cNvSpPr txBox="1"/>
          <p:nvPr/>
        </p:nvSpPr>
        <p:spPr>
          <a:xfrm>
            <a:off x="3238575" y="1960016"/>
            <a:ext cx="2376614" cy="292388"/>
          </a:xfrm>
          <a:prstGeom prst="rect">
            <a:avLst/>
          </a:prstGeom>
          <a:noFill/>
        </p:spPr>
        <p:txBody>
          <a:bodyPr wrap="square" rtlCol="0">
            <a:spAutoFit/>
          </a:bodyPr>
          <a:lstStyle/>
          <a:p>
            <a:pPr algn="ctr"/>
            <a:r>
              <a:rPr lang="ru-RU" sz="1300" dirty="0"/>
              <a:t>Заявка на финансирование</a:t>
            </a:r>
            <a:endParaRPr lang="en-US" sz="1300" dirty="0"/>
          </a:p>
        </p:txBody>
      </p:sp>
      <p:sp>
        <p:nvSpPr>
          <p:cNvPr id="31" name="TextBox 30">
            <a:extLst>
              <a:ext uri="{FF2B5EF4-FFF2-40B4-BE49-F238E27FC236}">
                <a16:creationId xmlns:a16="http://schemas.microsoft.com/office/drawing/2014/main" id="{EE1A8FE8-E6D8-44D7-DA1F-965139F1BDCD}"/>
              </a:ext>
            </a:extLst>
          </p:cNvPr>
          <p:cNvSpPr txBox="1"/>
          <p:nvPr/>
        </p:nvSpPr>
        <p:spPr>
          <a:xfrm>
            <a:off x="3502467" y="2510647"/>
            <a:ext cx="1723636" cy="292388"/>
          </a:xfrm>
          <a:prstGeom prst="rect">
            <a:avLst/>
          </a:prstGeom>
          <a:noFill/>
        </p:spPr>
        <p:txBody>
          <a:bodyPr wrap="square" rtlCol="0">
            <a:spAutoFit/>
          </a:bodyPr>
          <a:lstStyle/>
          <a:p>
            <a:pPr algn="ctr"/>
            <a:r>
              <a:rPr lang="ru-RU" sz="1300" dirty="0"/>
              <a:t>Выпуск </a:t>
            </a:r>
            <a:r>
              <a:rPr lang="en-US" sz="1300" dirty="0"/>
              <a:t>NCA</a:t>
            </a:r>
          </a:p>
        </p:txBody>
      </p:sp>
      <p:sp>
        <p:nvSpPr>
          <p:cNvPr id="32" name="TextBox 31">
            <a:extLst>
              <a:ext uri="{FF2B5EF4-FFF2-40B4-BE49-F238E27FC236}">
                <a16:creationId xmlns:a16="http://schemas.microsoft.com/office/drawing/2014/main" id="{9ED5E6E3-8162-FEE6-AD3B-A058D52CBFDC}"/>
              </a:ext>
            </a:extLst>
          </p:cNvPr>
          <p:cNvSpPr txBox="1"/>
          <p:nvPr/>
        </p:nvSpPr>
        <p:spPr>
          <a:xfrm rot="19984257">
            <a:off x="3494701" y="3723447"/>
            <a:ext cx="1991402" cy="292388"/>
          </a:xfrm>
          <a:prstGeom prst="rect">
            <a:avLst/>
          </a:prstGeom>
          <a:noFill/>
        </p:spPr>
        <p:txBody>
          <a:bodyPr wrap="square" rtlCol="0">
            <a:spAutoFit/>
          </a:bodyPr>
          <a:lstStyle/>
          <a:p>
            <a:pPr algn="ctr"/>
            <a:r>
              <a:rPr lang="ru-RU" sz="1300" dirty="0"/>
              <a:t>Направление </a:t>
            </a:r>
            <a:r>
              <a:rPr lang="en-US" sz="1300" dirty="0"/>
              <a:t>ANCAI</a:t>
            </a:r>
          </a:p>
        </p:txBody>
      </p:sp>
      <p:sp>
        <p:nvSpPr>
          <p:cNvPr id="33" name="TextBox 32">
            <a:extLst>
              <a:ext uri="{FF2B5EF4-FFF2-40B4-BE49-F238E27FC236}">
                <a16:creationId xmlns:a16="http://schemas.microsoft.com/office/drawing/2014/main" id="{5FBC0B5B-0909-2DDF-F6BC-60C88AD8B2B8}"/>
              </a:ext>
            </a:extLst>
          </p:cNvPr>
          <p:cNvSpPr txBox="1"/>
          <p:nvPr/>
        </p:nvSpPr>
        <p:spPr>
          <a:xfrm>
            <a:off x="3502467" y="5357259"/>
            <a:ext cx="1976878" cy="692497"/>
          </a:xfrm>
          <a:prstGeom prst="rect">
            <a:avLst/>
          </a:prstGeom>
          <a:noFill/>
        </p:spPr>
        <p:txBody>
          <a:bodyPr wrap="square" rtlCol="0">
            <a:spAutoFit/>
          </a:bodyPr>
          <a:lstStyle/>
          <a:p>
            <a:pPr algn="ctr"/>
            <a:r>
              <a:rPr lang="ru-RU" sz="1300" dirty="0"/>
              <a:t>Поддержание </a:t>
            </a:r>
            <a:r>
              <a:rPr lang="en-US" sz="1300" dirty="0"/>
              <a:t>/</a:t>
            </a:r>
            <a:r>
              <a:rPr lang="ru-RU" sz="1300" dirty="0"/>
              <a:t>пополнение посевного фонда </a:t>
            </a:r>
            <a:r>
              <a:rPr lang="en-US" sz="1300" dirty="0"/>
              <a:t> MDS </a:t>
            </a:r>
          </a:p>
        </p:txBody>
      </p:sp>
      <p:sp>
        <p:nvSpPr>
          <p:cNvPr id="34" name="TextBox 33">
            <a:extLst>
              <a:ext uri="{FF2B5EF4-FFF2-40B4-BE49-F238E27FC236}">
                <a16:creationId xmlns:a16="http://schemas.microsoft.com/office/drawing/2014/main" id="{31F7B61E-3049-E92B-3E6C-E90E9445D38D}"/>
              </a:ext>
            </a:extLst>
          </p:cNvPr>
          <p:cNvSpPr txBox="1"/>
          <p:nvPr/>
        </p:nvSpPr>
        <p:spPr>
          <a:xfrm>
            <a:off x="6693363" y="3502849"/>
            <a:ext cx="1587492" cy="492443"/>
          </a:xfrm>
          <a:prstGeom prst="rect">
            <a:avLst/>
          </a:prstGeom>
          <a:noFill/>
        </p:spPr>
        <p:txBody>
          <a:bodyPr wrap="square" rtlCol="0">
            <a:spAutoFit/>
          </a:bodyPr>
          <a:lstStyle/>
          <a:p>
            <a:pPr algn="ctr"/>
            <a:r>
              <a:rPr lang="ru-RU" sz="1300" dirty="0"/>
              <a:t>Направление  копии</a:t>
            </a:r>
            <a:r>
              <a:rPr lang="en-US" sz="1300" dirty="0"/>
              <a:t> NCA</a:t>
            </a:r>
          </a:p>
        </p:txBody>
      </p:sp>
      <p:sp>
        <p:nvSpPr>
          <p:cNvPr id="35" name="TextBox 34">
            <a:extLst>
              <a:ext uri="{FF2B5EF4-FFF2-40B4-BE49-F238E27FC236}">
                <a16:creationId xmlns:a16="http://schemas.microsoft.com/office/drawing/2014/main" id="{6D418EC5-88A6-FD7E-B290-B6476EAE369C}"/>
              </a:ext>
            </a:extLst>
          </p:cNvPr>
          <p:cNvSpPr txBox="1"/>
          <p:nvPr/>
        </p:nvSpPr>
        <p:spPr>
          <a:xfrm>
            <a:off x="7281720" y="5372249"/>
            <a:ext cx="1470253" cy="646331"/>
          </a:xfrm>
          <a:prstGeom prst="rect">
            <a:avLst/>
          </a:prstGeom>
          <a:noFill/>
        </p:spPr>
        <p:txBody>
          <a:bodyPr wrap="square" rtlCol="0">
            <a:spAutoFit/>
          </a:bodyPr>
          <a:lstStyle/>
          <a:p>
            <a:pPr algn="ctr"/>
            <a:r>
              <a:rPr lang="ru-RU" sz="1200" dirty="0"/>
              <a:t>Зачисление средств на субсчет в </a:t>
            </a:r>
            <a:r>
              <a:rPr lang="en-US" sz="1200" dirty="0"/>
              <a:t>MDS</a:t>
            </a:r>
          </a:p>
        </p:txBody>
      </p:sp>
      <p:sp>
        <p:nvSpPr>
          <p:cNvPr id="36" name="TextBox 35">
            <a:extLst>
              <a:ext uri="{FF2B5EF4-FFF2-40B4-BE49-F238E27FC236}">
                <a16:creationId xmlns:a16="http://schemas.microsoft.com/office/drawing/2014/main" id="{CEFF0191-CBE0-A25B-9328-6C4EAD74268A}"/>
              </a:ext>
            </a:extLst>
          </p:cNvPr>
          <p:cNvSpPr txBox="1"/>
          <p:nvPr/>
        </p:nvSpPr>
        <p:spPr>
          <a:xfrm>
            <a:off x="8665927" y="2223089"/>
            <a:ext cx="3468350" cy="1569660"/>
          </a:xfrm>
          <a:prstGeom prst="rect">
            <a:avLst/>
          </a:prstGeom>
          <a:noFill/>
        </p:spPr>
        <p:txBody>
          <a:bodyPr wrap="square" rtlCol="0">
            <a:spAutoFit/>
          </a:bodyPr>
          <a:lstStyle/>
          <a:p>
            <a:r>
              <a:rPr lang="en-US" sz="1600" dirty="0"/>
              <a:t>NCA – </a:t>
            </a:r>
            <a:r>
              <a:rPr lang="ru-RU" sz="1600" dirty="0"/>
              <a:t>уведомление о выделении средств</a:t>
            </a:r>
            <a:endParaRPr lang="en-US" sz="1600" dirty="0"/>
          </a:p>
          <a:p>
            <a:r>
              <a:rPr lang="en-US" sz="1600" dirty="0"/>
              <a:t>ANCAI – </a:t>
            </a:r>
            <a:r>
              <a:rPr lang="ru-RU" sz="1600" dirty="0"/>
              <a:t>извещение о выпуске</a:t>
            </a:r>
            <a:r>
              <a:rPr lang="en-US" sz="1600" dirty="0"/>
              <a:t> NCA </a:t>
            </a:r>
          </a:p>
          <a:p>
            <a:r>
              <a:rPr lang="en-US" sz="1600" dirty="0"/>
              <a:t>MDS – </a:t>
            </a:r>
            <a:r>
              <a:rPr lang="ru-RU" sz="1600" dirty="0"/>
              <a:t>модифицированная система</a:t>
            </a:r>
            <a:r>
              <a:rPr lang="en-US" sz="1600" dirty="0"/>
              <a:t>/</a:t>
            </a:r>
            <a:r>
              <a:rPr lang="ru-RU" sz="1600" dirty="0"/>
              <a:t>схема выплат</a:t>
            </a:r>
            <a:endParaRPr lang="en-US" sz="1600" dirty="0"/>
          </a:p>
        </p:txBody>
      </p:sp>
      <p:sp>
        <p:nvSpPr>
          <p:cNvPr id="6" name="TextBox 5">
            <a:extLst>
              <a:ext uri="{FF2B5EF4-FFF2-40B4-BE49-F238E27FC236}">
                <a16:creationId xmlns:a16="http://schemas.microsoft.com/office/drawing/2014/main" id="{EDFD97F7-2FE5-42AC-B4CA-CE423E0DEAC5}"/>
              </a:ext>
            </a:extLst>
          </p:cNvPr>
          <p:cNvSpPr txBox="1"/>
          <p:nvPr/>
        </p:nvSpPr>
        <p:spPr>
          <a:xfrm>
            <a:off x="1594231" y="2714433"/>
            <a:ext cx="1233030" cy="307777"/>
          </a:xfrm>
          <a:prstGeom prst="rect">
            <a:avLst/>
          </a:prstGeom>
          <a:noFill/>
        </p:spPr>
        <p:txBody>
          <a:bodyPr wrap="none" rtlCol="0">
            <a:spAutoFit/>
          </a:bodyPr>
          <a:lstStyle/>
          <a:p>
            <a:r>
              <a:rPr lang="ru-RU" sz="1100" dirty="0"/>
              <a:t>Правительство</a:t>
            </a:r>
            <a:r>
              <a:rPr lang="ru-RU" dirty="0"/>
              <a:t> </a:t>
            </a:r>
          </a:p>
        </p:txBody>
      </p:sp>
      <p:sp>
        <p:nvSpPr>
          <p:cNvPr id="15" name="TextBox 14">
            <a:extLst>
              <a:ext uri="{FF2B5EF4-FFF2-40B4-BE49-F238E27FC236}">
                <a16:creationId xmlns:a16="http://schemas.microsoft.com/office/drawing/2014/main" id="{7A542D8F-956B-4539-AC55-7CB5995C6A12}"/>
              </a:ext>
            </a:extLst>
          </p:cNvPr>
          <p:cNvSpPr txBox="1"/>
          <p:nvPr/>
        </p:nvSpPr>
        <p:spPr>
          <a:xfrm>
            <a:off x="1289990" y="5876049"/>
            <a:ext cx="2307078" cy="307777"/>
          </a:xfrm>
          <a:prstGeom prst="rect">
            <a:avLst/>
          </a:prstGeom>
          <a:noFill/>
        </p:spPr>
        <p:txBody>
          <a:bodyPr wrap="square" rtlCol="0">
            <a:spAutoFit/>
          </a:bodyPr>
          <a:lstStyle/>
          <a:p>
            <a:r>
              <a:rPr lang="ru-RU" dirty="0"/>
              <a:t>Бюро казначейства </a:t>
            </a:r>
          </a:p>
        </p:txBody>
      </p:sp>
      <p:sp>
        <p:nvSpPr>
          <p:cNvPr id="17" name="TextBox 16">
            <a:extLst>
              <a:ext uri="{FF2B5EF4-FFF2-40B4-BE49-F238E27FC236}">
                <a16:creationId xmlns:a16="http://schemas.microsoft.com/office/drawing/2014/main" id="{121ABDB6-5875-414A-9398-1E0E591F501E}"/>
              </a:ext>
            </a:extLst>
          </p:cNvPr>
          <p:cNvSpPr txBox="1"/>
          <p:nvPr/>
        </p:nvSpPr>
        <p:spPr>
          <a:xfrm>
            <a:off x="7130493" y="1891509"/>
            <a:ext cx="1209499" cy="553998"/>
          </a:xfrm>
          <a:prstGeom prst="rect">
            <a:avLst/>
          </a:prstGeom>
          <a:noFill/>
        </p:spPr>
        <p:txBody>
          <a:bodyPr wrap="square" rtlCol="0">
            <a:spAutoFit/>
          </a:bodyPr>
          <a:lstStyle/>
          <a:p>
            <a:r>
              <a:rPr lang="ru-RU" sz="1000" dirty="0"/>
              <a:t>Департамент бюджета и управления</a:t>
            </a:r>
          </a:p>
        </p:txBody>
      </p:sp>
    </p:spTree>
    <p:extLst>
      <p:ext uri="{BB962C8B-B14F-4D97-AF65-F5344CB8AC3E}">
        <p14:creationId xmlns:p14="http://schemas.microsoft.com/office/powerpoint/2010/main" val="99677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g177354619ee_1_0"/>
          <p:cNvSpPr txBox="1"/>
          <p:nvPr/>
        </p:nvSpPr>
        <p:spPr>
          <a:xfrm>
            <a:off x="181425" y="434375"/>
            <a:ext cx="9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FFF2CC"/>
                </a:solidFill>
                <a:latin typeface="Poppins"/>
                <a:ea typeface="Poppins"/>
                <a:cs typeface="Poppins"/>
                <a:sym typeface="Poppins"/>
              </a:rPr>
              <a:t>V. The Modified Disbursement System</a:t>
            </a:r>
            <a:endParaRPr sz="14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8</a:t>
            </a:fld>
            <a:endParaRPr sz="1400"/>
          </a:p>
        </p:txBody>
      </p:sp>
      <p:sp>
        <p:nvSpPr>
          <p:cNvPr id="108" name="Google Shape;108;g177354619ee_1_0"/>
          <p:cNvSpPr txBox="1"/>
          <p:nvPr/>
        </p:nvSpPr>
        <p:spPr>
          <a:xfrm>
            <a:off x="411544" y="1141152"/>
            <a:ext cx="10335969" cy="2477571"/>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Использование счетов </a:t>
            </a:r>
            <a:r>
              <a:rPr lang="en-PH" sz="1800" b="1" dirty="0">
                <a:solidFill>
                  <a:srgbClr val="BF9000"/>
                </a:solidFill>
                <a:latin typeface="Poppins"/>
                <a:ea typeface="Poppins"/>
                <a:cs typeface="Poppins"/>
                <a:sym typeface="Poppins"/>
              </a:rPr>
              <a:t>MDS </a:t>
            </a:r>
            <a:r>
              <a:rPr lang="ru-RU" sz="1800" b="1" dirty="0">
                <a:solidFill>
                  <a:srgbClr val="BF9000"/>
                </a:solidFill>
                <a:latin typeface="Poppins"/>
                <a:ea typeface="Poppins"/>
                <a:cs typeface="Poppins"/>
                <a:sym typeface="Poppins"/>
              </a:rPr>
              <a:t>для осуществления выплат</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Специальные счета с «виртуальными» балансами, которые отражают лимит расходования средств </a:t>
            </a:r>
            <a:r>
              <a:rPr lang="en-US" sz="1600" dirty="0">
                <a:solidFill>
                  <a:srgbClr val="192653"/>
                </a:solidFill>
                <a:latin typeface="Poppins"/>
                <a:ea typeface="Poppins"/>
                <a:cs typeface="Poppins"/>
                <a:sym typeface="Poppins"/>
              </a:rPr>
              <a:t>(NCA)</a:t>
            </a:r>
            <a:r>
              <a:rPr lang="ru-RU" sz="1600" dirty="0">
                <a:solidFill>
                  <a:srgbClr val="192653"/>
                </a:solidFill>
                <a:latin typeface="Poppins"/>
                <a:ea typeface="Poppins"/>
                <a:cs typeface="Poppins"/>
                <a:sym typeface="Poppins"/>
              </a:rPr>
              <a:t>.</a:t>
            </a:r>
            <a:r>
              <a:rPr lang="en-US" sz="1600" dirty="0">
                <a:solidFill>
                  <a:srgbClr val="192653"/>
                </a:solidFill>
                <a:latin typeface="Poppins"/>
                <a:ea typeface="Poppins"/>
                <a:cs typeface="Poppins"/>
                <a:sym typeface="Poppins"/>
              </a:rPr>
              <a:t> </a:t>
            </a: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Средства перечисляются напрямую поставщикам и кредиторам. Ведомства никаких денежных средств не получают. </a:t>
            </a:r>
            <a:endParaRPr lang="en-PH" sz="1600" dirty="0">
              <a:solidFill>
                <a:srgbClr val="192653"/>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Возможность использования децентрализованной системы осуществления выплат с экономией денежных ресурсов.</a:t>
            </a:r>
            <a:r>
              <a:rPr lang="en-PH" sz="1600" dirty="0">
                <a:solidFill>
                  <a:srgbClr val="192653"/>
                </a:solidFill>
                <a:latin typeface="Poppins"/>
                <a:ea typeface="Poppins"/>
                <a:cs typeface="Poppins"/>
                <a:sym typeface="Poppins"/>
              </a:rPr>
              <a:t> </a:t>
            </a: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109" name="Google Shape;109;g177354619ee_1_0"/>
          <p:cNvSpPr txBox="1"/>
          <p:nvPr/>
        </p:nvSpPr>
        <p:spPr>
          <a:xfrm>
            <a:off x="422395" y="3100066"/>
            <a:ext cx="10335969" cy="207746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ru-RU" sz="1800" b="1" dirty="0">
                <a:solidFill>
                  <a:srgbClr val="BF9000"/>
                </a:solidFill>
                <a:latin typeface="Poppins"/>
                <a:ea typeface="Poppins"/>
                <a:cs typeface="Poppins"/>
                <a:sym typeface="Poppins"/>
              </a:rPr>
              <a:t>Широкое использование государственных банков</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ru-RU" sz="1600" dirty="0">
                <a:solidFill>
                  <a:srgbClr val="192653"/>
                </a:solidFill>
                <a:latin typeface="Poppins"/>
                <a:ea typeface="Poppins"/>
                <a:cs typeface="Poppins"/>
                <a:sym typeface="Poppins"/>
              </a:rPr>
              <a:t>Казначейству приходится полагаться на государственные банки для получения информации о ежедневных потребностях центрального правительства в произведении платежей.</a:t>
            </a:r>
            <a:r>
              <a:rPr lang="en-US" sz="1600" dirty="0">
                <a:solidFill>
                  <a:srgbClr val="192653"/>
                </a:solidFill>
                <a:latin typeface="Poppins"/>
                <a:ea typeface="Poppins"/>
                <a:cs typeface="Poppins"/>
                <a:sym typeface="Poppins"/>
              </a:rPr>
              <a:t> </a:t>
            </a:r>
          </a:p>
          <a:p>
            <a:pPr marL="419100" lvl="1" indent="-285750" algn="just" rtl="0">
              <a:spcBef>
                <a:spcPts val="300"/>
              </a:spcBef>
              <a:spcAft>
                <a:spcPts val="600"/>
              </a:spcAft>
              <a:buClr>
                <a:srgbClr val="192653"/>
              </a:buClr>
              <a:buSzPts val="1500"/>
              <a:buFont typeface="Arial" panose="020B0604020202020204" pitchFamily="34" charset="0"/>
              <a:buChar char="•"/>
            </a:pPr>
            <a:r>
              <a:rPr lang="ru-RU" sz="1600" dirty="0">
                <a:solidFill>
                  <a:srgbClr val="192653"/>
                </a:solidFill>
                <a:latin typeface="Poppins"/>
                <a:ea typeface="Poppins"/>
                <a:cs typeface="Poppins"/>
                <a:sym typeface="Poppins"/>
              </a:rPr>
              <a:t>Срок исполнения платежных поручений/перечисления соответствующих платежей государственными банками составляет от 24 до </a:t>
            </a:r>
            <a:r>
              <a:rPr lang="en-US" sz="1600" dirty="0">
                <a:solidFill>
                  <a:srgbClr val="192653"/>
                </a:solidFill>
                <a:latin typeface="Poppins"/>
                <a:ea typeface="Poppins"/>
                <a:cs typeface="Poppins"/>
                <a:sym typeface="Poppins"/>
              </a:rPr>
              <a:t>48</a:t>
            </a:r>
            <a:r>
              <a:rPr lang="ru-RU" sz="1600" dirty="0">
                <a:solidFill>
                  <a:srgbClr val="192653"/>
                </a:solidFill>
                <a:latin typeface="Poppins"/>
                <a:ea typeface="Poppins"/>
                <a:cs typeface="Poppins"/>
                <a:sym typeface="Poppins"/>
              </a:rPr>
              <a:t> часов</a:t>
            </a:r>
            <a:r>
              <a:rPr lang="en-US" sz="1600" dirty="0">
                <a:solidFill>
                  <a:srgbClr val="192653"/>
                </a:solidFill>
                <a:latin typeface="Poppins"/>
                <a:ea typeface="Poppins"/>
                <a:cs typeface="Poppins"/>
                <a:sym typeface="Poppins"/>
              </a:rPr>
              <a:t>. </a:t>
            </a:r>
            <a:r>
              <a:rPr lang="ru-RU" sz="1600" dirty="0">
                <a:solidFill>
                  <a:srgbClr val="192653"/>
                </a:solidFill>
                <a:latin typeface="Poppins"/>
                <a:ea typeface="Poppins"/>
                <a:cs typeface="Poppins"/>
                <a:sym typeface="Poppins"/>
              </a:rPr>
              <a:t>Значительное снижение риска овердрафта. </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4" y="4714093"/>
            <a:ext cx="10972073" cy="2262127"/>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Дальнейшие усилия казначейства по сокращению объема расчётов чеками</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Платежи при помощи расчётных чеков имеют неопределенный день платежа и существенно осложняют операции по управлению ликвидностью. </a:t>
            </a:r>
            <a:r>
              <a:rPr lang="en-US" sz="1600" dirty="0">
                <a:solidFill>
                  <a:srgbClr val="192653"/>
                </a:solidFill>
                <a:latin typeface="Poppins"/>
                <a:ea typeface="Poppins"/>
                <a:cs typeface="Poppins"/>
                <a:sym typeface="Poppins"/>
              </a:rPr>
              <a:t> </a:t>
            </a: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Срок действия чеков, выданных ведомствами-исполнителями, составляет три (</a:t>
            </a:r>
            <a:r>
              <a:rPr lang="en-US" sz="1600" dirty="0">
                <a:solidFill>
                  <a:srgbClr val="192653"/>
                </a:solidFill>
                <a:latin typeface="Poppins"/>
                <a:ea typeface="Poppins"/>
                <a:cs typeface="Poppins"/>
                <a:sym typeface="Poppins"/>
              </a:rPr>
              <a:t>3) </a:t>
            </a:r>
            <a:r>
              <a:rPr lang="ru-RU" sz="1600" dirty="0">
                <a:solidFill>
                  <a:srgbClr val="192653"/>
                </a:solidFill>
                <a:latin typeface="Poppins"/>
                <a:ea typeface="Poppins"/>
                <a:cs typeface="Poppins"/>
                <a:sym typeface="Poppins"/>
              </a:rPr>
              <a:t>месяца. Все чековые книжки, заказанные государственными ведомствами, должны быть одобрены Казначейством. </a:t>
            </a:r>
            <a:endParaRPr lang="en-US" sz="1600" dirty="0">
              <a:solidFill>
                <a:srgbClr val="192653"/>
              </a:solidFill>
              <a:latin typeface="Poppins"/>
              <a:ea typeface="Poppins"/>
              <a:cs typeface="Poppins"/>
              <a:sym typeface="Poppins"/>
            </a:endParaRP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2" name="Google Shape;104;g177354619ee_1_0">
            <a:extLst>
              <a:ext uri="{FF2B5EF4-FFF2-40B4-BE49-F238E27FC236}">
                <a16:creationId xmlns:a16="http://schemas.microsoft.com/office/drawing/2014/main" id="{3BAAEA60-5CA4-1964-4FA8-1816FF5D513A}"/>
              </a:ext>
            </a:extLst>
          </p:cNvPr>
          <p:cNvSpPr/>
          <p:nvPr/>
        </p:nvSpPr>
        <p:spPr>
          <a:xfrm>
            <a:off x="0" y="270350"/>
            <a:ext cx="9741900"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05;g177354619ee_1_0">
            <a:extLst>
              <a:ext uri="{FF2B5EF4-FFF2-40B4-BE49-F238E27FC236}">
                <a16:creationId xmlns:a16="http://schemas.microsoft.com/office/drawing/2014/main" id="{5374FD52-D91B-DCDE-FAAA-0BE9FB0C7A4A}"/>
              </a:ext>
            </a:extLst>
          </p:cNvPr>
          <p:cNvSpPr txBox="1"/>
          <p:nvPr/>
        </p:nvSpPr>
        <p:spPr>
          <a:xfrm>
            <a:off x="13999" y="456782"/>
            <a:ext cx="10335969" cy="477013"/>
          </a:xfrm>
          <a:prstGeom prst="rect">
            <a:avLst/>
          </a:prstGeom>
          <a:noFill/>
          <a:ln>
            <a:noFill/>
          </a:ln>
        </p:spPr>
        <p:txBody>
          <a:bodyPr spcFirstLastPara="1" wrap="square" lIns="91425" tIns="45700" rIns="91425" bIns="45700" anchor="t" anchorCtr="0">
            <a:spAutoFit/>
          </a:bodyPr>
          <a:lstStyle/>
          <a:p>
            <a:pPr lvl="0">
              <a:buSzPts val="3600"/>
            </a:pPr>
            <a:r>
              <a:rPr lang="en-US" sz="2500" b="1" dirty="0">
                <a:solidFill>
                  <a:srgbClr val="FFF2CC"/>
                </a:solidFill>
                <a:latin typeface="Poppins"/>
                <a:cs typeface="Poppins"/>
                <a:sym typeface="Poppins"/>
              </a:rPr>
              <a:t>IV. </a:t>
            </a:r>
            <a:r>
              <a:rPr lang="ru-RU" sz="2500" b="1" dirty="0">
                <a:solidFill>
                  <a:srgbClr val="FFF2CC"/>
                </a:solidFill>
                <a:latin typeface="Poppins"/>
                <a:cs typeface="Poppins"/>
                <a:sym typeface="Poppins"/>
              </a:rPr>
              <a:t>Модифицированная система осуществления выплат</a:t>
            </a:r>
            <a:r>
              <a:rPr lang="en-US" sz="2500" b="1" dirty="0">
                <a:solidFill>
                  <a:srgbClr val="FFF2CC"/>
                </a:solidFill>
                <a:latin typeface="Poppins"/>
                <a:cs typeface="Poppins"/>
                <a:sym typeface="Poppins"/>
              </a:rPr>
              <a:t> (MDS)</a:t>
            </a:r>
            <a:endParaRPr lang="en-US" sz="2500" b="1" dirty="0"/>
          </a:p>
        </p:txBody>
      </p:sp>
    </p:spTree>
    <p:extLst>
      <p:ext uri="{BB962C8B-B14F-4D97-AF65-F5344CB8AC3E}">
        <p14:creationId xmlns:p14="http://schemas.microsoft.com/office/powerpoint/2010/main" val="76799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2" y="270349"/>
            <a:ext cx="9315451" cy="922347"/>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300" b="1" dirty="0">
                <a:solidFill>
                  <a:srgbClr val="FFF2CC"/>
                </a:solidFill>
                <a:latin typeface="Poppins"/>
                <a:ea typeface="Poppins"/>
                <a:cs typeface="Poppins"/>
                <a:sym typeface="Poppins"/>
              </a:rPr>
              <a:t>V. </a:t>
            </a:r>
            <a:r>
              <a:rPr lang="ru-RU" sz="3300" b="1" dirty="0">
                <a:solidFill>
                  <a:srgbClr val="FFF2CC"/>
                </a:solidFill>
                <a:latin typeface="Poppins"/>
                <a:ea typeface="Poppins"/>
                <a:cs typeface="Poppins"/>
                <a:sym typeface="Poppins"/>
              </a:rPr>
              <a:t>Значение для управления ликвидностью</a:t>
            </a:r>
            <a:endParaRPr sz="33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9</a:t>
            </a:fld>
            <a:endParaRPr sz="1400"/>
          </a:p>
        </p:txBody>
      </p:sp>
      <p:sp>
        <p:nvSpPr>
          <p:cNvPr id="108" name="Google Shape;108;g177354619ee_1_0"/>
          <p:cNvSpPr txBox="1"/>
          <p:nvPr/>
        </p:nvSpPr>
        <p:spPr>
          <a:xfrm>
            <a:off x="411542" y="1288699"/>
            <a:ext cx="10335969" cy="784800"/>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Консервативные прогнозы и сценарии движения денежных средств</a:t>
            </a:r>
            <a:r>
              <a:rPr lang="en-PH" sz="1800" b="1" dirty="0">
                <a:solidFill>
                  <a:srgbClr val="BF9000"/>
                </a:solidFill>
                <a:latin typeface="Poppins"/>
                <a:ea typeface="Poppins"/>
                <a:cs typeface="Poppins"/>
                <a:sym typeface="Poppins"/>
              </a:rPr>
              <a:t> </a:t>
            </a:r>
            <a:endParaRPr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Ниже целевого уровня доходов, но выше целевого уровня расходов.</a:t>
            </a:r>
            <a:endParaRPr lang="en-PH" sz="1600" dirty="0">
              <a:solidFill>
                <a:srgbClr val="192653"/>
              </a:solidFill>
              <a:latin typeface="Poppins"/>
              <a:ea typeface="Poppins"/>
              <a:cs typeface="Poppins"/>
              <a:sym typeface="Poppins"/>
            </a:endParaRPr>
          </a:p>
        </p:txBody>
      </p:sp>
      <p:sp>
        <p:nvSpPr>
          <p:cNvPr id="109" name="Google Shape;109;g177354619ee_1_0"/>
          <p:cNvSpPr txBox="1"/>
          <p:nvPr/>
        </p:nvSpPr>
        <p:spPr>
          <a:xfrm>
            <a:off x="411541" y="2073499"/>
            <a:ext cx="10335969" cy="207746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ru-RU" sz="1800" b="1" dirty="0">
                <a:solidFill>
                  <a:srgbClr val="BF9000"/>
                </a:solidFill>
                <a:latin typeface="Poppins"/>
                <a:ea typeface="Poppins"/>
                <a:cs typeface="Poppins"/>
                <a:sym typeface="Poppins"/>
              </a:rPr>
              <a:t>Значительный объем резервных остатков денежных средств</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ru-RU" sz="1600" dirty="0">
                <a:solidFill>
                  <a:srgbClr val="192653"/>
                </a:solidFill>
                <a:latin typeface="Poppins"/>
                <a:ea typeface="Poppins"/>
                <a:cs typeface="Poppins"/>
                <a:sym typeface="Poppins"/>
              </a:rPr>
              <a:t>Рассчитать оптимальный размер остатков денежных средств весьма трудно, учитывая неопределенность сроков поступления доходов и осуществления расходов.</a:t>
            </a:r>
            <a:r>
              <a:rPr lang="en-US" sz="1600" dirty="0">
                <a:solidFill>
                  <a:srgbClr val="192653"/>
                </a:solidFill>
                <a:latin typeface="Poppins"/>
                <a:ea typeface="Poppins"/>
                <a:cs typeface="Poppins"/>
                <a:sym typeface="Poppins"/>
              </a:rPr>
              <a:t> </a:t>
            </a:r>
          </a:p>
          <a:p>
            <a:pPr marL="419100" lvl="1" indent="-285750" algn="just" rtl="0">
              <a:spcBef>
                <a:spcPts val="300"/>
              </a:spcBef>
              <a:spcAft>
                <a:spcPts val="600"/>
              </a:spcAft>
              <a:buClr>
                <a:srgbClr val="192653"/>
              </a:buClr>
              <a:buSzPts val="1500"/>
              <a:buFont typeface="Arial" panose="020B0604020202020204" pitchFamily="34" charset="0"/>
              <a:buChar char="•"/>
            </a:pPr>
            <a:r>
              <a:rPr lang="ru-RU" sz="1600" dirty="0">
                <a:solidFill>
                  <a:srgbClr val="192653"/>
                </a:solidFill>
                <a:latin typeface="Poppins"/>
                <a:ea typeface="Poppins"/>
                <a:cs typeface="Poppins"/>
                <a:sym typeface="Poppins"/>
              </a:rPr>
              <a:t>Буфер ликвидности формируется за счет заимствований</a:t>
            </a:r>
            <a:r>
              <a:rPr lang="en-US" sz="1600" dirty="0">
                <a:solidFill>
                  <a:srgbClr val="192653"/>
                </a:solidFill>
                <a:latin typeface="Poppins"/>
                <a:ea typeface="Poppins"/>
                <a:cs typeface="Poppins"/>
                <a:sym typeface="Poppins"/>
              </a:rPr>
              <a:t>. </a:t>
            </a:r>
            <a:r>
              <a:rPr lang="ru-RU" sz="1600" dirty="0">
                <a:solidFill>
                  <a:srgbClr val="192653"/>
                </a:solidFill>
                <a:latin typeface="Poppins"/>
                <a:ea typeface="Poppins"/>
                <a:cs typeface="Poppins"/>
                <a:sym typeface="Poppins"/>
              </a:rPr>
              <a:t>Поддержание буфера может обходиться дорого в условиях высоких процентных ставок.</a:t>
            </a:r>
            <a:r>
              <a:rPr lang="en-US" sz="1600" dirty="0">
                <a:solidFill>
                  <a:srgbClr val="192653"/>
                </a:solidFill>
                <a:latin typeface="Poppins"/>
                <a:ea typeface="Poppins"/>
                <a:cs typeface="Poppins"/>
                <a:sym typeface="Poppins"/>
              </a:rPr>
              <a:t> </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2" y="3642041"/>
            <a:ext cx="10972073" cy="2015906"/>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Операции по управлению инвестициями</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Избыток денежных средств будет инвестироваться в государственные ценные бумаги и высокодоходные срочные депозиты для покрытия затрат на поддержание запаса ликвидности.</a:t>
            </a:r>
            <a:endParaRPr lang="en-US" sz="1600" dirty="0">
              <a:solidFill>
                <a:srgbClr val="192653"/>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Доход от инвестиций формирует бюджетные ресурсы, позволяющие распускать сформированные резервы</a:t>
            </a:r>
            <a:r>
              <a:rPr lang="en-US" sz="1600" dirty="0">
                <a:solidFill>
                  <a:srgbClr val="192653"/>
                </a:solidFill>
                <a:latin typeface="Poppins"/>
                <a:ea typeface="Poppins"/>
                <a:cs typeface="Poppins"/>
                <a:sym typeface="Poppins"/>
              </a:rPr>
              <a:t>.</a:t>
            </a: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2" name="Google Shape;108;g177354619ee_1_0">
            <a:extLst>
              <a:ext uri="{FF2B5EF4-FFF2-40B4-BE49-F238E27FC236}">
                <a16:creationId xmlns:a16="http://schemas.microsoft.com/office/drawing/2014/main" id="{659456E6-EA75-9EF3-788D-F3B20A3BDEA7}"/>
              </a:ext>
            </a:extLst>
          </p:cNvPr>
          <p:cNvSpPr txBox="1"/>
          <p:nvPr/>
        </p:nvSpPr>
        <p:spPr>
          <a:xfrm>
            <a:off x="411542" y="4935761"/>
            <a:ext cx="10972073" cy="2054378"/>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ru-RU" sz="1800" b="1" dirty="0">
                <a:solidFill>
                  <a:srgbClr val="BF9000"/>
                </a:solidFill>
                <a:latin typeface="Poppins"/>
                <a:ea typeface="Poppins"/>
                <a:cs typeface="Poppins"/>
                <a:sym typeface="Poppins"/>
              </a:rPr>
              <a:t>Необходимость интегрированной системы управления финансами для исполнения бюджета</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Повышение экономической эффективности в результате централизации процесса учета обязательств</a:t>
            </a:r>
            <a:endParaRPr lang="en-US" sz="1600" dirty="0">
              <a:solidFill>
                <a:srgbClr val="192653"/>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Возможность усиления контроля над деятельностью ведомств-исполнителей по осуществлению расходов</a:t>
            </a:r>
            <a:endParaRPr lang="en-US" sz="1600" dirty="0">
              <a:solidFill>
                <a:srgbClr val="192653"/>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ru-RU" sz="1600" dirty="0">
                <a:solidFill>
                  <a:srgbClr val="192653"/>
                </a:solidFill>
                <a:latin typeface="Poppins"/>
                <a:ea typeface="Poppins"/>
                <a:cs typeface="Poppins"/>
                <a:sym typeface="Poppins"/>
              </a:rPr>
              <a:t>Облегчение своевременного формирования отчетов об исполнении бюджета и бухгалтерских отчетов</a:t>
            </a:r>
            <a:endParaRPr lang="en-US" sz="1600" dirty="0">
              <a:solidFill>
                <a:srgbClr val="192653"/>
              </a:solidFill>
              <a:latin typeface="Poppins"/>
              <a:ea typeface="Poppins"/>
              <a:cs typeface="Poppins"/>
              <a:sym typeface="Poppins"/>
            </a:endParaRP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Tree>
    <p:extLst>
      <p:ext uri="{BB962C8B-B14F-4D97-AF65-F5344CB8AC3E}">
        <p14:creationId xmlns:p14="http://schemas.microsoft.com/office/powerpoint/2010/main" val="39130036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11654</TotalTime>
  <Words>5745</Words>
  <Application>Microsoft Office PowerPoint</Application>
  <PresentationFormat>Widescreen</PresentationFormat>
  <Paragraphs>551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Банки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 Hong</dc:creator>
  <cp:lastModifiedBy>Yelena Slizhevskaya</cp:lastModifiedBy>
  <cp:revision>139</cp:revision>
  <cp:lastPrinted>2023-05-23T12:47:39Z</cp:lastPrinted>
  <dcterms:created xsi:type="dcterms:W3CDTF">2022-01-20T12:32:53Z</dcterms:created>
  <dcterms:modified xsi:type="dcterms:W3CDTF">2023-05-25T12:53:04Z</dcterms:modified>
</cp:coreProperties>
</file>