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7" r:id="rId2"/>
    <p:sldId id="452" r:id="rId3"/>
    <p:sldId id="468" r:id="rId4"/>
    <p:sldId id="457" r:id="rId5"/>
    <p:sldId id="455" r:id="rId6"/>
    <p:sldId id="450" r:id="rId7"/>
    <p:sldId id="453" r:id="rId8"/>
    <p:sldId id="257" r:id="rId9"/>
    <p:sldId id="259" r:id="rId10"/>
    <p:sldId id="456" r:id="rId11"/>
    <p:sldId id="466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49" autoAdjust="0"/>
  </p:normalViewPr>
  <p:slideViewPr>
    <p:cSldViewPr>
      <p:cViewPr varScale="1">
        <p:scale>
          <a:sx n="61" d="100"/>
          <a:sy n="61" d="100"/>
        </p:scale>
        <p:origin x="74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empal\Moscow%20Cross%20COP\All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EMPAL\Events\Tashkent\All%20results%20from%202014-2017_proces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EMPAL\Events\Tashkent\All%20results%20from%202014-2017_proces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Summary!$C$30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Summary!$C$31:$C$43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3-4432-8E91-985FB31A0C43}"/>
            </c:ext>
          </c:extLst>
        </c:ser>
        <c:ser>
          <c:idx val="1"/>
          <c:order val="1"/>
          <c:tx>
            <c:strRef>
              <c:f>Summary!$D$30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Summary!$D$31:$D$43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3-4432-8E91-985FB31A0C43}"/>
            </c:ext>
          </c:extLst>
        </c:ser>
        <c:ser>
          <c:idx val="2"/>
          <c:order val="2"/>
          <c:tx>
            <c:strRef>
              <c:f>Summary!$E$30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Summary!$E$31:$E$43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3-4432-8E91-985FB31A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65504"/>
        <c:axId val="92975488"/>
        <c:axId val="0"/>
      </c:bar3DChart>
      <c:catAx>
        <c:axId val="929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2975488"/>
        <c:crosses val="autoZero"/>
        <c:auto val="1"/>
        <c:lblAlgn val="ctr"/>
        <c:lblOffset val="100"/>
        <c:noMultiLvlLbl val="0"/>
      </c:catAx>
      <c:valAx>
        <c:axId val="9297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2965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Summary!$C$34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Summary!$C$35:$C$47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4-464A-9FA6-83EDEED22D9C}"/>
            </c:ext>
          </c:extLst>
        </c:ser>
        <c:ser>
          <c:idx val="1"/>
          <c:order val="1"/>
          <c:tx>
            <c:strRef>
              <c:f>Summary!$D$34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Summary!$D$35:$D$47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4-464A-9FA6-83EDEED22D9C}"/>
            </c:ext>
          </c:extLst>
        </c:ser>
        <c:ser>
          <c:idx val="2"/>
          <c:order val="2"/>
          <c:tx>
            <c:strRef>
              <c:f>Summary!$E$34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Summary!$E$35:$E$47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4-464A-9FA6-83EDEED22D9C}"/>
            </c:ext>
          </c:extLst>
        </c:ser>
        <c:ser>
          <c:idx val="3"/>
          <c:order val="3"/>
          <c:tx>
            <c:strRef>
              <c:f>Summary!$F$34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Summary!$F$35:$F$47</c:f>
              <c:numCache>
                <c:formatCode>General</c:formatCode>
                <c:ptCount val="13"/>
                <c:pt idx="0">
                  <c:v>20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14</c:v>
                </c:pt>
                <c:pt idx="7">
                  <c:v>21</c:v>
                </c:pt>
                <c:pt idx="8">
                  <c:v>19</c:v>
                </c:pt>
                <c:pt idx="9">
                  <c:v>21</c:v>
                </c:pt>
                <c:pt idx="10">
                  <c:v>20</c:v>
                </c:pt>
                <c:pt idx="11">
                  <c:v>18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14-464A-9FA6-83EDEED22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606016"/>
        <c:axId val="69640576"/>
      </c:barChart>
      <c:catAx>
        <c:axId val="6960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576"/>
        <c:crosses val="autoZero"/>
        <c:auto val="1"/>
        <c:lblAlgn val="ctr"/>
        <c:lblOffset val="100"/>
        <c:noMultiLvlLbl val="0"/>
      </c:catAx>
      <c:valAx>
        <c:axId val="6964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u-H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05829793364155E-2"/>
          <c:y val="2.6363945553428424E-2"/>
          <c:w val="0.8433817861120777"/>
          <c:h val="0.81578781550510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Summary!$C$2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Summary!$C$3:$C$25</c:f>
              <c:numCache>
                <c:formatCode>0.0</c:formatCode>
                <c:ptCount val="23"/>
                <c:pt idx="0">
                  <c:v>40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</c:v>
                </c:pt>
                <c:pt idx="6">
                  <c:v>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20</c:v>
                </c:pt>
                <c:pt idx="15">
                  <c:v>0</c:v>
                </c:pt>
                <c:pt idx="16">
                  <c:v>42.5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2-4334-9690-46D7026686B8}"/>
            </c:ext>
          </c:extLst>
        </c:ser>
        <c:ser>
          <c:idx val="1"/>
          <c:order val="1"/>
          <c:tx>
            <c:strRef>
              <c:f>Summary!$D$2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Summary!$D$3:$D$25</c:f>
              <c:numCache>
                <c:formatCode>0.0</c:formatCode>
                <c:ptCount val="23"/>
                <c:pt idx="0">
                  <c:v>51</c:v>
                </c:pt>
                <c:pt idx="1">
                  <c:v>41.5</c:v>
                </c:pt>
                <c:pt idx="2">
                  <c:v>0</c:v>
                </c:pt>
                <c:pt idx="3">
                  <c:v>25</c:v>
                </c:pt>
                <c:pt idx="4">
                  <c:v>40</c:v>
                </c:pt>
                <c:pt idx="5">
                  <c:v>64</c:v>
                </c:pt>
                <c:pt idx="6">
                  <c:v>66</c:v>
                </c:pt>
                <c:pt idx="7">
                  <c:v>0</c:v>
                </c:pt>
                <c:pt idx="8">
                  <c:v>27.5</c:v>
                </c:pt>
                <c:pt idx="9">
                  <c:v>60</c:v>
                </c:pt>
                <c:pt idx="10">
                  <c:v>10</c:v>
                </c:pt>
                <c:pt idx="11">
                  <c:v>0</c:v>
                </c:pt>
                <c:pt idx="12">
                  <c:v>38</c:v>
                </c:pt>
                <c:pt idx="13">
                  <c:v>0</c:v>
                </c:pt>
                <c:pt idx="14">
                  <c:v>50</c:v>
                </c:pt>
                <c:pt idx="15">
                  <c:v>40</c:v>
                </c:pt>
                <c:pt idx="16">
                  <c:v>70.5</c:v>
                </c:pt>
                <c:pt idx="17">
                  <c:v>5</c:v>
                </c:pt>
                <c:pt idx="18">
                  <c:v>57.5</c:v>
                </c:pt>
                <c:pt idx="19">
                  <c:v>40</c:v>
                </c:pt>
                <c:pt idx="20">
                  <c:v>0</c:v>
                </c:pt>
                <c:pt idx="21">
                  <c:v>19.5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2-4334-9690-46D7026686B8}"/>
            </c:ext>
          </c:extLst>
        </c:ser>
        <c:ser>
          <c:idx val="2"/>
          <c:order val="2"/>
          <c:tx>
            <c:strRef>
              <c:f>Summary!$E$2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Summary!$E$3:$E$25</c:f>
              <c:numCache>
                <c:formatCode>0.0</c:formatCode>
                <c:ptCount val="23"/>
                <c:pt idx="0">
                  <c:v>54.5</c:v>
                </c:pt>
                <c:pt idx="1">
                  <c:v>78</c:v>
                </c:pt>
                <c:pt idx="2">
                  <c:v>0</c:v>
                </c:pt>
                <c:pt idx="3">
                  <c:v>52</c:v>
                </c:pt>
                <c:pt idx="4">
                  <c:v>45.5</c:v>
                </c:pt>
                <c:pt idx="5">
                  <c:v>72</c:v>
                </c:pt>
                <c:pt idx="6">
                  <c:v>81</c:v>
                </c:pt>
                <c:pt idx="7">
                  <c:v>0</c:v>
                </c:pt>
                <c:pt idx="8">
                  <c:v>58</c:v>
                </c:pt>
                <c:pt idx="9">
                  <c:v>72.5</c:v>
                </c:pt>
                <c:pt idx="10">
                  <c:v>15</c:v>
                </c:pt>
                <c:pt idx="11">
                  <c:v>0</c:v>
                </c:pt>
                <c:pt idx="12">
                  <c:v>47</c:v>
                </c:pt>
                <c:pt idx="13">
                  <c:v>0</c:v>
                </c:pt>
                <c:pt idx="14">
                  <c:v>70</c:v>
                </c:pt>
                <c:pt idx="15">
                  <c:v>57.5</c:v>
                </c:pt>
                <c:pt idx="16">
                  <c:v>76</c:v>
                </c:pt>
                <c:pt idx="17">
                  <c:v>23.5</c:v>
                </c:pt>
                <c:pt idx="18">
                  <c:v>74</c:v>
                </c:pt>
                <c:pt idx="19">
                  <c:v>56</c:v>
                </c:pt>
                <c:pt idx="20">
                  <c:v>0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02-4334-9690-46D7026686B8}"/>
            </c:ext>
          </c:extLst>
        </c:ser>
        <c:ser>
          <c:idx val="3"/>
          <c:order val="3"/>
          <c:tx>
            <c:strRef>
              <c:f>Summary!$F$2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Summary!$F$3:$F$25</c:f>
              <c:numCache>
                <c:formatCode>0.0</c:formatCode>
                <c:ptCount val="23"/>
                <c:pt idx="0">
                  <c:v>75</c:v>
                </c:pt>
                <c:pt idx="1">
                  <c:v>80</c:v>
                </c:pt>
                <c:pt idx="2">
                  <c:v>5</c:v>
                </c:pt>
                <c:pt idx="3">
                  <c:v>67</c:v>
                </c:pt>
                <c:pt idx="4">
                  <c:v>63</c:v>
                </c:pt>
                <c:pt idx="5">
                  <c:v>73</c:v>
                </c:pt>
                <c:pt idx="6">
                  <c:v>82.5</c:v>
                </c:pt>
                <c:pt idx="7">
                  <c:v>50</c:v>
                </c:pt>
                <c:pt idx="8">
                  <c:v>61</c:v>
                </c:pt>
                <c:pt idx="9">
                  <c:v>80.5</c:v>
                </c:pt>
                <c:pt idx="10">
                  <c:v>66</c:v>
                </c:pt>
                <c:pt idx="11">
                  <c:v>60</c:v>
                </c:pt>
                <c:pt idx="12">
                  <c:v>64</c:v>
                </c:pt>
                <c:pt idx="13">
                  <c:v>60</c:v>
                </c:pt>
                <c:pt idx="14">
                  <c:v>73</c:v>
                </c:pt>
                <c:pt idx="15">
                  <c:v>65.5</c:v>
                </c:pt>
                <c:pt idx="16">
                  <c:v>76</c:v>
                </c:pt>
                <c:pt idx="17">
                  <c:v>39.5</c:v>
                </c:pt>
                <c:pt idx="18">
                  <c:v>77</c:v>
                </c:pt>
                <c:pt idx="19">
                  <c:v>70</c:v>
                </c:pt>
                <c:pt idx="20">
                  <c:v>65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02-4334-9690-46D702668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49760"/>
        <c:axId val="69788416"/>
        <c:axId val="0"/>
      </c:bar3DChart>
      <c:catAx>
        <c:axId val="6974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88416"/>
        <c:crosses val="autoZero"/>
        <c:auto val="1"/>
        <c:lblAlgn val="ctr"/>
        <c:lblOffset val="100"/>
        <c:noMultiLvlLbl val="0"/>
      </c:catAx>
      <c:valAx>
        <c:axId val="69788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49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BCB64A0-527A-43B5-8143-F05DA93395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476190" cy="96285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3010" name="Picture 2" descr="C:\Users\axentidian1\Desktop\IACOP\Georgia 2018\Screenshot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-9560"/>
            <a:ext cx="7143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3223" y="4077072"/>
            <a:ext cx="3071802" cy="8572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Developments, Achievements, and the Way Forward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52143"/>
            <a:ext cx="270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Arman Vatyan, World Bank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IACOP priority themes for the FY 2019-2022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777516" y="1210221"/>
            <a:ext cx="8229600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Improved value and impact </a:t>
            </a:r>
            <a:r>
              <a:rPr lang="en-US" sz="1800" dirty="0"/>
              <a:t>of internal audit 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Public Internal Control </a:t>
            </a:r>
            <a:r>
              <a:rPr lang="en-US" sz="1800" dirty="0"/>
              <a:t>- the role of CHU and internal auditors (ICWG)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Synergy: </a:t>
            </a:r>
            <a:r>
              <a:rPr lang="en-US" sz="1800" dirty="0"/>
              <a:t>PIC with emphasis on integrity management and anti-corruption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Practical implementation of audit cycle</a:t>
            </a:r>
            <a:r>
              <a:rPr lang="en-US" sz="1800" dirty="0"/>
              <a:t>, different types and operational models of audits, including IT solutions (</a:t>
            </a:r>
            <a:r>
              <a:rPr lang="en-US" sz="1800" dirty="0" err="1"/>
              <a:t>AiP</a:t>
            </a:r>
            <a:r>
              <a:rPr lang="en-US" sz="1800" dirty="0"/>
              <a:t> WG)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The role of CHU in public sector reform coordination </a:t>
            </a:r>
            <a:r>
              <a:rPr lang="en-US" sz="1800" dirty="0"/>
              <a:t>and CHU’s challenges and functions at different stages of the reform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Promotion of IACOP and dissemination of its knowledge products </a:t>
            </a:r>
            <a:r>
              <a:rPr lang="en-US" sz="1800" dirty="0"/>
              <a:t>and experience gained in ongoing and previous working groups: RIFIX, T&amp;C, CPD, RA, QA, IC, </a:t>
            </a:r>
            <a:r>
              <a:rPr lang="en-US" sz="1800" dirty="0" err="1"/>
              <a:t>AiP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42852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1619672" y="5877272"/>
            <a:ext cx="6216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PEMPAL professional Family        </a:t>
            </a:r>
            <a:endParaRPr lang="hu-HU" sz="40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53"/>
            <a:ext cx="3888432" cy="7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axentidian1\Downloads\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465239" cy="4786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Internal Audit COP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Steering Committee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B9FC24"/>
                </a:solidFill>
                <a:latin typeface="Arial" charset="0"/>
              </a:rPr>
              <a:t>Executive </a:t>
            </a:r>
            <a:r>
              <a:rPr lang="en-US" b="1" kern="0" dirty="0">
                <a:solidFill>
                  <a:srgbClr val="DDFC24"/>
                </a:solidFill>
                <a:latin typeface="Arial" charset="0"/>
              </a:rPr>
              <a:t>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B9FC24"/>
                </a:solidFill>
                <a:latin typeface="Arial" charset="0"/>
              </a:rPr>
              <a:t>led by Chair and two VCs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Secretariat </a:t>
            </a:r>
            <a:r>
              <a:rPr lang="en-US" sz="1400" kern="0" dirty="0">
                <a:solidFill>
                  <a:srgbClr val="000000"/>
                </a:solidFill>
              </a:rPr>
              <a:t>(Kristina </a:t>
            </a:r>
            <a:r>
              <a:rPr lang="en-US" sz="1400" kern="0" dirty="0" err="1">
                <a:solidFill>
                  <a:srgbClr val="000000"/>
                </a:solidFill>
              </a:rPr>
              <a:t>Zaituna</a:t>
            </a:r>
            <a:r>
              <a:rPr lang="en-US" sz="1400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00000"/>
                </a:solidFill>
              </a:rPr>
              <a:t>World Bank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828675" y="5975350"/>
            <a:ext cx="2662238" cy="830997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Russian Federation </a:t>
            </a:r>
            <a:r>
              <a:rPr lang="en-US" sz="1600" kern="0" dirty="0" err="1">
                <a:solidFill>
                  <a:srgbClr val="000000"/>
                </a:solidFill>
              </a:rPr>
              <a:t>MoF</a:t>
            </a:r>
            <a:r>
              <a:rPr lang="en-US" sz="1600" kern="0" dirty="0">
                <a:solidFill>
                  <a:srgbClr val="000000"/>
                </a:solidFill>
              </a:rPr>
              <a:t>, SECO, Dutch Academy, and others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714744" y="5929330"/>
            <a:ext cx="4537075" cy="5847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R</a:t>
            </a:r>
            <a:r>
              <a:rPr lang="hr-HR" sz="1600" kern="0" dirty="0" err="1">
                <a:solidFill>
                  <a:srgbClr val="000000"/>
                </a:solidFill>
              </a:rPr>
              <a:t>esource</a:t>
            </a:r>
            <a:r>
              <a:rPr lang="hr-HR" sz="1600" kern="0" dirty="0">
                <a:solidFill>
                  <a:srgbClr val="000000"/>
                </a:solidFill>
              </a:rPr>
              <a:t> </a:t>
            </a:r>
            <a:r>
              <a:rPr lang="hr-HR" sz="1600" kern="0" dirty="0" err="1">
                <a:solidFill>
                  <a:srgbClr val="000000"/>
                </a:solidFill>
              </a:rPr>
              <a:t>pe</a:t>
            </a:r>
            <a:r>
              <a:rPr lang="en-US" sz="1600" kern="0" dirty="0" err="1">
                <a:solidFill>
                  <a:srgbClr val="000000"/>
                </a:solidFill>
              </a:rPr>
              <a:t>ople</a:t>
            </a:r>
            <a:r>
              <a:rPr lang="ro-RO" sz="1600" kern="0" dirty="0">
                <a:solidFill>
                  <a:srgbClr val="000000"/>
                </a:solidFill>
              </a:rPr>
              <a:t>, o</a:t>
            </a:r>
            <a:r>
              <a:rPr lang="en-US" sz="1600" kern="0" dirty="0" err="1">
                <a:solidFill>
                  <a:srgbClr val="000000"/>
                </a:solidFill>
              </a:rPr>
              <a:t>rganizations</a:t>
            </a:r>
            <a:r>
              <a:rPr lang="en-US" sz="1600" kern="0" dirty="0">
                <a:solidFill>
                  <a:srgbClr val="000000"/>
                </a:solidFill>
              </a:rPr>
              <a:t>, professional associations (</a:t>
            </a:r>
            <a:r>
              <a:rPr lang="ru-RU" sz="1600" kern="0" dirty="0">
                <a:solidFill>
                  <a:srgbClr val="000000"/>
                </a:solidFill>
              </a:rPr>
              <a:t>ИВА</a:t>
            </a:r>
            <a:r>
              <a:rPr lang="en-US" sz="1600" kern="0" dirty="0">
                <a:solidFill>
                  <a:srgbClr val="000000"/>
                </a:solidFill>
              </a:rPr>
              <a:t> IIA, CIPFA, etc.)</a:t>
            </a: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8388" y="5203825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         Funding, professional        support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H="1" flipV="1">
            <a:off x="7143763" y="4857754"/>
            <a:ext cx="45719" cy="10715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5715008" y="5429264"/>
            <a:ext cx="133191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Professional support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968" y="374253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C000"/>
                </a:solidFill>
                <a:latin typeface="Arial" charset="0"/>
              </a:rPr>
              <a:t>logistical support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238999" y="2925653"/>
            <a:ext cx="1512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92D050"/>
                </a:solidFill>
                <a:latin typeface="Arial" charset="0"/>
              </a:rPr>
              <a:t>Leadership Coordination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Guidance/Fiduciary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6643702" y="5516563"/>
            <a:ext cx="1643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           Information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786446" y="5357826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</a:rPr>
              <a:t>Lead of the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</a:rPr>
              <a:t>Community </a:t>
            </a: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058988" algn="l"/>
              </a:tabLs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Thematic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meetings 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(role of CHU)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Internal Audit Community of Practice </a:t>
            </a: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Bank TL</a:t>
            </a: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Audit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Practice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6" y="3681253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Internal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Control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(ICWG)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 kern="0" dirty="0" err="1">
                <a:solidFill>
                  <a:srgbClr val="FFFF00"/>
                </a:solidFill>
                <a:latin typeface="Arial" charset="0"/>
              </a:rPr>
              <a:t>AiP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 WG)</a:t>
            </a: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6" y="125938"/>
            <a:ext cx="1436177" cy="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 rot="971252">
            <a:off x="2247101" y="3706812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6483977"/>
            <a:ext cx="563464" cy="3740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6479323"/>
            <a:ext cx="544926" cy="3786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6466795"/>
            <a:ext cx="547687" cy="3912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6500834"/>
            <a:ext cx="538301" cy="3571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6482899"/>
            <a:ext cx="528055" cy="3751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6462430"/>
            <a:ext cx="591972" cy="3955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6710" y="6492841"/>
            <a:ext cx="478480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9666"/>
            <a:ext cx="8643965" cy="58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6357958"/>
            <a:ext cx="49503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For details: Welcome to PEMPAL IACOP document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928802"/>
            <a:ext cx="23776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937444" y="2636546"/>
            <a:ext cx="1516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3200" b="1" kern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IACOP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65127"/>
            <a:ext cx="54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IACOP Enabling Groups </a:t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Agenda Activists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to identify and prioritize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topics, themes and activities that will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help shape future events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External Messengers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prepare a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communiques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to bring people and knowledge together across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CoPs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and beyond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Quality friends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reflect on what is working well during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IACoP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events and between 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Value Detectives: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collect stories that show the value of IACOP activities for different stakeholders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16434"/>
              </p:ext>
            </p:extLst>
          </p:nvPr>
        </p:nvGraphicFramePr>
        <p:xfrm>
          <a:off x="5508104" y="1080271"/>
          <a:ext cx="30099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Slide" r:id="rId3" imgW="4024877" imgH="3017348" progId="PowerPoint.Slide.12">
                  <p:embed/>
                </p:oleObj>
              </mc:Choice>
              <mc:Fallback>
                <p:oleObj name="Slide" r:id="rId3" imgW="4024877" imgH="301734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080271"/>
                        <a:ext cx="3009900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62" y="248237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163095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Knowledge Repository in Wiki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transferring to groups.io         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938"/>
            <a:ext cx="1829083" cy="4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4"/>
          <p:cNvGraphicFramePr/>
          <p:nvPr>
            <p:extLst>
              <p:ext uri="{D42A27DB-BD31-4B8C-83A1-F6EECF244321}">
                <p14:modId xmlns:p14="http://schemas.microsoft.com/office/powerpoint/2010/main" val="3925764836"/>
              </p:ext>
            </p:extLst>
          </p:nvPr>
        </p:nvGraphicFramePr>
        <p:xfrm>
          <a:off x="304800" y="762000"/>
          <a:ext cx="83820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1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14904" y="-124356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70C0"/>
                </a:solidFill>
              </a:rPr>
              <a:t>IACOP Good Practice Products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571480"/>
            <a:ext cx="8229600" cy="47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IA Manual Template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CPD Manual Template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Internal Audit Body of Knowledge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Risk Assessment in Audit Planning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Concept Note on RIFIX (</a:t>
            </a:r>
            <a:r>
              <a:rPr lang="en-US" altLang="en-US" sz="2000" dirty="0">
                <a:solidFill>
                  <a:srgbClr val="C00000"/>
                </a:solidFill>
              </a:rPr>
              <a:t>R</a:t>
            </a:r>
            <a:r>
              <a:rPr lang="en-US" altLang="en-US" sz="2000" dirty="0">
                <a:solidFill>
                  <a:srgbClr val="0070C0"/>
                </a:solidFill>
              </a:rPr>
              <a:t>elationship of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nternal Audit with </a:t>
            </a:r>
            <a:r>
              <a:rPr lang="en-US" altLang="en-US" sz="2000" dirty="0">
                <a:solidFill>
                  <a:srgbClr val="C00000"/>
                </a:solidFill>
              </a:rPr>
              <a:t>F</a:t>
            </a:r>
            <a:r>
              <a:rPr lang="en-US" altLang="en-US" sz="2000" dirty="0">
                <a:solidFill>
                  <a:srgbClr val="0070C0"/>
                </a:solidFill>
              </a:rPr>
              <a:t>inancial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nspection and E</a:t>
            </a:r>
            <a:r>
              <a:rPr lang="en-US" altLang="en-US" sz="2000" dirty="0">
                <a:solidFill>
                  <a:srgbClr val="C00000"/>
                </a:solidFill>
              </a:rPr>
              <a:t>x</a:t>
            </a:r>
            <a:r>
              <a:rPr lang="en-US" altLang="en-US" sz="2000" dirty="0">
                <a:solidFill>
                  <a:srgbClr val="0070C0"/>
                </a:solidFill>
              </a:rPr>
              <a:t>ternal Audit)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Quality Assessment Guide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Newspapers, Communiqués and 100+ other knowledge products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8" y="4114800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58" y="4465638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8" y="3701733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91" y="3963986"/>
            <a:ext cx="1567787" cy="2378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29" y="4482978"/>
            <a:ext cx="1616075" cy="228369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24" y="125938"/>
            <a:ext cx="1737859" cy="4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8758" y="3557913"/>
            <a:ext cx="1414453" cy="21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506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70C0"/>
                </a:solidFill>
              </a:rPr>
              <a:t>Our Quality Assessment App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2" y="122279"/>
            <a:ext cx="1756954" cy="4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2473304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214422"/>
            <a:ext cx="2310063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071678"/>
            <a:ext cx="2620187" cy="401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693" y="2643182"/>
            <a:ext cx="2421307" cy="3950999"/>
          </a:xfrm>
          <a:prstGeom prst="rect">
            <a:avLst/>
          </a:prstGeom>
        </p:spPr>
      </p:pic>
      <p:pic>
        <p:nvPicPr>
          <p:cNvPr id="9" name="Рисунок 11" descr="pempal-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9">
            <a:extLst>
              <a:ext uri="{FF2B5EF4-FFF2-40B4-BE49-F238E27FC236}">
                <a16:creationId xmlns:a16="http://schemas.microsoft.com/office/drawing/2014/main" id="{21056C05-F523-4C71-A1E4-B7085C442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288094"/>
              </p:ext>
            </p:extLst>
          </p:nvPr>
        </p:nvGraphicFramePr>
        <p:xfrm>
          <a:off x="1043608" y="1124744"/>
          <a:ext cx="7200800" cy="4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6A0D978-E509-404A-A0C8-15A8F629CA1A}"/>
              </a:ext>
            </a:extLst>
          </p:cNvPr>
          <p:cNvSpPr/>
          <p:nvPr/>
        </p:nvSpPr>
        <p:spPr>
          <a:xfrm>
            <a:off x="3419872" y="260648"/>
            <a:ext cx="17615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hu-HU"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70C0"/>
                </a:solidFill>
              </a:rPr>
              <a:t>IACOP Impact</a:t>
            </a:r>
            <a:endParaRPr lang="hu-HU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6">
            <a:extLst>
              <a:ext uri="{FF2B5EF4-FFF2-40B4-BE49-F238E27FC236}">
                <a16:creationId xmlns:a16="http://schemas.microsoft.com/office/drawing/2014/main" id="{9B6A6B43-D4BE-49E1-B76B-4FDA1FD80F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4902" y="1302588"/>
          <a:ext cx="6694197" cy="481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01AE83-CFC2-4F11-9E62-9E9975604FBD}"/>
              </a:ext>
            </a:extLst>
          </p:cNvPr>
          <p:cNvSpPr/>
          <p:nvPr/>
        </p:nvSpPr>
        <p:spPr>
          <a:xfrm>
            <a:off x="3131840" y="509298"/>
            <a:ext cx="2280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hu-HU"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70C0"/>
                </a:solidFill>
              </a:rPr>
              <a:t>Reform Progress</a:t>
            </a:r>
            <a:endParaRPr lang="hu-HU" sz="162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9657</TotalTime>
  <Words>352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IACOP Enabling Groups  </vt:lpstr>
      <vt:lpstr>Knowledge Repository in Wiki – transferring to groups.io            </vt:lpstr>
      <vt:lpstr>PowerPoint Presentation</vt:lpstr>
      <vt:lpstr>PowerPoint Presentation</vt:lpstr>
      <vt:lpstr>PowerPoint Presentation</vt:lpstr>
      <vt:lpstr>PowerPoint Presentation</vt:lpstr>
      <vt:lpstr>IACOP priority themes for the FY 2019-2022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Arman Vatyan</cp:lastModifiedBy>
  <cp:revision>743</cp:revision>
  <cp:lastPrinted>2015-05-05T07:28:06Z</cp:lastPrinted>
  <dcterms:created xsi:type="dcterms:W3CDTF">2012-02-13T09:14:10Z</dcterms:created>
  <dcterms:modified xsi:type="dcterms:W3CDTF">2018-10-19T17:01:06Z</dcterms:modified>
  <cp:category>PEMPAL Strategy review</cp:category>
</cp:coreProperties>
</file>