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7" r:id="rId2"/>
    <p:sldId id="452" r:id="rId3"/>
    <p:sldId id="468" r:id="rId4"/>
    <p:sldId id="457" r:id="rId5"/>
    <p:sldId id="455" r:id="rId6"/>
    <p:sldId id="450" r:id="rId7"/>
    <p:sldId id="453" r:id="rId8"/>
    <p:sldId id="257" r:id="rId9"/>
    <p:sldId id="259" r:id="rId10"/>
    <p:sldId id="456" r:id="rId11"/>
    <p:sldId id="466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049" autoAdjust="0"/>
  </p:normalViewPr>
  <p:slideViewPr>
    <p:cSldViewPr>
      <p:cViewPr varScale="1">
        <p:scale>
          <a:sx n="68" d="100"/>
          <a:sy n="68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Pempal\Moscow%20Cross%20COP\All%20resul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M:\PEMPAL\Events\Tashkent\All%20results%20from%202014-2017_process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M:\PEMPAL\Events\Tashkent\All%20results%20from%202014-2017_process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Summary!$C$30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Summary!$B$31:$B$43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Summary!$C$31:$C$43</c:f>
              <c:numCache>
                <c:formatCode>General</c:formatCode>
                <c:ptCount val="13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</c:v>
                </c:pt>
                <c:pt idx="10">
                  <c:v>6</c:v>
                </c:pt>
                <c:pt idx="11">
                  <c:v>4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3-4432-8E91-985FB31A0C43}"/>
            </c:ext>
          </c:extLst>
        </c:ser>
        <c:ser>
          <c:idx val="1"/>
          <c:order val="1"/>
          <c:tx>
            <c:strRef>
              <c:f>Summary!$D$30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Summary!$B$31:$B$43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Summary!$D$31:$D$43</c:f>
              <c:numCache>
                <c:formatCode>General</c:formatCode>
                <c:ptCount val="13"/>
                <c:pt idx="0">
                  <c:v>14</c:v>
                </c:pt>
                <c:pt idx="1">
                  <c:v>14</c:v>
                </c:pt>
                <c:pt idx="2">
                  <c:v>12</c:v>
                </c:pt>
                <c:pt idx="3">
                  <c:v>8</c:v>
                </c:pt>
                <c:pt idx="4">
                  <c:v>7</c:v>
                </c:pt>
                <c:pt idx="5">
                  <c:v>3</c:v>
                </c:pt>
                <c:pt idx="6">
                  <c:v>4</c:v>
                </c:pt>
                <c:pt idx="7">
                  <c:v>7</c:v>
                </c:pt>
                <c:pt idx="8">
                  <c:v>8</c:v>
                </c:pt>
                <c:pt idx="9">
                  <c:v>17</c:v>
                </c:pt>
                <c:pt idx="10">
                  <c:v>13</c:v>
                </c:pt>
                <c:pt idx="11">
                  <c:v>8</c:v>
                </c:pt>
                <c:pt idx="1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3-4432-8E91-985FB31A0C43}"/>
            </c:ext>
          </c:extLst>
        </c:ser>
        <c:ser>
          <c:idx val="2"/>
          <c:order val="2"/>
          <c:tx>
            <c:strRef>
              <c:f>Summary!$E$30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Summary!$B$31:$B$43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Summary!$E$31:$E$43</c:f>
              <c:numCache>
                <c:formatCode>General</c:formatCode>
                <c:ptCount val="13"/>
                <c:pt idx="0">
                  <c:v>16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  <c:pt idx="4">
                  <c:v>10</c:v>
                </c:pt>
                <c:pt idx="5">
                  <c:v>11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19</c:v>
                </c:pt>
                <c:pt idx="10">
                  <c:v>14</c:v>
                </c:pt>
                <c:pt idx="11">
                  <c:v>12</c:v>
                </c:pt>
                <c:pt idx="1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E3-4432-8E91-985FB31A0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965504"/>
        <c:axId val="92975488"/>
        <c:axId val="0"/>
      </c:bar3DChart>
      <c:catAx>
        <c:axId val="9296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2975488"/>
        <c:crosses val="autoZero"/>
        <c:auto val="1"/>
        <c:lblAlgn val="ctr"/>
        <c:lblOffset val="100"/>
        <c:noMultiLvlLbl val="0"/>
      </c:catAx>
      <c:valAx>
        <c:axId val="92975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29655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Summary!$C$34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Summary!$B$35:$B$47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Summary!$C$35:$C$47</c:f>
              <c:numCache>
                <c:formatCode>General</c:formatCode>
                <c:ptCount val="13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</c:v>
                </c:pt>
                <c:pt idx="10">
                  <c:v>6</c:v>
                </c:pt>
                <c:pt idx="11">
                  <c:v>4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4-464A-9FA6-83EDEED22D9C}"/>
            </c:ext>
          </c:extLst>
        </c:ser>
        <c:ser>
          <c:idx val="1"/>
          <c:order val="1"/>
          <c:tx>
            <c:strRef>
              <c:f>Summary!$D$34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Summary!$B$35:$B$47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Summary!$D$35:$D$47</c:f>
              <c:numCache>
                <c:formatCode>General</c:formatCode>
                <c:ptCount val="13"/>
                <c:pt idx="0">
                  <c:v>14</c:v>
                </c:pt>
                <c:pt idx="1">
                  <c:v>14</c:v>
                </c:pt>
                <c:pt idx="2">
                  <c:v>12</c:v>
                </c:pt>
                <c:pt idx="3">
                  <c:v>8</c:v>
                </c:pt>
                <c:pt idx="4">
                  <c:v>7</c:v>
                </c:pt>
                <c:pt idx="5">
                  <c:v>3</c:v>
                </c:pt>
                <c:pt idx="6">
                  <c:v>4</c:v>
                </c:pt>
                <c:pt idx="7">
                  <c:v>7</c:v>
                </c:pt>
                <c:pt idx="8">
                  <c:v>8</c:v>
                </c:pt>
                <c:pt idx="9">
                  <c:v>17</c:v>
                </c:pt>
                <c:pt idx="10">
                  <c:v>13</c:v>
                </c:pt>
                <c:pt idx="11">
                  <c:v>8</c:v>
                </c:pt>
                <c:pt idx="1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14-464A-9FA6-83EDEED22D9C}"/>
            </c:ext>
          </c:extLst>
        </c:ser>
        <c:ser>
          <c:idx val="2"/>
          <c:order val="2"/>
          <c:tx>
            <c:strRef>
              <c:f>Summary!$E$34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Summary!$B$35:$B$47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Summary!$E$35:$E$47</c:f>
              <c:numCache>
                <c:formatCode>General</c:formatCode>
                <c:ptCount val="13"/>
                <c:pt idx="0">
                  <c:v>16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  <c:pt idx="4">
                  <c:v>10</c:v>
                </c:pt>
                <c:pt idx="5">
                  <c:v>11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19</c:v>
                </c:pt>
                <c:pt idx="10">
                  <c:v>14</c:v>
                </c:pt>
                <c:pt idx="11">
                  <c:v>12</c:v>
                </c:pt>
                <c:pt idx="1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14-464A-9FA6-83EDEED22D9C}"/>
            </c:ext>
          </c:extLst>
        </c:ser>
        <c:ser>
          <c:idx val="3"/>
          <c:order val="3"/>
          <c:tx>
            <c:strRef>
              <c:f>Summary!$F$34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Summary!$B$35:$B$47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Summary!$F$35:$F$47</c:f>
              <c:numCache>
                <c:formatCode>General</c:formatCode>
                <c:ptCount val="13"/>
                <c:pt idx="0">
                  <c:v>20</c:v>
                </c:pt>
                <c:pt idx="1">
                  <c:v>21</c:v>
                </c:pt>
                <c:pt idx="2">
                  <c:v>20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14</c:v>
                </c:pt>
                <c:pt idx="7">
                  <c:v>21</c:v>
                </c:pt>
                <c:pt idx="8">
                  <c:v>19</c:v>
                </c:pt>
                <c:pt idx="9">
                  <c:v>21</c:v>
                </c:pt>
                <c:pt idx="10">
                  <c:v>20</c:v>
                </c:pt>
                <c:pt idx="11">
                  <c:v>18</c:v>
                </c:pt>
                <c:pt idx="1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14-464A-9FA6-83EDEED22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606016"/>
        <c:axId val="69640576"/>
      </c:barChart>
      <c:catAx>
        <c:axId val="6960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u-HU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0576"/>
        <c:crosses val="autoZero"/>
        <c:auto val="1"/>
        <c:lblAlgn val="ctr"/>
        <c:lblOffset val="100"/>
        <c:noMultiLvlLbl val="0"/>
      </c:catAx>
      <c:valAx>
        <c:axId val="6964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u-HU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0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hu-HU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405829793364155E-2"/>
          <c:y val="2.6363945553428424E-2"/>
          <c:w val="0.8433817861120777"/>
          <c:h val="0.81578781550510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Summary!$C$2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Summary!$B$3:$B$25</c:f>
              <c:strCache>
                <c:ptCount val="23"/>
                <c:pt idx="0">
                  <c:v>Albania</c:v>
                </c:pt>
                <c:pt idx="1">
                  <c:v>Armenia</c:v>
                </c:pt>
                <c:pt idx="2">
                  <c:v>Belarus</c:v>
                </c:pt>
                <c:pt idx="3">
                  <c:v>BIH_Federation</c:v>
                </c:pt>
                <c:pt idx="4">
                  <c:v>BIH_State</c:v>
                </c:pt>
                <c:pt idx="5">
                  <c:v>Bulgaria</c:v>
                </c:pt>
                <c:pt idx="6">
                  <c:v>Croatia</c:v>
                </c:pt>
                <c:pt idx="7">
                  <c:v>Czech Republic</c:v>
                </c:pt>
                <c:pt idx="8">
                  <c:v>Georgia</c:v>
                </c:pt>
                <c:pt idx="9">
                  <c:v>Hungary</c:v>
                </c:pt>
                <c:pt idx="10">
                  <c:v>Kazakhstan</c:v>
                </c:pt>
                <c:pt idx="11">
                  <c:v>Kosovo</c:v>
                </c:pt>
                <c:pt idx="12">
                  <c:v>Kyrgyz Republic</c:v>
                </c:pt>
                <c:pt idx="13">
                  <c:v>Macedonia</c:v>
                </c:pt>
                <c:pt idx="14">
                  <c:v>Moldova</c:v>
                </c:pt>
                <c:pt idx="15">
                  <c:v>Montenegro</c:v>
                </c:pt>
                <c:pt idx="16">
                  <c:v>Romania</c:v>
                </c:pt>
                <c:pt idx="17">
                  <c:v>Russia</c:v>
                </c:pt>
                <c:pt idx="18">
                  <c:v>Serbia</c:v>
                </c:pt>
                <c:pt idx="19">
                  <c:v>Tajikistan</c:v>
                </c:pt>
                <c:pt idx="20">
                  <c:v>Turkey</c:v>
                </c:pt>
                <c:pt idx="21">
                  <c:v>Ukraine</c:v>
                </c:pt>
                <c:pt idx="22">
                  <c:v>Uzbekistan</c:v>
                </c:pt>
              </c:strCache>
            </c:strRef>
          </c:cat>
          <c:val>
            <c:numRef>
              <c:f>Summary!$C$3:$C$25</c:f>
              <c:numCache>
                <c:formatCode>0.0</c:formatCode>
                <c:ptCount val="23"/>
                <c:pt idx="0">
                  <c:v>40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30</c:v>
                </c:pt>
                <c:pt idx="6">
                  <c:v>45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15</c:v>
                </c:pt>
                <c:pt idx="13">
                  <c:v>0</c:v>
                </c:pt>
                <c:pt idx="14">
                  <c:v>20</c:v>
                </c:pt>
                <c:pt idx="15">
                  <c:v>0</c:v>
                </c:pt>
                <c:pt idx="16">
                  <c:v>42.5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2-4334-9690-46D7026686B8}"/>
            </c:ext>
          </c:extLst>
        </c:ser>
        <c:ser>
          <c:idx val="1"/>
          <c:order val="1"/>
          <c:tx>
            <c:strRef>
              <c:f>Summary!$D$2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Summary!$B$3:$B$25</c:f>
              <c:strCache>
                <c:ptCount val="23"/>
                <c:pt idx="0">
                  <c:v>Albania</c:v>
                </c:pt>
                <c:pt idx="1">
                  <c:v>Armenia</c:v>
                </c:pt>
                <c:pt idx="2">
                  <c:v>Belarus</c:v>
                </c:pt>
                <c:pt idx="3">
                  <c:v>BIH_Federation</c:v>
                </c:pt>
                <c:pt idx="4">
                  <c:v>BIH_State</c:v>
                </c:pt>
                <c:pt idx="5">
                  <c:v>Bulgaria</c:v>
                </c:pt>
                <c:pt idx="6">
                  <c:v>Croatia</c:v>
                </c:pt>
                <c:pt idx="7">
                  <c:v>Czech Republic</c:v>
                </c:pt>
                <c:pt idx="8">
                  <c:v>Georgia</c:v>
                </c:pt>
                <c:pt idx="9">
                  <c:v>Hungary</c:v>
                </c:pt>
                <c:pt idx="10">
                  <c:v>Kazakhstan</c:v>
                </c:pt>
                <c:pt idx="11">
                  <c:v>Kosovo</c:v>
                </c:pt>
                <c:pt idx="12">
                  <c:v>Kyrgyz Republic</c:v>
                </c:pt>
                <c:pt idx="13">
                  <c:v>Macedonia</c:v>
                </c:pt>
                <c:pt idx="14">
                  <c:v>Moldova</c:v>
                </c:pt>
                <c:pt idx="15">
                  <c:v>Montenegro</c:v>
                </c:pt>
                <c:pt idx="16">
                  <c:v>Romania</c:v>
                </c:pt>
                <c:pt idx="17">
                  <c:v>Russia</c:v>
                </c:pt>
                <c:pt idx="18">
                  <c:v>Serbia</c:v>
                </c:pt>
                <c:pt idx="19">
                  <c:v>Tajikistan</c:v>
                </c:pt>
                <c:pt idx="20">
                  <c:v>Turkey</c:v>
                </c:pt>
                <c:pt idx="21">
                  <c:v>Ukraine</c:v>
                </c:pt>
                <c:pt idx="22">
                  <c:v>Uzbekistan</c:v>
                </c:pt>
              </c:strCache>
            </c:strRef>
          </c:cat>
          <c:val>
            <c:numRef>
              <c:f>Summary!$D$3:$D$25</c:f>
              <c:numCache>
                <c:formatCode>0.0</c:formatCode>
                <c:ptCount val="23"/>
                <c:pt idx="0">
                  <c:v>51</c:v>
                </c:pt>
                <c:pt idx="1">
                  <c:v>41.5</c:v>
                </c:pt>
                <c:pt idx="2">
                  <c:v>0</c:v>
                </c:pt>
                <c:pt idx="3">
                  <c:v>25</c:v>
                </c:pt>
                <c:pt idx="4">
                  <c:v>40</c:v>
                </c:pt>
                <c:pt idx="5">
                  <c:v>64</c:v>
                </c:pt>
                <c:pt idx="6">
                  <c:v>66</c:v>
                </c:pt>
                <c:pt idx="7">
                  <c:v>0</c:v>
                </c:pt>
                <c:pt idx="8">
                  <c:v>27.5</c:v>
                </c:pt>
                <c:pt idx="9">
                  <c:v>60</c:v>
                </c:pt>
                <c:pt idx="10">
                  <c:v>10</c:v>
                </c:pt>
                <c:pt idx="11">
                  <c:v>0</c:v>
                </c:pt>
                <c:pt idx="12">
                  <c:v>38</c:v>
                </c:pt>
                <c:pt idx="13">
                  <c:v>0</c:v>
                </c:pt>
                <c:pt idx="14">
                  <c:v>50</c:v>
                </c:pt>
                <c:pt idx="15">
                  <c:v>40</c:v>
                </c:pt>
                <c:pt idx="16">
                  <c:v>70.5</c:v>
                </c:pt>
                <c:pt idx="17">
                  <c:v>5</c:v>
                </c:pt>
                <c:pt idx="18">
                  <c:v>57.5</c:v>
                </c:pt>
                <c:pt idx="19">
                  <c:v>40</c:v>
                </c:pt>
                <c:pt idx="20">
                  <c:v>0</c:v>
                </c:pt>
                <c:pt idx="21">
                  <c:v>19.5</c:v>
                </c:pt>
                <c:pt idx="2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02-4334-9690-46D7026686B8}"/>
            </c:ext>
          </c:extLst>
        </c:ser>
        <c:ser>
          <c:idx val="2"/>
          <c:order val="2"/>
          <c:tx>
            <c:strRef>
              <c:f>Summary!$E$2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Summary!$B$3:$B$25</c:f>
              <c:strCache>
                <c:ptCount val="23"/>
                <c:pt idx="0">
                  <c:v>Albania</c:v>
                </c:pt>
                <c:pt idx="1">
                  <c:v>Armenia</c:v>
                </c:pt>
                <c:pt idx="2">
                  <c:v>Belarus</c:v>
                </c:pt>
                <c:pt idx="3">
                  <c:v>BIH_Federation</c:v>
                </c:pt>
                <c:pt idx="4">
                  <c:v>BIH_State</c:v>
                </c:pt>
                <c:pt idx="5">
                  <c:v>Bulgaria</c:v>
                </c:pt>
                <c:pt idx="6">
                  <c:v>Croatia</c:v>
                </c:pt>
                <c:pt idx="7">
                  <c:v>Czech Republic</c:v>
                </c:pt>
                <c:pt idx="8">
                  <c:v>Georgia</c:v>
                </c:pt>
                <c:pt idx="9">
                  <c:v>Hungary</c:v>
                </c:pt>
                <c:pt idx="10">
                  <c:v>Kazakhstan</c:v>
                </c:pt>
                <c:pt idx="11">
                  <c:v>Kosovo</c:v>
                </c:pt>
                <c:pt idx="12">
                  <c:v>Kyrgyz Republic</c:v>
                </c:pt>
                <c:pt idx="13">
                  <c:v>Macedonia</c:v>
                </c:pt>
                <c:pt idx="14">
                  <c:v>Moldova</c:v>
                </c:pt>
                <c:pt idx="15">
                  <c:v>Montenegro</c:v>
                </c:pt>
                <c:pt idx="16">
                  <c:v>Romania</c:v>
                </c:pt>
                <c:pt idx="17">
                  <c:v>Russia</c:v>
                </c:pt>
                <c:pt idx="18">
                  <c:v>Serbia</c:v>
                </c:pt>
                <c:pt idx="19">
                  <c:v>Tajikistan</c:v>
                </c:pt>
                <c:pt idx="20">
                  <c:v>Turkey</c:v>
                </c:pt>
                <c:pt idx="21">
                  <c:v>Ukraine</c:v>
                </c:pt>
                <c:pt idx="22">
                  <c:v>Uzbekistan</c:v>
                </c:pt>
              </c:strCache>
            </c:strRef>
          </c:cat>
          <c:val>
            <c:numRef>
              <c:f>Summary!$E$3:$E$25</c:f>
              <c:numCache>
                <c:formatCode>0.0</c:formatCode>
                <c:ptCount val="23"/>
                <c:pt idx="0">
                  <c:v>54.5</c:v>
                </c:pt>
                <c:pt idx="1">
                  <c:v>78</c:v>
                </c:pt>
                <c:pt idx="2">
                  <c:v>0</c:v>
                </c:pt>
                <c:pt idx="3">
                  <c:v>52</c:v>
                </c:pt>
                <c:pt idx="4">
                  <c:v>45.5</c:v>
                </c:pt>
                <c:pt idx="5">
                  <c:v>72</c:v>
                </c:pt>
                <c:pt idx="6">
                  <c:v>81</c:v>
                </c:pt>
                <c:pt idx="7">
                  <c:v>0</c:v>
                </c:pt>
                <c:pt idx="8">
                  <c:v>58</c:v>
                </c:pt>
                <c:pt idx="9">
                  <c:v>72.5</c:v>
                </c:pt>
                <c:pt idx="10">
                  <c:v>15</c:v>
                </c:pt>
                <c:pt idx="11">
                  <c:v>0</c:v>
                </c:pt>
                <c:pt idx="12">
                  <c:v>47</c:v>
                </c:pt>
                <c:pt idx="13">
                  <c:v>0</c:v>
                </c:pt>
                <c:pt idx="14">
                  <c:v>70</c:v>
                </c:pt>
                <c:pt idx="15">
                  <c:v>57.5</c:v>
                </c:pt>
                <c:pt idx="16">
                  <c:v>76</c:v>
                </c:pt>
                <c:pt idx="17">
                  <c:v>23.5</c:v>
                </c:pt>
                <c:pt idx="18">
                  <c:v>74</c:v>
                </c:pt>
                <c:pt idx="19">
                  <c:v>56</c:v>
                </c:pt>
                <c:pt idx="20">
                  <c:v>0</c:v>
                </c:pt>
                <c:pt idx="21">
                  <c:v>57.5</c:v>
                </c:pt>
                <c:pt idx="2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02-4334-9690-46D7026686B8}"/>
            </c:ext>
          </c:extLst>
        </c:ser>
        <c:ser>
          <c:idx val="3"/>
          <c:order val="3"/>
          <c:tx>
            <c:strRef>
              <c:f>Summary!$F$2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Summary!$B$3:$B$25</c:f>
              <c:strCache>
                <c:ptCount val="23"/>
                <c:pt idx="0">
                  <c:v>Albania</c:v>
                </c:pt>
                <c:pt idx="1">
                  <c:v>Armenia</c:v>
                </c:pt>
                <c:pt idx="2">
                  <c:v>Belarus</c:v>
                </c:pt>
                <c:pt idx="3">
                  <c:v>BIH_Federation</c:v>
                </c:pt>
                <c:pt idx="4">
                  <c:v>BIH_State</c:v>
                </c:pt>
                <c:pt idx="5">
                  <c:v>Bulgaria</c:v>
                </c:pt>
                <c:pt idx="6">
                  <c:v>Croatia</c:v>
                </c:pt>
                <c:pt idx="7">
                  <c:v>Czech Republic</c:v>
                </c:pt>
                <c:pt idx="8">
                  <c:v>Georgia</c:v>
                </c:pt>
                <c:pt idx="9">
                  <c:v>Hungary</c:v>
                </c:pt>
                <c:pt idx="10">
                  <c:v>Kazakhstan</c:v>
                </c:pt>
                <c:pt idx="11">
                  <c:v>Kosovo</c:v>
                </c:pt>
                <c:pt idx="12">
                  <c:v>Kyrgyz Republic</c:v>
                </c:pt>
                <c:pt idx="13">
                  <c:v>Macedonia</c:v>
                </c:pt>
                <c:pt idx="14">
                  <c:v>Moldova</c:v>
                </c:pt>
                <c:pt idx="15">
                  <c:v>Montenegro</c:v>
                </c:pt>
                <c:pt idx="16">
                  <c:v>Romania</c:v>
                </c:pt>
                <c:pt idx="17">
                  <c:v>Russia</c:v>
                </c:pt>
                <c:pt idx="18">
                  <c:v>Serbia</c:v>
                </c:pt>
                <c:pt idx="19">
                  <c:v>Tajikistan</c:v>
                </c:pt>
                <c:pt idx="20">
                  <c:v>Turkey</c:v>
                </c:pt>
                <c:pt idx="21">
                  <c:v>Ukraine</c:v>
                </c:pt>
                <c:pt idx="22">
                  <c:v>Uzbekistan</c:v>
                </c:pt>
              </c:strCache>
            </c:strRef>
          </c:cat>
          <c:val>
            <c:numRef>
              <c:f>Summary!$F$3:$F$25</c:f>
              <c:numCache>
                <c:formatCode>0.0</c:formatCode>
                <c:ptCount val="23"/>
                <c:pt idx="0">
                  <c:v>75</c:v>
                </c:pt>
                <c:pt idx="1">
                  <c:v>80</c:v>
                </c:pt>
                <c:pt idx="2">
                  <c:v>5</c:v>
                </c:pt>
                <c:pt idx="3">
                  <c:v>67</c:v>
                </c:pt>
                <c:pt idx="4">
                  <c:v>63</c:v>
                </c:pt>
                <c:pt idx="5">
                  <c:v>73</c:v>
                </c:pt>
                <c:pt idx="6">
                  <c:v>82.5</c:v>
                </c:pt>
                <c:pt idx="7">
                  <c:v>50</c:v>
                </c:pt>
                <c:pt idx="8">
                  <c:v>61</c:v>
                </c:pt>
                <c:pt idx="9">
                  <c:v>80.5</c:v>
                </c:pt>
                <c:pt idx="10">
                  <c:v>66</c:v>
                </c:pt>
                <c:pt idx="11">
                  <c:v>60</c:v>
                </c:pt>
                <c:pt idx="12">
                  <c:v>64</c:v>
                </c:pt>
                <c:pt idx="13">
                  <c:v>60</c:v>
                </c:pt>
                <c:pt idx="14">
                  <c:v>73</c:v>
                </c:pt>
                <c:pt idx="15">
                  <c:v>65.5</c:v>
                </c:pt>
                <c:pt idx="16">
                  <c:v>76</c:v>
                </c:pt>
                <c:pt idx="17">
                  <c:v>39.5</c:v>
                </c:pt>
                <c:pt idx="18">
                  <c:v>77</c:v>
                </c:pt>
                <c:pt idx="19">
                  <c:v>70</c:v>
                </c:pt>
                <c:pt idx="20">
                  <c:v>65</c:v>
                </c:pt>
                <c:pt idx="21">
                  <c:v>57.5</c:v>
                </c:pt>
                <c:pt idx="2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02-4334-9690-46D702668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49760"/>
        <c:axId val="69788416"/>
        <c:axId val="0"/>
      </c:bar3DChart>
      <c:catAx>
        <c:axId val="6974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69788416"/>
        <c:crosses val="autoZero"/>
        <c:auto val="1"/>
        <c:lblAlgn val="ctr"/>
        <c:lblOffset val="100"/>
        <c:noMultiLvlLbl val="0"/>
      </c:catAx>
      <c:valAx>
        <c:axId val="697884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697497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hu-HU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3BCB64A0-527A-43B5-8143-F05DA933951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476190" cy="962857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</cdr:x>
      <cdr:y>0.03099</cdr:y>
    </cdr:from>
    <cdr:to>
      <cdr:x>0.45</cdr:x>
      <cdr:y>0.09297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CAF3B60-BFCF-4899-820D-CC0349CE6972}"/>
            </a:ext>
          </a:extLst>
        </cdr:cNvPr>
        <cdr:cNvSpPr txBox="1"/>
      </cdr:nvSpPr>
      <cdr:spPr>
        <a:xfrm xmlns:a="http://schemas.openxmlformats.org/drawingml/2006/main">
          <a:off x="216024" y="144016"/>
          <a:ext cx="3024336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Отделов ВА в госсекторе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0.00175</cdr:x>
      <cdr:y>0.13945</cdr:y>
    </cdr:from>
    <cdr:to>
      <cdr:x>0.43175</cdr:x>
      <cdr:y>0.20143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9A07791-5B39-4297-901B-18FDB5E0FAA6}"/>
            </a:ext>
          </a:extLst>
        </cdr:cNvPr>
        <cdr:cNvSpPr txBox="1"/>
      </cdr:nvSpPr>
      <cdr:spPr>
        <a:xfrm xmlns:a="http://schemas.openxmlformats.org/drawingml/2006/main">
          <a:off x="12616" y="648072"/>
          <a:ext cx="3096344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Внутренних аудиторов в госсекторе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0.03231</cdr:x>
      <cdr:y>0.2634</cdr:y>
    </cdr:from>
    <cdr:to>
      <cdr:x>0.45231</cdr:x>
      <cdr:y>0.32538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9A07791-5B39-4297-901B-18FDB5E0FAA6}"/>
            </a:ext>
          </a:extLst>
        </cdr:cNvPr>
        <cdr:cNvSpPr txBox="1"/>
      </cdr:nvSpPr>
      <cdr:spPr>
        <a:xfrm xmlns:a="http://schemas.openxmlformats.org/drawingml/2006/main">
          <a:off x="232684" y="1224136"/>
          <a:ext cx="3024336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Случаев применения оценки рисков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0.03</cdr:x>
      <cdr:y>0.37605</cdr:y>
    </cdr:from>
    <cdr:to>
      <cdr:x>0.45</cdr:x>
      <cdr:y>0.43802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F6D3434A-B117-4645-8648-A84BEEA7B4A4}"/>
            </a:ext>
          </a:extLst>
        </cdr:cNvPr>
        <cdr:cNvSpPr txBox="1"/>
      </cdr:nvSpPr>
      <cdr:spPr>
        <a:xfrm xmlns:a="http://schemas.openxmlformats.org/drawingml/2006/main">
          <a:off x="216024" y="1747639"/>
          <a:ext cx="3024336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Случаев применения обеспечения качества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0.04231</cdr:x>
      <cdr:y>0.5</cdr:y>
    </cdr:from>
    <cdr:to>
      <cdr:x>0.46231</cdr:x>
      <cdr:y>0.56198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F6D3434A-B117-4645-8648-A84BEEA7B4A4}"/>
            </a:ext>
          </a:extLst>
        </cdr:cNvPr>
        <cdr:cNvSpPr txBox="1"/>
      </cdr:nvSpPr>
      <cdr:spPr>
        <a:xfrm xmlns:a="http://schemas.openxmlformats.org/drawingml/2006/main">
          <a:off x="304692" y="2323703"/>
          <a:ext cx="3024336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Система сертификации ВА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0.03797</cdr:x>
      <cdr:y>0.62395</cdr:y>
    </cdr:from>
    <cdr:to>
      <cdr:x>0.45797</cdr:x>
      <cdr:y>0.68593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F6D3434A-B117-4645-8648-A84BEEA7B4A4}"/>
            </a:ext>
          </a:extLst>
        </cdr:cNvPr>
        <cdr:cNvSpPr txBox="1"/>
      </cdr:nvSpPr>
      <cdr:spPr>
        <a:xfrm xmlns:a="http://schemas.openxmlformats.org/drawingml/2006/main">
          <a:off x="273435" y="2899767"/>
          <a:ext cx="3024336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Руководство по ВА (стандарты)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0.04211</cdr:x>
      <cdr:y>0.73241</cdr:y>
    </cdr:from>
    <cdr:to>
      <cdr:x>0.46211</cdr:x>
      <cdr:y>0.79439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F6D3434A-B117-4645-8648-A84BEEA7B4A4}"/>
            </a:ext>
          </a:extLst>
        </cdr:cNvPr>
        <cdr:cNvSpPr txBox="1"/>
      </cdr:nvSpPr>
      <cdr:spPr>
        <a:xfrm xmlns:a="http://schemas.openxmlformats.org/drawingml/2006/main">
          <a:off x="303240" y="3403823"/>
          <a:ext cx="3024336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Стратегия ВА/концепция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3010" name="Picture 2" descr="C:\Users\axentidian1\Desktop\IACOP\Georgia 2018\Screenshot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-9560"/>
            <a:ext cx="71438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3223" y="4077072"/>
            <a:ext cx="3071802" cy="8572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События</a:t>
            </a:r>
            <a:r>
              <a:rPr lang="en-GB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достижения и</a:t>
            </a:r>
          </a:p>
          <a:p>
            <a:pPr algn="ctr"/>
            <a:r>
              <a:rPr lang="ru-RU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перспективы</a:t>
            </a:r>
            <a:endParaRPr lang="en-GB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352143"/>
            <a:ext cx="325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Арман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Ватян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Всемирный банк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Приоритетные для СВА тематические направления на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2019-2022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финансовые годы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777516" y="1210221"/>
            <a:ext cx="8229600" cy="52864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Повышение ценности и воздействия внутреннего аудита</a:t>
            </a:r>
            <a:endParaRPr lang="en-US" sz="1800" dirty="0"/>
          </a:p>
          <a:p>
            <a:pPr>
              <a:buFont typeface="Wingdings" pitchFamily="2" charset="2"/>
              <a:buChar char="Ø"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Государственный внутренний контроль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– </a:t>
            </a:r>
            <a:r>
              <a:rPr lang="ru-RU" sz="1800" dirty="0"/>
              <a:t>роль ЦГГ и внутренних аудиторов</a:t>
            </a:r>
            <a:r>
              <a:rPr lang="en-US" sz="1800" dirty="0"/>
              <a:t> (</a:t>
            </a:r>
            <a:r>
              <a:rPr lang="ru-RU" sz="1800" dirty="0"/>
              <a:t>РГВК</a:t>
            </a:r>
            <a:r>
              <a:rPr lang="en-US" sz="1800" dirty="0"/>
              <a:t>)</a:t>
            </a:r>
          </a:p>
          <a:p>
            <a:pPr>
              <a:buFont typeface="Wingdings" pitchFamily="2" charset="2"/>
              <a:buChar char="Ø"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Синергизм</a:t>
            </a:r>
            <a:r>
              <a:rPr lang="en-US" sz="1800" dirty="0">
                <a:solidFill>
                  <a:srgbClr val="C00000"/>
                </a:solidFill>
              </a:rPr>
              <a:t>: </a:t>
            </a:r>
            <a:r>
              <a:rPr lang="ru-RU" sz="1800" dirty="0"/>
              <a:t>ГВК с упором на вопросы добросовестности руководства и борьбу с коррупцией</a:t>
            </a:r>
            <a:endParaRPr lang="en-US" sz="1800" dirty="0"/>
          </a:p>
          <a:p>
            <a:pPr>
              <a:buFont typeface="Wingdings" pitchFamily="2" charset="2"/>
              <a:buChar char="Ø"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Внедрение в практику цикла аудита</a:t>
            </a:r>
            <a:r>
              <a:rPr lang="en-US" sz="1800" dirty="0"/>
              <a:t>, </a:t>
            </a:r>
            <a:r>
              <a:rPr lang="ru-RU" sz="1800" dirty="0"/>
              <a:t>различных видов и моделей выполнения аудиторских заданий, включая ИКТ-решения </a:t>
            </a:r>
            <a:r>
              <a:rPr lang="en-US" sz="1800" dirty="0"/>
              <a:t>(</a:t>
            </a:r>
            <a:r>
              <a:rPr lang="ru-RU" sz="1800" dirty="0"/>
              <a:t>РГАП</a:t>
            </a:r>
            <a:r>
              <a:rPr lang="en-US" sz="1800" dirty="0"/>
              <a:t>)</a:t>
            </a:r>
          </a:p>
          <a:p>
            <a:pPr>
              <a:buFont typeface="Wingdings" pitchFamily="2" charset="2"/>
              <a:buChar char="Ø"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Роль ЦГГ в координации реформы в государственном секторе </a:t>
            </a:r>
            <a:r>
              <a:rPr lang="ru-RU" sz="1800" dirty="0"/>
              <a:t>и стоящие перед ЦГГ вызовы, а также ее функции на различных этапах реформы</a:t>
            </a:r>
            <a:endParaRPr lang="en-US" sz="1800" dirty="0"/>
          </a:p>
          <a:p>
            <a:pPr>
              <a:buFont typeface="Wingdings" pitchFamily="2" charset="2"/>
              <a:buChar char="Ø"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Пропагандирование СВА, распространение продуктов знаний сообщества </a:t>
            </a:r>
            <a:r>
              <a:rPr lang="ru-RU" sz="1800" dirty="0"/>
              <a:t>и опыта, приобретенного в результате работы действующих и действовавших ранее рабочих групп</a:t>
            </a:r>
            <a:r>
              <a:rPr lang="en-US" sz="1800" dirty="0"/>
              <a:t>: RIFIX, T&amp;C, </a:t>
            </a:r>
            <a:r>
              <a:rPr lang="ru-RU" sz="1800" dirty="0"/>
              <a:t>НПР</a:t>
            </a:r>
            <a:r>
              <a:rPr lang="en-US" sz="1800" dirty="0"/>
              <a:t>, RA, </a:t>
            </a:r>
            <a:r>
              <a:rPr lang="ru-RU" sz="1800" dirty="0"/>
              <a:t>ОК</a:t>
            </a:r>
            <a:r>
              <a:rPr lang="en-US" sz="1800" dirty="0"/>
              <a:t>, </a:t>
            </a:r>
            <a:r>
              <a:rPr lang="ru-RU" sz="1800" dirty="0"/>
              <a:t>ВК</a:t>
            </a:r>
            <a:r>
              <a:rPr lang="en-US" sz="1800" dirty="0"/>
              <a:t>, </a:t>
            </a:r>
            <a:r>
              <a:rPr lang="ru-RU" sz="1800" dirty="0"/>
              <a:t>АК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42852"/>
            <a:ext cx="2150270" cy="5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1619671" y="5534561"/>
            <a:ext cx="6216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40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Семья профессионалов </a:t>
            </a:r>
            <a:r>
              <a:rPr lang="en-US" sz="40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PEMPAL</a:t>
            </a:r>
            <a:endParaRPr lang="hu-HU" sz="4000" b="1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853"/>
            <a:ext cx="3888432" cy="76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C:\Users\axentidian1\Downloads\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193" y="909779"/>
            <a:ext cx="7465239" cy="47863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1331913" y="2276475"/>
            <a:ext cx="6384925" cy="33115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900113" y="-100013"/>
            <a:ext cx="73437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3600" dirty="0">
                <a:solidFill>
                  <a:srgbClr val="0070C0"/>
                </a:solidFill>
              </a:rPr>
              <a:t>ПС по внутреннему аудиту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2771775" y="908050"/>
            <a:ext cx="3455988" cy="72072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FFFFFF"/>
                </a:solidFill>
                <a:latin typeface="Arial" charset="0"/>
              </a:rPr>
              <a:t>Координационный комитет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Arial" charset="0"/>
              </a:rPr>
              <a:t>PEMPAL 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2825107" y="2420311"/>
            <a:ext cx="3402657" cy="705073"/>
          </a:xfrm>
          <a:prstGeom prst="rect">
            <a:avLst/>
          </a:prstGeom>
          <a:noFill/>
          <a:ln w="9525">
            <a:solidFill>
              <a:srgbClr val="F8C842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B9FC24"/>
                </a:solidFill>
                <a:latin typeface="Arial" charset="0"/>
              </a:rPr>
              <a:t>Исполнительный комитет</a:t>
            </a:r>
            <a:endParaRPr lang="en-US" b="1" kern="0" dirty="0">
              <a:solidFill>
                <a:srgbClr val="DDFC24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B9FC24"/>
                </a:solidFill>
                <a:latin typeface="Arial" charset="0"/>
              </a:rPr>
              <a:t>Под руководством Председателя 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B9FC24"/>
                </a:solidFill>
                <a:latin typeface="Arial" charset="0"/>
              </a:rPr>
              <a:t>двух заместителей</a:t>
            </a:r>
            <a:endParaRPr lang="en-US" sz="1600" kern="0" dirty="0">
              <a:solidFill>
                <a:srgbClr val="B9FC24"/>
              </a:solidFill>
              <a:latin typeface="Arial" charset="0"/>
            </a:endParaRP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 rot="16200000">
            <a:off x="-1970088" y="3746501"/>
            <a:ext cx="5040313" cy="3730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</a:rPr>
              <a:t>Секретариат </a:t>
            </a:r>
            <a:r>
              <a:rPr lang="en-US" sz="1400" kern="0" dirty="0">
                <a:solidFill>
                  <a:srgbClr val="000000"/>
                </a:solidFill>
              </a:rPr>
              <a:t>(</a:t>
            </a:r>
            <a:r>
              <a:rPr lang="ru-RU" sz="1400" kern="0" dirty="0">
                <a:solidFill>
                  <a:srgbClr val="000000"/>
                </a:solidFill>
              </a:rPr>
              <a:t>Кристина Зайтуна</a:t>
            </a:r>
            <a:r>
              <a:rPr lang="en-US" sz="1400" kern="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4" name="Text Box 10"/>
          <p:cNvSpPr txBox="1">
            <a:spLocks noChangeArrowheads="1"/>
          </p:cNvSpPr>
          <p:nvPr/>
        </p:nvSpPr>
        <p:spPr bwMode="auto">
          <a:xfrm rot="16200000">
            <a:off x="5983287" y="3746501"/>
            <a:ext cx="5040313" cy="3730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</a:rPr>
              <a:t>Всемирный банк </a:t>
            </a:r>
            <a:r>
              <a:rPr lang="en-US" kern="0" dirty="0">
                <a:solidFill>
                  <a:srgbClr val="000000"/>
                </a:solidFill>
              </a:rPr>
              <a:t>(</a:t>
            </a:r>
            <a:r>
              <a:rPr lang="ru-RU" kern="0" dirty="0">
                <a:solidFill>
                  <a:srgbClr val="000000"/>
                </a:solidFill>
              </a:rPr>
              <a:t>ВБ</a:t>
            </a:r>
            <a:r>
              <a:rPr lang="en-US" kern="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828675" y="5975350"/>
            <a:ext cx="2662238" cy="830997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000000"/>
                </a:solidFill>
              </a:rPr>
              <a:t>Минфин РФ</a:t>
            </a:r>
            <a:r>
              <a:rPr lang="en-US" sz="1600" kern="0" dirty="0">
                <a:solidFill>
                  <a:srgbClr val="000000"/>
                </a:solidFill>
              </a:rPr>
              <a:t>, SECO, </a:t>
            </a:r>
            <a:r>
              <a:rPr lang="ru-RU" sz="1600" kern="0" dirty="0">
                <a:solidFill>
                  <a:srgbClr val="000000"/>
                </a:solidFill>
              </a:rPr>
              <a:t>Голландская академия и др.</a:t>
            </a: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3582988" y="5929330"/>
            <a:ext cx="4732337" cy="738664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0000"/>
                </a:solidFill>
              </a:rPr>
              <a:t>Специалисты ресурсной группы</a:t>
            </a:r>
            <a:r>
              <a:rPr lang="ro-RO" sz="1400" kern="0" dirty="0">
                <a:solidFill>
                  <a:srgbClr val="000000"/>
                </a:solidFill>
              </a:rPr>
              <a:t>, </a:t>
            </a:r>
            <a:r>
              <a:rPr lang="ru-RU" sz="1400" kern="0" dirty="0">
                <a:solidFill>
                  <a:srgbClr val="000000"/>
                </a:solidFill>
              </a:rPr>
              <a:t>организации</a:t>
            </a:r>
            <a:r>
              <a:rPr lang="en-US" sz="1400" kern="0" dirty="0">
                <a:solidFill>
                  <a:srgbClr val="000000"/>
                </a:solidFill>
              </a:rPr>
              <a:t>, </a:t>
            </a:r>
            <a:r>
              <a:rPr lang="ru-RU" sz="1400" kern="0" dirty="0">
                <a:solidFill>
                  <a:srgbClr val="000000"/>
                </a:solidFill>
              </a:rPr>
              <a:t>профессиональные объединения</a:t>
            </a:r>
            <a:r>
              <a:rPr lang="en-US" sz="1400" kern="0" dirty="0">
                <a:solidFill>
                  <a:srgbClr val="000000"/>
                </a:solidFill>
              </a:rPr>
              <a:t> (</a:t>
            </a:r>
            <a:r>
              <a:rPr lang="ru-RU" sz="1400" kern="0" dirty="0">
                <a:solidFill>
                  <a:srgbClr val="000000"/>
                </a:solidFill>
              </a:rPr>
              <a:t>ИВА</a:t>
            </a:r>
            <a:r>
              <a:rPr lang="en-US" sz="1400" kern="0" dirty="0">
                <a:solidFill>
                  <a:srgbClr val="000000"/>
                </a:solidFill>
              </a:rPr>
              <a:t> IIA, CIPFA </a:t>
            </a:r>
            <a:r>
              <a:rPr lang="ru-RU" sz="1400" kern="0" dirty="0">
                <a:solidFill>
                  <a:srgbClr val="000000"/>
                </a:solidFill>
              </a:rPr>
              <a:t>и т.д.</a:t>
            </a:r>
            <a:r>
              <a:rPr lang="en-US" sz="1400" kern="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 flipV="1">
            <a:off x="1908175" y="5229225"/>
            <a:ext cx="64770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815304" y="5052564"/>
            <a:ext cx="181201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</a:rPr>
              <a:t>         </a:t>
            </a:r>
            <a:r>
              <a:rPr lang="ru-RU" sz="1400" kern="0" dirty="0">
                <a:solidFill>
                  <a:srgbClr val="000000"/>
                </a:solidFill>
              </a:rPr>
              <a:t>Финансирование</a:t>
            </a:r>
            <a:r>
              <a:rPr lang="en-US" sz="1400" kern="0" dirty="0">
                <a:solidFill>
                  <a:srgbClr val="000000"/>
                </a:solidFill>
              </a:rPr>
              <a:t>, </a:t>
            </a:r>
            <a:r>
              <a:rPr lang="ru-RU" sz="1400" kern="0" dirty="0">
                <a:solidFill>
                  <a:srgbClr val="000000"/>
                </a:solidFill>
              </a:rPr>
              <a:t>профессиональная поддержка</a:t>
            </a:r>
            <a:endParaRPr lang="en-US" sz="1400" kern="0" dirty="0">
              <a:solidFill>
                <a:srgbClr val="000000"/>
              </a:solidFill>
            </a:endParaRP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 flipH="1" flipV="1">
            <a:off x="7143763" y="4857754"/>
            <a:ext cx="45719" cy="10715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5135562" y="5429264"/>
            <a:ext cx="19113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0000"/>
                </a:solidFill>
              </a:rPr>
              <a:t>Профессиональная поддержка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755650" y="3860800"/>
            <a:ext cx="576263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2" name="Rectangle 18"/>
          <p:cNvSpPr>
            <a:spLocks noChangeArrowheads="1"/>
          </p:cNvSpPr>
          <p:nvPr/>
        </p:nvSpPr>
        <p:spPr bwMode="auto">
          <a:xfrm rot="16200000">
            <a:off x="-547133" y="3741222"/>
            <a:ext cx="2972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FFC000"/>
                </a:solidFill>
                <a:latin typeface="Arial" charset="0"/>
              </a:rPr>
              <a:t>Логистическая поддержка</a:t>
            </a:r>
            <a:endParaRPr lang="en-US" kern="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 flipH="1">
            <a:off x="5435600" y="1989138"/>
            <a:ext cx="0" cy="5032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 flipV="1">
            <a:off x="4140200" y="1628775"/>
            <a:ext cx="0" cy="86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 flipH="1">
            <a:off x="4356100" y="1628775"/>
            <a:ext cx="0" cy="86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6" name="Rectangle 23"/>
          <p:cNvSpPr>
            <a:spLocks noChangeArrowheads="1"/>
          </p:cNvSpPr>
          <p:nvPr/>
        </p:nvSpPr>
        <p:spPr bwMode="auto">
          <a:xfrm rot="16200000">
            <a:off x="7202967" y="2889621"/>
            <a:ext cx="15849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92D050"/>
                </a:solidFill>
                <a:latin typeface="Arial" charset="0"/>
              </a:rPr>
              <a:t>Лидерство координация</a:t>
            </a:r>
            <a:endParaRPr lang="en-US" kern="0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2482850" y="5589588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0000"/>
                </a:solidFill>
              </a:rPr>
              <a:t>Информация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108" name="Line 25"/>
          <p:cNvSpPr>
            <a:spLocks noChangeShapeType="1"/>
          </p:cNvSpPr>
          <p:nvPr/>
        </p:nvSpPr>
        <p:spPr bwMode="auto">
          <a:xfrm flipH="1">
            <a:off x="2250432" y="5336875"/>
            <a:ext cx="574675" cy="649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>
            <a:off x="4587875" y="1630363"/>
            <a:ext cx="20168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sysClr val="windowText" lastClr="000000"/>
                </a:solidFill>
                <a:latin typeface="Arial" charset="0"/>
              </a:rPr>
              <a:t>Методическое руководство</a:t>
            </a:r>
            <a:r>
              <a:rPr lang="en-US" sz="1100" kern="0" dirty="0">
                <a:solidFill>
                  <a:sysClr val="windowText" lastClr="000000"/>
                </a:solidFill>
                <a:latin typeface="Arial" charset="0"/>
              </a:rPr>
              <a:t>/</a:t>
            </a:r>
            <a:endParaRPr lang="ru-RU" sz="1100" kern="0" dirty="0">
              <a:solidFill>
                <a:sysClr val="windowText" lastClr="0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sysClr val="windowText" lastClr="000000"/>
                </a:solidFill>
                <a:latin typeface="Arial" charset="0"/>
              </a:rPr>
              <a:t>попечительство</a:t>
            </a:r>
            <a:endParaRPr lang="en-US" sz="11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0" name="Text Box 28"/>
          <p:cNvSpPr txBox="1">
            <a:spLocks noChangeArrowheads="1"/>
          </p:cNvSpPr>
          <p:nvPr/>
        </p:nvSpPr>
        <p:spPr bwMode="auto">
          <a:xfrm>
            <a:off x="6643701" y="5516563"/>
            <a:ext cx="19113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</a:rPr>
              <a:t>           </a:t>
            </a:r>
            <a:r>
              <a:rPr lang="ru-RU" sz="1400" kern="0" dirty="0">
                <a:solidFill>
                  <a:srgbClr val="000000"/>
                </a:solidFill>
              </a:rPr>
              <a:t>Информация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>
            <a:off x="5786446" y="5357826"/>
            <a:ext cx="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2" name="Rectangle 30"/>
          <p:cNvSpPr>
            <a:spLocks noChangeArrowheads="1"/>
          </p:cNvSpPr>
          <p:nvPr/>
        </p:nvSpPr>
        <p:spPr bwMode="auto">
          <a:xfrm>
            <a:off x="6588125" y="1557338"/>
            <a:ext cx="2087563" cy="5762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Arial" charset="0"/>
              </a:rPr>
              <a:t>Лидер сообщества</a:t>
            </a:r>
            <a:endParaRPr lang="en-US" sz="1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3" name="Line 34"/>
          <p:cNvSpPr>
            <a:spLocks noChangeShapeType="1"/>
          </p:cNvSpPr>
          <p:nvPr/>
        </p:nvSpPr>
        <p:spPr bwMode="auto">
          <a:xfrm flipV="1">
            <a:off x="755650" y="1484313"/>
            <a:ext cx="2016125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4" name="Rectangle 7"/>
          <p:cNvSpPr>
            <a:spLocks noChangeArrowheads="1"/>
          </p:cNvSpPr>
          <p:nvPr/>
        </p:nvSpPr>
        <p:spPr bwMode="auto">
          <a:xfrm rot="21443490">
            <a:off x="3838575" y="3683000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058988" algn="l"/>
              </a:tabLs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auto">
          <a:xfrm rot="971252">
            <a:off x="2241550" y="3697288"/>
            <a:ext cx="1735138" cy="1609725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b="1" kern="0" dirty="0">
                <a:solidFill>
                  <a:srgbClr val="FFFF00"/>
                </a:solidFill>
                <a:latin typeface="Arial" charset="0"/>
              </a:rPr>
              <a:t>Тематические</a:t>
            </a: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b="1" kern="0" dirty="0">
                <a:solidFill>
                  <a:srgbClr val="FFFF00"/>
                </a:solidFill>
                <a:latin typeface="Arial" charset="0"/>
              </a:rPr>
              <a:t>встречи</a:t>
            </a: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ru-RU" b="1" kern="0" dirty="0">
                <a:solidFill>
                  <a:srgbClr val="FFFF00"/>
                </a:solidFill>
                <a:latin typeface="Arial" charset="0"/>
              </a:rPr>
              <a:t>роль ЦГГ</a:t>
            </a: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)</a:t>
            </a:r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568575" y="3009900"/>
            <a:ext cx="4171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FFFF00"/>
                </a:solidFill>
                <a:latin typeface="Arial" charset="0"/>
              </a:rPr>
              <a:t>Практикующее сообщество по внутреннему аудиту</a:t>
            </a:r>
            <a:endParaRPr lang="en-US" kern="0" dirty="0">
              <a:solidFill>
                <a:srgbClr val="FFFF00"/>
              </a:solidFill>
              <a:latin typeface="Arial" charset="0"/>
            </a:endParaRPr>
          </a:p>
        </p:txBody>
      </p:sp>
      <p:cxnSp>
        <p:nvCxnSpPr>
          <p:cNvPr id="17438" name="Straight Connector 125"/>
          <p:cNvCxnSpPr>
            <a:cxnSpLocks noChangeShapeType="1"/>
          </p:cNvCxnSpPr>
          <p:nvPr/>
        </p:nvCxnSpPr>
        <p:spPr bwMode="auto">
          <a:xfrm>
            <a:off x="5435600" y="1989138"/>
            <a:ext cx="1152525" cy="0"/>
          </a:xfrm>
          <a:prstGeom prst="line">
            <a:avLst/>
          </a:prstGeom>
          <a:noFill/>
          <a:ln w="222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Line 19"/>
          <p:cNvSpPr>
            <a:spLocks noChangeShapeType="1"/>
          </p:cNvSpPr>
          <p:nvPr/>
        </p:nvSpPr>
        <p:spPr bwMode="auto">
          <a:xfrm flipH="1">
            <a:off x="7740650" y="4076700"/>
            <a:ext cx="576263" cy="47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9" name="Rectangle 30"/>
          <p:cNvSpPr>
            <a:spLocks noChangeArrowheads="1"/>
          </p:cNvSpPr>
          <p:nvPr/>
        </p:nvSpPr>
        <p:spPr bwMode="auto">
          <a:xfrm>
            <a:off x="6672263" y="908050"/>
            <a:ext cx="2016125" cy="5048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Arial" charset="0"/>
              </a:rPr>
              <a:t>Руководитель группы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Arial" charset="0"/>
              </a:rPr>
              <a:t> от банка</a:t>
            </a:r>
            <a:endParaRPr lang="en-US" sz="16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6227763" y="1196975"/>
            <a:ext cx="4318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 rot="20189959">
            <a:off x="5372100" y="3643313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FFFF00"/>
                </a:solidFill>
                <a:latin typeface="Arial" charset="0"/>
              </a:rPr>
              <a:t>Аудит</a:t>
            </a: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kern="0" dirty="0">
                <a:solidFill>
                  <a:srgbClr val="FFFF00"/>
                </a:solidFill>
                <a:latin typeface="Arial" charset="0"/>
              </a:rPr>
              <a:t>на</a:t>
            </a: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FFFF00"/>
                </a:solidFill>
                <a:latin typeface="Arial" charset="0"/>
              </a:rPr>
              <a:t>практике</a:t>
            </a: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 rot="21443490">
            <a:off x="3838576" y="3681253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FFFF00"/>
                </a:solidFill>
                <a:latin typeface="Arial" charset="0"/>
              </a:rPr>
              <a:t>Внутренний</a:t>
            </a: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FFFF00"/>
                </a:solidFill>
                <a:latin typeface="Arial" charset="0"/>
              </a:rPr>
              <a:t>контроль</a:t>
            </a: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ru-RU" b="1" kern="0" dirty="0">
                <a:solidFill>
                  <a:srgbClr val="FFFF00"/>
                </a:solidFill>
                <a:latin typeface="Arial" charset="0"/>
              </a:rPr>
              <a:t>РГВК</a:t>
            </a: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)</a:t>
            </a: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 rot="20189959">
            <a:off x="5381373" y="3643313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ru-RU" b="1" kern="0" dirty="0">
                <a:solidFill>
                  <a:srgbClr val="FFFF00"/>
                </a:solidFill>
                <a:latin typeface="Arial" charset="0"/>
              </a:rPr>
              <a:t>РГАП</a:t>
            </a: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)</a:t>
            </a:r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06" y="125938"/>
            <a:ext cx="1436177" cy="3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7"/>
          <p:cNvSpPr>
            <a:spLocks noChangeArrowheads="1"/>
          </p:cNvSpPr>
          <p:nvPr/>
        </p:nvSpPr>
        <p:spPr bwMode="auto">
          <a:xfrm rot="971252">
            <a:off x="2247101" y="3706812"/>
            <a:ext cx="1735138" cy="1609725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6483977"/>
            <a:ext cx="563464" cy="3740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6479323"/>
            <a:ext cx="544926" cy="3786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6466795"/>
            <a:ext cx="547687" cy="3912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6500834"/>
            <a:ext cx="538301" cy="3571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6482899"/>
            <a:ext cx="528055" cy="37510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6462430"/>
            <a:ext cx="591972" cy="3955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86710" y="6492841"/>
            <a:ext cx="478480" cy="3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7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-22633"/>
            <a:ext cx="8643965" cy="58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44585" y="6152591"/>
            <a:ext cx="49503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Для получения более подробной информации см. документ СВА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PEMPAL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928802"/>
            <a:ext cx="237762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937444" y="2636546"/>
            <a:ext cx="1516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o-RO" sz="3200" b="1" kern="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IACOP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851E7-054D-4428-9C6A-07C39EBF87E3}"/>
              </a:ext>
            </a:extLst>
          </p:cNvPr>
          <p:cNvSpPr txBox="1"/>
          <p:nvPr/>
        </p:nvSpPr>
        <p:spPr>
          <a:xfrm>
            <a:off x="4038696" y="2565540"/>
            <a:ext cx="1354637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  СВА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26872-B91E-461F-85F5-E9C105AEBD62}"/>
              </a:ext>
            </a:extLst>
          </p:cNvPr>
          <p:cNvSpPr txBox="1"/>
          <p:nvPr/>
        </p:nvSpPr>
        <p:spPr>
          <a:xfrm>
            <a:off x="6480517" y="2271316"/>
            <a:ext cx="133116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Финансы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13FDA-115F-4045-A24F-8DED4CEA2242}"/>
              </a:ext>
            </a:extLst>
          </p:cNvPr>
          <p:cNvSpPr txBox="1"/>
          <p:nvPr/>
        </p:nvSpPr>
        <p:spPr>
          <a:xfrm>
            <a:off x="3419872" y="1120357"/>
            <a:ext cx="273630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Внутренние процессы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996D4F-92D9-4186-BAB0-8D82F20C9C89}"/>
              </a:ext>
            </a:extLst>
          </p:cNvPr>
          <p:cNvSpPr txBox="1"/>
          <p:nvPr/>
        </p:nvSpPr>
        <p:spPr>
          <a:xfrm>
            <a:off x="1669918" y="2267214"/>
            <a:ext cx="133116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Клиент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C48506-AE46-47ED-B07C-5AF66A73CC2D}"/>
              </a:ext>
            </a:extLst>
          </p:cNvPr>
          <p:cNvSpPr txBox="1"/>
          <p:nvPr/>
        </p:nvSpPr>
        <p:spPr>
          <a:xfrm>
            <a:off x="3419872" y="4312579"/>
            <a:ext cx="273630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Обучение и рост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72067-5509-488C-91E2-5594E29A5064}"/>
              </a:ext>
            </a:extLst>
          </p:cNvPr>
          <p:cNvSpPr txBox="1"/>
          <p:nvPr/>
        </p:nvSpPr>
        <p:spPr>
          <a:xfrm>
            <a:off x="2236731" y="225459"/>
            <a:ext cx="554461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Поддерживать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</a:t>
            </a: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развивать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добровольную сеть профессиональных аудиторов посредством  </a:t>
            </a:r>
            <a:r>
              <a:rPr lang="hu-H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взаимного обучения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и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управления знаниями при помощи целого ряда мероприятий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B3977D-6ACB-4915-8324-53892F9E9B4B}"/>
              </a:ext>
            </a:extLst>
          </p:cNvPr>
          <p:cNvSpPr txBox="1"/>
          <p:nvPr/>
        </p:nvSpPr>
        <p:spPr>
          <a:xfrm>
            <a:off x="6553200" y="2908637"/>
            <a:ext cx="2377627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Отвечать потребностям доноров и обеспечивать максимальную отдачу со стороны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PEMPAL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 вложенных средств при помощи Секретариата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49F2A-C704-4670-AE54-6BF40A4E99E3}"/>
              </a:ext>
            </a:extLst>
          </p:cNvPr>
          <p:cNvSpPr/>
          <p:nvPr/>
        </p:nvSpPr>
        <p:spPr>
          <a:xfrm>
            <a:off x="806102" y="3273426"/>
            <a:ext cx="2234744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Служить нашим правительствам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577924-5552-4157-A400-74CE25C7FD0A}"/>
              </a:ext>
            </a:extLst>
          </p:cNvPr>
          <p:cNvSpPr txBox="1"/>
          <p:nvPr/>
        </p:nvSpPr>
        <p:spPr>
          <a:xfrm>
            <a:off x="2257227" y="4898272"/>
            <a:ext cx="5431613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Развивать добровольное участие</a:t>
            </a:r>
            <a:r>
              <a:rPr lang="hr-H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hr-H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руководящую роль Исполнительного комитета</a:t>
            </a:r>
            <a:r>
              <a:rPr lang="hu-H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самостоятельность и устойчивость рабочих групп СВА</a:t>
            </a:r>
            <a:r>
              <a:rPr lang="hu-H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согласованность действий с Координационным комитетом и другими ПС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65127"/>
            <a:ext cx="540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IACOP Enabling Groups </a:t>
            </a:r>
            <a:br>
              <a:rPr lang="ru-RU" dirty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20000"/>
          </a:bodyPr>
          <a:lstStyle/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Активисты программы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определяют и</a:t>
            </a:r>
          </a:p>
          <a:p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приоритизируют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темы, тематические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направления и виды деятельности,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которые помогут в проработке мероприятий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будущем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Посланнники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для внешнего мира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готовят коммюнике для объединения людей из всех ПС, знаний, генерируемых в ПС  и за их пределами</a:t>
            </a:r>
          </a:p>
          <a:p>
            <a:pPr>
              <a:buNone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Друзья качества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устанавливают, что эффективно, а что неэффективно  работает в течение мероприятий и в ходе деятельности между мероприятиями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Детективы ценностей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собирают истории, подтверждающие ценность мероприятий СВА для различных заинтересованных сторон</a:t>
            </a:r>
          </a:p>
          <a:p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216434"/>
              </p:ext>
            </p:extLst>
          </p:nvPr>
        </p:nvGraphicFramePr>
        <p:xfrm>
          <a:off x="5508104" y="1080271"/>
          <a:ext cx="30099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Slide" r:id="rId3" imgW="4024877" imgH="3017348" progId="PowerPoint.Slide.12">
                  <p:embed/>
                </p:oleObj>
              </mc:Choice>
              <mc:Fallback>
                <p:oleObj name="Slide" r:id="rId3" imgW="4024877" imgH="301734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080271"/>
                        <a:ext cx="3009900" cy="198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62" y="248237"/>
            <a:ext cx="2150270" cy="5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163095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Хранилище знаний в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Wiki –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передача группам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groups.io           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5938"/>
            <a:ext cx="1829083" cy="4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4"/>
          <p:cNvGraphicFramePr/>
          <p:nvPr>
            <p:extLst>
              <p:ext uri="{D42A27DB-BD31-4B8C-83A1-F6EECF244321}">
                <p14:modId xmlns:p14="http://schemas.microsoft.com/office/powerpoint/2010/main" val="3925764836"/>
              </p:ext>
            </p:extLst>
          </p:nvPr>
        </p:nvGraphicFramePr>
        <p:xfrm>
          <a:off x="304800" y="762000"/>
          <a:ext cx="8382000" cy="559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318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-14904" y="-124356"/>
            <a:ext cx="8077199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 sz="2400" dirty="0">
                <a:solidFill>
                  <a:srgbClr val="0070C0"/>
                </a:solidFill>
              </a:rPr>
              <a:t>Продукты СВА, посвященные </a:t>
            </a:r>
          </a:p>
          <a:p>
            <a:pPr algn="ctr"/>
            <a:r>
              <a:rPr lang="ru-RU" altLang="en-US" sz="2400" dirty="0">
                <a:solidFill>
                  <a:srgbClr val="0070C0"/>
                </a:solidFill>
              </a:rPr>
              <a:t>эффективным практикам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457200" y="571480"/>
            <a:ext cx="8229600" cy="47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ru-RU" altLang="en-US" sz="2000" dirty="0">
                <a:solidFill>
                  <a:srgbClr val="0070C0"/>
                </a:solidFill>
              </a:rPr>
              <a:t>Шаблон Руководства по эффективной практике ВА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ru-RU" altLang="en-US" sz="2000" dirty="0">
                <a:solidFill>
                  <a:srgbClr val="0070C0"/>
                </a:solidFill>
              </a:rPr>
              <a:t>Шаблон Руководства по эффективной практике НПР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ru-RU" altLang="en-US" sz="2000" dirty="0">
                <a:solidFill>
                  <a:srgbClr val="0070C0"/>
                </a:solidFill>
              </a:rPr>
              <a:t>Массив знаний по ВА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ru-RU" altLang="en-US" sz="2000" dirty="0">
                <a:solidFill>
                  <a:srgbClr val="0070C0"/>
                </a:solidFill>
              </a:rPr>
              <a:t>Оценка рисков при планировании аудита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ru-RU" altLang="en-US" sz="2000" dirty="0">
                <a:solidFill>
                  <a:srgbClr val="0070C0"/>
                </a:solidFill>
              </a:rPr>
              <a:t>Концепция </a:t>
            </a:r>
            <a:r>
              <a:rPr lang="en-US" altLang="en-US" sz="2000" dirty="0">
                <a:solidFill>
                  <a:srgbClr val="0070C0"/>
                </a:solidFill>
              </a:rPr>
              <a:t>RIFIX (</a:t>
            </a:r>
            <a:r>
              <a:rPr lang="ru-RU" altLang="en-US" sz="2000" dirty="0">
                <a:solidFill>
                  <a:srgbClr val="0070C0"/>
                </a:solidFill>
              </a:rPr>
              <a:t>взаимоотношений внутреннего аудита, финансовой инспекции и внешнего аудита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ru-RU" altLang="en-US" sz="2000" dirty="0">
                <a:solidFill>
                  <a:srgbClr val="0070C0"/>
                </a:solidFill>
              </a:rPr>
              <a:t>Руководство по оценке качества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ru-RU" altLang="en-US" sz="2000" dirty="0">
                <a:solidFill>
                  <a:srgbClr val="0070C0"/>
                </a:solidFill>
              </a:rPr>
              <a:t>Газеты</a:t>
            </a:r>
            <a:r>
              <a:rPr lang="en-US" altLang="en-US" sz="2000" dirty="0">
                <a:solidFill>
                  <a:srgbClr val="0070C0"/>
                </a:solidFill>
              </a:rPr>
              <a:t>, </a:t>
            </a:r>
            <a:r>
              <a:rPr lang="ru-RU" altLang="en-US" sz="2000" dirty="0">
                <a:solidFill>
                  <a:srgbClr val="0070C0"/>
                </a:solidFill>
              </a:rPr>
              <a:t>коммюнике и более 100 других продуктов знаний</a:t>
            </a:r>
            <a:endParaRPr lang="en-US" altLang="en-US" sz="20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62375"/>
            <a:ext cx="14986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68" y="4114800"/>
            <a:ext cx="14890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58" y="4465638"/>
            <a:ext cx="150653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48" y="3701733"/>
            <a:ext cx="14938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91" y="3963986"/>
            <a:ext cx="1567787" cy="23787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229" y="4482978"/>
            <a:ext cx="1616075" cy="2283699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24" y="125938"/>
            <a:ext cx="1737859" cy="40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8758" y="3557913"/>
            <a:ext cx="1414453" cy="21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506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-76200" y="-76200"/>
            <a:ext cx="8077199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 sz="2800" dirty="0">
                <a:solidFill>
                  <a:srgbClr val="0070C0"/>
                </a:solidFill>
              </a:rPr>
              <a:t>Наше программное приложение </a:t>
            </a:r>
          </a:p>
          <a:p>
            <a:pPr algn="ctr"/>
            <a:r>
              <a:rPr lang="ru-RU" altLang="en-US" sz="2800" dirty="0">
                <a:solidFill>
                  <a:srgbClr val="0070C0"/>
                </a:solidFill>
              </a:rPr>
              <a:t>                      по оценке качества</a:t>
            </a:r>
            <a:endParaRPr lang="en-US" altLang="en-US" sz="2800" dirty="0">
              <a:solidFill>
                <a:srgbClr val="0070C0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22" y="122279"/>
            <a:ext cx="1756954" cy="42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71480"/>
            <a:ext cx="2473304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1214422"/>
            <a:ext cx="2310063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2071678"/>
            <a:ext cx="2620187" cy="4012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693" y="2643182"/>
            <a:ext cx="2421307" cy="3950999"/>
          </a:xfrm>
          <a:prstGeom prst="rect">
            <a:avLst/>
          </a:prstGeom>
        </p:spPr>
      </p:pic>
      <p:pic>
        <p:nvPicPr>
          <p:cNvPr id="9" name="Рисунок 11" descr="pempal-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5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9">
            <a:extLst>
              <a:ext uri="{FF2B5EF4-FFF2-40B4-BE49-F238E27FC236}">
                <a16:creationId xmlns:a16="http://schemas.microsoft.com/office/drawing/2014/main" id="{21056C05-F523-4C71-A1E4-B7085C442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202164"/>
              </p:ext>
            </p:extLst>
          </p:nvPr>
        </p:nvGraphicFramePr>
        <p:xfrm>
          <a:off x="971600" y="1105297"/>
          <a:ext cx="7200800" cy="464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6A0D978-E509-404A-A0C8-15A8F629CA1A}"/>
              </a:ext>
            </a:extLst>
          </p:cNvPr>
          <p:cNvSpPr/>
          <p:nvPr/>
        </p:nvSpPr>
        <p:spPr>
          <a:xfrm>
            <a:off x="3180226" y="260648"/>
            <a:ext cx="22408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hu-HU" sz="216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70C0"/>
                </a:solidFill>
              </a:rPr>
              <a:t>Воздействие СВА</a:t>
            </a:r>
            <a:endParaRPr lang="hu-HU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6">
            <a:extLst>
              <a:ext uri="{FF2B5EF4-FFF2-40B4-BE49-F238E27FC236}">
                <a16:creationId xmlns:a16="http://schemas.microsoft.com/office/drawing/2014/main" id="{9B6A6B43-D4BE-49E1-B76B-4FDA1FD80F9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24902" y="1302588"/>
          <a:ext cx="6694197" cy="481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D01AE83-CFC2-4F11-9E62-9E9975604FBD}"/>
              </a:ext>
            </a:extLst>
          </p:cNvPr>
          <p:cNvSpPr/>
          <p:nvPr/>
        </p:nvSpPr>
        <p:spPr>
          <a:xfrm>
            <a:off x="3245496" y="509298"/>
            <a:ext cx="2053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hu-HU" sz="216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070C0"/>
                </a:solidFill>
              </a:rPr>
              <a:t>Ход реформы</a:t>
            </a:r>
            <a:endParaRPr lang="hu-HU" sz="162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10076</TotalTime>
  <Words>468</Words>
  <Application>Microsoft Office PowerPoint</Application>
  <PresentationFormat>On-screen Show (4:3)</PresentationFormat>
  <Paragraphs>113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Slide</vt:lpstr>
      <vt:lpstr>PowerPoint Presentation</vt:lpstr>
      <vt:lpstr>PowerPoint Presentation</vt:lpstr>
      <vt:lpstr>PowerPoint Presentation</vt:lpstr>
      <vt:lpstr>IACOP Enabling Groups  </vt:lpstr>
      <vt:lpstr>Хранилище знаний в Wiki –передача группам groups.io            </vt:lpstr>
      <vt:lpstr>PowerPoint Presentation</vt:lpstr>
      <vt:lpstr>PowerPoint Presentation</vt:lpstr>
      <vt:lpstr>PowerPoint Presentation</vt:lpstr>
      <vt:lpstr>PowerPoint Presentation</vt:lpstr>
      <vt:lpstr>Приоритетные для СВА тематические направления на 2019-2022 финансовые годы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presentation to PEMPAL Strategy MTR</dc:title>
  <dc:creator>Deanna Aubrey</dc:creator>
  <cp:keywords>Mid-term Review of PEMPAL Strategy</cp:keywords>
  <cp:lastModifiedBy>Alexander Rezanov</cp:lastModifiedBy>
  <cp:revision>759</cp:revision>
  <cp:lastPrinted>2015-05-05T07:28:06Z</cp:lastPrinted>
  <dcterms:created xsi:type="dcterms:W3CDTF">2012-02-13T09:14:10Z</dcterms:created>
  <dcterms:modified xsi:type="dcterms:W3CDTF">2018-10-23T17:43:14Z</dcterms:modified>
  <cp:category>PEMPAL Strategy review</cp:category>
</cp:coreProperties>
</file>