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A71D"/>
    <a:srgbClr val="45F814"/>
    <a:srgbClr val="AC2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314" autoAdjust="0"/>
  </p:normalViewPr>
  <p:slideViewPr>
    <p:cSldViewPr snapToGrid="0">
      <p:cViewPr varScale="1">
        <p:scale>
          <a:sx n="86" d="100"/>
          <a:sy n="86" d="100"/>
        </p:scale>
        <p:origin x="15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37036-9CF6-4BE8-9087-AD32E6869CD5}" type="datetimeFigureOut">
              <a:rPr lang="ro-RO" smtClean="0"/>
              <a:t>03.10.2018</a:t>
            </a:fld>
            <a:endParaRPr lang="hr-HR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8DF5B-B44D-4054-8388-7258CFC60A8B}" type="slidenum">
              <a:rPr lang="ro-RO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4492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8DF5B-B44D-4054-8388-7258CFC60A8B}" type="slidenum">
              <a:rPr lang="ro-RO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3393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8DF5B-B44D-4054-8388-7258CFC60A8B}" type="slidenum">
              <a:rPr lang="ro-RO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9850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8DF5B-B44D-4054-8388-7258CFC60A8B}" type="slidenum">
              <a:rPr lang="ro-RO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6302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8DF5B-B44D-4054-8388-7258CFC60A8B}" type="slidenum">
              <a:rPr lang="ro-RO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4595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8BE05E6-35EA-4343-BF28-F1F96F16C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4A98CDBF-7FA2-4C1A-9BC6-B03BB03E2D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418EAB0D-8131-4843-B00D-74EEDF3F9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A8A8-4196-4A5D-A5AC-224CEE86765D}" type="datetimeFigureOut">
              <a:rPr lang="ro-RO" smtClean="0"/>
              <a:t>03.10.2018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8362D976-02C9-4D6D-9270-4231A5F9E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5713D1FA-D9B0-42C2-913F-644A1F59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EEE8-85C7-466B-9E4B-C818863EC20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7547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5AAE963-C5D3-41C1-AD3E-31CF85195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781552DC-6E1E-43C9-8841-5B75836B1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99D12838-B5B1-4219-A248-9AF101BF3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A8A8-4196-4A5D-A5AC-224CEE86765D}" type="datetimeFigureOut">
              <a:rPr lang="ro-RO" smtClean="0"/>
              <a:t>03.10.2018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C7EADA0-B0ED-4A5D-9073-7B3363E3B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EA8E8F4A-763D-4F94-B190-1CFF3DF75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EEE8-85C7-466B-9E4B-C818863EC20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2730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47CA3599-0A37-4B41-8E7E-85A448BBC4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F28AAF4C-1949-4E6B-A002-25D1F0E44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14F72EA1-BF84-4719-A03E-81C4E2968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A8A8-4196-4A5D-A5AC-224CEE86765D}" type="datetimeFigureOut">
              <a:rPr lang="ro-RO" smtClean="0"/>
              <a:t>03.10.2018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44755B0A-E176-4216-BBDF-203F8536A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5D98BB68-2394-432F-90BE-E7A57FC64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EEE8-85C7-466B-9E4B-C818863EC20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79682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FA7BEC5-938B-4246-88B2-3AD9E1108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997BD1F-2AFC-4C03-9FDB-8CABEC9BE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73B08D41-1516-40CC-873C-84E862604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A8A8-4196-4A5D-A5AC-224CEE86765D}" type="datetimeFigureOut">
              <a:rPr lang="ro-RO" smtClean="0"/>
              <a:t>03.10.2018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530D4D3C-D48B-4B98-9D9F-A721660FF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FAFC6286-6970-4A78-9A94-35937F647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EEE8-85C7-466B-9E4B-C818863EC20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82598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460D8F4-1DA7-4C6F-AFAE-E6045D915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C29DED61-B35E-4C59-BD24-D08DCF089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1AE768E0-0829-4226-A8C0-1F5CB1355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A8A8-4196-4A5D-A5AC-224CEE86765D}" type="datetimeFigureOut">
              <a:rPr lang="ro-RO" smtClean="0"/>
              <a:t>03.10.2018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40C51D01-BF44-4C77-A429-A0188AAF5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3DEC0DFF-A557-4ACB-9986-D90F8FEA7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EEE8-85C7-466B-9E4B-C818863EC20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4506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7F982A7-D251-40B1-AB99-BCAF08624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51C2CE7-912C-46F7-8ECE-F309B72A3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5A2A62CB-834E-461E-9477-415913DE67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4F63848C-93EE-4A49-91A0-9D4A82391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A8A8-4196-4A5D-A5AC-224CEE86765D}" type="datetimeFigureOut">
              <a:rPr lang="ro-RO" smtClean="0"/>
              <a:t>03.10.2018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EEC80A42-ABCE-4FC2-9C9A-58ABDCEC9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2C2F0482-1993-42ED-A7AB-CA3F1D2C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EEE8-85C7-466B-9E4B-C818863EC20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2062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730ED1B-8721-4C74-A235-D20687B2E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17477D46-A1C9-4055-88C5-13D9136C0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486D8139-A9AA-4AA5-A49A-FD6E35D638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5C928C35-AE4C-4591-A0EA-1624B28CB4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8664F8FE-293A-46FB-9996-CF46CA937E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D2F52456-91C1-42E1-A3B6-FA10384C4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A8A8-4196-4A5D-A5AC-224CEE86765D}" type="datetimeFigureOut">
              <a:rPr lang="ro-RO" smtClean="0"/>
              <a:t>03.10.2018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345D275D-9F07-4CFC-81C2-ABE832A74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15369E05-3EA1-4365-9F9D-A6EED8F2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EEE8-85C7-466B-9E4B-C818863EC20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21338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838917B-A77F-41B7-89FD-A891D39F2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75686AFE-E59E-4CA8-8AE2-62D1F2178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A8A8-4196-4A5D-A5AC-224CEE86765D}" type="datetimeFigureOut">
              <a:rPr lang="ro-RO" smtClean="0"/>
              <a:t>03.10.2018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AE370394-DEB3-4341-9845-CA223D755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102D9C17-281B-475D-A292-80AFFCD68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EEE8-85C7-466B-9E4B-C818863EC20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6367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4B234BD7-3584-4970-9EC0-DE74A8EA9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A8A8-4196-4A5D-A5AC-224CEE86765D}" type="datetimeFigureOut">
              <a:rPr lang="ro-RO" smtClean="0"/>
              <a:t>03.10.2018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BEB3059D-F5AC-4F03-8F7E-035085288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12A30155-D07C-4E11-88D7-4E3A56D7F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EEE8-85C7-466B-9E4B-C818863EC20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27670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3D2B811-1793-42B7-ADF5-2796CA65C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1353A72-E9AE-4409-9C4B-E1582A4B7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6980AE0B-7BBF-4483-9BAD-A7B21973D4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283231C1-9FBF-4528-81AD-534EC3939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A8A8-4196-4A5D-A5AC-224CEE86765D}" type="datetimeFigureOut">
              <a:rPr lang="ro-RO" smtClean="0"/>
              <a:t>03.10.2018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0B8583FE-2733-4E5E-9931-B55BBE2C3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F209EAEA-6662-4513-A376-3BB18ADB7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EEE8-85C7-466B-9E4B-C818863EC20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53628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C199A98-19DD-4F21-9E9B-637DF6F20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A60E97D4-0191-4BD3-B85F-A730109C62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35D5D735-6E5E-4CC2-8B02-E90AD720C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F52E5DD4-5C80-4843-B620-7A63E6599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A8A8-4196-4A5D-A5AC-224CEE86765D}" type="datetimeFigureOut">
              <a:rPr lang="ro-RO" smtClean="0"/>
              <a:t>03.10.2018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B68ADDBE-2C32-4DE8-B695-2F4312071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482440FC-337A-437E-9BBB-367F9251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EEE8-85C7-466B-9E4B-C818863EC20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423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B699E7C5-1DCE-4B64-80E5-26826A843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7AF247A6-16D8-4AB6-9DAF-9F51EBBEE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9C13EE5-19EA-427A-81C1-D061DAF1AD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CA8A8-4196-4A5D-A5AC-224CEE86765D}" type="datetimeFigureOut">
              <a:rPr lang="ro-RO" smtClean="0"/>
              <a:t>03.10.2018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64C72C22-6B8F-45A5-A3FD-40C462AE10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0CFD153-7635-42DA-82A9-EF0914071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BEEE8-85C7-466B-9E4B-C818863EC20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1243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u 2">
            <a:extLst>
              <a:ext uri="{FF2B5EF4-FFF2-40B4-BE49-F238E27FC236}">
                <a16:creationId xmlns:a16="http://schemas.microsoft.com/office/drawing/2014/main" id="{03568F2B-5110-472A-B6F9-927468E644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95461"/>
            <a:ext cx="12192000" cy="869133"/>
          </a:xfrm>
        </p:spPr>
        <p:txBody>
          <a:bodyPr>
            <a:normAutofit/>
          </a:bodyPr>
          <a:lstStyle/>
          <a:p>
            <a:r>
              <a:rPr lang="hr-HR" sz="4800" b="1" dirty="0"/>
              <a:t>za planiranje revizijskog angažmana</a:t>
            </a:r>
            <a:endParaRPr lang="hr-HR" sz="4800" dirty="0"/>
          </a:p>
          <a:p>
            <a:endParaRPr lang="hr-HR" sz="48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1F7840B-367A-4E41-AB5E-D4C92A74224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-63374" y="1654446"/>
            <a:ext cx="1225537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ro-RO" sz="8000" b="1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mbria" panose="02040503050406030204" pitchFamily="18" charset="0"/>
              </a:rPr>
              <a:t>SMJERNICE</a:t>
            </a:r>
            <a:endParaRPr kumimoji="0" lang="hr-HR" altLang="ro-RO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Dreptunghi 8">
            <a:extLst>
              <a:ext uri="{FF2B5EF4-FFF2-40B4-BE49-F238E27FC236}">
                <a16:creationId xmlns:a16="http://schemas.microsoft.com/office/drawing/2014/main" id="{361AC5D5-83EF-44D1-8A2C-D13FDD6A7CEB}"/>
              </a:ext>
            </a:extLst>
          </p:cNvPr>
          <p:cNvSpPr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rgbClr val="F6F7F3"/>
                </a:solidFill>
                <a:latin typeface="Cambria" panose="02040503050406030204" pitchFamily="18" charset="0"/>
              </a:rPr>
              <a:t>PEMPAL, IACOP, Radna skupina za reviziju u praksi</a:t>
            </a:r>
            <a:endParaRPr lang="hr-HR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ECE46799-02A2-408A-883E-BC85F6E552CD}"/>
              </a:ext>
            </a:extLst>
          </p:cNvPr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hr-HR" b="1" dirty="0">
                <a:solidFill>
                  <a:srgbClr val="F6F7F3"/>
                </a:solidFill>
                <a:latin typeface="Cambria" panose="02040503050406030204" pitchFamily="18" charset="0"/>
              </a:rPr>
              <a:t>Tbilisi, 2018.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08441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ine 6">
            <a:extLst>
              <a:ext uri="{FF2B5EF4-FFF2-40B4-BE49-F238E27FC236}">
                <a16:creationId xmlns:a16="http://schemas.microsoft.com/office/drawing/2014/main" id="{40B6D730-3EA6-4986-96F3-F24165AA2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3316843"/>
            <a:ext cx="4822290" cy="3171825"/>
          </a:xfrm>
          <a:prstGeom prst="rect">
            <a:avLst/>
          </a:prstGeom>
        </p:spPr>
      </p:pic>
      <p:sp>
        <p:nvSpPr>
          <p:cNvPr id="3" name="Subtitlu 2">
            <a:extLst>
              <a:ext uri="{FF2B5EF4-FFF2-40B4-BE49-F238E27FC236}">
                <a16:creationId xmlns:a16="http://schemas.microsoft.com/office/drawing/2014/main" id="{03568F2B-5110-472A-B6F9-927468E644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76284"/>
            <a:ext cx="12192000" cy="86913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r-HR" sz="6600" b="1" dirty="0"/>
              <a:t>Zašto je to potrebno?</a:t>
            </a:r>
            <a:endParaRPr lang="hr-HR" sz="6600" dirty="0"/>
          </a:p>
          <a:p>
            <a:endParaRPr lang="hr-HR" sz="4800" dirty="0"/>
          </a:p>
        </p:txBody>
      </p:sp>
      <p:sp>
        <p:nvSpPr>
          <p:cNvPr id="9" name="Dreptunghi 8">
            <a:extLst>
              <a:ext uri="{FF2B5EF4-FFF2-40B4-BE49-F238E27FC236}">
                <a16:creationId xmlns:a16="http://schemas.microsoft.com/office/drawing/2014/main" id="{361AC5D5-83EF-44D1-8A2C-D13FDD6A7CEB}"/>
              </a:ext>
            </a:extLst>
          </p:cNvPr>
          <p:cNvSpPr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rgbClr val="F6F7F3"/>
                </a:solidFill>
                <a:latin typeface="Cambria" panose="02040503050406030204" pitchFamily="18" charset="0"/>
              </a:rPr>
              <a:t>PEMPAL, IACOP, Radna skupina za reviziju u praksi</a:t>
            </a:r>
            <a:endParaRPr lang="hr-HR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ECE46799-02A2-408A-883E-BC85F6E552CD}"/>
              </a:ext>
            </a:extLst>
          </p:cNvPr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hr-HR" b="1" dirty="0">
                <a:solidFill>
                  <a:srgbClr val="F6F7F3"/>
                </a:solidFill>
                <a:latin typeface="Cambria" panose="02040503050406030204" pitchFamily="18" charset="0"/>
              </a:rPr>
              <a:t>Tbilisi, 2018.</a:t>
            </a:r>
            <a:endParaRPr lang="hr-HR" dirty="0"/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386727C1-1491-49AE-AD43-8CE1B306A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595" y="3175666"/>
            <a:ext cx="5019700" cy="3313002"/>
          </a:xfrm>
          <a:prstGeom prst="rect">
            <a:avLst/>
          </a:prstGeom>
        </p:spPr>
      </p:pic>
      <p:sp>
        <p:nvSpPr>
          <p:cNvPr id="8" name="Dreptunghi 7">
            <a:extLst>
              <a:ext uri="{FF2B5EF4-FFF2-40B4-BE49-F238E27FC236}">
                <a16:creationId xmlns:a16="http://schemas.microsoft.com/office/drawing/2014/main" id="{A893E1E9-7A64-4243-A11A-EB74135CC00E}"/>
              </a:ext>
            </a:extLst>
          </p:cNvPr>
          <p:cNvSpPr/>
          <p:nvPr/>
        </p:nvSpPr>
        <p:spPr>
          <a:xfrm rot="542337">
            <a:off x="8746335" y="238493"/>
            <a:ext cx="3922624" cy="14465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SHJ?</a:t>
            </a:r>
          </a:p>
        </p:txBody>
      </p:sp>
      <p:sp>
        <p:nvSpPr>
          <p:cNvPr id="12" name="Dreptunghi 11">
            <a:extLst>
              <a:ext uri="{FF2B5EF4-FFF2-40B4-BE49-F238E27FC236}">
                <a16:creationId xmlns:a16="http://schemas.microsoft.com/office/drawing/2014/main" id="{595AB06A-6A5C-43BE-BF07-E8A36EC80406}"/>
              </a:ext>
            </a:extLst>
          </p:cNvPr>
          <p:cNvSpPr/>
          <p:nvPr/>
        </p:nvSpPr>
        <p:spPr>
          <a:xfrm rot="410283">
            <a:off x="5247350" y="1410137"/>
            <a:ext cx="5043906" cy="14465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Revizori?</a:t>
            </a:r>
          </a:p>
        </p:txBody>
      </p:sp>
      <p:sp>
        <p:nvSpPr>
          <p:cNvPr id="13" name="Dreptunghi 12">
            <a:extLst>
              <a:ext uri="{FF2B5EF4-FFF2-40B4-BE49-F238E27FC236}">
                <a16:creationId xmlns:a16="http://schemas.microsoft.com/office/drawing/2014/main" id="{5090223B-9007-464D-8017-E461107959A8}"/>
              </a:ext>
            </a:extLst>
          </p:cNvPr>
          <p:cNvSpPr/>
          <p:nvPr/>
        </p:nvSpPr>
        <p:spPr>
          <a:xfrm rot="20519131">
            <a:off x="-497109" y="1040374"/>
            <a:ext cx="5595172" cy="280076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Najbolja praksa</a:t>
            </a:r>
            <a:r>
              <a:rPr lang="hr-HR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14" name="Dreptunghi 13">
            <a:extLst>
              <a:ext uri="{FF2B5EF4-FFF2-40B4-BE49-F238E27FC236}">
                <a16:creationId xmlns:a16="http://schemas.microsoft.com/office/drawing/2014/main" id="{C004146D-D981-461E-B64E-E26F6A059884}"/>
              </a:ext>
            </a:extLst>
          </p:cNvPr>
          <p:cNvSpPr/>
          <p:nvPr/>
        </p:nvSpPr>
        <p:spPr>
          <a:xfrm>
            <a:off x="5394000" y="3022366"/>
            <a:ext cx="6848963" cy="14465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AC209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Novopridošli</a:t>
            </a:r>
            <a:r>
              <a:rPr lang="hr-HR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AC209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15" name="Dreptunghi 14">
            <a:extLst>
              <a:ext uri="{FF2B5EF4-FFF2-40B4-BE49-F238E27FC236}">
                <a16:creationId xmlns:a16="http://schemas.microsoft.com/office/drawing/2014/main" id="{BF9DE031-D249-4F13-BCB7-D26CCFBA7E9A}"/>
              </a:ext>
            </a:extLst>
          </p:cNvPr>
          <p:cNvSpPr/>
          <p:nvPr/>
        </p:nvSpPr>
        <p:spPr>
          <a:xfrm>
            <a:off x="6158848" y="4468916"/>
            <a:ext cx="5890974" cy="186204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11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5F814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ZAŠTO?</a:t>
            </a:r>
          </a:p>
        </p:txBody>
      </p:sp>
    </p:spTree>
    <p:extLst>
      <p:ext uri="{BB962C8B-B14F-4D97-AF65-F5344CB8AC3E}">
        <p14:creationId xmlns:p14="http://schemas.microsoft.com/office/powerpoint/2010/main" val="1025057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u 2">
            <a:extLst>
              <a:ext uri="{FF2B5EF4-FFF2-40B4-BE49-F238E27FC236}">
                <a16:creationId xmlns:a16="http://schemas.microsoft.com/office/drawing/2014/main" id="{03568F2B-5110-472A-B6F9-927468E644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88063"/>
            <a:ext cx="12192000" cy="60658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hr-HR" sz="3600" b="1" dirty="0"/>
              <a:t>U ovim su Smjernicama primijenjeni sljedeći standardi Instituta internih revizora:</a:t>
            </a:r>
          </a:p>
        </p:txBody>
      </p:sp>
      <p:sp>
        <p:nvSpPr>
          <p:cNvPr id="9" name="Dreptunghi 8">
            <a:extLst>
              <a:ext uri="{FF2B5EF4-FFF2-40B4-BE49-F238E27FC236}">
                <a16:creationId xmlns:a16="http://schemas.microsoft.com/office/drawing/2014/main" id="{361AC5D5-83EF-44D1-8A2C-D13FDD6A7CEB}"/>
              </a:ext>
            </a:extLst>
          </p:cNvPr>
          <p:cNvSpPr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rgbClr val="F6F7F3"/>
                </a:solidFill>
                <a:latin typeface="Cambria" panose="02040503050406030204" pitchFamily="18" charset="0"/>
              </a:rPr>
              <a:t>PEMPAL, IACOP, Radna skupina za reviziju u praksi</a:t>
            </a:r>
            <a:endParaRPr lang="hr-HR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ECE46799-02A2-408A-883E-BC85F6E552CD}"/>
              </a:ext>
            </a:extLst>
          </p:cNvPr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hr-HR" b="1" dirty="0">
                <a:solidFill>
                  <a:srgbClr val="F6F7F3"/>
                </a:solidFill>
                <a:latin typeface="Cambria" panose="02040503050406030204" pitchFamily="18" charset="0"/>
              </a:rPr>
              <a:t>Tbilisi, 2018.</a:t>
            </a:r>
            <a:endParaRPr lang="hr-HR" dirty="0"/>
          </a:p>
        </p:txBody>
      </p:sp>
      <p:sp>
        <p:nvSpPr>
          <p:cNvPr id="26" name="Text Box 20">
            <a:extLst>
              <a:ext uri="{FF2B5EF4-FFF2-40B4-BE49-F238E27FC236}">
                <a16:creationId xmlns:a16="http://schemas.microsoft.com/office/drawing/2014/main" id="{54BDFE28-BF8C-42E3-A574-412E24652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2424" y="3095678"/>
            <a:ext cx="4989576" cy="3074259"/>
          </a:xfrm>
          <a:prstGeom prst="rect">
            <a:avLst/>
          </a:prstGeom>
          <a:solidFill>
            <a:srgbClr val="F2F2F2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w"/>
              <a:tabLst/>
            </a:pPr>
            <a:r>
              <a:rPr kumimoji="0" lang="hr-HR" altLang="ro-RO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Standard 2200 IIA-a – Planiranje angažmana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w"/>
              <a:tabLst/>
            </a:pPr>
            <a:r>
              <a:rPr kumimoji="0" lang="hr-HR" altLang="ro-RO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Standard 2201 IIA-a – Razmatranja kod planiranja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w"/>
              <a:tabLst/>
            </a:pPr>
            <a:r>
              <a:rPr kumimoji="0" lang="hr-HR" altLang="ro-RO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Standard 2210 IIA-a – Ciljevi angažmana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w"/>
              <a:tabLst/>
            </a:pPr>
            <a:r>
              <a:rPr kumimoji="0" lang="hr-HR" altLang="ro-RO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Standard 2220 IIA-a – Obuhvat angažmana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w"/>
              <a:tabLst/>
            </a:pPr>
            <a:r>
              <a:rPr kumimoji="0" lang="hr-HR" altLang="ro-RO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Standard 2230 IIA-a – Dodjela sredstava u okviru angažmana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w"/>
              <a:tabLst/>
            </a:pPr>
            <a:r>
              <a:rPr kumimoji="0" lang="hr-HR" altLang="ro-RO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Standard 2240 IIA-a – Radni program angažmana</a:t>
            </a:r>
            <a:endParaRPr kumimoji="0" lang="hr-HR" altLang="ro-RO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294443"/>
              </p:ext>
            </p:extLst>
          </p:nvPr>
        </p:nvGraphicFramePr>
        <p:xfrm>
          <a:off x="663600" y="1702095"/>
          <a:ext cx="6538823" cy="3993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8870">
                  <a:extLst>
                    <a:ext uri="{9D8B030D-6E8A-4147-A177-3AD203B41FA5}">
                      <a16:colId xmlns:a16="http://schemas.microsoft.com/office/drawing/2014/main" val="3562424370"/>
                    </a:ext>
                  </a:extLst>
                </a:gridCol>
                <a:gridCol w="3269953">
                  <a:extLst>
                    <a:ext uri="{9D8B030D-6E8A-4147-A177-3AD203B41FA5}">
                      <a16:colId xmlns:a16="http://schemas.microsoft.com/office/drawing/2014/main" val="2052573778"/>
                    </a:ext>
                  </a:extLst>
                </a:gridCol>
              </a:tblGrid>
              <a:tr h="3328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aseline="-25000" dirty="0">
                          <a:effectLst/>
                        </a:rPr>
                        <a:t>Serija Standarda IIA-a</a:t>
                      </a:r>
                      <a:endParaRPr lang="hr-H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aseline="-25000">
                          <a:effectLst/>
                        </a:rPr>
                        <a:t>Naslov</a:t>
                      </a:r>
                      <a:endParaRPr lang="hr-H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6036955"/>
                  </a:ext>
                </a:extLst>
              </a:tr>
              <a:tr h="3328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aseline="-25000">
                          <a:effectLst/>
                        </a:rPr>
                        <a:t>1000</a:t>
                      </a:r>
                      <a:endParaRPr lang="hr-H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aseline="-25000">
                          <a:effectLst/>
                        </a:rPr>
                        <a:t>Svrha, ovlasti i odgovornosti</a:t>
                      </a:r>
                      <a:endParaRPr lang="hr-H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1408010"/>
                  </a:ext>
                </a:extLst>
              </a:tr>
              <a:tr h="3328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aseline="-25000">
                          <a:effectLst/>
                        </a:rPr>
                        <a:t>1100</a:t>
                      </a:r>
                      <a:endParaRPr lang="hr-H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aseline="-25000">
                          <a:effectLst/>
                        </a:rPr>
                        <a:t>Neovisnost i objektivnost</a:t>
                      </a:r>
                      <a:endParaRPr lang="hr-H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3254778"/>
                  </a:ext>
                </a:extLst>
              </a:tr>
              <a:tr h="3328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aseline="-25000" dirty="0">
                          <a:effectLst/>
                        </a:rPr>
                        <a:t>1200</a:t>
                      </a:r>
                      <a:endParaRPr lang="hr-H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aseline="-25000">
                          <a:effectLst/>
                        </a:rPr>
                        <a:t>Stručnosti i dužna profesionalna pažnja</a:t>
                      </a:r>
                      <a:endParaRPr lang="hr-H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6736508"/>
                  </a:ext>
                </a:extLst>
              </a:tr>
              <a:tr h="3328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aseline="-25000">
                          <a:effectLst/>
                        </a:rPr>
                        <a:t>1300</a:t>
                      </a:r>
                      <a:endParaRPr lang="hr-H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aseline="-25000">
                          <a:effectLst/>
                        </a:rPr>
                        <a:t>Program osiguranja kvalitete i unaprjeđenja</a:t>
                      </a:r>
                      <a:endParaRPr lang="hr-H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0672472"/>
                  </a:ext>
                </a:extLst>
              </a:tr>
              <a:tr h="3328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aseline="-25000">
                          <a:effectLst/>
                        </a:rPr>
                        <a:t>2000</a:t>
                      </a:r>
                      <a:endParaRPr lang="hr-H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aseline="-25000">
                          <a:effectLst/>
                        </a:rPr>
                        <a:t>Upravljanje aktivnostima unutarnje revizije</a:t>
                      </a:r>
                      <a:endParaRPr lang="hr-H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6541071"/>
                  </a:ext>
                </a:extLst>
              </a:tr>
              <a:tr h="3328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aseline="-25000">
                          <a:effectLst/>
                        </a:rPr>
                        <a:t>2100</a:t>
                      </a:r>
                      <a:endParaRPr lang="hr-H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aseline="-25000">
                          <a:effectLst/>
                        </a:rPr>
                        <a:t>Priroda posla</a:t>
                      </a:r>
                      <a:endParaRPr lang="hr-H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1019215"/>
                  </a:ext>
                </a:extLst>
              </a:tr>
              <a:tr h="3328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aseline="-25000">
                          <a:effectLst/>
                        </a:rPr>
                        <a:t>2200</a:t>
                      </a:r>
                      <a:endParaRPr lang="hr-H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aseline="-25000">
                          <a:effectLst/>
                        </a:rPr>
                        <a:t>Planiranje angažmana</a:t>
                      </a:r>
                      <a:endParaRPr lang="hr-H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8734781"/>
                  </a:ext>
                </a:extLst>
              </a:tr>
              <a:tr h="3328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aseline="-25000">
                          <a:effectLst/>
                        </a:rPr>
                        <a:t>2300</a:t>
                      </a:r>
                      <a:endParaRPr lang="hr-H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aseline="-25000">
                          <a:effectLst/>
                        </a:rPr>
                        <a:t>Obavljanje angažmana</a:t>
                      </a:r>
                      <a:endParaRPr lang="hr-H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8036911"/>
                  </a:ext>
                </a:extLst>
              </a:tr>
              <a:tr h="3328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aseline="-25000">
                          <a:effectLst/>
                        </a:rPr>
                        <a:t>2400</a:t>
                      </a:r>
                      <a:endParaRPr lang="hr-H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aseline="-25000">
                          <a:effectLst/>
                        </a:rPr>
                        <a:t>Priopćavanje rezultata</a:t>
                      </a:r>
                      <a:endParaRPr lang="hr-H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4296790"/>
                  </a:ext>
                </a:extLst>
              </a:tr>
              <a:tr h="3328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aseline="-25000">
                          <a:effectLst/>
                        </a:rPr>
                        <a:t>2500</a:t>
                      </a:r>
                      <a:endParaRPr lang="hr-H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aseline="-25000">
                          <a:effectLst/>
                        </a:rPr>
                        <a:t>Praćenje napretka</a:t>
                      </a:r>
                      <a:endParaRPr lang="hr-H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0402343"/>
                  </a:ext>
                </a:extLst>
              </a:tr>
              <a:tr h="3328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aseline="-25000" dirty="0">
                          <a:effectLst/>
                        </a:rPr>
                        <a:t>2600</a:t>
                      </a:r>
                      <a:endParaRPr lang="hr-H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aseline="-25000" dirty="0">
                          <a:effectLst/>
                        </a:rPr>
                        <a:t>Odluka uprave o prihvaćanju rizika</a:t>
                      </a:r>
                      <a:endParaRPr lang="hr-H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4849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697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>
            <a:extLst>
              <a:ext uri="{FF2B5EF4-FFF2-40B4-BE49-F238E27FC236}">
                <a16:creationId xmlns:a16="http://schemas.microsoft.com/office/drawing/2014/main" id="{30B9415F-1D35-4F1F-B5CE-1C44D06EC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834" y="4450585"/>
            <a:ext cx="3121166" cy="2123564"/>
          </a:xfrm>
          <a:prstGeom prst="rect">
            <a:avLst/>
          </a:prstGeom>
        </p:spPr>
      </p:pic>
      <p:sp>
        <p:nvSpPr>
          <p:cNvPr id="3" name="Subtitlu 2">
            <a:extLst>
              <a:ext uri="{FF2B5EF4-FFF2-40B4-BE49-F238E27FC236}">
                <a16:creationId xmlns:a16="http://schemas.microsoft.com/office/drawing/2014/main" id="{03568F2B-5110-472A-B6F9-927468E644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43031"/>
            <a:ext cx="12192000" cy="1082868"/>
          </a:xfrm>
        </p:spPr>
        <p:txBody>
          <a:bodyPr>
            <a:normAutofit/>
          </a:bodyPr>
          <a:lstStyle/>
          <a:p>
            <a:pPr algn="just"/>
            <a:r>
              <a:rPr lang="hr-HR" sz="3600" b="1" dirty="0"/>
              <a:t>Poanta planiranja jest utvrditi ciljeve i obuhvat revizijskog angažmana. </a:t>
            </a:r>
            <a:endParaRPr lang="hr-HR" sz="6600" b="1" dirty="0"/>
          </a:p>
        </p:txBody>
      </p:sp>
      <p:sp>
        <p:nvSpPr>
          <p:cNvPr id="9" name="Dreptunghi 8">
            <a:extLst>
              <a:ext uri="{FF2B5EF4-FFF2-40B4-BE49-F238E27FC236}">
                <a16:creationId xmlns:a16="http://schemas.microsoft.com/office/drawing/2014/main" id="{361AC5D5-83EF-44D1-8A2C-D13FDD6A7CEB}"/>
              </a:ext>
            </a:extLst>
          </p:cNvPr>
          <p:cNvSpPr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rgbClr val="F6F7F3"/>
                </a:solidFill>
                <a:latin typeface="Cambria" panose="02040503050406030204" pitchFamily="18" charset="0"/>
              </a:rPr>
              <a:t>PEMPAL, IACOP, Radna skupina za reviziju u praksi</a:t>
            </a:r>
            <a:endParaRPr lang="hr-HR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ECE46799-02A2-408A-883E-BC85F6E552CD}"/>
              </a:ext>
            </a:extLst>
          </p:cNvPr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hr-HR" b="1" dirty="0">
                <a:solidFill>
                  <a:srgbClr val="F6F7F3"/>
                </a:solidFill>
                <a:latin typeface="Cambria" panose="02040503050406030204" pitchFamily="18" charset="0"/>
              </a:rPr>
              <a:t>Tbilisi, 2018.</a:t>
            </a:r>
            <a:endParaRPr lang="hr-HR" dirty="0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CFEEA391-C3B9-4A1F-B070-52BA569EE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5898"/>
            <a:ext cx="2857500" cy="2254879"/>
          </a:xfrm>
          <a:prstGeom prst="rect">
            <a:avLst/>
          </a:prstGeom>
        </p:spPr>
      </p:pic>
      <p:sp>
        <p:nvSpPr>
          <p:cNvPr id="11" name="CasetăText 10">
            <a:extLst>
              <a:ext uri="{FF2B5EF4-FFF2-40B4-BE49-F238E27FC236}">
                <a16:creationId xmlns:a16="http://schemas.microsoft.com/office/drawing/2014/main" id="{398B3AEE-3042-49F5-8786-D745C02990C3}"/>
              </a:ext>
            </a:extLst>
          </p:cNvPr>
          <p:cNvSpPr txBox="1"/>
          <p:nvPr/>
        </p:nvSpPr>
        <p:spPr>
          <a:xfrm>
            <a:off x="9070835" y="4450585"/>
            <a:ext cx="31211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6" name="Subtitlu 2">
            <a:extLst>
              <a:ext uri="{FF2B5EF4-FFF2-40B4-BE49-F238E27FC236}">
                <a16:creationId xmlns:a16="http://schemas.microsoft.com/office/drawing/2014/main" id="{30CE3D37-8D28-4071-886F-8D1F36C37CDB}"/>
              </a:ext>
            </a:extLst>
          </p:cNvPr>
          <p:cNvSpPr txBox="1">
            <a:spLocks/>
          </p:cNvSpPr>
          <p:nvPr/>
        </p:nvSpPr>
        <p:spPr>
          <a:xfrm>
            <a:off x="5286895" y="2098337"/>
            <a:ext cx="809105" cy="10828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8000" b="1" dirty="0"/>
              <a:t>+</a:t>
            </a:r>
            <a:endParaRPr lang="hr-HR" sz="19900" b="1" dirty="0"/>
          </a:p>
        </p:txBody>
      </p:sp>
      <p:sp>
        <p:nvSpPr>
          <p:cNvPr id="17" name="Subtitlu 2">
            <a:extLst>
              <a:ext uri="{FF2B5EF4-FFF2-40B4-BE49-F238E27FC236}">
                <a16:creationId xmlns:a16="http://schemas.microsoft.com/office/drawing/2014/main" id="{CA6BB39E-7CE1-4BA6-8BFB-1E6C047DE992}"/>
              </a:ext>
            </a:extLst>
          </p:cNvPr>
          <p:cNvSpPr txBox="1">
            <a:spLocks/>
          </p:cNvSpPr>
          <p:nvPr/>
        </p:nvSpPr>
        <p:spPr>
          <a:xfrm>
            <a:off x="0" y="3515893"/>
            <a:ext cx="10520127" cy="1869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buFontTx/>
              <a:buChar char="-"/>
            </a:pPr>
            <a:r>
              <a:rPr lang="hr-HR" sz="3200" b="1" dirty="0"/>
              <a:t>Pomaže upravljanju unutarnjom revizijom</a:t>
            </a:r>
          </a:p>
          <a:p>
            <a:pPr marL="571500" indent="-571500" algn="just">
              <a:buFontTx/>
              <a:buChar char="-"/>
            </a:pPr>
            <a:r>
              <a:rPr lang="hr-HR" sz="3200" b="1" dirty="0"/>
              <a:t>Osigurava instrumente za vremensko praćenje</a:t>
            </a:r>
          </a:p>
          <a:p>
            <a:pPr marL="571500" indent="-571500" algn="just">
              <a:buFontTx/>
              <a:buChar char="-"/>
            </a:pPr>
            <a:r>
              <a:rPr lang="hr-HR" sz="3200" b="1" dirty="0"/>
              <a:t>Omogućava da se osiguraju prikladni i dostatni resursi</a:t>
            </a:r>
          </a:p>
          <a:p>
            <a:pPr marL="857250" indent="-857250" algn="just">
              <a:buFontTx/>
              <a:buChar char="-"/>
            </a:pPr>
            <a:endParaRPr lang="hr-HR" sz="4800" b="1" dirty="0"/>
          </a:p>
        </p:txBody>
      </p:sp>
    </p:spTree>
    <p:extLst>
      <p:ext uri="{BB962C8B-B14F-4D97-AF65-F5344CB8AC3E}">
        <p14:creationId xmlns:p14="http://schemas.microsoft.com/office/powerpoint/2010/main" val="788572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reptunghi 8">
            <a:extLst>
              <a:ext uri="{FF2B5EF4-FFF2-40B4-BE49-F238E27FC236}">
                <a16:creationId xmlns:a16="http://schemas.microsoft.com/office/drawing/2014/main" id="{361AC5D5-83EF-44D1-8A2C-D13FDD6A7CEB}"/>
              </a:ext>
            </a:extLst>
          </p:cNvPr>
          <p:cNvSpPr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rgbClr val="F6F7F3"/>
                </a:solidFill>
                <a:latin typeface="Cambria" panose="02040503050406030204" pitchFamily="18" charset="0"/>
              </a:rPr>
              <a:t>PEMPAL, IACOP, Radna skupina za reviziju u praksi</a:t>
            </a:r>
            <a:endParaRPr lang="hr-HR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ECE46799-02A2-408A-883E-BC85F6E552CD}"/>
              </a:ext>
            </a:extLst>
          </p:cNvPr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hr-HR" b="1" dirty="0">
                <a:solidFill>
                  <a:srgbClr val="F6F7F3"/>
                </a:solidFill>
                <a:latin typeface="Cambria" panose="02040503050406030204" pitchFamily="18" charset="0"/>
              </a:rPr>
              <a:t>Tbilisi, 2018.</a:t>
            </a:r>
            <a:endParaRPr lang="hr-HR" dirty="0"/>
          </a:p>
        </p:txBody>
      </p:sp>
      <p:sp>
        <p:nvSpPr>
          <p:cNvPr id="11" name="Dreptunghi 10">
            <a:extLst>
              <a:ext uri="{FF2B5EF4-FFF2-40B4-BE49-F238E27FC236}">
                <a16:creationId xmlns:a16="http://schemas.microsoft.com/office/drawing/2014/main" id="{490B860E-816D-4E46-AEF6-E53647E0D462}"/>
              </a:ext>
            </a:extLst>
          </p:cNvPr>
          <p:cNvSpPr/>
          <p:nvPr/>
        </p:nvSpPr>
        <p:spPr>
          <a:xfrm rot="20519131">
            <a:off x="5007396" y="3193196"/>
            <a:ext cx="5595172" cy="14465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Redoslijed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63750" y="-258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/>
            <a:endParaRPr kumimoji="0" lang="hr-HR" altLang="sr-Latn-R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5928" y="550843"/>
            <a:ext cx="8538072" cy="6019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b="1" dirty="0">
                <a:latin typeface="Calibri" panose="020F0502020204030204" pitchFamily="34" charset="0"/>
              </a:rPr>
              <a:t>1. FAZA – Početak i planiranje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</a:rPr>
              <a:t>– Pismo o preuzimanju angažmana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</a:rPr>
              <a:t>– Pismo obavijesti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</a:rPr>
              <a:t>– Prvi sastanak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</a:rPr>
              <a:t>– Planiranje (uključujući evaluaciju unutarnjih kontrola, analizu rizika, uspostavljanje ciljeva i obuhvata itd.)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b="1" dirty="0">
                <a:latin typeface="Calibri" panose="020F0502020204030204" pitchFamily="34" charset="0"/>
              </a:rPr>
              <a:t> 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b="1" dirty="0">
                <a:latin typeface="Calibri" panose="020F0502020204030204" pitchFamily="34" charset="0"/>
              </a:rPr>
              <a:t>2. FAZA – Rad na terenu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</a:rPr>
              <a:t>– Memorandum o obuhvatu i ciljevima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</a:rPr>
              <a:t>– Inicijalni sastanak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</a:rPr>
              <a:t>-–Rad na terenu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</a:rPr>
              <a:t>– Završni sastanak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</a:rPr>
              <a:t> 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b="1" dirty="0">
                <a:latin typeface="Calibri" panose="020F0502020204030204" pitchFamily="34" charset="0"/>
              </a:rPr>
              <a:t>3. FAZA – Izvještavanje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</a:rPr>
              <a:t>– Nacrt revizijskog izvješća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</a:rPr>
              <a:t>– Kontradiktorni postupak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</a:rPr>
              <a:t>– Završno revizijsko izvješće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</a:rPr>
              <a:t> 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b="1" dirty="0">
                <a:latin typeface="Calibri" panose="020F0502020204030204" pitchFamily="34" charset="0"/>
              </a:rPr>
              <a:t>4. FAZA – Praćenje preporuka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</a:rPr>
              <a:t>– Redovito praćenje provedbe preporuka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863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u 2">
            <a:extLst>
              <a:ext uri="{FF2B5EF4-FFF2-40B4-BE49-F238E27FC236}">
                <a16:creationId xmlns:a16="http://schemas.microsoft.com/office/drawing/2014/main" id="{03568F2B-5110-472A-B6F9-927468E644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76284"/>
            <a:ext cx="12192000" cy="6112384"/>
          </a:xfrm>
        </p:spPr>
        <p:txBody>
          <a:bodyPr>
            <a:normAutofit fontScale="92500" lnSpcReduction="20000"/>
          </a:bodyPr>
          <a:lstStyle/>
          <a:p>
            <a:pPr lvl="0" algn="l"/>
            <a:r>
              <a:rPr lang="hr-HR" sz="4800" b="1" dirty="0"/>
              <a:t>Elementi planiranja angažmana sljedeći su:</a:t>
            </a:r>
          </a:p>
          <a:p>
            <a:pPr lvl="0" algn="l"/>
            <a:endParaRPr lang="hr-HR" sz="4800" b="1" dirty="0"/>
          </a:p>
          <a:p>
            <a:pPr marL="1143000" lvl="1" indent="-685800" algn="l">
              <a:buFont typeface="Arial" panose="020B0604020202020204" pitchFamily="34" charset="0"/>
              <a:buChar char="•"/>
            </a:pPr>
            <a:r>
              <a:rPr lang="hr-HR" sz="4800" b="1" dirty="0"/>
              <a:t>Preliminarno ispitivanje</a:t>
            </a:r>
          </a:p>
          <a:p>
            <a:pPr marL="1143000" lvl="1" indent="-685800" algn="l">
              <a:buFont typeface="Arial" panose="020B0604020202020204" pitchFamily="34" charset="0"/>
              <a:buChar char="•"/>
            </a:pPr>
            <a:endParaRPr lang="hr-HR" sz="4800" b="1" dirty="0"/>
          </a:p>
          <a:p>
            <a:pPr marL="1143000" lvl="1" indent="-685800" algn="l">
              <a:buFont typeface="Arial" panose="020B0604020202020204" pitchFamily="34" charset="0"/>
              <a:buChar char="•"/>
            </a:pPr>
            <a:r>
              <a:rPr lang="hr-HR" sz="4800" b="1" dirty="0"/>
              <a:t>Postavljanje ciljeva</a:t>
            </a:r>
          </a:p>
          <a:p>
            <a:pPr marL="1143000" lvl="1" indent="-685800" algn="l">
              <a:buFont typeface="Arial" panose="020B0604020202020204" pitchFamily="34" charset="0"/>
              <a:buChar char="•"/>
            </a:pPr>
            <a:endParaRPr lang="hr-HR" sz="4800" b="1" dirty="0"/>
          </a:p>
          <a:p>
            <a:pPr marL="1143000" lvl="1" indent="-685800" algn="l">
              <a:buFont typeface="Arial" panose="020B0604020202020204" pitchFamily="34" charset="0"/>
              <a:buChar char="•"/>
            </a:pPr>
            <a:r>
              <a:rPr lang="hr-HR" sz="4800" b="1" dirty="0"/>
              <a:t>Definiranje obuhvata revizije</a:t>
            </a:r>
          </a:p>
          <a:p>
            <a:pPr marL="1143000" lvl="1" indent="-685800" algn="l">
              <a:buFont typeface="Arial" panose="020B0604020202020204" pitchFamily="34" charset="0"/>
              <a:buChar char="•"/>
            </a:pPr>
            <a:endParaRPr lang="hr-HR" sz="4800" b="1" dirty="0"/>
          </a:p>
          <a:p>
            <a:pPr marL="1143000" lvl="1" indent="-685800" algn="l">
              <a:buFont typeface="Arial" panose="020B0604020202020204" pitchFamily="34" charset="0"/>
              <a:buChar char="•"/>
            </a:pPr>
            <a:r>
              <a:rPr lang="hr-HR" sz="4800" b="1" dirty="0"/>
              <a:t>Dodjela sredstava</a:t>
            </a:r>
          </a:p>
          <a:p>
            <a:pPr marL="1143000" lvl="1" indent="-685800" algn="l">
              <a:buFont typeface="Arial" panose="020B0604020202020204" pitchFamily="34" charset="0"/>
              <a:buChar char="•"/>
            </a:pPr>
            <a:endParaRPr lang="hr-HR" sz="4800" b="1" dirty="0"/>
          </a:p>
          <a:p>
            <a:pPr marL="1143000" lvl="1" indent="-685800" algn="l">
              <a:buFont typeface="Arial" panose="020B0604020202020204" pitchFamily="34" charset="0"/>
              <a:buChar char="•"/>
            </a:pPr>
            <a:r>
              <a:rPr lang="hr-HR" sz="4800" b="1" dirty="0"/>
              <a:t>Objava programa revizije</a:t>
            </a:r>
          </a:p>
          <a:p>
            <a:pPr algn="l"/>
            <a:endParaRPr lang="hr-HR" sz="4800" b="1" dirty="0"/>
          </a:p>
        </p:txBody>
      </p:sp>
      <p:sp>
        <p:nvSpPr>
          <p:cNvPr id="9" name="Dreptunghi 8">
            <a:extLst>
              <a:ext uri="{FF2B5EF4-FFF2-40B4-BE49-F238E27FC236}">
                <a16:creationId xmlns:a16="http://schemas.microsoft.com/office/drawing/2014/main" id="{361AC5D5-83EF-44D1-8A2C-D13FDD6A7CEB}"/>
              </a:ext>
            </a:extLst>
          </p:cNvPr>
          <p:cNvSpPr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rgbClr val="F6F7F3"/>
                </a:solidFill>
                <a:latin typeface="Cambria" panose="02040503050406030204" pitchFamily="18" charset="0"/>
              </a:rPr>
              <a:t>PEMPAL, IACOP, Radna skupina za reviziju u praksi</a:t>
            </a:r>
            <a:endParaRPr lang="hr-HR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ECE46799-02A2-408A-883E-BC85F6E552CD}"/>
              </a:ext>
            </a:extLst>
          </p:cNvPr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hr-HR" b="1" dirty="0">
                <a:solidFill>
                  <a:srgbClr val="F6F7F3"/>
                </a:solidFill>
                <a:latin typeface="Cambria" panose="02040503050406030204" pitchFamily="18" charset="0"/>
              </a:rPr>
              <a:t>Tbilisi, 2018.</a:t>
            </a:r>
            <a:endParaRPr lang="hr-HR" dirty="0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EA350ED2-8114-4E5E-A2A6-E9DDDD891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070" y="1678669"/>
            <a:ext cx="2587343" cy="1526016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1B51E8A6-4896-47E1-9BF4-DA6F03109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6063" y="4414070"/>
            <a:ext cx="2866499" cy="1074937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86FEEEB0-A9F2-46E0-B132-A4DE173C90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2923" y="3879977"/>
            <a:ext cx="2143125" cy="2143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93E04C-8D5A-4690-BD6D-F8D22666921F}"/>
              </a:ext>
            </a:extLst>
          </p:cNvPr>
          <p:cNvSpPr txBox="1"/>
          <p:nvPr/>
        </p:nvSpPr>
        <p:spPr>
          <a:xfrm>
            <a:off x="6817113" y="1218839"/>
            <a:ext cx="199606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Rezultati ankete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93A74B-BCC4-4E1B-8ED1-BD1D111D5512}"/>
              </a:ext>
            </a:extLst>
          </p:cNvPr>
          <p:cNvSpPr txBox="1"/>
          <p:nvPr/>
        </p:nvSpPr>
        <p:spPr>
          <a:xfrm>
            <a:off x="8709411" y="1724293"/>
            <a:ext cx="19849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Ciljevi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4EB62D-30C8-4140-96F3-7A8B75B2EA3E}"/>
              </a:ext>
            </a:extLst>
          </p:cNvPr>
          <p:cNvSpPr txBox="1"/>
          <p:nvPr/>
        </p:nvSpPr>
        <p:spPr>
          <a:xfrm>
            <a:off x="6240243" y="4473344"/>
            <a:ext cx="139906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000" b="1" dirty="0"/>
              <a:t>Priroda i </a:t>
            </a:r>
          </a:p>
          <a:p>
            <a:r>
              <a:rPr lang="hr-HR" sz="2000" b="1" dirty="0"/>
              <a:t>obuhvat</a:t>
            </a:r>
          </a:p>
          <a:p>
            <a:r>
              <a:rPr lang="hr-HR" sz="2000" b="1" dirty="0"/>
              <a:t>u. revizije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4A9023-4B52-4850-B8F4-91B56FC216BA}"/>
              </a:ext>
            </a:extLst>
          </p:cNvPr>
          <p:cNvSpPr txBox="1"/>
          <p:nvPr/>
        </p:nvSpPr>
        <p:spPr>
          <a:xfrm>
            <a:off x="9701869" y="6041490"/>
            <a:ext cx="19849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b="1" dirty="0"/>
              <a:t>Revizija resursa</a:t>
            </a:r>
          </a:p>
        </p:txBody>
      </p:sp>
    </p:spTree>
    <p:extLst>
      <p:ext uri="{BB962C8B-B14F-4D97-AF65-F5344CB8AC3E}">
        <p14:creationId xmlns:p14="http://schemas.microsoft.com/office/powerpoint/2010/main" val="1551723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u 2">
            <a:extLst>
              <a:ext uri="{FF2B5EF4-FFF2-40B4-BE49-F238E27FC236}">
                <a16:creationId xmlns:a16="http://schemas.microsoft.com/office/drawing/2014/main" id="{03568F2B-5110-472A-B6F9-927468E644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39247"/>
            <a:ext cx="12192000" cy="86913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r-HR" sz="6600" b="1" dirty="0"/>
              <a:t>Dokumentiranje rada</a:t>
            </a:r>
            <a:endParaRPr lang="hr-HR" sz="6600" dirty="0"/>
          </a:p>
          <a:p>
            <a:endParaRPr lang="hr-HR" sz="4800" dirty="0"/>
          </a:p>
        </p:txBody>
      </p:sp>
      <p:sp>
        <p:nvSpPr>
          <p:cNvPr id="9" name="Dreptunghi 8">
            <a:extLst>
              <a:ext uri="{FF2B5EF4-FFF2-40B4-BE49-F238E27FC236}">
                <a16:creationId xmlns:a16="http://schemas.microsoft.com/office/drawing/2014/main" id="{361AC5D5-83EF-44D1-8A2C-D13FDD6A7CEB}"/>
              </a:ext>
            </a:extLst>
          </p:cNvPr>
          <p:cNvSpPr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rgbClr val="F6F7F3"/>
                </a:solidFill>
                <a:latin typeface="Cambria" panose="02040503050406030204" pitchFamily="18" charset="0"/>
              </a:rPr>
              <a:t>PEMPAL, IACOP, Radna skupina za reviziju u praksi</a:t>
            </a:r>
            <a:endParaRPr lang="hr-HR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ECE46799-02A2-408A-883E-BC85F6E552CD}"/>
              </a:ext>
            </a:extLst>
          </p:cNvPr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hr-HR" b="1" dirty="0">
                <a:solidFill>
                  <a:srgbClr val="F6F7F3"/>
                </a:solidFill>
                <a:latin typeface="Cambria" panose="02040503050406030204" pitchFamily="18" charset="0"/>
              </a:rPr>
              <a:t>Tbilisi, 2018.</a:t>
            </a:r>
            <a:endParaRPr lang="hr-HR" dirty="0"/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6C9A2495-EB31-48CF-9875-FD855C620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809" y="369332"/>
            <a:ext cx="4484191" cy="2567982"/>
          </a:xfrm>
          <a:prstGeom prst="rect">
            <a:avLst/>
          </a:prstGeom>
        </p:spPr>
      </p:pic>
      <p:sp>
        <p:nvSpPr>
          <p:cNvPr id="6" name="Dreptunghi 5">
            <a:extLst>
              <a:ext uri="{FF2B5EF4-FFF2-40B4-BE49-F238E27FC236}">
                <a16:creationId xmlns:a16="http://schemas.microsoft.com/office/drawing/2014/main" id="{4FBDE4F1-8BE0-4ACA-A832-4F192C913564}"/>
              </a:ext>
            </a:extLst>
          </p:cNvPr>
          <p:cNvSpPr/>
          <p:nvPr/>
        </p:nvSpPr>
        <p:spPr>
          <a:xfrm rot="542337">
            <a:off x="-453394" y="4662250"/>
            <a:ext cx="3922624" cy="175432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Raspored</a:t>
            </a:r>
            <a:r>
              <a:rPr lang="hr-HR"/>
              <a:t> </a:t>
            </a:r>
            <a:r>
              <a:rPr lang="hr-H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planiranja</a:t>
            </a:r>
            <a:endParaRPr lang="hr-H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Dreptunghi 6">
            <a:extLst>
              <a:ext uri="{FF2B5EF4-FFF2-40B4-BE49-F238E27FC236}">
                <a16:creationId xmlns:a16="http://schemas.microsoft.com/office/drawing/2014/main" id="{CAE08119-AF3B-4A2E-B14E-134EEC00E49B}"/>
              </a:ext>
            </a:extLst>
          </p:cNvPr>
          <p:cNvSpPr/>
          <p:nvPr/>
        </p:nvSpPr>
        <p:spPr>
          <a:xfrm rot="410283">
            <a:off x="6857233" y="3115324"/>
            <a:ext cx="5043906" cy="258532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Memorandum o</a:t>
            </a:r>
            <a:r>
              <a:rPr lang="hr-HR" dirty="0"/>
              <a:t> </a:t>
            </a:r>
            <a:r>
              <a:rPr lang="hr-H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obuhvatu</a:t>
            </a:r>
            <a:r>
              <a:rPr lang="hr-HR" dirty="0"/>
              <a:t> </a:t>
            </a:r>
            <a:r>
              <a:rPr lang="hr-H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 ciljevima</a:t>
            </a:r>
            <a:endParaRPr lang="hr-H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Dreptunghi 7">
            <a:extLst>
              <a:ext uri="{FF2B5EF4-FFF2-40B4-BE49-F238E27FC236}">
                <a16:creationId xmlns:a16="http://schemas.microsoft.com/office/drawing/2014/main" id="{4B7C536A-DBAB-4F28-8B38-1E6E89D10C4E}"/>
              </a:ext>
            </a:extLst>
          </p:cNvPr>
          <p:cNvSpPr/>
          <p:nvPr/>
        </p:nvSpPr>
        <p:spPr>
          <a:xfrm rot="20519131">
            <a:off x="-218066" y="1592422"/>
            <a:ext cx="5595172" cy="258532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Memorandum</a:t>
            </a:r>
            <a:r>
              <a:rPr lang="hr-HR" dirty="0"/>
              <a:t> </a:t>
            </a:r>
            <a:r>
              <a:rPr lang="hr-H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 planiranju angažmana</a:t>
            </a:r>
            <a:endParaRPr lang="hr-H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Dreptunghi 10">
            <a:extLst>
              <a:ext uri="{FF2B5EF4-FFF2-40B4-BE49-F238E27FC236}">
                <a16:creationId xmlns:a16="http://schemas.microsoft.com/office/drawing/2014/main" id="{69A8815D-65E1-4AC6-B900-1B18AE2ACFB3}"/>
              </a:ext>
            </a:extLst>
          </p:cNvPr>
          <p:cNvSpPr/>
          <p:nvPr/>
        </p:nvSpPr>
        <p:spPr>
          <a:xfrm>
            <a:off x="2957372" y="5279706"/>
            <a:ext cx="6277255" cy="175432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AC209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Program angažmana</a:t>
            </a:r>
          </a:p>
        </p:txBody>
      </p:sp>
      <p:sp>
        <p:nvSpPr>
          <p:cNvPr id="13" name="Dreptunghi 12">
            <a:extLst>
              <a:ext uri="{FF2B5EF4-FFF2-40B4-BE49-F238E27FC236}">
                <a16:creationId xmlns:a16="http://schemas.microsoft.com/office/drawing/2014/main" id="{03EF074C-CE2E-4ABB-8E77-8B1E0901F8FF}"/>
              </a:ext>
            </a:extLst>
          </p:cNvPr>
          <p:cNvSpPr/>
          <p:nvPr/>
        </p:nvSpPr>
        <p:spPr>
          <a:xfrm rot="410283">
            <a:off x="4563882" y="1872327"/>
            <a:ext cx="5043906" cy="175432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DA71D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Program revizije</a:t>
            </a:r>
            <a:endParaRPr lang="hr-HR" sz="5400" b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DA71D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8613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u 2">
            <a:extLst>
              <a:ext uri="{FF2B5EF4-FFF2-40B4-BE49-F238E27FC236}">
                <a16:creationId xmlns:a16="http://schemas.microsoft.com/office/drawing/2014/main" id="{03568F2B-5110-472A-B6F9-927468E644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76284"/>
            <a:ext cx="12192000" cy="86913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r-HR" sz="6600" b="1" dirty="0"/>
              <a:t>Dodatne smjernice</a:t>
            </a:r>
          </a:p>
          <a:p>
            <a:pPr algn="just"/>
            <a:endParaRPr lang="hr-HR" sz="6600" b="1" dirty="0"/>
          </a:p>
          <a:p>
            <a:pPr algn="just"/>
            <a:endParaRPr lang="hr-HR" sz="6600" dirty="0"/>
          </a:p>
          <a:p>
            <a:endParaRPr lang="hr-HR" sz="4800" dirty="0"/>
          </a:p>
        </p:txBody>
      </p:sp>
      <p:sp>
        <p:nvSpPr>
          <p:cNvPr id="9" name="Dreptunghi 8">
            <a:extLst>
              <a:ext uri="{FF2B5EF4-FFF2-40B4-BE49-F238E27FC236}">
                <a16:creationId xmlns:a16="http://schemas.microsoft.com/office/drawing/2014/main" id="{361AC5D5-83EF-44D1-8A2C-D13FDD6A7CEB}"/>
              </a:ext>
            </a:extLst>
          </p:cNvPr>
          <p:cNvSpPr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rgbClr val="F6F7F3"/>
                </a:solidFill>
                <a:latin typeface="Cambria" panose="02040503050406030204" pitchFamily="18" charset="0"/>
              </a:rPr>
              <a:t>PEMPAL, IACOP, Radna skupina za reviziju u praksi</a:t>
            </a:r>
            <a:endParaRPr lang="hr-HR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ECE46799-02A2-408A-883E-BC85F6E552CD}"/>
              </a:ext>
            </a:extLst>
          </p:cNvPr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hr-HR" b="1" dirty="0">
                <a:solidFill>
                  <a:srgbClr val="F6F7F3"/>
                </a:solidFill>
                <a:latin typeface="Cambria" panose="02040503050406030204" pitchFamily="18" charset="0"/>
              </a:rPr>
              <a:t>Tbilisi, 2018.</a:t>
            </a:r>
            <a:endParaRPr lang="hr-HR" dirty="0"/>
          </a:p>
        </p:txBody>
      </p:sp>
      <p:sp>
        <p:nvSpPr>
          <p:cNvPr id="5" name="Dreptunghi 4">
            <a:extLst>
              <a:ext uri="{FF2B5EF4-FFF2-40B4-BE49-F238E27FC236}">
                <a16:creationId xmlns:a16="http://schemas.microsoft.com/office/drawing/2014/main" id="{9E92C45B-D595-4F4A-BC31-01D18D0AB982}"/>
              </a:ext>
            </a:extLst>
          </p:cNvPr>
          <p:cNvSpPr/>
          <p:nvPr/>
        </p:nvSpPr>
        <p:spPr>
          <a:xfrm>
            <a:off x="0" y="2013005"/>
            <a:ext cx="5634459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hr-HR" dirty="0"/>
              <a:t>   </a:t>
            </a:r>
            <a:r>
              <a:rPr lang="hr-HR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Pismo o preuzimanju</a:t>
            </a:r>
            <a:r>
              <a:rPr lang="hr-HR" dirty="0"/>
              <a:t> </a:t>
            </a:r>
            <a:r>
              <a:rPr lang="hr-HR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angažmana</a:t>
            </a:r>
          </a:p>
        </p:txBody>
      </p:sp>
      <p:sp>
        <p:nvSpPr>
          <p:cNvPr id="11" name="Dreptunghi 10">
            <a:extLst>
              <a:ext uri="{FF2B5EF4-FFF2-40B4-BE49-F238E27FC236}">
                <a16:creationId xmlns:a16="http://schemas.microsoft.com/office/drawing/2014/main" id="{B9323BCE-6730-4EB4-B47D-565AFE9A4CD7}"/>
              </a:ext>
            </a:extLst>
          </p:cNvPr>
          <p:cNvSpPr/>
          <p:nvPr/>
        </p:nvSpPr>
        <p:spPr>
          <a:xfrm>
            <a:off x="-181256" y="3239780"/>
            <a:ext cx="6277255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hr-HR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Uvodni sastanak</a:t>
            </a:r>
          </a:p>
        </p:txBody>
      </p:sp>
      <p:sp>
        <p:nvSpPr>
          <p:cNvPr id="12" name="Dreptunghi 11">
            <a:extLst>
              <a:ext uri="{FF2B5EF4-FFF2-40B4-BE49-F238E27FC236}">
                <a16:creationId xmlns:a16="http://schemas.microsoft.com/office/drawing/2014/main" id="{1CF23AF6-6AC1-4DCC-8237-012E50F9786A}"/>
              </a:ext>
            </a:extLst>
          </p:cNvPr>
          <p:cNvSpPr/>
          <p:nvPr/>
        </p:nvSpPr>
        <p:spPr>
          <a:xfrm>
            <a:off x="0" y="3842645"/>
            <a:ext cx="6277255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hr-HR"/>
              <a:t>   </a:t>
            </a:r>
            <a:r>
              <a:rPr lang="hr-HR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Inicijalni sastanak</a:t>
            </a:r>
          </a:p>
        </p:txBody>
      </p:sp>
      <p:sp>
        <p:nvSpPr>
          <p:cNvPr id="13" name="Dreptunghi 12">
            <a:extLst>
              <a:ext uri="{FF2B5EF4-FFF2-40B4-BE49-F238E27FC236}">
                <a16:creationId xmlns:a16="http://schemas.microsoft.com/office/drawing/2014/main" id="{C3E8AE7B-8632-4B76-B6F4-109AF16CA27C}"/>
              </a:ext>
            </a:extLst>
          </p:cNvPr>
          <p:cNvSpPr/>
          <p:nvPr/>
        </p:nvSpPr>
        <p:spPr>
          <a:xfrm>
            <a:off x="6543009" y="2013005"/>
            <a:ext cx="5220646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hr-HR"/>
              <a:t>   </a:t>
            </a:r>
            <a:r>
              <a:rPr lang="hr-HR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Provođenje</a:t>
            </a:r>
            <a:r>
              <a:rPr lang="hr-HR"/>
              <a:t> </a:t>
            </a:r>
            <a:r>
              <a:rPr lang="hr-HR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intervjua</a:t>
            </a:r>
          </a:p>
        </p:txBody>
      </p:sp>
      <p:sp>
        <p:nvSpPr>
          <p:cNvPr id="14" name="Dreptunghi 13">
            <a:extLst>
              <a:ext uri="{FF2B5EF4-FFF2-40B4-BE49-F238E27FC236}">
                <a16:creationId xmlns:a16="http://schemas.microsoft.com/office/drawing/2014/main" id="{20FD6FED-5B23-4114-95A8-6975F8F9738A}"/>
              </a:ext>
            </a:extLst>
          </p:cNvPr>
          <p:cNvSpPr/>
          <p:nvPr/>
        </p:nvSpPr>
        <p:spPr>
          <a:xfrm>
            <a:off x="2957372" y="5013194"/>
            <a:ext cx="6277255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hr-HR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Prikupljanje informacija</a:t>
            </a:r>
          </a:p>
        </p:txBody>
      </p:sp>
      <p:sp>
        <p:nvSpPr>
          <p:cNvPr id="15" name="Dreptunghi 14">
            <a:extLst>
              <a:ext uri="{FF2B5EF4-FFF2-40B4-BE49-F238E27FC236}">
                <a16:creationId xmlns:a16="http://schemas.microsoft.com/office/drawing/2014/main" id="{299D9C34-73F1-4788-8896-5FEC4C788802}"/>
              </a:ext>
            </a:extLst>
          </p:cNvPr>
          <p:cNvSpPr/>
          <p:nvPr/>
        </p:nvSpPr>
        <p:spPr>
          <a:xfrm>
            <a:off x="6543009" y="2882138"/>
            <a:ext cx="5456036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hr-HR"/>
              <a:t>   </a:t>
            </a:r>
            <a:r>
              <a:rPr lang="hr-HR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Dokumentiranje rada</a:t>
            </a:r>
          </a:p>
        </p:txBody>
      </p:sp>
      <p:sp>
        <p:nvSpPr>
          <p:cNvPr id="16" name="Dreptunghi 15">
            <a:extLst>
              <a:ext uri="{FF2B5EF4-FFF2-40B4-BE49-F238E27FC236}">
                <a16:creationId xmlns:a16="http://schemas.microsoft.com/office/drawing/2014/main" id="{24D7242D-5211-4F1A-82F8-B0C1BE27ACA2}"/>
              </a:ext>
            </a:extLst>
          </p:cNvPr>
          <p:cNvSpPr/>
          <p:nvPr/>
        </p:nvSpPr>
        <p:spPr>
          <a:xfrm>
            <a:off x="6543009" y="3842645"/>
            <a:ext cx="6129196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hr-HR"/>
              <a:t>   </a:t>
            </a:r>
            <a:r>
              <a:rPr lang="hr-HR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Resursi za reviziju</a:t>
            </a:r>
          </a:p>
        </p:txBody>
      </p:sp>
    </p:spTree>
    <p:extLst>
      <p:ext uri="{BB962C8B-B14F-4D97-AF65-F5344CB8AC3E}">
        <p14:creationId xmlns:p14="http://schemas.microsoft.com/office/powerpoint/2010/main" val="1588405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u 2">
            <a:extLst>
              <a:ext uri="{FF2B5EF4-FFF2-40B4-BE49-F238E27FC236}">
                <a16:creationId xmlns:a16="http://schemas.microsoft.com/office/drawing/2014/main" id="{03568F2B-5110-472A-B6F9-927468E644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375239"/>
            <a:ext cx="12192000" cy="1180912"/>
          </a:xfrm>
        </p:spPr>
        <p:txBody>
          <a:bodyPr>
            <a:normAutofit lnSpcReduction="10000"/>
          </a:bodyPr>
          <a:lstStyle/>
          <a:p>
            <a:r>
              <a:rPr lang="hr-HR" sz="8000" b="1" dirty="0"/>
              <a:t>Pitanja i odgovori</a:t>
            </a:r>
            <a:endParaRPr lang="hr-HR" sz="8000" dirty="0"/>
          </a:p>
          <a:p>
            <a:endParaRPr lang="hr-HR" sz="6000" dirty="0"/>
          </a:p>
        </p:txBody>
      </p:sp>
      <p:sp>
        <p:nvSpPr>
          <p:cNvPr id="9" name="Dreptunghi 8">
            <a:extLst>
              <a:ext uri="{FF2B5EF4-FFF2-40B4-BE49-F238E27FC236}">
                <a16:creationId xmlns:a16="http://schemas.microsoft.com/office/drawing/2014/main" id="{361AC5D5-83EF-44D1-8A2C-D13FDD6A7CEB}"/>
              </a:ext>
            </a:extLst>
          </p:cNvPr>
          <p:cNvSpPr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rgbClr val="F6F7F3"/>
                </a:solidFill>
                <a:latin typeface="Cambria" panose="02040503050406030204" pitchFamily="18" charset="0"/>
              </a:rPr>
              <a:t>PEMPAL, IACOP, Radna skupina za reviziju u praksi</a:t>
            </a:r>
            <a:endParaRPr lang="hr-HR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ECE46799-02A2-408A-883E-BC85F6E552CD}"/>
              </a:ext>
            </a:extLst>
          </p:cNvPr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hr-HR" b="1" dirty="0">
                <a:solidFill>
                  <a:srgbClr val="F6F7F3"/>
                </a:solidFill>
                <a:latin typeface="Cambria" panose="02040503050406030204" pitchFamily="18" charset="0"/>
              </a:rPr>
              <a:t>Tbilisi, 2018.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80911092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395</Words>
  <Application>Microsoft Office PowerPoint</Application>
  <PresentationFormat>Widescreen</PresentationFormat>
  <Paragraphs>121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Times New Roman</vt:lpstr>
      <vt:lpstr>Wingdings</vt:lpstr>
      <vt:lpstr>Temă Office</vt:lpstr>
      <vt:lpstr>SMJERNICE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GUIDANCE</dc:title>
  <dc:creator>DRAGOS-CATALIN NICULAE</dc:creator>
  <cp:lastModifiedBy>User</cp:lastModifiedBy>
  <cp:revision>50</cp:revision>
  <dcterms:created xsi:type="dcterms:W3CDTF">2018-09-27T06:38:45Z</dcterms:created>
  <dcterms:modified xsi:type="dcterms:W3CDTF">2018-10-03T13:22:03Z</dcterms:modified>
</cp:coreProperties>
</file>