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01294E-6B87-4DB3-A2DF-96D95CCEC438}" type="datetimeFigureOut">
              <a:rPr lang="hu-HU" smtClean="0"/>
              <a:t>2018.10.11.</a:t>
            </a:fld>
            <a:endParaRPr lang="hu-H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768145"/>
            <a:ext cx="9068586" cy="2590800"/>
          </a:xfrm>
        </p:spPr>
        <p:txBody>
          <a:bodyPr/>
          <a:lstStyle/>
          <a:p>
            <a:r>
              <a:rPr lang="hu-HU" b="1" dirty="0" smtClean="0"/>
              <a:t>PROGRESS OF</a:t>
            </a:r>
            <a:r>
              <a:rPr lang="en-GB" b="1" dirty="0" smtClean="0"/>
              <a:t> </a:t>
            </a:r>
            <a:r>
              <a:rPr lang="en-GB" b="1" dirty="0"/>
              <a:t>the ICWG</a:t>
            </a:r>
            <a:r>
              <a:rPr lang="hu-HU" dirty="0"/>
              <a:t/>
            </a:r>
            <a:br>
              <a:rPr lang="hu-HU" dirty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Alcím 2">
            <a:extLst>
              <a:ext uri="{FF2B5EF4-FFF2-40B4-BE49-F238E27FC236}">
                <a16:creationId xmlns="" xmlns:a16="http://schemas.microsoft.com/office/drawing/2014/main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</p:spPr>
        <p:txBody>
          <a:bodyPr>
            <a:noAutofit/>
          </a:bodyPr>
          <a:lstStyle/>
          <a:p>
            <a:r>
              <a:rPr lang="en-GB" dirty="0" smtClean="0"/>
              <a:t>Edit </a:t>
            </a:r>
            <a:r>
              <a:rPr lang="en-GB" dirty="0"/>
              <a:t>Nemeth, Leader of WG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35" y="208034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1st meeting of ICWG – Prague, 2016 March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46401"/>
            <a:ext cx="10058400" cy="39319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Objectives &amp; achievements:</a:t>
            </a:r>
          </a:p>
          <a:p>
            <a:r>
              <a:rPr lang="en-GB" dirty="0"/>
              <a:t>Introduce the new Internal Control Working Group (ICWG)</a:t>
            </a:r>
          </a:p>
          <a:p>
            <a:r>
              <a:rPr lang="en-GB" dirty="0"/>
              <a:t>Share key principles and understanding of the Public Internal Control (PIC) from the EU among members – European Commission, Georgia, The Netherlands, Russia</a:t>
            </a:r>
          </a:p>
          <a:p>
            <a:r>
              <a:rPr lang="en-GB" dirty="0"/>
              <a:t>Clear understanding of definitions and important players in PIC area</a:t>
            </a:r>
          </a:p>
          <a:p>
            <a:r>
              <a:rPr lang="en-GB" dirty="0"/>
              <a:t>Agreement on the next steps in the ICWG</a:t>
            </a:r>
          </a:p>
          <a:p>
            <a:r>
              <a:rPr lang="en-GB" dirty="0"/>
              <a:t>Agreement to make a glossary for important definitions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104" y="6044540"/>
            <a:ext cx="3098896" cy="81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54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2nd meeting of ICWG – Moscow, 2016 October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=""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842865" y="247363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GB" sz="2600" dirty="0"/>
              <a:t>Objectives &amp; achievements: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600" dirty="0"/>
              <a:t>Share member countries’ good practices in internal control (IC), and learn how countries have addressed implementation challenges – Belarus, South Africa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600" dirty="0"/>
              <a:t>Enhanced understanding of internal control terminology and the COSO Framework’s 17 principles applied in the public sector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600" dirty="0"/>
              <a:t>Knowledge of the IC good practices and potential challenges in implementation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600" dirty="0"/>
              <a:t>Clarity on the next steps in the ICWG</a:t>
            </a:r>
          </a:p>
          <a:p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72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57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3rd meeting of ICWG – Budapest, 2017 March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=""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842865" y="222196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GB" sz="2600" dirty="0"/>
              <a:t>Objectives &amp; achievements: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600" dirty="0"/>
              <a:t>Learn the key recent developments on Public Internal Control (PIC) reforms in the ECA region and beyond – European Commission, Brazil, South Africa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600" dirty="0"/>
              <a:t>Understand the internal and external factors for establishment of sound accountability through the three lines of defence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600" dirty="0"/>
              <a:t>Contrast the accountability concept applied in centralized vs decentralized public administration systems, sharing member countries’ good practices in addressing implementation challenges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/>
              <a:t>Enhanced understanding of accountability concept and its implementation in practice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/>
              <a:t>Solid understanding of the role of CHU and internal auditor in establishment of sound accountability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/>
              <a:t>First draft of the glossary</a:t>
            </a:r>
          </a:p>
          <a:p>
            <a:endParaRPr lang="en-GB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72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775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238" y="238843"/>
            <a:ext cx="11827762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4th</a:t>
            </a:r>
            <a:r>
              <a:rPr lang="en-GB" dirty="0" smtClean="0"/>
              <a:t> meeting</a:t>
            </a:r>
            <a:r>
              <a:rPr lang="hu-HU" dirty="0" smtClean="0"/>
              <a:t> of ICWG – </a:t>
            </a:r>
            <a:r>
              <a:rPr lang="hu-HU" dirty="0" err="1" smtClean="0"/>
              <a:t>Brussels</a:t>
            </a:r>
            <a:r>
              <a:rPr lang="hu-HU" dirty="0" smtClean="0"/>
              <a:t>, 2018 </a:t>
            </a:r>
            <a:r>
              <a:rPr lang="hu-HU" dirty="0" err="1" smtClean="0"/>
              <a:t>February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=""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474730" y="1876483"/>
            <a:ext cx="11305591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lvl1pPr>
            <a:lvl2pPr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/>
            </a:lvl2pPr>
            <a:lvl3pPr marL="73152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3pPr>
            <a:lvl4pPr marL="100584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4pPr>
            <a:lvl5pPr marL="128016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5pPr>
            <a:lvl6pPr marL="16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6pPr>
            <a:lvl7pPr marL="19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7pPr>
            <a:lvl8pPr marL="22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8pPr>
            <a:lvl9pPr marL="25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9pPr>
          </a:lstStyle>
          <a:p>
            <a:r>
              <a:rPr lang="en-GB" sz="2000" dirty="0"/>
              <a:t>Objectives &amp; achievements: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Learn the key recent developments and good practices from the European Commission (EC) and Belgium in implementing public internal control (PIC)</a:t>
            </a:r>
            <a:endParaRPr lang="hu-HU" sz="2000" dirty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Share good practices on implementing internal control, with emphasis on the key elements and facilitating factors of managerial accountability</a:t>
            </a:r>
            <a:endParaRPr lang="hu-HU" sz="2000" dirty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Understand how to assess internal control including managerial accountability implementation, and discuss the roles of internal auditors and Central Harmonization Units (CHU)</a:t>
            </a:r>
            <a:endParaRPr lang="hu-HU" sz="2000" dirty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Review the progress made with PIC glossary and its translation</a:t>
            </a:r>
            <a:endParaRPr lang="hu-HU" sz="2000" dirty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Establish PEMPAL criteria for assessment of the managerial accountability of a budget organisation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Understanding of good practices in implementing and assessing PIC including managerial accountability in the EC, Belgium, PEMPAL member countries and beyond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Agreed PEMPAL criteria for assessment of the managerial accountability of a budget organization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Updated PIC Glossary including its </a:t>
            </a:r>
            <a:r>
              <a:rPr lang="en-GB" sz="2000" dirty="0" smtClean="0"/>
              <a:t>translation</a:t>
            </a:r>
            <a:endParaRPr lang="en-GB" sz="2000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127" y="6079720"/>
            <a:ext cx="2964872" cy="778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238" y="238843"/>
            <a:ext cx="11827762" cy="13716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5th</a:t>
            </a:r>
            <a:r>
              <a:rPr lang="en-GB" dirty="0" smtClean="0"/>
              <a:t> meeting</a:t>
            </a:r>
            <a:r>
              <a:rPr lang="hu-HU" dirty="0" smtClean="0"/>
              <a:t> of ICWG – </a:t>
            </a:r>
            <a:r>
              <a:rPr lang="hu-HU" dirty="0" err="1" smtClean="0"/>
              <a:t>Tbilisi</a:t>
            </a:r>
            <a:r>
              <a:rPr lang="hu-HU" dirty="0" smtClean="0"/>
              <a:t>, 2018 </a:t>
            </a:r>
            <a:r>
              <a:rPr lang="hu-HU" dirty="0" err="1" smtClean="0"/>
              <a:t>October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=""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474729" y="1876483"/>
            <a:ext cx="11305591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lvl1pPr>
            <a:lvl2pPr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/>
            </a:lvl2pPr>
            <a:lvl3pPr marL="73152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3pPr>
            <a:lvl4pPr marL="100584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4pPr>
            <a:lvl5pPr marL="128016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5pPr>
            <a:lvl6pPr marL="16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6pPr>
            <a:lvl7pPr marL="19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7pPr>
            <a:lvl8pPr marL="22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8pPr>
            <a:lvl9pPr marL="25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9pPr>
          </a:lstStyle>
          <a:p>
            <a:r>
              <a:rPr lang="en-GB" sz="2000" dirty="0"/>
              <a:t>Objectives &amp; achievements: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Understand control environment and application of related COSO principles in the public sector context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Identify interlinkages with other COSO principles and the three lines of defence model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Share good practices and practical tools for establishment of sound internal control environment in a public sector organisation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Establish criteria for assessment of control environment in the public sector context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Common understanding on how to apply or adapt the COSO principles related to Component 1 (Control Environment) and establish a sound control environment in the public sector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Collect good practices and practical tools for establishment of sound internal control environment in a public sector organization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Draft discussion paper on control environment</a:t>
            </a:r>
            <a:endParaRPr lang="hu-HU" sz="2000" dirty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000" dirty="0"/>
              <a:t>Draft criteria for assessment of control environment in the public sector </a:t>
            </a:r>
            <a:endParaRPr lang="hu-HU" sz="2000" dirty="0"/>
          </a:p>
          <a:p>
            <a:pPr lvl="0"/>
            <a:endParaRPr lang="hu-HU" sz="2000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127" y="6079720"/>
            <a:ext cx="2964872" cy="778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919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ép 11">
            <a:extLst>
              <a:ext uri="{FF2B5EF4-FFF2-40B4-BE49-F238E27FC236}">
                <a16:creationId xmlns:a16="http://schemas.microsoft.com/office/drawing/2014/main" xmlns="" id="{F884C09B-F29D-4018-96FA-C24946466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471" y="4074122"/>
            <a:ext cx="2689529" cy="2801986"/>
          </a:xfrm>
          <a:prstGeom prst="rect">
            <a:avLst/>
          </a:prstGeom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xmlns="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246B59FD-4D98-4A02-80FB-68763AA23004}"/>
              </a:ext>
            </a:extLst>
          </p:cNvPr>
          <p:cNvSpPr txBox="1"/>
          <p:nvPr/>
        </p:nvSpPr>
        <p:spPr>
          <a:xfrm>
            <a:off x="666712" y="996078"/>
            <a:ext cx="36004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srgbClr val="FF3399"/>
                </a:solidFill>
              </a:rPr>
              <a:t>Events: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Prague, Czech Republic – 2016 March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Moscow, Russia – 2016 October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Budapest, Hungary – 2017 March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Brussels, 2018 </a:t>
            </a:r>
            <a:r>
              <a:rPr lang="en-GB" i="1" dirty="0" smtClean="0"/>
              <a:t>February</a:t>
            </a:r>
            <a:endParaRPr lang="hu-HU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i="1" dirty="0" err="1" smtClean="0"/>
              <a:t>Tbilisi</a:t>
            </a:r>
            <a:r>
              <a:rPr lang="hu-HU" i="1" dirty="0" smtClean="0"/>
              <a:t>, 2018 </a:t>
            </a:r>
            <a:r>
              <a:rPr lang="hu-HU" i="1" dirty="0" err="1" smtClean="0"/>
              <a:t>October</a:t>
            </a:r>
            <a:endParaRPr lang="en-GB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i="1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A3B04379-C6DC-4EBE-BD06-90CAF8FFE7B1}"/>
              </a:ext>
            </a:extLst>
          </p:cNvPr>
          <p:cNvSpPr txBox="1"/>
          <p:nvPr/>
        </p:nvSpPr>
        <p:spPr>
          <a:xfrm>
            <a:off x="4598210" y="875943"/>
            <a:ext cx="6096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Outputs: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Knowledge on basics: IC terminology, COSO Framework, The three line of defense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Public sector specifics in internal control systems, how to apply standards and good practices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Clear understanding the EU approach to PIC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Accountability – concept and implementation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Shared country experiences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Role of IA and CHU in establishment of sound accountability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Draft </a:t>
            </a:r>
            <a:r>
              <a:rPr lang="en-US" dirty="0"/>
              <a:t>glossary – </a:t>
            </a:r>
            <a:r>
              <a:rPr lang="en-US" i="1" dirty="0"/>
              <a:t>future knowledge product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PEMPAL </a:t>
            </a:r>
            <a:r>
              <a:rPr lang="en-US" dirty="0"/>
              <a:t>IACOP criteria for assessment of managerial accountability – </a:t>
            </a:r>
            <a:r>
              <a:rPr lang="en-US" i="1" dirty="0"/>
              <a:t>future knowledge </a:t>
            </a:r>
            <a:r>
              <a:rPr lang="en-US" i="1" dirty="0" smtClean="0"/>
              <a:t>product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PEMPAL draft Discussion Paper on the Control Environment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i="1" dirty="0"/>
          </a:p>
          <a:p>
            <a:endParaRPr lang="en-US" dirty="0"/>
          </a:p>
        </p:txBody>
      </p:sp>
      <p:sp>
        <p:nvSpPr>
          <p:cNvPr id="9" name="AutoShape 2" descr="Image result for i am not saying it is going to be easy">
            <a:extLst>
              <a:ext uri="{FF2B5EF4-FFF2-40B4-BE49-F238E27FC236}">
                <a16:creationId xmlns:a16="http://schemas.microsoft.com/office/drawing/2014/main" xmlns="" id="{CEE4E25F-626A-4FEF-9988-F116975D29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" name="Kép 19" descr="A képen személy, férfi, fal, fénykép látható&#10;&#10;A leírás teljesen megbízható">
            <a:extLst>
              <a:ext uri="{FF2B5EF4-FFF2-40B4-BE49-F238E27FC236}">
                <a16:creationId xmlns:a16="http://schemas.microsoft.com/office/drawing/2014/main" xmlns="" id="{F57FC929-A573-4921-BBCA-8C45F42849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56" y="3429001"/>
            <a:ext cx="3683272" cy="3339934"/>
          </a:xfrm>
          <a:prstGeom prst="rect">
            <a:avLst/>
          </a:prstGeom>
        </p:spPr>
      </p:pic>
      <p:pic>
        <p:nvPicPr>
          <p:cNvPr id="11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47" y="564293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83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Thank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kind</a:t>
            </a:r>
            <a:r>
              <a:rPr lang="hu-HU" dirty="0" smtClean="0"/>
              <a:t> </a:t>
            </a:r>
            <a:r>
              <a:rPr lang="hu-HU" dirty="0" err="1" smtClean="0"/>
              <a:t>attention</a:t>
            </a:r>
            <a:r>
              <a:rPr lang="hu-HU" dirty="0" smtClean="0"/>
              <a:t>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300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672</Words>
  <Application>Microsoft Office PowerPoint</Application>
  <PresentationFormat>Egyéni</PresentationFormat>
  <Paragraphs>60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PROGRESS OF the ICWG  </vt:lpstr>
      <vt:lpstr>1st meeting of ICWG – Prague, 2016 March</vt:lpstr>
      <vt:lpstr>2nd meeting of ICWG – Moscow, 2016 October</vt:lpstr>
      <vt:lpstr>3rd meeting of ICWG – Budapest, 2017 March</vt:lpstr>
      <vt:lpstr>4th meeting of ICWG – Brussels, 2018 February</vt:lpstr>
      <vt:lpstr>5th meeting of ICWG – Tbilisi, 2018 October</vt:lpstr>
      <vt:lpstr>PowerPoint bemutató</vt:lpstr>
      <vt:lpstr>Thank you for your kind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Németh Edit</cp:lastModifiedBy>
  <cp:revision>10</cp:revision>
  <dcterms:created xsi:type="dcterms:W3CDTF">2017-10-14T18:10:15Z</dcterms:created>
  <dcterms:modified xsi:type="dcterms:W3CDTF">2018-10-11T15:25:11Z</dcterms:modified>
</cp:coreProperties>
</file>