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5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" y="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9519918-7F3F-466E-B4C7-FAFF556CC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768145"/>
            <a:ext cx="9068586" cy="2590800"/>
          </a:xfrm>
        </p:spPr>
        <p:txBody>
          <a:bodyPr/>
          <a:lstStyle/>
          <a:p>
            <a:r>
              <a:rPr lang="ru-RU" b="1" dirty="0"/>
              <a:t>ХОД РАБОТЫ РГ ВК</a:t>
            </a:r>
            <a:br>
              <a:rPr lang="hu-HU" dirty="0"/>
            </a:br>
            <a:r>
              <a:rPr lang="en-GB" dirty="0"/>
              <a:t> 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02BCCF4-7A9C-47CB-B13F-0C0CA197A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0225" y="5038312"/>
            <a:ext cx="9070848" cy="457201"/>
          </a:xfrm>
        </p:spPr>
        <p:txBody>
          <a:bodyPr>
            <a:noAutofit/>
          </a:bodyPr>
          <a:lstStyle/>
          <a:p>
            <a:r>
              <a:rPr lang="ru-RU" dirty="0"/>
              <a:t>Эдит </a:t>
            </a:r>
            <a:r>
              <a:rPr lang="ru-RU" dirty="0" err="1"/>
              <a:t>Немет</a:t>
            </a:r>
            <a:r>
              <a:rPr lang="ru-RU" dirty="0"/>
              <a:t>, руководитель РГ</a:t>
            </a:r>
            <a:endParaRPr lang="en-GB" dirty="0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835" y="2080341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916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1</a:t>
            </a:r>
            <a:r>
              <a:rPr lang="ru-RU" dirty="0"/>
              <a:t>-е заседание РГ ВК – Прага, март 2016 г. 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46401"/>
            <a:ext cx="10058400" cy="39319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Цели и результаты</a:t>
            </a:r>
            <a:r>
              <a:rPr lang="en-GB" dirty="0"/>
              <a:t>:</a:t>
            </a:r>
          </a:p>
          <a:p>
            <a:r>
              <a:rPr lang="ru-RU" dirty="0"/>
              <a:t>Представить новую Рабочую группу по внутреннему контролю (РГ ВК</a:t>
            </a:r>
            <a:r>
              <a:rPr lang="en-GB" dirty="0"/>
              <a:t>)</a:t>
            </a:r>
          </a:p>
          <a:p>
            <a:r>
              <a:rPr lang="ru-RU" dirty="0"/>
              <a:t>Ознакомиться с основными принципами и</a:t>
            </a:r>
            <a:r>
              <a:rPr lang="en-US" dirty="0"/>
              <a:t> </a:t>
            </a:r>
            <a:r>
              <a:rPr lang="ru-RU" dirty="0"/>
              <a:t>понятиями в системе государственного внутреннего контроля (ГВК) на опыте стран-членов ЕС, а также Европейской комиссии, Грузии, Нидерландов и Российской Федерации</a:t>
            </a:r>
            <a:endParaRPr lang="en-GB" dirty="0"/>
          </a:p>
          <a:p>
            <a:r>
              <a:rPr lang="ru-RU" dirty="0"/>
              <a:t>Получить чёткое понимание определений и ключевых игроков в области ГВК</a:t>
            </a:r>
            <a:endParaRPr lang="en-GB" dirty="0"/>
          </a:p>
          <a:p>
            <a:r>
              <a:rPr lang="ru-RU" dirty="0"/>
              <a:t>Согласовать дальнейшие шаги в РГ ВК</a:t>
            </a:r>
            <a:endParaRPr lang="en-GB" dirty="0"/>
          </a:p>
          <a:p>
            <a:r>
              <a:rPr lang="ru-RU" dirty="0"/>
              <a:t>Договориться о составлении глоссария важных терминов/определений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3104" y="6044540"/>
            <a:ext cx="3098896" cy="813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540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8"/>
            <a:ext cx="1125288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2</a:t>
            </a:r>
            <a:r>
              <a:rPr lang="ru-RU" dirty="0"/>
              <a:t>-е</a:t>
            </a:r>
            <a:r>
              <a:rPr lang="en-US" dirty="0"/>
              <a:t> </a:t>
            </a:r>
            <a:r>
              <a:rPr lang="ru-RU" dirty="0"/>
              <a:t>заседание РГ ВК – Москва, октябрь 2016 г. </a:t>
            </a:r>
            <a:endParaRPr lang="en-US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842865" y="2473634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ru-RU" sz="2600" dirty="0"/>
              <a:t>Цели и результаты</a:t>
            </a:r>
            <a:r>
              <a:rPr lang="en-GB" sz="2600" dirty="0"/>
              <a:t>:</a:t>
            </a:r>
          </a:p>
          <a:p>
            <a:pPr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ru-RU" sz="2400" dirty="0"/>
              <a:t>Обменяться передовым опытом стран-членов в области внутреннего контроля (ВК) и узнать, каким образом страны решали проблемы при его внедрении </a:t>
            </a:r>
            <a:r>
              <a:rPr lang="en-US" sz="2400" dirty="0"/>
              <a:t>(</a:t>
            </a:r>
            <a:r>
              <a:rPr lang="ru-RU" sz="2400" dirty="0"/>
              <a:t>на примере Беларуси, ЮАР)</a:t>
            </a:r>
            <a:endParaRPr lang="en-GB" sz="2400" dirty="0"/>
          </a:p>
          <a:p>
            <a:pPr lvl="0"/>
            <a:r>
              <a:rPr lang="ru-RU" sz="2400" dirty="0"/>
              <a:t>Более глубокое понимание терминологии, используемой в сфере внутреннего контроля, и 17 принципов Рамочной структуры </a:t>
            </a:r>
            <a:r>
              <a:rPr lang="en-GB" sz="2400" dirty="0"/>
              <a:t>COSO</a:t>
            </a:r>
            <a:r>
              <a:rPr lang="ru-RU" sz="2400" dirty="0"/>
              <a:t>, применяемых в государственном секторе Представление о передовом опыте в сфере ВК и потенциальных проблемах при его внедрении </a:t>
            </a:r>
            <a:endParaRPr lang="en-US" sz="2400" dirty="0"/>
          </a:p>
          <a:p>
            <a:pPr lvl="0"/>
            <a:r>
              <a:rPr lang="ru-RU" sz="2400" dirty="0"/>
              <a:t>Прояснение следующих шагов РГ ВК</a:t>
            </a:r>
            <a:endParaRPr lang="en-US" sz="2400" dirty="0"/>
          </a:p>
          <a:p>
            <a:endParaRPr lang="en-GB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72" y="585786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257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3</a:t>
            </a:r>
            <a:r>
              <a:rPr lang="ru-RU" dirty="0"/>
              <a:t>-е заседание РГ ВК – Будапешт, март 2017 г.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609600" y="1935480"/>
            <a:ext cx="10291665" cy="42184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ru-RU" sz="2600" dirty="0"/>
              <a:t>Цели и результаты</a:t>
            </a:r>
            <a:r>
              <a:rPr lang="en-GB" sz="2600" dirty="0"/>
              <a:t>:</a:t>
            </a:r>
          </a:p>
          <a:p>
            <a:pPr lvl="0"/>
            <a:r>
              <a:rPr lang="ru-RU" sz="2000" dirty="0"/>
              <a:t>Ознакомиться с последним опытом в сфере реформирования систем внутреннего контроля в государственном секторе в странах региона ЕЦА и за его пределами (на примере ЕК, Бразилии, ЮАР) </a:t>
            </a:r>
            <a:endParaRPr lang="en-US" sz="2000" dirty="0"/>
          </a:p>
          <a:p>
            <a:pPr lvl="0"/>
            <a:r>
              <a:rPr lang="ru-RU" sz="2000" dirty="0"/>
              <a:t>Уяснить внутренние и внешние факторы, влияющие на формирование надёжной подотчётности за счёт создания трёх «линий обороны» </a:t>
            </a:r>
            <a:endParaRPr lang="en-US" sz="2000" dirty="0"/>
          </a:p>
          <a:p>
            <a:pPr lvl="0"/>
            <a:r>
              <a:rPr lang="ru-RU" sz="2000" dirty="0"/>
              <a:t>Сопоставить понятие подотчётности, применяемое в централизованных и децентрализованных системах государственного управления, представить передовой опыт стран-членов СВА при решении проблем в ходе внедрения этого понятия на практике </a:t>
            </a:r>
            <a:endParaRPr lang="en-US" sz="2000" dirty="0"/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000" dirty="0"/>
              <a:t>Более чёткое уяснение понятия подотчётности и её применения на практике Прочное уяснение роль ЦПГ и внутренних аудиторов в формировании надёжной подотчётности </a:t>
            </a:r>
            <a:endParaRPr lang="en-US" sz="2000" dirty="0"/>
          </a:p>
          <a:p>
            <a:pPr lvl="0"/>
            <a:r>
              <a:rPr lang="ru-RU" sz="2000" dirty="0"/>
              <a:t>Глоссарий в первоначальной редакции </a:t>
            </a:r>
            <a:endParaRPr lang="en-US" sz="2000" dirty="0"/>
          </a:p>
          <a:p>
            <a:pPr marL="0" indent="0">
              <a:spcBef>
                <a:spcPct val="20000"/>
              </a:spcBef>
              <a:buClr>
                <a:schemeClr val="accent3"/>
              </a:buClr>
              <a:buSzPct val="95000"/>
              <a:buNone/>
            </a:pPr>
            <a:endParaRPr lang="en-US" sz="2600" dirty="0"/>
          </a:p>
          <a:p>
            <a:endParaRPr lang="en-GB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72" y="585786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7756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238" y="238843"/>
            <a:ext cx="11827762" cy="89457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4</a:t>
            </a:r>
            <a:r>
              <a:rPr lang="ru-RU" dirty="0"/>
              <a:t>- заседание РГ ВК – Брюссель, февраль 2018 г.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364238" y="1404730"/>
            <a:ext cx="11416083" cy="44036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lvl1pPr>
            <a:lvl2pPr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/>
            </a:lvl2pPr>
            <a:lvl3pPr marL="73152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3pPr>
            <a:lvl4pPr marL="100584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4pPr>
            <a:lvl5pPr marL="128016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5pPr>
            <a:lvl6pPr marL="16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6pPr>
            <a:lvl7pPr marL="19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7pPr>
            <a:lvl8pPr marL="22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8pPr>
            <a:lvl9pPr marL="25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9pPr>
          </a:lstStyle>
          <a:p>
            <a:r>
              <a:rPr lang="ru-RU" sz="2000" dirty="0"/>
              <a:t>Цели и результаты</a:t>
            </a:r>
            <a:r>
              <a:rPr lang="en-GB" sz="2000" dirty="0"/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Ознакомиться с последними достижениями и передовой практикой Европейской Комиссии (ЕК) и Бельгии в части внедрения систем государственного внутреннего контроля (ГВК)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dirty="0"/>
              <a:t>Поделиться передовым  опытом в части внедрения си</a:t>
            </a:r>
            <a:r>
              <a:rPr lang="ru-RU" dirty="0"/>
              <a:t>с</a:t>
            </a:r>
            <a:r>
              <a:rPr lang="hu-HU" dirty="0"/>
              <a:t>тем внутреннего контроля с акцентом на важнейшие элементы и факторы, способствующие формированию управленческой подотчётности </a:t>
            </a:r>
            <a:r>
              <a:rPr lang="ru-RU" dirty="0"/>
              <a:t>Уяснить, каким образом оценивать систему внутреннего контроля, включая степень внедрения управленческой подотчётности, и обсудить роли внутренних аудиторов и центральных подразделений по гармонизации (ЦПГ)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Рассмотреть ход подготовки глоссария по ГВК и его перевода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Сформулировать критерии PEMPAL для оценки управленческой подотчётности в бюджетных организациях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Чёткое представление о передовом опыте, связанном с внедрением и оценкой систем ГВК, включая управленческую подотчётность, в ЕК, Бельгии, странах-участницах PEMPAL и в других странах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Согласованные критерии PEMPAL для оценки управленческой подотчётности в бюджетных организациях  </a:t>
            </a:r>
          </a:p>
          <a:p>
            <a:pPr marL="342900" lvl="0" indent="-342900">
              <a:spcBef>
                <a:spcPct val="20000"/>
              </a:spcBef>
              <a:buClr>
                <a:schemeClr val="accent3"/>
              </a:buClr>
              <a:buSzPct val="95000"/>
              <a:buFont typeface="Arial" panose="020B0604020202020204" pitchFamily="34" charset="0"/>
              <a:buChar char="•"/>
            </a:pPr>
            <a:r>
              <a:rPr lang="ru-RU" dirty="0"/>
              <a:t>Актуализированный глоссарий ГВК и его перевод</a:t>
            </a: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7127" y="6079720"/>
            <a:ext cx="2964872" cy="778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537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728" y="238843"/>
            <a:ext cx="11717271" cy="778279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5</a:t>
            </a:r>
            <a:r>
              <a:rPr lang="ru-RU" dirty="0"/>
              <a:t>-е заседание РГ ВК – Тбилиси, октябрь 2018 г.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371061" y="1192696"/>
            <a:ext cx="11409259" cy="4615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lvl1pPr>
            <a:lvl2pPr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/>
            </a:lvl2pPr>
            <a:lvl3pPr marL="73152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3pPr>
            <a:lvl4pPr marL="100584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4pPr>
            <a:lvl5pPr marL="128016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5pPr>
            <a:lvl6pPr marL="16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6pPr>
            <a:lvl7pPr marL="19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7pPr>
            <a:lvl8pPr marL="22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8pPr>
            <a:lvl9pPr marL="25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9pPr>
          </a:lstStyle>
          <a:p>
            <a:r>
              <a:rPr lang="ru-RU" sz="2000" dirty="0"/>
              <a:t>Цели и результаты</a:t>
            </a:r>
            <a:r>
              <a:rPr lang="en-GB" sz="2000" dirty="0"/>
              <a:t>: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000" dirty="0"/>
              <a:t>Сформировать представление о контрольной среде и применении соответствующих принципов COSO в условиях государственного сектора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000" dirty="0"/>
              <a:t>Выявить связи с другими принципами COSO и моделью «трёх линий обороны»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000" dirty="0"/>
              <a:t>Поделиться передовыми подходами и практическими инструментами для формирования надёжной среды внутреннего контроля в государственной организации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000" dirty="0"/>
              <a:t>Сформулировать критерии для оценки контрольной среды в государственном секторе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000" dirty="0"/>
              <a:t>Общее представление о том, как применять или адаптировать принципы COSO, связанные с Компонентом 1 («Контрольная среда») и формировать надёжную контрольную среду в государственном секторе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000" dirty="0"/>
              <a:t>Набор передовых подходов и практических инструментов для формирования надёжной среды внутреннего контроля в государственной организации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000" dirty="0"/>
              <a:t>Проект документа для обсуждения, посвящённого контрольной среде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000" dirty="0"/>
              <a:t>Проект критериев для оценки контрольной среды в государственном секторе </a:t>
            </a:r>
            <a:endParaRPr lang="hu-HU" sz="2000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7127" y="6079720"/>
            <a:ext cx="2964872" cy="778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9193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ép 11">
            <a:extLst>
              <a:ext uri="{FF2B5EF4-FFF2-40B4-BE49-F238E27FC236}">
                <a16:creationId xmlns:a16="http://schemas.microsoft.com/office/drawing/2014/main" id="{F884C09B-F29D-4018-96FA-C24946466F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471" y="4074122"/>
            <a:ext cx="2689529" cy="2801986"/>
          </a:xfrm>
          <a:prstGeom prst="rect">
            <a:avLst/>
          </a:prstGeom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246B59FD-4D98-4A02-80FB-68763AA23004}"/>
              </a:ext>
            </a:extLst>
          </p:cNvPr>
          <p:cNvSpPr txBox="1"/>
          <p:nvPr/>
        </p:nvSpPr>
        <p:spPr>
          <a:xfrm>
            <a:off x="152400" y="996078"/>
            <a:ext cx="411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FF3399"/>
                </a:solidFill>
              </a:rPr>
              <a:t>Мероприятия</a:t>
            </a:r>
            <a:r>
              <a:rPr lang="en-GB" b="1" i="1" dirty="0">
                <a:solidFill>
                  <a:srgbClr val="FF3399"/>
                </a:solidFill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/>
              <a:t>Прага, Чешская Республика, март 2016</a:t>
            </a:r>
            <a:endParaRPr lang="en-GB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/>
              <a:t>Москва, РФ</a:t>
            </a:r>
            <a:r>
              <a:rPr lang="en-GB" i="1" dirty="0"/>
              <a:t> – </a:t>
            </a:r>
            <a:r>
              <a:rPr lang="ru-RU" i="1" dirty="0"/>
              <a:t>октябрь </a:t>
            </a:r>
            <a:r>
              <a:rPr lang="en-GB" i="1" dirty="0"/>
              <a:t>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/>
              <a:t>Будапешт, Венгрия</a:t>
            </a:r>
            <a:r>
              <a:rPr lang="en-GB" i="1" dirty="0"/>
              <a:t> – </a:t>
            </a:r>
            <a:r>
              <a:rPr lang="ru-RU" i="1" dirty="0"/>
              <a:t>март 201</a:t>
            </a:r>
            <a:r>
              <a:rPr lang="en-GB" i="1" dirty="0"/>
              <a:t>7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/>
              <a:t>Брюссель, Бельгия - февраль</a:t>
            </a:r>
            <a:r>
              <a:rPr lang="en-GB" i="1" dirty="0"/>
              <a:t> 2018</a:t>
            </a:r>
            <a:endParaRPr lang="hu-HU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/>
              <a:t>Тбилиси, Грузия, октябрь</a:t>
            </a:r>
            <a:r>
              <a:rPr lang="hu-HU" i="1" dirty="0"/>
              <a:t> 2018 </a:t>
            </a:r>
            <a:endParaRPr lang="en-GB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i="1" dirty="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3B04379-C6DC-4EBE-BD06-90CAF8FFE7B1}"/>
              </a:ext>
            </a:extLst>
          </p:cNvPr>
          <p:cNvSpPr txBox="1"/>
          <p:nvPr/>
        </p:nvSpPr>
        <p:spPr>
          <a:xfrm>
            <a:off x="4598210" y="875943"/>
            <a:ext cx="637459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B0F0"/>
                </a:solidFill>
              </a:rPr>
              <a:t>Результаты</a:t>
            </a:r>
            <a:r>
              <a:rPr lang="en-US" b="1" dirty="0">
                <a:solidFill>
                  <a:srgbClr val="00B0F0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Представление о базовых аспектах: терминология ВК, рамочная основа</a:t>
            </a:r>
            <a:r>
              <a:rPr lang="en-US" dirty="0"/>
              <a:t> COSO</a:t>
            </a:r>
            <a:r>
              <a:rPr lang="ru-RU" dirty="0"/>
              <a:t>, модель «трёх линий обороны»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Специфика государственного сектора в системах ВК - применение стандартов и передовой практики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Чёткое представление о подходе к ГВК, принятом в ЕС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Подотчётность - понятие и внедрение соответствующих принципов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Обмен опытом стран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Роль ВА и ЦПГ в формировании надёжных механизмов подотчётности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Проект глоссария</a:t>
            </a:r>
            <a:r>
              <a:rPr lang="en-US" dirty="0"/>
              <a:t> – </a:t>
            </a:r>
            <a:r>
              <a:rPr lang="ru-RU" i="1" dirty="0"/>
              <a:t>будущий «продукт знаний»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Критерии СВА </a:t>
            </a:r>
            <a:r>
              <a:rPr lang="en-US" dirty="0"/>
              <a:t>PEMPAL </a:t>
            </a:r>
            <a:r>
              <a:rPr lang="ru-RU" dirty="0"/>
              <a:t>для оценки управленческой подотчётности</a:t>
            </a:r>
            <a:r>
              <a:rPr lang="en-US" dirty="0"/>
              <a:t> – </a:t>
            </a:r>
            <a:r>
              <a:rPr lang="ru-RU" i="1" dirty="0"/>
              <a:t>будущий «продукт знаний»</a:t>
            </a:r>
            <a:endParaRPr lang="en-US" i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Проект документа для обсуждения </a:t>
            </a:r>
            <a:r>
              <a:rPr lang="en-US" dirty="0"/>
              <a:t>PEMPAL</a:t>
            </a:r>
            <a:r>
              <a:rPr lang="ru-RU" dirty="0"/>
              <a:t> по контрольной среде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i="1" dirty="0"/>
          </a:p>
          <a:p>
            <a:endParaRPr lang="en-US" dirty="0"/>
          </a:p>
        </p:txBody>
      </p:sp>
      <p:sp>
        <p:nvSpPr>
          <p:cNvPr id="9" name="AutoShape 2" descr="Image result for i am not saying it is going to be easy">
            <a:extLst>
              <a:ext uri="{FF2B5EF4-FFF2-40B4-BE49-F238E27FC236}">
                <a16:creationId xmlns:a16="http://schemas.microsoft.com/office/drawing/2014/main" id="{CEE4E25F-626A-4FEF-9988-F116975D29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0" name="Kép 19" descr="A képen személy, férfi, fal, fénykép látható&#10;&#10;A leírás teljesen megbízható">
            <a:extLst>
              <a:ext uri="{FF2B5EF4-FFF2-40B4-BE49-F238E27FC236}">
                <a16:creationId xmlns:a16="http://schemas.microsoft.com/office/drawing/2014/main" id="{F57FC929-A573-4921-BBCA-8C45F42849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56" y="3429001"/>
            <a:ext cx="3683272" cy="3339934"/>
          </a:xfrm>
          <a:prstGeom prst="rect">
            <a:avLst/>
          </a:prstGeom>
        </p:spPr>
      </p:pic>
      <p:pic>
        <p:nvPicPr>
          <p:cNvPr id="11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47" y="564293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1833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9300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703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Constantia</vt:lpstr>
      <vt:lpstr>Garamond</vt:lpstr>
      <vt:lpstr>Wingdings</vt:lpstr>
      <vt:lpstr>Wingdings 2</vt:lpstr>
      <vt:lpstr>Áramlás</vt:lpstr>
      <vt:lpstr>ХОД РАБОТЫ РГ ВК  </vt:lpstr>
      <vt:lpstr>1-е заседание РГ ВК – Прага, март 2016 г. </vt:lpstr>
      <vt:lpstr>2-е заседание РГ ВК – Москва, октябрь 2016 г. </vt:lpstr>
      <vt:lpstr>3-е заседание РГ ВК – Будапешт, март 2017 г.</vt:lpstr>
      <vt:lpstr>4- заседание РГ ВК – Брюссель, февраль 2018 г.</vt:lpstr>
      <vt:lpstr>5-е заседание РГ ВК – Тбилиси, октябрь 2018 г.</vt:lpstr>
      <vt:lpstr>PowerPoint Presentation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of ICWG</dc:title>
  <dc:creator>Németh Edit</dc:creator>
  <cp:lastModifiedBy>Andrei Nikolaevich Salnikov</cp:lastModifiedBy>
  <cp:revision>19</cp:revision>
  <dcterms:created xsi:type="dcterms:W3CDTF">2017-10-14T18:10:15Z</dcterms:created>
  <dcterms:modified xsi:type="dcterms:W3CDTF">2018-10-17T08:37:19Z</dcterms:modified>
</cp:coreProperties>
</file>