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  <p:sldMasterId id="2147484258" r:id="rId2"/>
    <p:sldMasterId id="2147484271" r:id="rId3"/>
  </p:sldMasterIdLst>
  <p:notesMasterIdLst>
    <p:notesMasterId r:id="rId22"/>
  </p:notesMasterIdLst>
  <p:handoutMasterIdLst>
    <p:handoutMasterId r:id="rId23"/>
  </p:handoutMasterIdLst>
  <p:sldIdLst>
    <p:sldId id="457" r:id="rId4"/>
    <p:sldId id="456" r:id="rId5"/>
    <p:sldId id="289" r:id="rId6"/>
    <p:sldId id="372" r:id="rId7"/>
    <p:sldId id="458" r:id="rId8"/>
    <p:sldId id="350" r:id="rId9"/>
    <p:sldId id="455" r:id="rId10"/>
    <p:sldId id="459" r:id="rId11"/>
    <p:sldId id="460" r:id="rId12"/>
    <p:sldId id="433" r:id="rId13"/>
    <p:sldId id="461" r:id="rId14"/>
    <p:sldId id="463" r:id="rId15"/>
    <p:sldId id="464" r:id="rId16"/>
    <p:sldId id="469" r:id="rId17"/>
    <p:sldId id="465" r:id="rId18"/>
    <p:sldId id="468" r:id="rId19"/>
    <p:sldId id="467" r:id="rId20"/>
    <p:sldId id="466" r:id="rId2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529D26"/>
    <a:srgbClr val="2494C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906" autoAdjust="0"/>
    <p:restoredTop sz="87479" autoAdjust="0"/>
  </p:normalViewPr>
  <p:slideViewPr>
    <p:cSldViewPr snapToGrid="0">
      <p:cViewPr>
        <p:scale>
          <a:sx n="100" d="100"/>
          <a:sy n="100" d="100"/>
        </p:scale>
        <p:origin x="-1944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0C25B5-245E-4DEC-801A-E78E6941E25B}" type="doc">
      <dgm:prSet loTypeId="urn:microsoft.com/office/officeart/2005/8/layout/pyramid2" loCatId="pyramid" qsTypeId="urn:microsoft.com/office/officeart/2005/8/quickstyle/3d7" qsCatId="3D" csTypeId="urn:microsoft.com/office/officeart/2005/8/colors/accent1_2" csCatId="accent1" phldr="1"/>
      <dgm:spPr/>
    </dgm:pt>
    <dgm:pt modelId="{4616C31A-4D37-46DF-8F01-318681147607}">
      <dgm:prSet phldrT="[Текст]"/>
      <dgm:spPr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n-US" dirty="0" smtClean="0"/>
            <a:t>Directing the resources to the needed areas</a:t>
          </a:r>
          <a:endParaRPr lang="en-US" dirty="0"/>
        </a:p>
      </dgm:t>
    </dgm:pt>
    <dgm:pt modelId="{CA4FA066-6CDF-42B1-A7EE-43D5E566E583}" type="parTrans" cxnId="{59D5ABDA-9201-4DF7-9739-398879D2EC69}">
      <dgm:prSet/>
      <dgm:spPr/>
      <dgm:t>
        <a:bodyPr/>
        <a:lstStyle/>
        <a:p>
          <a:endParaRPr lang="en-US"/>
        </a:p>
      </dgm:t>
    </dgm:pt>
    <dgm:pt modelId="{6B12022C-53BD-4A63-BF87-563F186EE3DC}" type="sibTrans" cxnId="{59D5ABDA-9201-4DF7-9739-398879D2EC69}">
      <dgm:prSet/>
      <dgm:spPr/>
      <dgm:t>
        <a:bodyPr/>
        <a:lstStyle/>
        <a:p>
          <a:endParaRPr lang="en-US"/>
        </a:p>
      </dgm:t>
    </dgm:pt>
    <dgm:pt modelId="{C91D003C-D96D-4FC1-957F-585176A7724C}">
      <dgm:prSet phldrT="[Текст]"/>
      <dgm:spPr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n-US" dirty="0" smtClean="0"/>
            <a:t>Increased awareness of the aims, systems, processes and risks of the operational managers </a:t>
          </a:r>
          <a:endParaRPr lang="en-US" dirty="0"/>
        </a:p>
      </dgm:t>
    </dgm:pt>
    <dgm:pt modelId="{F635B500-6BD0-421F-8092-FB3D4372428E}" type="parTrans" cxnId="{4D5AE2F1-18E4-4216-8CF7-C3642FFE2410}">
      <dgm:prSet/>
      <dgm:spPr/>
      <dgm:t>
        <a:bodyPr/>
        <a:lstStyle/>
        <a:p>
          <a:endParaRPr lang="en-US"/>
        </a:p>
      </dgm:t>
    </dgm:pt>
    <dgm:pt modelId="{6D348325-C618-4703-A2EC-0EA9667B2DAC}" type="sibTrans" cxnId="{4D5AE2F1-18E4-4216-8CF7-C3642FFE2410}">
      <dgm:prSet/>
      <dgm:spPr/>
      <dgm:t>
        <a:bodyPr/>
        <a:lstStyle/>
        <a:p>
          <a:endParaRPr lang="en-US"/>
        </a:p>
      </dgm:t>
    </dgm:pt>
    <dgm:pt modelId="{BBCB6A92-F246-4707-BDD4-191DC0FB65FA}">
      <dgm:prSet phldrT="[Текст]"/>
      <dgm:spPr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n-US" dirty="0" smtClean="0"/>
            <a:t>All the basic operational system/process of the entity were taken into consideration</a:t>
          </a:r>
          <a:endParaRPr lang="en-US" dirty="0"/>
        </a:p>
      </dgm:t>
    </dgm:pt>
    <dgm:pt modelId="{32CA793E-6AB6-4824-B2FD-9312C5469733}" type="sibTrans" cxnId="{4572F665-A6C6-4C52-AC91-2BE7672A2B1A}">
      <dgm:prSet/>
      <dgm:spPr/>
      <dgm:t>
        <a:bodyPr/>
        <a:lstStyle/>
        <a:p>
          <a:endParaRPr lang="en-US"/>
        </a:p>
      </dgm:t>
    </dgm:pt>
    <dgm:pt modelId="{DAB2D8FF-5669-406A-A278-58D441EF4DD9}" type="parTrans" cxnId="{4572F665-A6C6-4C52-AC91-2BE7672A2B1A}">
      <dgm:prSet/>
      <dgm:spPr/>
      <dgm:t>
        <a:bodyPr/>
        <a:lstStyle/>
        <a:p>
          <a:endParaRPr lang="en-US"/>
        </a:p>
      </dgm:t>
    </dgm:pt>
    <dgm:pt modelId="{5C1D5F8D-FFEA-44FE-942D-AABAAEA5E473}" type="pres">
      <dgm:prSet presAssocID="{B00C25B5-245E-4DEC-801A-E78E6941E25B}" presName="compositeShape" presStyleCnt="0">
        <dgm:presLayoutVars>
          <dgm:dir/>
          <dgm:resizeHandles/>
        </dgm:presLayoutVars>
      </dgm:prSet>
      <dgm:spPr/>
    </dgm:pt>
    <dgm:pt modelId="{E7587CD2-B1EC-4697-8EB8-A3B030834A43}" type="pres">
      <dgm:prSet presAssocID="{B00C25B5-245E-4DEC-801A-E78E6941E25B}" presName="pyramid" presStyleLbl="node1" presStyleIdx="0" presStyleCnt="1" custScaleX="144783" custScaleY="99293" custLinFactNeighborX="-28044" custLinFactNeighborY="-27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</dgm:pt>
    <dgm:pt modelId="{0E2D1F9D-9522-4DEC-AF4C-62FF4436546B}" type="pres">
      <dgm:prSet presAssocID="{B00C25B5-245E-4DEC-801A-E78E6941E25B}" presName="theList" presStyleCnt="0"/>
      <dgm:spPr/>
    </dgm:pt>
    <dgm:pt modelId="{318C877A-E533-476C-9077-BF10FF21CCF3}" type="pres">
      <dgm:prSet presAssocID="{BBCB6A92-F246-4707-BDD4-191DC0FB65FA}" presName="aNode" presStyleLbl="fgAcc1" presStyleIdx="0" presStyleCnt="3" custScaleX="185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A8DF44-82E4-4AEF-9BA2-33DD4D30F594}" type="pres">
      <dgm:prSet presAssocID="{BBCB6A92-F246-4707-BDD4-191DC0FB65FA}" presName="aSpace" presStyleCnt="0"/>
      <dgm:spPr/>
    </dgm:pt>
    <dgm:pt modelId="{C749F48A-C0F9-4043-81FC-69AF3713B52F}" type="pres">
      <dgm:prSet presAssocID="{4616C31A-4D37-46DF-8F01-318681147607}" presName="aNode" presStyleLbl="fgAcc1" presStyleIdx="1" presStyleCnt="3" custScaleX="186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709F1-3CAC-42BC-A35B-EBA249FB49B4}" type="pres">
      <dgm:prSet presAssocID="{4616C31A-4D37-46DF-8F01-318681147607}" presName="aSpace" presStyleCnt="0"/>
      <dgm:spPr/>
    </dgm:pt>
    <dgm:pt modelId="{6D0D43B3-20DC-4D39-AD70-09B092601A7B}" type="pres">
      <dgm:prSet presAssocID="{C91D003C-D96D-4FC1-957F-585176A7724C}" presName="aNode" presStyleLbl="fgAcc1" presStyleIdx="2" presStyleCnt="3" custScaleX="189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215DE-C91C-453F-92DD-7A54671CCAD8}" type="pres">
      <dgm:prSet presAssocID="{C91D003C-D96D-4FC1-957F-585176A7724C}" presName="aSpace" presStyleCnt="0"/>
      <dgm:spPr/>
    </dgm:pt>
  </dgm:ptLst>
  <dgm:cxnLst>
    <dgm:cxn modelId="{4572F665-A6C6-4C52-AC91-2BE7672A2B1A}" srcId="{B00C25B5-245E-4DEC-801A-E78E6941E25B}" destId="{BBCB6A92-F246-4707-BDD4-191DC0FB65FA}" srcOrd="0" destOrd="0" parTransId="{DAB2D8FF-5669-406A-A278-58D441EF4DD9}" sibTransId="{32CA793E-6AB6-4824-B2FD-9312C5469733}"/>
    <dgm:cxn modelId="{2CF9756E-7CCE-45A1-8387-294273FC980F}" type="presOf" srcId="{B00C25B5-245E-4DEC-801A-E78E6941E25B}" destId="{5C1D5F8D-FFEA-44FE-942D-AABAAEA5E473}" srcOrd="0" destOrd="0" presId="urn:microsoft.com/office/officeart/2005/8/layout/pyramid2"/>
    <dgm:cxn modelId="{15C97938-4A00-4AF7-8A8A-B033031A04EE}" type="presOf" srcId="{C91D003C-D96D-4FC1-957F-585176A7724C}" destId="{6D0D43B3-20DC-4D39-AD70-09B092601A7B}" srcOrd="0" destOrd="0" presId="urn:microsoft.com/office/officeart/2005/8/layout/pyramid2"/>
    <dgm:cxn modelId="{4D5AE2F1-18E4-4216-8CF7-C3642FFE2410}" srcId="{B00C25B5-245E-4DEC-801A-E78E6941E25B}" destId="{C91D003C-D96D-4FC1-957F-585176A7724C}" srcOrd="2" destOrd="0" parTransId="{F635B500-6BD0-421F-8092-FB3D4372428E}" sibTransId="{6D348325-C618-4703-A2EC-0EA9667B2DAC}"/>
    <dgm:cxn modelId="{59D5ABDA-9201-4DF7-9739-398879D2EC69}" srcId="{B00C25B5-245E-4DEC-801A-E78E6941E25B}" destId="{4616C31A-4D37-46DF-8F01-318681147607}" srcOrd="1" destOrd="0" parTransId="{CA4FA066-6CDF-42B1-A7EE-43D5E566E583}" sibTransId="{6B12022C-53BD-4A63-BF87-563F186EE3DC}"/>
    <dgm:cxn modelId="{A44CFE7E-417D-4E71-B1BB-BF0CF67E5784}" type="presOf" srcId="{4616C31A-4D37-46DF-8F01-318681147607}" destId="{C749F48A-C0F9-4043-81FC-69AF3713B52F}" srcOrd="0" destOrd="0" presId="urn:microsoft.com/office/officeart/2005/8/layout/pyramid2"/>
    <dgm:cxn modelId="{2759C43E-EDE3-4AA1-853D-A0F0414E540B}" type="presOf" srcId="{BBCB6A92-F246-4707-BDD4-191DC0FB65FA}" destId="{318C877A-E533-476C-9077-BF10FF21CCF3}" srcOrd="0" destOrd="0" presId="urn:microsoft.com/office/officeart/2005/8/layout/pyramid2"/>
    <dgm:cxn modelId="{FDCF0506-1127-4E9F-9A32-C0D8996C534C}" type="presParOf" srcId="{5C1D5F8D-FFEA-44FE-942D-AABAAEA5E473}" destId="{E7587CD2-B1EC-4697-8EB8-A3B030834A43}" srcOrd="0" destOrd="0" presId="urn:microsoft.com/office/officeart/2005/8/layout/pyramid2"/>
    <dgm:cxn modelId="{8FF98155-EF39-4B25-B058-FE15C3F55063}" type="presParOf" srcId="{5C1D5F8D-FFEA-44FE-942D-AABAAEA5E473}" destId="{0E2D1F9D-9522-4DEC-AF4C-62FF4436546B}" srcOrd="1" destOrd="0" presId="urn:microsoft.com/office/officeart/2005/8/layout/pyramid2"/>
    <dgm:cxn modelId="{C3B863A5-2E9D-4B91-A49A-AAEF9208277A}" type="presParOf" srcId="{0E2D1F9D-9522-4DEC-AF4C-62FF4436546B}" destId="{318C877A-E533-476C-9077-BF10FF21CCF3}" srcOrd="0" destOrd="0" presId="urn:microsoft.com/office/officeart/2005/8/layout/pyramid2"/>
    <dgm:cxn modelId="{A7374A1C-5136-46BD-98F5-5D344EE040EE}" type="presParOf" srcId="{0E2D1F9D-9522-4DEC-AF4C-62FF4436546B}" destId="{81A8DF44-82E4-4AEF-9BA2-33DD4D30F594}" srcOrd="1" destOrd="0" presId="urn:microsoft.com/office/officeart/2005/8/layout/pyramid2"/>
    <dgm:cxn modelId="{058E5E28-A27D-4F73-9ACF-7351234C010E}" type="presParOf" srcId="{0E2D1F9D-9522-4DEC-AF4C-62FF4436546B}" destId="{C749F48A-C0F9-4043-81FC-69AF3713B52F}" srcOrd="2" destOrd="0" presId="urn:microsoft.com/office/officeart/2005/8/layout/pyramid2"/>
    <dgm:cxn modelId="{9B9AC922-D177-4511-9E7B-75FFBB830476}" type="presParOf" srcId="{0E2D1F9D-9522-4DEC-AF4C-62FF4436546B}" destId="{E54709F1-3CAC-42BC-A35B-EBA249FB49B4}" srcOrd="3" destOrd="0" presId="urn:microsoft.com/office/officeart/2005/8/layout/pyramid2"/>
    <dgm:cxn modelId="{24E40E47-9AE4-4E92-8A94-CB867CAA1522}" type="presParOf" srcId="{0E2D1F9D-9522-4DEC-AF4C-62FF4436546B}" destId="{6D0D43B3-20DC-4D39-AD70-09B092601A7B}" srcOrd="4" destOrd="0" presId="urn:microsoft.com/office/officeart/2005/8/layout/pyramid2"/>
    <dgm:cxn modelId="{9DB8150C-54AA-43AC-AAEF-0FC20AC4A318}" type="presParOf" srcId="{0E2D1F9D-9522-4DEC-AF4C-62FF4436546B}" destId="{274215DE-C91C-453F-92DD-7A54671CCAD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AD24F-0488-46CA-B596-BAEB558D4C78}" type="doc">
      <dgm:prSet loTypeId="urn:microsoft.com/office/officeart/2005/8/layout/vList5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198E607-60A8-449A-A74E-09B82AA7596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Goal nr.1  Development of an appropriate system of managerial control inside the MF</a:t>
          </a:r>
          <a:endParaRPr lang="en-US" dirty="0"/>
        </a:p>
      </dgm:t>
    </dgm:pt>
    <dgm:pt modelId="{DBAE9E3E-49FA-4623-9A29-7CDD9439D66B}" type="parTrans" cxnId="{64F0B8EB-9B57-49E5-8720-4C2EE5283535}">
      <dgm:prSet/>
      <dgm:spPr/>
      <dgm:t>
        <a:bodyPr/>
        <a:lstStyle/>
        <a:p>
          <a:endParaRPr lang="en-US"/>
        </a:p>
      </dgm:t>
    </dgm:pt>
    <dgm:pt modelId="{0B7842D1-6128-49D2-A133-CE0681259311}" type="sibTrans" cxnId="{64F0B8EB-9B57-49E5-8720-4C2EE5283535}">
      <dgm:prSet/>
      <dgm:spPr/>
      <dgm:t>
        <a:bodyPr/>
        <a:lstStyle/>
        <a:p>
          <a:endParaRPr lang="en-US"/>
        </a:p>
      </dgm:t>
    </dgm:pt>
    <dgm:pt modelId="{7844B094-72E5-47BD-A24D-4BB60A5C4D71}">
      <dgm:prSet phldrT="[Текст]"/>
      <dgm:spPr/>
      <dgm:t>
        <a:bodyPr/>
        <a:lstStyle/>
        <a:p>
          <a:r>
            <a:rPr lang="en-US" dirty="0" smtClean="0"/>
            <a:t>Goal nr.2  Strengthening  the current assessment system, reporting the financial management and control and issuing the declaration on good governance</a:t>
          </a:r>
          <a:endParaRPr lang="en-US" dirty="0"/>
        </a:p>
      </dgm:t>
    </dgm:pt>
    <dgm:pt modelId="{15E8300A-A79C-4BFC-9520-F7759AA11CC2}" type="parTrans" cxnId="{A71C85BD-A927-465F-892C-1393652A63AF}">
      <dgm:prSet/>
      <dgm:spPr/>
      <dgm:t>
        <a:bodyPr/>
        <a:lstStyle/>
        <a:p>
          <a:endParaRPr lang="en-US"/>
        </a:p>
      </dgm:t>
    </dgm:pt>
    <dgm:pt modelId="{B9D92886-119B-4FBE-84AB-3D3B674D5D16}" type="sibTrans" cxnId="{A71C85BD-A927-465F-892C-1393652A63AF}">
      <dgm:prSet/>
      <dgm:spPr/>
      <dgm:t>
        <a:bodyPr/>
        <a:lstStyle/>
        <a:p>
          <a:endParaRPr lang="en-US"/>
        </a:p>
      </dgm:t>
    </dgm:pt>
    <dgm:pt modelId="{018A4F75-A988-4E41-931A-FB6FB5E658AD}">
      <dgm:prSet phldrT="[Текст]"/>
      <dgm:spPr/>
      <dgm:t>
        <a:bodyPr/>
        <a:lstStyle/>
        <a:p>
          <a:r>
            <a:rPr lang="en-US" dirty="0" smtClean="0"/>
            <a:t>Goal nr.3 Strengthening the efficiency of the internal audit activity</a:t>
          </a:r>
          <a:endParaRPr lang="en-US" dirty="0"/>
        </a:p>
      </dgm:t>
    </dgm:pt>
    <dgm:pt modelId="{83B62DCC-1491-4A6D-ABC6-818B679FE6AE}" type="parTrans" cxnId="{FE62A129-1127-4C61-BF37-F6D4488551CD}">
      <dgm:prSet/>
      <dgm:spPr/>
      <dgm:t>
        <a:bodyPr/>
        <a:lstStyle/>
        <a:p>
          <a:endParaRPr lang="en-US"/>
        </a:p>
      </dgm:t>
    </dgm:pt>
    <dgm:pt modelId="{BFB0DB71-7D6D-48DA-BE3E-D3270242814D}" type="sibTrans" cxnId="{FE62A129-1127-4C61-BF37-F6D4488551CD}">
      <dgm:prSet/>
      <dgm:spPr/>
      <dgm:t>
        <a:bodyPr/>
        <a:lstStyle/>
        <a:p>
          <a:endParaRPr lang="en-US"/>
        </a:p>
      </dgm:t>
    </dgm:pt>
    <dgm:pt modelId="{DBF1B58B-BC25-41A4-B39C-79665B3EFB01}">
      <dgm:prSet/>
      <dgm:spPr/>
      <dgm:t>
        <a:bodyPr/>
        <a:lstStyle/>
        <a:p>
          <a:r>
            <a:rPr lang="en-US" dirty="0" smtClean="0"/>
            <a:t>Goal nr.4 Promoting externally and internally  the function of the internal audit </a:t>
          </a:r>
          <a:endParaRPr lang="en-US" dirty="0"/>
        </a:p>
      </dgm:t>
    </dgm:pt>
    <dgm:pt modelId="{6B5A372F-60BB-45C9-A256-5571407D8F16}" type="parTrans" cxnId="{59DE5231-FB86-41F7-8B8C-05E0902970D0}">
      <dgm:prSet/>
      <dgm:spPr/>
      <dgm:t>
        <a:bodyPr/>
        <a:lstStyle/>
        <a:p>
          <a:endParaRPr lang="en-US"/>
        </a:p>
      </dgm:t>
    </dgm:pt>
    <dgm:pt modelId="{4833321E-B0C1-4D3F-9481-3902BBB1E8CB}" type="sibTrans" cxnId="{59DE5231-FB86-41F7-8B8C-05E0902970D0}">
      <dgm:prSet/>
      <dgm:spPr/>
      <dgm:t>
        <a:bodyPr/>
        <a:lstStyle/>
        <a:p>
          <a:endParaRPr lang="en-US"/>
        </a:p>
      </dgm:t>
    </dgm:pt>
    <dgm:pt modelId="{6DF81185-B320-4501-B88A-DFD79D38FAE9}">
      <dgm:prSet/>
      <dgm:spPr/>
      <dgm:t>
        <a:bodyPr/>
        <a:lstStyle/>
        <a:p>
          <a:r>
            <a:rPr lang="en-US" dirty="0" smtClean="0"/>
            <a:t>Goal nr. 5 Insuring a relevant  regulation and functioning framework of the DIA activity </a:t>
          </a:r>
          <a:endParaRPr lang="en-US" dirty="0"/>
        </a:p>
      </dgm:t>
    </dgm:pt>
    <dgm:pt modelId="{F8B5C14D-37AC-405A-9F73-EC760A552923}" type="parTrans" cxnId="{C8B7E397-A03B-44B7-BD8E-4D0FDE5964DD}">
      <dgm:prSet/>
      <dgm:spPr/>
      <dgm:t>
        <a:bodyPr/>
        <a:lstStyle/>
        <a:p>
          <a:endParaRPr lang="en-US"/>
        </a:p>
      </dgm:t>
    </dgm:pt>
    <dgm:pt modelId="{29307EA1-9FDA-4673-8068-39495DE762BC}" type="sibTrans" cxnId="{C8B7E397-A03B-44B7-BD8E-4D0FDE5964DD}">
      <dgm:prSet/>
      <dgm:spPr/>
      <dgm:t>
        <a:bodyPr/>
        <a:lstStyle/>
        <a:p>
          <a:endParaRPr lang="en-US"/>
        </a:p>
      </dgm:t>
    </dgm:pt>
    <dgm:pt modelId="{17A52577-6D8C-4C4F-B9CF-7D9DDCB8BE97}" type="pres">
      <dgm:prSet presAssocID="{BB7AD24F-0488-46CA-B596-BAEB558D4C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A3F38869-9D92-46FC-B724-E2586AC63FFB}" type="pres">
      <dgm:prSet presAssocID="{B198E607-60A8-449A-A74E-09B82AA75961}" presName="linNode" presStyleCnt="0"/>
      <dgm:spPr/>
    </dgm:pt>
    <dgm:pt modelId="{57F6ADAC-DC3A-4C99-B919-4E10E2FF4424}" type="pres">
      <dgm:prSet presAssocID="{B198E607-60A8-449A-A74E-09B82AA75961}" presName="parentText" presStyleLbl="node1" presStyleIdx="0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0A552-4A59-4B64-B881-E2C361B35B5A}" type="pres">
      <dgm:prSet presAssocID="{0B7842D1-6128-49D2-A133-CE0681259311}" presName="sp" presStyleCnt="0"/>
      <dgm:spPr/>
    </dgm:pt>
    <dgm:pt modelId="{C3877D3F-9539-4EC6-B538-9A93889B6075}" type="pres">
      <dgm:prSet presAssocID="{7844B094-72E5-47BD-A24D-4BB60A5C4D71}" presName="linNode" presStyleCnt="0"/>
      <dgm:spPr/>
    </dgm:pt>
    <dgm:pt modelId="{500E4F68-D0A8-4806-9628-9AD7FBE09E34}" type="pres">
      <dgm:prSet presAssocID="{7844B094-72E5-47BD-A24D-4BB60A5C4D71}" presName="parentText" presStyleLbl="node1" presStyleIdx="1" presStyleCnt="5" custScaleX="277778" custLinFactNeighborX="-1329" custLinFactNeighborY="-202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AFC9A-47EE-459C-80F3-BFF182C323B5}" type="pres">
      <dgm:prSet presAssocID="{B9D92886-119B-4FBE-84AB-3D3B674D5D16}" presName="sp" presStyleCnt="0"/>
      <dgm:spPr/>
    </dgm:pt>
    <dgm:pt modelId="{B57982DF-747E-43EB-9C64-BF559718908E}" type="pres">
      <dgm:prSet presAssocID="{018A4F75-A988-4E41-931A-FB6FB5E658AD}" presName="linNode" presStyleCnt="0"/>
      <dgm:spPr/>
    </dgm:pt>
    <dgm:pt modelId="{FB72DEC9-CD46-4E75-965F-4ADB41768207}" type="pres">
      <dgm:prSet presAssocID="{018A4F75-A988-4E41-931A-FB6FB5E658AD}" presName="parentText" presStyleLbl="node1" presStyleIdx="2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8A47E-5567-493D-A5E3-CDA2E736B1D1}" type="pres">
      <dgm:prSet presAssocID="{BFB0DB71-7D6D-48DA-BE3E-D3270242814D}" presName="sp" presStyleCnt="0"/>
      <dgm:spPr/>
    </dgm:pt>
    <dgm:pt modelId="{A23C6A98-68C0-4650-84E0-EC4790148156}" type="pres">
      <dgm:prSet presAssocID="{DBF1B58B-BC25-41A4-B39C-79665B3EFB01}" presName="linNode" presStyleCnt="0"/>
      <dgm:spPr/>
    </dgm:pt>
    <dgm:pt modelId="{8787B668-F887-469F-A2FB-99BF0EE7BC2A}" type="pres">
      <dgm:prSet presAssocID="{DBF1B58B-BC25-41A4-B39C-79665B3EFB01}" presName="parentText" presStyleLbl="node1" presStyleIdx="3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B43FB-D67B-4980-977B-262D4064E84D}" type="pres">
      <dgm:prSet presAssocID="{4833321E-B0C1-4D3F-9481-3902BBB1E8CB}" presName="sp" presStyleCnt="0"/>
      <dgm:spPr/>
    </dgm:pt>
    <dgm:pt modelId="{0B859940-05A6-4A1E-A113-DF451F4F724B}" type="pres">
      <dgm:prSet presAssocID="{6DF81185-B320-4501-B88A-DFD79D38FAE9}" presName="linNode" presStyleCnt="0"/>
      <dgm:spPr/>
    </dgm:pt>
    <dgm:pt modelId="{99C222C3-5808-4826-BD54-4E2B6651F246}" type="pres">
      <dgm:prSet presAssocID="{6DF81185-B320-4501-B88A-DFD79D38FAE9}" presName="parentText" presStyleLbl="node1" presStyleIdx="4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8450B110-4DFF-4A7D-8369-8D802B75E84B}" type="presOf" srcId="{BB7AD24F-0488-46CA-B596-BAEB558D4C78}" destId="{17A52577-6D8C-4C4F-B9CF-7D9DDCB8BE97}" srcOrd="0" destOrd="0" presId="urn:microsoft.com/office/officeart/2005/8/layout/vList5"/>
    <dgm:cxn modelId="{59DE5231-FB86-41F7-8B8C-05E0902970D0}" srcId="{BB7AD24F-0488-46CA-B596-BAEB558D4C78}" destId="{DBF1B58B-BC25-41A4-B39C-79665B3EFB01}" srcOrd="3" destOrd="0" parTransId="{6B5A372F-60BB-45C9-A256-5571407D8F16}" sibTransId="{4833321E-B0C1-4D3F-9481-3902BBB1E8CB}"/>
    <dgm:cxn modelId="{FE62A129-1127-4C61-BF37-F6D4488551CD}" srcId="{BB7AD24F-0488-46CA-B596-BAEB558D4C78}" destId="{018A4F75-A988-4E41-931A-FB6FB5E658AD}" srcOrd="2" destOrd="0" parTransId="{83B62DCC-1491-4A6D-ABC6-818B679FE6AE}" sibTransId="{BFB0DB71-7D6D-48DA-BE3E-D3270242814D}"/>
    <dgm:cxn modelId="{F0930944-0F8E-4E50-A118-4478EA717555}" type="presOf" srcId="{6DF81185-B320-4501-B88A-DFD79D38FAE9}" destId="{99C222C3-5808-4826-BD54-4E2B6651F246}" srcOrd="0" destOrd="0" presId="urn:microsoft.com/office/officeart/2005/8/layout/vList5"/>
    <dgm:cxn modelId="{3392E18D-65F1-491F-8332-6FE9F34EBE66}" type="presOf" srcId="{7844B094-72E5-47BD-A24D-4BB60A5C4D71}" destId="{500E4F68-D0A8-4806-9628-9AD7FBE09E34}" srcOrd="0" destOrd="0" presId="urn:microsoft.com/office/officeart/2005/8/layout/vList5"/>
    <dgm:cxn modelId="{64F0B8EB-9B57-49E5-8720-4C2EE5283535}" srcId="{BB7AD24F-0488-46CA-B596-BAEB558D4C78}" destId="{B198E607-60A8-449A-A74E-09B82AA75961}" srcOrd="0" destOrd="0" parTransId="{DBAE9E3E-49FA-4623-9A29-7CDD9439D66B}" sibTransId="{0B7842D1-6128-49D2-A133-CE0681259311}"/>
    <dgm:cxn modelId="{C8B7E397-A03B-44B7-BD8E-4D0FDE5964DD}" srcId="{BB7AD24F-0488-46CA-B596-BAEB558D4C78}" destId="{6DF81185-B320-4501-B88A-DFD79D38FAE9}" srcOrd="4" destOrd="0" parTransId="{F8B5C14D-37AC-405A-9F73-EC760A552923}" sibTransId="{29307EA1-9FDA-4673-8068-39495DE762BC}"/>
    <dgm:cxn modelId="{A71C85BD-A927-465F-892C-1393652A63AF}" srcId="{BB7AD24F-0488-46CA-B596-BAEB558D4C78}" destId="{7844B094-72E5-47BD-A24D-4BB60A5C4D71}" srcOrd="1" destOrd="0" parTransId="{15E8300A-A79C-4BFC-9520-F7759AA11CC2}" sibTransId="{B9D92886-119B-4FBE-84AB-3D3B674D5D16}"/>
    <dgm:cxn modelId="{6C58BF68-8F73-4994-9341-2AE15D30A891}" type="presOf" srcId="{B198E607-60A8-449A-A74E-09B82AA75961}" destId="{57F6ADAC-DC3A-4C99-B919-4E10E2FF4424}" srcOrd="0" destOrd="0" presId="urn:microsoft.com/office/officeart/2005/8/layout/vList5"/>
    <dgm:cxn modelId="{BC7F8E2C-641B-4E47-BB31-824E47561551}" type="presOf" srcId="{018A4F75-A988-4E41-931A-FB6FB5E658AD}" destId="{FB72DEC9-CD46-4E75-965F-4ADB41768207}" srcOrd="0" destOrd="0" presId="urn:microsoft.com/office/officeart/2005/8/layout/vList5"/>
    <dgm:cxn modelId="{73619A58-E7E9-4415-8873-A03B454BBC31}" type="presOf" srcId="{DBF1B58B-BC25-41A4-B39C-79665B3EFB01}" destId="{8787B668-F887-469F-A2FB-99BF0EE7BC2A}" srcOrd="0" destOrd="0" presId="urn:microsoft.com/office/officeart/2005/8/layout/vList5"/>
    <dgm:cxn modelId="{99BAB8A8-CD3F-48D3-9538-A9453107187B}" type="presParOf" srcId="{17A52577-6D8C-4C4F-B9CF-7D9DDCB8BE97}" destId="{A3F38869-9D92-46FC-B724-E2586AC63FFB}" srcOrd="0" destOrd="0" presId="urn:microsoft.com/office/officeart/2005/8/layout/vList5"/>
    <dgm:cxn modelId="{3BDBEE81-6242-41D6-9FA6-23C2259EF7FB}" type="presParOf" srcId="{A3F38869-9D92-46FC-B724-E2586AC63FFB}" destId="{57F6ADAC-DC3A-4C99-B919-4E10E2FF4424}" srcOrd="0" destOrd="0" presId="urn:microsoft.com/office/officeart/2005/8/layout/vList5"/>
    <dgm:cxn modelId="{9298E807-7C7E-4351-88A8-8C49BD0576CA}" type="presParOf" srcId="{17A52577-6D8C-4C4F-B9CF-7D9DDCB8BE97}" destId="{9B10A552-4A59-4B64-B881-E2C361B35B5A}" srcOrd="1" destOrd="0" presId="urn:microsoft.com/office/officeart/2005/8/layout/vList5"/>
    <dgm:cxn modelId="{4A381D1F-FF85-4C73-94E2-B0815F1640D3}" type="presParOf" srcId="{17A52577-6D8C-4C4F-B9CF-7D9DDCB8BE97}" destId="{C3877D3F-9539-4EC6-B538-9A93889B6075}" srcOrd="2" destOrd="0" presId="urn:microsoft.com/office/officeart/2005/8/layout/vList5"/>
    <dgm:cxn modelId="{C3E003F3-41D6-4979-80B1-EB3ABDE82180}" type="presParOf" srcId="{C3877D3F-9539-4EC6-B538-9A93889B6075}" destId="{500E4F68-D0A8-4806-9628-9AD7FBE09E34}" srcOrd="0" destOrd="0" presId="urn:microsoft.com/office/officeart/2005/8/layout/vList5"/>
    <dgm:cxn modelId="{F29821F6-4ADB-4492-A2F9-C7FE67AF842A}" type="presParOf" srcId="{17A52577-6D8C-4C4F-B9CF-7D9DDCB8BE97}" destId="{76DAFC9A-47EE-459C-80F3-BFF182C323B5}" srcOrd="3" destOrd="0" presId="urn:microsoft.com/office/officeart/2005/8/layout/vList5"/>
    <dgm:cxn modelId="{26569C53-46A3-49DF-9B97-9865B83DB7A0}" type="presParOf" srcId="{17A52577-6D8C-4C4F-B9CF-7D9DDCB8BE97}" destId="{B57982DF-747E-43EB-9C64-BF559718908E}" srcOrd="4" destOrd="0" presId="urn:microsoft.com/office/officeart/2005/8/layout/vList5"/>
    <dgm:cxn modelId="{D6CB008B-10C2-4DA0-9C51-A4883A261707}" type="presParOf" srcId="{B57982DF-747E-43EB-9C64-BF559718908E}" destId="{FB72DEC9-CD46-4E75-965F-4ADB41768207}" srcOrd="0" destOrd="0" presId="urn:microsoft.com/office/officeart/2005/8/layout/vList5"/>
    <dgm:cxn modelId="{85A9110C-2A8A-4EA5-B55A-002499D0959D}" type="presParOf" srcId="{17A52577-6D8C-4C4F-B9CF-7D9DDCB8BE97}" destId="{C688A47E-5567-493D-A5E3-CDA2E736B1D1}" srcOrd="5" destOrd="0" presId="urn:microsoft.com/office/officeart/2005/8/layout/vList5"/>
    <dgm:cxn modelId="{7B3E906E-103A-4441-9E05-8E66FB7B9781}" type="presParOf" srcId="{17A52577-6D8C-4C4F-B9CF-7D9DDCB8BE97}" destId="{A23C6A98-68C0-4650-84E0-EC4790148156}" srcOrd="6" destOrd="0" presId="urn:microsoft.com/office/officeart/2005/8/layout/vList5"/>
    <dgm:cxn modelId="{4A95D997-5BC4-4801-B447-15EB8DA28F3D}" type="presParOf" srcId="{A23C6A98-68C0-4650-84E0-EC4790148156}" destId="{8787B668-F887-469F-A2FB-99BF0EE7BC2A}" srcOrd="0" destOrd="0" presId="urn:microsoft.com/office/officeart/2005/8/layout/vList5"/>
    <dgm:cxn modelId="{3BDFCE5B-996D-4FAE-9868-926FDD03557D}" type="presParOf" srcId="{17A52577-6D8C-4C4F-B9CF-7D9DDCB8BE97}" destId="{5A5B43FB-D67B-4980-977B-262D4064E84D}" srcOrd="7" destOrd="0" presId="urn:microsoft.com/office/officeart/2005/8/layout/vList5"/>
    <dgm:cxn modelId="{1DBF0CC0-04BE-4F1B-9CD7-618A035BBEAC}" type="presParOf" srcId="{17A52577-6D8C-4C4F-B9CF-7D9DDCB8BE97}" destId="{0B859940-05A6-4A1E-A113-DF451F4F724B}" srcOrd="8" destOrd="0" presId="urn:microsoft.com/office/officeart/2005/8/layout/vList5"/>
    <dgm:cxn modelId="{5FB4E123-7771-4E29-B808-54E0A92DFB17}" type="presParOf" srcId="{0B859940-05A6-4A1E-A113-DF451F4F724B}" destId="{99C222C3-5808-4826-BD54-4E2B6651F24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587CD2-B1EC-4697-8EB8-A3B030834A43}">
      <dsp:nvSpPr>
        <dsp:cNvPr id="0" name=""/>
        <dsp:cNvSpPr/>
      </dsp:nvSpPr>
      <dsp:spPr>
        <a:xfrm>
          <a:off x="-6780" y="16225"/>
          <a:ext cx="7195085" cy="493443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8C877A-E533-476C-9077-BF10FF21CCF3}">
      <dsp:nvSpPr>
        <dsp:cNvPr id="0" name=""/>
        <dsp:cNvSpPr/>
      </dsp:nvSpPr>
      <dsp:spPr>
        <a:xfrm>
          <a:off x="2214673" y="499625"/>
          <a:ext cx="5982394" cy="1176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lumMod val="5000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kern="1200" dirty="0" smtClean="0"/>
            <a:t>Toate sistemele /procesele operaţionale de bază ale entităţii au fost luate în consideraţie</a:t>
          </a:r>
          <a:endParaRPr lang="en-US" sz="2100" kern="1200" dirty="0"/>
        </a:p>
      </dsp:txBody>
      <dsp:txXfrm>
        <a:off x="2214673" y="499625"/>
        <a:ext cx="5982394" cy="1176389"/>
      </dsp:txXfrm>
    </dsp:sp>
    <dsp:sp modelId="{C749F48A-C0F9-4043-81FC-69AF3713B52F}">
      <dsp:nvSpPr>
        <dsp:cNvPr id="0" name=""/>
        <dsp:cNvSpPr/>
      </dsp:nvSpPr>
      <dsp:spPr>
        <a:xfrm>
          <a:off x="2192401" y="1823063"/>
          <a:ext cx="6026939" cy="1176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lumMod val="5000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kern="1200" dirty="0" smtClean="0"/>
            <a:t>Orientarea resurselor spre domeniile unde acestea sînt cele mai necesare</a:t>
          </a:r>
          <a:endParaRPr lang="en-US" sz="2100" kern="1200" dirty="0"/>
        </a:p>
      </dsp:txBody>
      <dsp:txXfrm>
        <a:off x="2192401" y="1823063"/>
        <a:ext cx="6026939" cy="1176389"/>
      </dsp:txXfrm>
    </dsp:sp>
    <dsp:sp modelId="{6D0D43B3-20DC-4D39-AD70-09B092601A7B}">
      <dsp:nvSpPr>
        <dsp:cNvPr id="0" name=""/>
        <dsp:cNvSpPr/>
      </dsp:nvSpPr>
      <dsp:spPr>
        <a:xfrm>
          <a:off x="2148858" y="3146501"/>
          <a:ext cx="6114026" cy="1176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lumMod val="5000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kern="1200" dirty="0" smtClean="0"/>
            <a:t>Conştientizarea sporită a obiectivelor, sistemelor / proceselor şi riscurilor de către managerii operaţionali</a:t>
          </a:r>
          <a:endParaRPr lang="en-US" sz="2000" kern="1200" dirty="0"/>
        </a:p>
      </dsp:txBody>
      <dsp:txXfrm>
        <a:off x="2148858" y="3146501"/>
        <a:ext cx="6114026" cy="11763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F6ADAC-DC3A-4C99-B919-4E10E2FF4424}">
      <dsp:nvSpPr>
        <dsp:cNvPr id="0" name=""/>
        <dsp:cNvSpPr/>
      </dsp:nvSpPr>
      <dsp:spPr>
        <a:xfrm>
          <a:off x="3950" y="2277"/>
          <a:ext cx="8089177" cy="9955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900" b="1" i="1" kern="1200" dirty="0" smtClean="0"/>
            <a:t>Obiectiv nr.1</a:t>
          </a:r>
          <a:r>
            <a:rPr lang="ro-RO" sz="1900" i="1" kern="1200" dirty="0" smtClean="0"/>
            <a:t> Dezvoltarea în cadrul Ministerului Finanţelor a sistemelor adecvate de control managerial</a:t>
          </a:r>
          <a:endParaRPr lang="en-US" sz="1900" kern="1200" dirty="0"/>
        </a:p>
      </dsp:txBody>
      <dsp:txXfrm>
        <a:off x="3950" y="2277"/>
        <a:ext cx="8089177" cy="995585"/>
      </dsp:txXfrm>
    </dsp:sp>
    <dsp:sp modelId="{500E4F68-D0A8-4806-9628-9AD7FBE09E34}">
      <dsp:nvSpPr>
        <dsp:cNvPr id="0" name=""/>
        <dsp:cNvSpPr/>
      </dsp:nvSpPr>
      <dsp:spPr>
        <a:xfrm>
          <a:off x="0" y="1027491"/>
          <a:ext cx="8089177" cy="9955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O" sz="1900" b="1" i="1" kern="1200" dirty="0" smtClean="0"/>
            <a:t>Obiectivul 2. </a:t>
          </a:r>
          <a:r>
            <a:rPr lang="ro-MO" sz="1900" i="1" kern="1200" dirty="0" smtClean="0"/>
            <a:t>Consolidarea sistemului curent de evaluare, raportare a managementului financiar şi controlului, precum şi de emitere a declaraţiei privind buna guvernare</a:t>
          </a:r>
          <a:endParaRPr lang="en-US" sz="1900" kern="1200" dirty="0"/>
        </a:p>
      </dsp:txBody>
      <dsp:txXfrm>
        <a:off x="0" y="1027491"/>
        <a:ext cx="8089177" cy="995585"/>
      </dsp:txXfrm>
    </dsp:sp>
    <dsp:sp modelId="{FB72DEC9-CD46-4E75-965F-4ADB41768207}">
      <dsp:nvSpPr>
        <dsp:cNvPr id="0" name=""/>
        <dsp:cNvSpPr/>
      </dsp:nvSpPr>
      <dsp:spPr>
        <a:xfrm>
          <a:off x="3950" y="2093006"/>
          <a:ext cx="8089177" cy="9955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900" b="1" i="1" kern="1200" dirty="0" smtClean="0"/>
            <a:t>Obiectiv nr.3</a:t>
          </a:r>
          <a:r>
            <a:rPr lang="ro-MO" sz="1900" i="1" kern="1200" dirty="0" smtClean="0"/>
            <a:t> Consolidarea eficacităţii activităţii de audit intern</a:t>
          </a:r>
          <a:endParaRPr lang="en-US" sz="1900" kern="1200" dirty="0"/>
        </a:p>
      </dsp:txBody>
      <dsp:txXfrm>
        <a:off x="3950" y="2093006"/>
        <a:ext cx="8089177" cy="995585"/>
      </dsp:txXfrm>
    </dsp:sp>
    <dsp:sp modelId="{8787B668-F887-469F-A2FB-99BF0EE7BC2A}">
      <dsp:nvSpPr>
        <dsp:cNvPr id="0" name=""/>
        <dsp:cNvSpPr/>
      </dsp:nvSpPr>
      <dsp:spPr>
        <a:xfrm>
          <a:off x="3950" y="3138371"/>
          <a:ext cx="8089177" cy="9955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900" b="1" i="1" kern="1200" dirty="0" smtClean="0"/>
            <a:t>Obiectiv nr.4</a:t>
          </a:r>
          <a:r>
            <a:rPr lang="ro-RO" sz="1900" i="1" kern="1200" dirty="0" smtClean="0"/>
            <a:t> Promovarea funcţiei audit intern pe plan intern şi extern</a:t>
          </a:r>
          <a:endParaRPr lang="en-US" sz="1900" kern="1200" dirty="0"/>
        </a:p>
      </dsp:txBody>
      <dsp:txXfrm>
        <a:off x="3950" y="3138371"/>
        <a:ext cx="8089177" cy="995585"/>
      </dsp:txXfrm>
    </dsp:sp>
    <dsp:sp modelId="{99C222C3-5808-4826-BD54-4E2B6651F246}">
      <dsp:nvSpPr>
        <dsp:cNvPr id="0" name=""/>
        <dsp:cNvSpPr/>
      </dsp:nvSpPr>
      <dsp:spPr>
        <a:xfrm>
          <a:off x="3950" y="4183736"/>
          <a:ext cx="8089177" cy="9955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900" b="1" i="1" kern="1200" dirty="0" smtClean="0"/>
            <a:t>Obiectiv nr.5</a:t>
          </a:r>
          <a:r>
            <a:rPr lang="ro-RO" sz="1900" i="1" kern="1200" dirty="0" smtClean="0"/>
            <a:t> Asigurarea unui cadru relevant de reglementare şi funcţionare a activităţii DAI</a:t>
          </a:r>
          <a:endParaRPr lang="en-US" sz="1900" kern="1200" dirty="0"/>
        </a:p>
      </dsp:txBody>
      <dsp:txXfrm>
        <a:off x="3950" y="4183736"/>
        <a:ext cx="8089177" cy="995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5FC1643-DEA3-4BD9-A371-FA23C557F281}" type="datetimeFigureOut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67AA5FE-8C19-4515-8088-FEFF5B2E7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62F325-CFCE-4778-9B04-701DA641E4EB}" type="datetimeFigureOut">
              <a:rPr lang="nl-NL"/>
              <a:pPr>
                <a:defRPr/>
              </a:pPr>
              <a:t>19-2-2014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F2A1EA-F53C-435A-B99E-70D825011A75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73FC3F-2123-4708-9CE4-5A39CC73D57C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1">
              <a:lnSpc>
                <a:spcPct val="80000"/>
              </a:lnSpc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25E79-01CF-4FFC-8182-1F29435B396F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73FC3F-2123-4708-9CE4-5A39CC73D57C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734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5602" name="Rectangle 5734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5603" name="Form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defTabSz="942975"/>
            <a:fld id="{91DD55AB-6665-4A88-84BC-06970D1A7EE0}" type="slidenum">
              <a:rPr lang="fr-FR" sz="1200">
                <a:solidFill>
                  <a:schemeClr val="tx1"/>
                </a:solidFill>
                <a:latin typeface="Tahoma" pitchFamily="34" charset="0"/>
              </a:rPr>
              <a:pPr defTabSz="942975"/>
              <a:t>7</a:t>
            </a:fld>
            <a:endParaRPr lang="fr-FR" sz="12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734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5602" name="Rectangle 5734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5603" name="Form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defTabSz="942975"/>
            <a:fld id="{91DD55AB-6665-4A88-84BC-06970D1A7EE0}" type="slidenum">
              <a:rPr lang="fr-FR" sz="1200">
                <a:solidFill>
                  <a:schemeClr val="tx1"/>
                </a:solidFill>
                <a:latin typeface="Tahoma" pitchFamily="34" charset="0"/>
              </a:rPr>
              <a:pPr defTabSz="942975"/>
              <a:t>8</a:t>
            </a:fld>
            <a:endParaRPr lang="fr-FR" sz="12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734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7650" name="Rectangle 5734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7651" name="Form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defTabSz="942975"/>
            <a:fld id="{33BF002C-9A43-47C9-88DC-5C62B459C778}" type="slidenum">
              <a:rPr lang="fr-FR" sz="1200">
                <a:solidFill>
                  <a:schemeClr val="tx1"/>
                </a:solidFill>
                <a:latin typeface="Tahoma" pitchFamily="34" charset="0"/>
              </a:rPr>
              <a:pPr defTabSz="942975"/>
              <a:t>10</a:t>
            </a:fld>
            <a:endParaRPr lang="fr-FR" sz="12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D5830-6772-4439-9150-E95ABBEAFC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D5830-6772-4439-9150-E95ABBEAFC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F39C1-1F44-4966-96D3-D7EE85EB792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F312E-5C47-4E04-A296-C48414F1881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1A4F6-4198-4A15-A4A1-EFECE18359A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35AC4-A8E9-45D7-83FD-87CE2FCC958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7FEE9-6BE1-426C-B491-08D2A90AC1A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2" r:id="rId1"/>
    <p:sldLayoutId id="2147484268" r:id="rId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 sz="2800"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 sz="2400"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sz="2000"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09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479C1BFC-93D8-4470-A575-2B955C1493B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4105" name="shpBeeldmerk" descr="RO__vervolgpagina~LPP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66" r:id="rId2"/>
    <p:sldLayoutId id="2147484265" r:id="rId3"/>
    <p:sldLayoutId id="2147484264" r:id="rId4"/>
    <p:sldLayoutId id="2147484263" r:id="rId5"/>
    <p:sldLayoutId id="2147484269" r:id="rId6"/>
    <p:sldLayoutId id="2147484270" r:id="rId7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nl-NL" sz="32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sz="28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sz="24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lang="nl-NL" sz="20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har char="»"/>
        <a:defRPr lang="nl-NL" sz="2000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27244-C207-4CEF-A3A5-E907EF29E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  <p:sldLayoutId id="2147484283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1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ven Invading Eart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57065"/>
            <a:ext cx="9144000" cy="520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2209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Strategic plan of the Internal Audit Department 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953000"/>
            <a:ext cx="7772400" cy="152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Livia</a:t>
            </a: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Jand</a:t>
            </a:r>
            <a:r>
              <a:rPr lang="ro-RO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îc</a:t>
            </a:r>
            <a:r>
              <a:rPr lang="ro-RO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</a:t>
            </a:r>
          </a:p>
          <a:p>
            <a:endParaRPr lang="ro-RO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eaLnBrk="0" hangingPunct="0">
              <a:lnSpc>
                <a:spcPct val="115000"/>
              </a:lnSpc>
              <a:buClr>
                <a:srgbClr val="FF9900"/>
              </a:buClr>
            </a:pPr>
            <a:r>
              <a:rPr lang="en-US" dirty="0" err="1" smtClean="0">
                <a:solidFill>
                  <a:srgbClr val="FFFFFF"/>
                </a:solidFill>
                <a:latin typeface="Arial" charset="0"/>
              </a:rPr>
              <a:t>Budva</a:t>
            </a:r>
            <a:r>
              <a:rPr lang="en-US" dirty="0" smtClean="0">
                <a:solidFill>
                  <a:srgbClr val="FFFFFF"/>
                </a:solidFill>
                <a:latin typeface="Arial" charset="0"/>
              </a:rPr>
              <a:t>, Montenegro, March 3-5, 2014</a:t>
            </a:r>
            <a:endParaRPr lang="ro-RO" dirty="0" smtClean="0">
              <a:solidFill>
                <a:srgbClr val="FFFFFF"/>
              </a:solidFill>
            </a:endParaRPr>
          </a:p>
          <a:p>
            <a:endParaRPr lang="ro-RO" dirty="0"/>
          </a:p>
        </p:txBody>
      </p:sp>
      <p:pic>
        <p:nvPicPr>
          <p:cNvPr id="4" name="Imagine 1" descr="http://acceleratedgrowth.org/wp-content/uploads/2010/08/chess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D:\Documentele mele\Desktop\1072148_690080921009092_761650442_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85800"/>
            <a:ext cx="1190625" cy="12382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52600" y="76200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The Ministry of Finance of the                             Republic of Moldova</a:t>
            </a:r>
            <a:endParaRPr lang="ro-RO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835905A4-6FE0-4F5C-B7B9-A2FB4F8AFF89}" type="slidenum">
              <a:rPr lang="fr-FR" smtClean="0">
                <a:latin typeface="Times New Roman" pitchFamily="18" charset="0"/>
              </a:rPr>
              <a:pPr>
                <a:defRPr/>
              </a:pPr>
              <a:t>10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39" name="Forme 620545"/>
          <p:cNvSpPr>
            <a:spLocks noGrp="1" noChangeArrowheads="1"/>
          </p:cNvSpPr>
          <p:nvPr>
            <p:ph type="title" idx="4294967295"/>
          </p:nvPr>
        </p:nvSpPr>
        <p:spPr>
          <a:xfrm>
            <a:off x="424069" y="614293"/>
            <a:ext cx="8229600" cy="571500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Strategic </a:t>
            </a:r>
            <a:r>
              <a:rPr lang="ro-RO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goals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Forme 620546"/>
          <p:cNvSpPr>
            <a:spLocks noGrp="1" noChangeArrowheads="1"/>
          </p:cNvSpPr>
          <p:nvPr>
            <p:ph type="body" idx="4294967295"/>
          </p:nvPr>
        </p:nvSpPr>
        <p:spPr>
          <a:xfrm>
            <a:off x="543339" y="1243634"/>
            <a:ext cx="8229600" cy="441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dirty="0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543340" y="1298713"/>
          <a:ext cx="8097078" cy="518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3948" y="251791"/>
            <a:ext cx="8229600" cy="781534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Distribution of the time resource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17443" y="940900"/>
          <a:ext cx="8229600" cy="6047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705"/>
                <a:gridCol w="5844209"/>
                <a:gridCol w="1901686"/>
              </a:tblGrid>
              <a:tr h="365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Nr.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of activity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from total resources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Performing the insuring audit mission, following how are implemented the recomandations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60%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249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Performing the insuring audit missions inside the subordinated institutions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44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Performing the audit conciliation mission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Following the standardization 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DIA to the national and international standards-supervising the audit missions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nning, assessment and reporting of the activity of the internal audit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03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Coordination of the autoevaluation process of the MFS system of the MF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</a:t>
                      </a:r>
                      <a:endParaRPr lang="en-US" sz="12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Continuous professional improvment of the employees of the DIA, as well as trainers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21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</a:t>
                      </a:r>
                      <a:endParaRPr lang="en-US" sz="12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Performing ad-hoc audit missions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480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Performing and update of the internal functioning acts of the DIA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activity as a member in councils, commissions and profile organizations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44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Conciliation activity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44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Maintaining the functionality of the MFC system inside the DIA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6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Participation at the elaboration of the normative framework in PIFC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81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Documentele mele\Desktop\R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066800"/>
            <a:ext cx="2240280" cy="2286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106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Risk assessment methodology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8174" y="1196009"/>
            <a:ext cx="86868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o-RO" dirty="0" smtClean="0"/>
              <a:t>Materiality with a share of - 15 %</a:t>
            </a:r>
          </a:p>
          <a:p>
            <a:pPr>
              <a:buNone/>
            </a:pPr>
            <a:r>
              <a:rPr lang="ro-RO" dirty="0" smtClean="0"/>
              <a:t>Control </a:t>
            </a:r>
            <a:r>
              <a:rPr lang="en-GB" dirty="0" smtClean="0"/>
              <a:t>environment</a:t>
            </a:r>
            <a:r>
              <a:rPr lang="ro-RO" dirty="0" smtClean="0"/>
              <a:t> - 10 %</a:t>
            </a:r>
          </a:p>
          <a:p>
            <a:pPr>
              <a:buNone/>
            </a:pPr>
            <a:r>
              <a:rPr lang="ro-RO" dirty="0" smtClean="0"/>
              <a:t>Sensi</a:t>
            </a:r>
            <a:r>
              <a:rPr lang="en-US" dirty="0" err="1" smtClean="0"/>
              <a:t>tivity</a:t>
            </a:r>
            <a:r>
              <a:rPr lang="ro-RO" dirty="0" smtClean="0"/>
              <a:t> -10 %</a:t>
            </a:r>
          </a:p>
          <a:p>
            <a:pPr>
              <a:buNone/>
            </a:pPr>
            <a:r>
              <a:rPr lang="ro-RO" dirty="0" smtClean="0"/>
              <a:t>MF’ Management concerns-15 %</a:t>
            </a:r>
          </a:p>
          <a:p>
            <a:pPr>
              <a:buNone/>
            </a:pPr>
            <a:r>
              <a:rPr lang="ro-RO" dirty="0" smtClean="0"/>
              <a:t>Complexity of the process-10 %</a:t>
            </a:r>
          </a:p>
          <a:p>
            <a:pPr>
              <a:buNone/>
            </a:pPr>
            <a:r>
              <a:rPr lang="ro-RO" dirty="0" smtClean="0"/>
              <a:t>Changes of people and of system-10 %</a:t>
            </a:r>
          </a:p>
          <a:p>
            <a:pPr>
              <a:buNone/>
            </a:pPr>
            <a:r>
              <a:rPr lang="ro-RO" dirty="0" smtClean="0"/>
              <a:t>The integr</a:t>
            </a:r>
            <a:r>
              <a:rPr lang="en-US" dirty="0" err="1" smtClean="0"/>
              <a:t>i</a:t>
            </a:r>
            <a:r>
              <a:rPr lang="ro-RO" dirty="0" smtClean="0"/>
              <a:t>ty of the data processing environment-5 %</a:t>
            </a:r>
          </a:p>
          <a:p>
            <a:pPr>
              <a:buNone/>
            </a:pPr>
            <a:r>
              <a:rPr lang="ro-RO" dirty="0" smtClean="0"/>
              <a:t>The last audit mission-15 %</a:t>
            </a:r>
          </a:p>
          <a:p>
            <a:pPr>
              <a:buNone/>
            </a:pPr>
            <a:r>
              <a:rPr lang="ro-RO" dirty="0" smtClean="0"/>
              <a:t>The results of the last audit mission-10 %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o-RO" dirty="0" smtClean="0"/>
              <a:t>Each criteria is marked with a point from 1 to 5 (1-lowest level of risk, 5-highest risk level)</a:t>
            </a:r>
          </a:p>
          <a:p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 Matrix</a:t>
            </a:r>
            <a:endParaRPr lang="ro-RO" dirty="0"/>
          </a:p>
        </p:txBody>
      </p:sp>
      <p:pic>
        <p:nvPicPr>
          <p:cNvPr id="1026" name="Picture 2" descr="D:\Documentele mele\Desktop\prezentarea Livia\risk matri8x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2900" y="1647825"/>
            <a:ext cx="8801100" cy="38671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Calculation of the risk score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7930" y="1189383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o-RO" sz="1800" b="1" dirty="0" smtClean="0"/>
              <a:t>       </a:t>
            </a:r>
          </a:p>
          <a:p>
            <a:pPr>
              <a:buNone/>
            </a:pPr>
            <a:endParaRPr lang="ro-RO" sz="1800" b="1" dirty="0" smtClean="0"/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Materiality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* 15%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Control environment   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Sensibil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ity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MF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’s management concerns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  * 15%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Complexity of the process 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Changes of people or system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Integrity of the data processing </a:t>
            </a: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                                           environment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5%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The period of the last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a.m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15%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The results from the last a.m.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   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Прямоугольник 4"/>
          <p:cNvSpPr/>
          <p:nvPr/>
        </p:nvSpPr>
        <p:spPr>
          <a:xfrm>
            <a:off x="331305" y="3419061"/>
            <a:ext cx="2226365" cy="6626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Risk score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2398643" y="3578087"/>
            <a:ext cx="543339" cy="33130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2968487" y="1802296"/>
            <a:ext cx="450574" cy="39491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Левая фигурная скобка 7"/>
          <p:cNvSpPr/>
          <p:nvPr/>
        </p:nvSpPr>
        <p:spPr>
          <a:xfrm rot="10800000">
            <a:off x="6950766" y="1769166"/>
            <a:ext cx="450574" cy="39491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8044069" y="3498574"/>
            <a:ext cx="516835" cy="477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Деление 11"/>
          <p:cNvSpPr/>
          <p:nvPr/>
        </p:nvSpPr>
        <p:spPr>
          <a:xfrm>
            <a:off x="7381462" y="3498574"/>
            <a:ext cx="861391" cy="49033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categories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3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22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Risk</a:t>
                      </a:r>
                      <a:r>
                        <a:rPr lang="en-US" sz="18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category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 score of the risk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Priority level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Very low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 20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low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Low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20-40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Moderate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40-60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medium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High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60-80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high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Very high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 &lt;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</a:t>
            </a:r>
            <a:endParaRPr lang="ro-RO" dirty="0"/>
          </a:p>
        </p:txBody>
      </p:sp>
      <p:pic>
        <p:nvPicPr>
          <p:cNvPr id="3075" name="Picture 3" descr="D:\Documentele mele\Desktop\prezentarea Livia\strategic plan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350" y="1638300"/>
            <a:ext cx="8763000" cy="401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Annual action plan 2014</a:t>
            </a:r>
            <a:endParaRPr lang="ro-RO" dirty="0"/>
          </a:p>
        </p:txBody>
      </p:sp>
      <p:pic>
        <p:nvPicPr>
          <p:cNvPr id="2050" name="Picture 2" descr="D:\Documentele mele\Desktop\prezentarea Livia\annual action plan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8457" y="1600200"/>
            <a:ext cx="7627085" cy="4525963"/>
          </a:xfrm>
          <a:prstGeom prst="rect">
            <a:avLst/>
          </a:prstGeom>
          <a:noFill/>
        </p:spPr>
      </p:pic>
      <p:pic>
        <p:nvPicPr>
          <p:cNvPr id="5" name="Picture 3" descr="D:\Documentele mele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85800"/>
            <a:ext cx="2352675" cy="2061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</a:t>
            </a:r>
            <a:endParaRPr lang="ro-RO" dirty="0"/>
          </a:p>
        </p:txBody>
      </p:sp>
      <p:pic>
        <p:nvPicPr>
          <p:cNvPr id="1026" name="Picture 2" descr="D:\Documentele mele\Desktop\prezentarea Livia\strategic pla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8153400" cy="3505199"/>
          </a:xfrm>
          <a:prstGeom prst="rect">
            <a:avLst/>
          </a:prstGeom>
          <a:noFill/>
        </p:spPr>
      </p:pic>
      <p:pic>
        <p:nvPicPr>
          <p:cNvPr id="5" name="Picture 7" descr="D:\Documentele mele\Desktop\Blue Thank yo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15537">
            <a:off x="7535904" y="4887166"/>
            <a:ext cx="1524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Content</a:t>
            </a:r>
          </a:p>
        </p:txBody>
      </p:sp>
      <p:sp>
        <p:nvSpPr>
          <p:cNvPr id="19458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endParaRPr lang="ro-RO" sz="2000" dirty="0" smtClean="0"/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ro-RO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aim and the necessity of activity planning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The elaboration stages of the Strategic plan: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● SWOT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analysis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o-RO" dirty="0">
                <a:latin typeface="Arial" pitchFamily="34" charset="0"/>
                <a:cs typeface="Arial" pitchFamily="34" charset="0"/>
              </a:rPr>
              <a:t>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         ●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priorities and objectives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o-RO" dirty="0" smtClean="0">
                <a:latin typeface="Arial" pitchFamily="34" charset="0"/>
                <a:cs typeface="Arial" pitchFamily="34" charset="0"/>
              </a:rPr>
              <a:t>           ●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distribution of the time resource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ro-RO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methodology of risk assessment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Annual plan</a:t>
            </a:r>
            <a:endParaRPr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D:\Documentele mele\Desktop\1072148_690080921009092_761650442_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0087" y="208722"/>
            <a:ext cx="746677" cy="77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The goal of the Strategic Plan</a:t>
            </a:r>
            <a:endParaRPr lang="nl-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410" name="Tijdelijke aanduiding voor tekst 4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900" dirty="0" smtClean="0"/>
          </a:p>
          <a:p>
            <a:pPr marL="0" indent="0">
              <a:lnSpc>
                <a:spcPct val="80000"/>
              </a:lnSpc>
            </a:pPr>
            <a:endParaRPr 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</a:pPr>
            <a:endParaRPr sz="2000" dirty="0" smtClean="0"/>
          </a:p>
        </p:txBody>
      </p:sp>
      <p:pic>
        <p:nvPicPr>
          <p:cNvPr id="4" name="Рисунок 3" descr="index4.jp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1126435" y="1603926"/>
            <a:ext cx="7010399" cy="419884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37251" y="3445566"/>
            <a:ext cx="1775791" cy="46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17094" y="4452731"/>
            <a:ext cx="2087219" cy="4439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Requirements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The planning requirements</a:t>
            </a:r>
            <a:endParaRPr lang="ro-R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458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endParaRPr sz="2000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3826" y="1431235"/>
          <a:ext cx="8256104" cy="4969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Двойная стрелка вверх/вниз 4"/>
          <p:cNvSpPr/>
          <p:nvPr/>
        </p:nvSpPr>
        <p:spPr>
          <a:xfrm rot="1998375">
            <a:off x="1216011" y="1534260"/>
            <a:ext cx="1245705" cy="3496655"/>
          </a:xfrm>
          <a:prstGeom prst="up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Insurance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Strategic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plan content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sz="2000" dirty="0" smtClean="0"/>
              <a:t>Context</a:t>
            </a:r>
          </a:p>
          <a:p>
            <a:r>
              <a:rPr lang="en-US" sz="2000" dirty="0" smtClean="0"/>
              <a:t>Mission</a:t>
            </a:r>
          </a:p>
          <a:p>
            <a:r>
              <a:rPr lang="en-US" sz="2000" dirty="0" smtClean="0"/>
              <a:t>Vision</a:t>
            </a:r>
          </a:p>
          <a:p>
            <a:r>
              <a:rPr lang="en-US" sz="2000" dirty="0" smtClean="0"/>
              <a:t>Values</a:t>
            </a:r>
          </a:p>
          <a:p>
            <a:r>
              <a:rPr lang="en-US" sz="2000" dirty="0" smtClean="0"/>
              <a:t>The profile of the department</a:t>
            </a:r>
          </a:p>
          <a:p>
            <a:r>
              <a:rPr lang="en-US" sz="2000" dirty="0" smtClean="0"/>
              <a:t>SWOT Analysis</a:t>
            </a:r>
          </a:p>
          <a:p>
            <a:r>
              <a:rPr lang="en-US" sz="2000" dirty="0" smtClean="0"/>
              <a:t>Mid-term priorities</a:t>
            </a:r>
          </a:p>
          <a:p>
            <a:r>
              <a:rPr lang="en-US" sz="2000" dirty="0" smtClean="0"/>
              <a:t>Strategic objectives</a:t>
            </a:r>
          </a:p>
          <a:p>
            <a:r>
              <a:rPr lang="en-US" sz="2000" dirty="0" smtClean="0"/>
              <a:t>The audit requirements</a:t>
            </a:r>
          </a:p>
          <a:p>
            <a:r>
              <a:rPr lang="en-US" sz="2000" dirty="0" smtClean="0"/>
              <a:t>The methodology of risk assessment</a:t>
            </a:r>
          </a:p>
          <a:p>
            <a:r>
              <a:rPr lang="en-US" sz="2000" dirty="0" smtClean="0"/>
              <a:t>The necessary and available resources</a:t>
            </a:r>
          </a:p>
          <a:p>
            <a:r>
              <a:rPr lang="en-US" sz="2000" dirty="0" smtClean="0"/>
              <a:t>Annual activity plan</a:t>
            </a:r>
          </a:p>
          <a:p>
            <a:r>
              <a:rPr lang="en-US" sz="2000" dirty="0" smtClean="0"/>
              <a:t>Conclusions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7" name="Picture 2" descr="D:\Documentele mele\Desktop\prezentarea Livia\Strate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371600"/>
            <a:ext cx="36576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026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Stages of developing the Strategic Plan</a:t>
            </a:r>
          </a:p>
        </p:txBody>
      </p:sp>
      <p:sp>
        <p:nvSpPr>
          <p:cNvPr id="2150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04191" y="1417983"/>
            <a:ext cx="8229600" cy="4800946"/>
          </a:xfrm>
        </p:spPr>
        <p:txBody>
          <a:bodyPr>
            <a:noAutofit/>
          </a:bodyPr>
          <a:lstStyle/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dirty="0" smtClean="0"/>
              <a:t>Defining the mission, vision and values of the DIA and the SWOT analysis of the curent situation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dirty="0" smtClean="0"/>
              <a:t>Determining the activity</a:t>
            </a:r>
            <a:r>
              <a:rPr lang="en-US" sz="2400" dirty="0" smtClean="0"/>
              <a:t>’s</a:t>
            </a:r>
            <a:r>
              <a:rPr lang="ro-RO" sz="2400" dirty="0" smtClean="0"/>
              <a:t> priorities for the medium term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dirty="0" smtClean="0"/>
              <a:t>Identification of the operational systems and processes fo</a:t>
            </a:r>
            <a:r>
              <a:rPr lang="en-US" sz="2400" dirty="0" smtClean="0"/>
              <a:t>r</a:t>
            </a:r>
            <a:r>
              <a:rPr lang="ro-RO" sz="2400" dirty="0" smtClean="0"/>
              <a:t> the Ministry of Finance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dirty="0" smtClean="0"/>
              <a:t>Risk assessment based on the manager’s expectations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dirty="0" smtClean="0"/>
              <a:t>Determining the period of the Strategic Plan and frequency of the missions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dirty="0" smtClean="0"/>
              <a:t>Assessment of the needed  and available resources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dirty="0" smtClean="0"/>
              <a:t>Defining the Strategic Plan and the Annual Plan of the DIA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33E28DD4-10E9-4028-B93A-5EF838EFCC4D}" type="slidenum">
              <a:rPr lang="fr-FR" smtClean="0">
                <a:latin typeface="Times New Roman" pitchFamily="18" charset="0"/>
              </a:rPr>
              <a:pPr>
                <a:defRPr/>
              </a:pPr>
              <a:t>7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39" name="Forme 620545"/>
          <p:cNvSpPr>
            <a:spLocks noGrp="1" noChangeArrowheads="1"/>
          </p:cNvSpPr>
          <p:nvPr>
            <p:ph type="title" idx="4294967295"/>
          </p:nvPr>
        </p:nvSpPr>
        <p:spPr>
          <a:xfrm>
            <a:off x="318053" y="455268"/>
            <a:ext cx="8229600" cy="571500"/>
          </a:xfrm>
        </p:spPr>
        <p:txBody>
          <a:bodyPr anchor="b">
            <a:noAutofit/>
          </a:bodyPr>
          <a:lstStyle/>
          <a:p>
            <a:pPr eaLnBrk="1" hangingPunct="1"/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SWOT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Analysis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Forme 620546"/>
          <p:cNvSpPr>
            <a:spLocks noGrp="1" noChangeArrowheads="1"/>
          </p:cNvSpPr>
          <p:nvPr>
            <p:ph type="body" idx="4294967295"/>
          </p:nvPr>
        </p:nvSpPr>
        <p:spPr>
          <a:xfrm>
            <a:off x="384313" y="1495425"/>
            <a:ext cx="8229600" cy="441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b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808" y="1046921"/>
          <a:ext cx="8388627" cy="5225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505"/>
                <a:gridCol w="4147930"/>
                <a:gridCol w="2690192"/>
              </a:tblGrid>
              <a:tr h="5698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Factors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Strength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Weakness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55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13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nternal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New division, without a negative experince, assessed by the auditors from the Court of Auditors as functional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Open attitude of the MF’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management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Objective and Independent character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Focused on system and performance audit versus the compliace audit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High level of theoretical and practical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experience</a:t>
                      </a: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 from the 5 auditor have the Qualification Certificates</a:t>
                      </a:r>
                    </a:p>
                    <a:p>
                      <a:r>
                        <a:rPr lang="ro-R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endParaRPr lang="ro-RO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Limited resources for the integral realization of the Strate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gic</a:t>
                      </a: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Plan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flow of personnel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Lack of financial resources directed for the contracting of the spcialized audit services and/or specialized consulancy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33E28DD4-10E9-4028-B93A-5EF838EFCC4D}" type="slidenum">
              <a:rPr lang="fr-FR" smtClean="0">
                <a:latin typeface="Times New Roman" pitchFamily="18" charset="0"/>
              </a:rPr>
              <a:pPr>
                <a:defRPr/>
              </a:pPr>
              <a:t>8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39" name="Forme 620545"/>
          <p:cNvSpPr>
            <a:spLocks noGrp="1" noChangeArrowheads="1"/>
          </p:cNvSpPr>
          <p:nvPr>
            <p:ph type="title" idx="4294967295"/>
          </p:nvPr>
        </p:nvSpPr>
        <p:spPr>
          <a:xfrm>
            <a:off x="318053" y="455268"/>
            <a:ext cx="8229600" cy="571500"/>
          </a:xfrm>
        </p:spPr>
        <p:txBody>
          <a:bodyPr anchor="b">
            <a:noAutofit/>
          </a:bodyPr>
          <a:lstStyle/>
          <a:p>
            <a:pPr eaLnBrk="1" hangingPunct="1"/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Analiza SWOT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Forme 620546"/>
          <p:cNvSpPr>
            <a:spLocks noGrp="1" noChangeArrowheads="1"/>
          </p:cNvSpPr>
          <p:nvPr>
            <p:ph type="body" idx="4294967295"/>
          </p:nvPr>
        </p:nvSpPr>
        <p:spPr>
          <a:xfrm>
            <a:off x="384313" y="1495425"/>
            <a:ext cx="8229600" cy="441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b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808" y="1046921"/>
          <a:ext cx="8401879" cy="5225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505"/>
                <a:gridCol w="3339548"/>
                <a:gridCol w="3511826"/>
              </a:tblGrid>
              <a:tr h="569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Factors</a:t>
                      </a:r>
                      <a:endParaRPr lang="en-US" sz="1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Opportunities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Threats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55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Extern</a:t>
                      </a:r>
                      <a:r>
                        <a:rPr lang="en-U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existence of a legal framework of the PIFC and IA accroding to the international standards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Possibility of multipling the international experience through the study visits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Access 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different forms of professional training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 awareness of the operational management toward the role and function of the PIFC and IA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 tolerance of the operational managers toward the opposing views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 remuneration of the internal auditors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Documentele mele\Desktop\prezentarea Livia\descărc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52400"/>
            <a:ext cx="2009775" cy="22764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o-RO" dirty="0" smtClean="0"/>
              <a:t>  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Mid-term priorities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o-RO" dirty="0" smtClean="0"/>
              <a:t>    </a:t>
            </a:r>
            <a:r>
              <a:rPr lang="en-US" dirty="0" smtClean="0"/>
              <a:t>Correlated with the Public Internal              Financial Control Development Program and Strategic Development Program of the Ministry of Finance for 2012-2014:</a:t>
            </a:r>
          </a:p>
          <a:p>
            <a:r>
              <a:rPr lang="en-US" dirty="0" smtClean="0"/>
              <a:t>Increase the quality of the internal audit activity</a:t>
            </a:r>
            <a:r>
              <a:rPr lang="ro-RO" dirty="0" smtClean="0"/>
              <a:t>;</a:t>
            </a:r>
            <a:endParaRPr lang="en-US" dirty="0" smtClean="0"/>
          </a:p>
          <a:p>
            <a:r>
              <a:rPr lang="en-US" dirty="0" smtClean="0"/>
              <a:t>Development of the FMC system</a:t>
            </a:r>
            <a:r>
              <a:rPr lang="ro-RO" dirty="0" smtClean="0"/>
              <a:t>;</a:t>
            </a:r>
            <a:endParaRPr lang="en-US" dirty="0" smtClean="0"/>
          </a:p>
          <a:p>
            <a:r>
              <a:rPr lang="en-US" dirty="0" smtClean="0"/>
              <a:t>Promoting and disseminating the internal audit function</a:t>
            </a:r>
            <a:r>
              <a:rPr lang="ro-RO" dirty="0" smtClean="0"/>
              <a:t>.</a:t>
            </a:r>
            <a:endParaRPr lang="en-US" dirty="0" smtClean="0"/>
          </a:p>
          <a:p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2414</TotalTime>
  <Words>948</Words>
  <Application>Microsoft Office PowerPoint</Application>
  <PresentationFormat>On-screen Show (4:3)</PresentationFormat>
  <Paragraphs>199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Inhoud bullet</vt:lpstr>
      <vt:lpstr>Standaardontwerp</vt:lpstr>
      <vt:lpstr>Тема Office</vt:lpstr>
      <vt:lpstr>Strategic plan of the Internal Audit Department </vt:lpstr>
      <vt:lpstr>Content</vt:lpstr>
      <vt:lpstr>The goal of the Strategic Plan</vt:lpstr>
      <vt:lpstr>The planning requirements</vt:lpstr>
      <vt:lpstr>Strategic plan content</vt:lpstr>
      <vt:lpstr>Stages of developing the Strategic Plan</vt:lpstr>
      <vt:lpstr> SWOT Analysis</vt:lpstr>
      <vt:lpstr>Analiza SWOT</vt:lpstr>
      <vt:lpstr>       Mid-term priorities</vt:lpstr>
      <vt:lpstr>Strategic goals</vt:lpstr>
      <vt:lpstr>Distribution of the time resource</vt:lpstr>
      <vt:lpstr>Risk assessment methodology</vt:lpstr>
      <vt:lpstr>Risk Matrix</vt:lpstr>
      <vt:lpstr>Calculation of the risk score</vt:lpstr>
      <vt:lpstr>Risk categories</vt:lpstr>
      <vt:lpstr>Sample</vt:lpstr>
      <vt:lpstr>Annual action plan 2014</vt:lpstr>
      <vt:lpstr>Sample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Fred</dc:creator>
  <cp:lastModifiedBy>ljandic</cp:lastModifiedBy>
  <cp:revision>299</cp:revision>
  <dcterms:created xsi:type="dcterms:W3CDTF">2009-01-23T09:04:29Z</dcterms:created>
  <dcterms:modified xsi:type="dcterms:W3CDTF">2014-02-19T08:42:26Z</dcterms:modified>
</cp:coreProperties>
</file>