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theme/themeOverride4.xml" ContentType="application/vnd.openxmlformats-officedocument.themeOverride+xml"/>
  <Override PartName="/ppt/charts/chart6.xml" ContentType="application/vnd.openxmlformats-officedocument.drawingml.chart+xml"/>
  <Override PartName="/ppt/theme/themeOverride5.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theme/themeOverride6.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7"/>
  </p:sldMasterIdLst>
  <p:notesMasterIdLst>
    <p:notesMasterId r:id="rId33"/>
  </p:notesMasterIdLst>
  <p:sldIdLst>
    <p:sldId id="261" r:id="rId8"/>
    <p:sldId id="257" r:id="rId9"/>
    <p:sldId id="279" r:id="rId10"/>
    <p:sldId id="275" r:id="rId11"/>
    <p:sldId id="280" r:id="rId12"/>
    <p:sldId id="283" r:id="rId13"/>
    <p:sldId id="281" r:id="rId14"/>
    <p:sldId id="277" r:id="rId15"/>
    <p:sldId id="258" r:id="rId16"/>
    <p:sldId id="262" r:id="rId17"/>
    <p:sldId id="263" r:id="rId18"/>
    <p:sldId id="259" r:id="rId19"/>
    <p:sldId id="270" r:id="rId20"/>
    <p:sldId id="266" r:id="rId21"/>
    <p:sldId id="268" r:id="rId22"/>
    <p:sldId id="267" r:id="rId23"/>
    <p:sldId id="282" r:id="rId24"/>
    <p:sldId id="264" r:id="rId25"/>
    <p:sldId id="265" r:id="rId26"/>
    <p:sldId id="273" r:id="rId27"/>
    <p:sldId id="272" r:id="rId28"/>
    <p:sldId id="260" r:id="rId29"/>
    <p:sldId id="278" r:id="rId30"/>
    <p:sldId id="274" r:id="rId31"/>
    <p:sldId id="271"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61378" autoAdjust="0"/>
  </p:normalViewPr>
  <p:slideViewPr>
    <p:cSldViewPr snapToGrid="0">
      <p:cViewPr varScale="1">
        <p:scale>
          <a:sx n="71" d="100"/>
          <a:sy n="71" d="100"/>
        </p:scale>
        <p:origin x="28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sb-f2.finance.gov.ie\users$\gilligana\Central%20Section\Nominal%20GNP%20and%20GDP%20Estimates.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sb-f2.finance.gov.ie\users$\gilligana\Central%20Section\Nominal%20GNP%20and%20GDP%20Estimates.xlsx"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1.bin"/></Relationships>
</file>

<file path=ppt/charts/_rels/chart5.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6930424442185378E-2"/>
          <c:y val="5.0925925925925923E-2"/>
          <c:w val="0.88251398905003364"/>
          <c:h val="0.78204351130953642"/>
        </c:manualLayout>
      </c:layout>
      <c:lineChart>
        <c:grouping val="standard"/>
        <c:varyColors val="0"/>
        <c:ser>
          <c:idx val="1"/>
          <c:order val="0"/>
          <c:tx>
            <c:v>(Real) Gross Domestic Product</c:v>
          </c:tx>
          <c:spPr>
            <a:ln w="28575" cap="rnd">
              <a:solidFill>
                <a:schemeClr val="accent1"/>
              </a:solidFill>
              <a:round/>
            </a:ln>
            <a:effectLst/>
          </c:spPr>
          <c:marker>
            <c:symbol val="none"/>
          </c:marker>
          <c:cat>
            <c:numRef>
              <c:f>'GDP pre- and post-crisis'!$O$3:$V$3</c:f>
              <c:numCache>
                <c:formatCode>General</c:formatCode>
                <c:ptCount val="8"/>
                <c:pt idx="0">
                  <c:v>2006</c:v>
                </c:pt>
                <c:pt idx="1">
                  <c:v>2007</c:v>
                </c:pt>
                <c:pt idx="2">
                  <c:v>2008</c:v>
                </c:pt>
                <c:pt idx="3">
                  <c:v>2009</c:v>
                </c:pt>
                <c:pt idx="4">
                  <c:v>2010</c:v>
                </c:pt>
                <c:pt idx="5">
                  <c:v>2011</c:v>
                </c:pt>
                <c:pt idx="6">
                  <c:v>2012</c:v>
                </c:pt>
                <c:pt idx="7">
                  <c:v>2013</c:v>
                </c:pt>
              </c:numCache>
            </c:numRef>
          </c:cat>
          <c:val>
            <c:numRef>
              <c:f>'GDP pre- and post-crisis'!$O$5:$V$5</c:f>
              <c:numCache>
                <c:formatCode>General</c:formatCode>
                <c:ptCount val="8"/>
                <c:pt idx="0">
                  <c:v>176716000000</c:v>
                </c:pt>
                <c:pt idx="1">
                  <c:v>185432000000</c:v>
                </c:pt>
                <c:pt idx="2">
                  <c:v>180593000000</c:v>
                </c:pt>
                <c:pt idx="3">
                  <c:v>169088000000</c:v>
                </c:pt>
                <c:pt idx="4">
                  <c:v>168622000000</c:v>
                </c:pt>
                <c:pt idx="5">
                  <c:v>173297000000</c:v>
                </c:pt>
                <c:pt idx="6">
                  <c:v>172755000000</c:v>
                </c:pt>
                <c:pt idx="7">
                  <c:v>173054000000</c:v>
                </c:pt>
              </c:numCache>
            </c:numRef>
          </c:val>
          <c:smooth val="0"/>
        </c:ser>
        <c:ser>
          <c:idx val="2"/>
          <c:order val="1"/>
          <c:tx>
            <c:v>(Real) Gross National Product</c:v>
          </c:tx>
          <c:spPr>
            <a:ln w="28575" cap="rnd">
              <a:solidFill>
                <a:srgbClr val="ADE2E2">
                  <a:lumMod val="50000"/>
                </a:srgbClr>
              </a:solidFill>
              <a:round/>
            </a:ln>
            <a:effectLst/>
          </c:spPr>
          <c:marker>
            <c:symbol val="none"/>
          </c:marker>
          <c:cat>
            <c:numRef>
              <c:f>'GDP pre- and post-crisis'!$O$3:$V$3</c:f>
              <c:numCache>
                <c:formatCode>General</c:formatCode>
                <c:ptCount val="8"/>
                <c:pt idx="0">
                  <c:v>2006</c:v>
                </c:pt>
                <c:pt idx="1">
                  <c:v>2007</c:v>
                </c:pt>
                <c:pt idx="2">
                  <c:v>2008</c:v>
                </c:pt>
                <c:pt idx="3">
                  <c:v>2009</c:v>
                </c:pt>
                <c:pt idx="4">
                  <c:v>2010</c:v>
                </c:pt>
                <c:pt idx="5">
                  <c:v>2011</c:v>
                </c:pt>
                <c:pt idx="6">
                  <c:v>2012</c:v>
                </c:pt>
                <c:pt idx="7">
                  <c:v>2013</c:v>
                </c:pt>
              </c:numCache>
            </c:numRef>
          </c:cat>
          <c:val>
            <c:numRef>
              <c:f>'GDP pre- and post-crisis'!$O$10:$V$10</c:f>
              <c:numCache>
                <c:formatCode>General</c:formatCode>
                <c:ptCount val="8"/>
                <c:pt idx="0">
                  <c:v>151070000000</c:v>
                </c:pt>
                <c:pt idx="1">
                  <c:v>155846000000</c:v>
                </c:pt>
                <c:pt idx="2">
                  <c:v>152473000000</c:v>
                </c:pt>
                <c:pt idx="3">
                  <c:v>138908000000</c:v>
                </c:pt>
                <c:pt idx="4">
                  <c:v>140913000000</c:v>
                </c:pt>
                <c:pt idx="5">
                  <c:v>139917000000</c:v>
                </c:pt>
                <c:pt idx="6">
                  <c:v>142619000000</c:v>
                </c:pt>
                <c:pt idx="7">
                  <c:v>147126000000</c:v>
                </c:pt>
              </c:numCache>
            </c:numRef>
          </c:val>
          <c:smooth val="0"/>
        </c:ser>
        <c:dLbls>
          <c:showLegendKey val="0"/>
          <c:showVal val="0"/>
          <c:showCatName val="0"/>
          <c:showSerName val="0"/>
          <c:showPercent val="0"/>
          <c:showBubbleSize val="0"/>
        </c:dLbls>
        <c:smooth val="0"/>
        <c:axId val="188269184"/>
        <c:axId val="188266440"/>
      </c:lineChart>
      <c:catAx>
        <c:axId val="188269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8266440"/>
        <c:crosses val="autoZero"/>
        <c:auto val="1"/>
        <c:lblAlgn val="ctr"/>
        <c:lblOffset val="100"/>
        <c:noMultiLvlLbl val="0"/>
      </c:catAx>
      <c:valAx>
        <c:axId val="188266440"/>
        <c:scaling>
          <c:orientation val="minMax"/>
          <c:max val="190000000000"/>
          <c:min val="120000000000"/>
        </c:scaling>
        <c:delete val="0"/>
        <c:axPos val="l"/>
        <c:numFmt formatCode="&quot;€&quot;#,##0" sourceLinked="0"/>
        <c:majorTickMark val="none"/>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8269184"/>
        <c:crosses val="autoZero"/>
        <c:crossBetween val="between"/>
        <c:dispUnits>
          <c:builtInUnit val="b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r"/>
      <c:layout>
        <c:manualLayout>
          <c:xMode val="edge"/>
          <c:yMode val="edge"/>
          <c:x val="0.13369119957203426"/>
          <c:y val="0.8861297891673422"/>
          <c:w val="0.82563998250218729"/>
          <c:h val="8.56503353747448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8998480453101266E-2"/>
          <c:y val="4.6296296296296294E-2"/>
          <c:w val="0.89211272275176134"/>
          <c:h val="0.76736926078901435"/>
        </c:manualLayout>
      </c:layout>
      <c:lineChart>
        <c:grouping val="standard"/>
        <c:varyColors val="0"/>
        <c:ser>
          <c:idx val="0"/>
          <c:order val="0"/>
          <c:tx>
            <c:v>Exchequer Revenue from Taxation</c:v>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8.187134502923998E-3"/>
                  <c:y val="-3.4470380918065674E-2"/>
                </c:manualLayout>
              </c:layout>
              <c:tx>
                <c:rich>
                  <a:bodyPr/>
                  <a:lstStyle/>
                  <a:p>
                    <a:fld id="{CCABDA70-1480-4198-9D0C-5C5AAF56F689}" type="CELLRANGE">
                      <a:rPr lang="en-US"/>
                      <a:pPr/>
                      <a:t>[CELLRANGE]</a:t>
                    </a:fld>
                    <a:endParaRPr lang="en-IE"/>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1"/>
              <c:layout>
                <c:manualLayout>
                  <c:x val="-3.5087719298245615E-3"/>
                  <c:y val="-3.1597849174893528E-2"/>
                </c:manualLayout>
              </c:layout>
              <c:tx>
                <c:rich>
                  <a:bodyPr/>
                  <a:lstStyle/>
                  <a:p>
                    <a:fld id="{8963EF6B-A975-47D1-9587-74887CB7632A}" type="CELLRANGE">
                      <a:rPr lang="en-US"/>
                      <a:pPr/>
                      <a:t>[CELLRANGE]</a:t>
                    </a:fld>
                    <a:endParaRPr lang="en-IE"/>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2"/>
              <c:layout>
                <c:manualLayout>
                  <c:x val="-2.3391812865497076E-3"/>
                  <c:y val="-3.4470380918065667E-2"/>
                </c:manualLayout>
              </c:layout>
              <c:tx>
                <c:rich>
                  <a:bodyPr/>
                  <a:lstStyle/>
                  <a:p>
                    <a:fld id="{BE902602-8E12-4F7A-86F3-779939B1A1CF}" type="CELLRANGE">
                      <a:rPr lang="en-US"/>
                      <a:pPr/>
                      <a:t>[CELLRANGE]</a:t>
                    </a:fld>
                    <a:endParaRPr lang="en-IE"/>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3"/>
              <c:layout>
                <c:manualLayout>
                  <c:x val="-5.8479532163742687E-3"/>
                  <c:y val="-4.3087976147582141E-2"/>
                </c:manualLayout>
              </c:layout>
              <c:tx>
                <c:rich>
                  <a:bodyPr/>
                  <a:lstStyle/>
                  <a:p>
                    <a:fld id="{5360DB47-62A2-45FA-94B8-AF9936160393}" type="CELLRANGE">
                      <a:rPr lang="en-US"/>
                      <a:pPr/>
                      <a:t>[CELLRANGE]</a:t>
                    </a:fld>
                    <a:endParaRPr lang="en-IE"/>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4"/>
              <c:layout>
                <c:manualLayout>
                  <c:x val="-8.1871345029239772E-3"/>
                  <c:y val="-4.5960507890754281E-2"/>
                </c:manualLayout>
              </c:layout>
              <c:tx>
                <c:rich>
                  <a:bodyPr/>
                  <a:lstStyle/>
                  <a:p>
                    <a:fld id="{A909CCBC-0791-419B-83A6-102E74D98EF1}" type="CELLRANGE">
                      <a:rPr lang="en-US"/>
                      <a:pPr/>
                      <a:t>[CELLRANGE]</a:t>
                    </a:fld>
                    <a:endParaRPr lang="en-IE"/>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5"/>
              <c:layout>
                <c:manualLayout>
                  <c:x val="-1.1695906432748624E-2"/>
                  <c:y val="-4.3087976147582085E-2"/>
                </c:manualLayout>
              </c:layout>
              <c:tx>
                <c:rich>
                  <a:bodyPr/>
                  <a:lstStyle/>
                  <a:p>
                    <a:fld id="{5E5A975D-0FB2-41C7-8845-6A6307BED27F}" type="CELLRANGE">
                      <a:rPr lang="en-US"/>
                      <a:pPr/>
                      <a:t>[CELLRANGE]</a:t>
                    </a:fld>
                    <a:endParaRPr lang="en-IE"/>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6"/>
              <c:layout>
                <c:manualLayout>
                  <c:x val="-1.1695906432748537E-2"/>
                  <c:y val="-4.5960507890754225E-2"/>
                </c:manualLayout>
              </c:layout>
              <c:tx>
                <c:rich>
                  <a:bodyPr/>
                  <a:lstStyle/>
                  <a:p>
                    <a:fld id="{9A5E513B-006D-4F0E-AE64-E082CAC9E47F}" type="CELLRANGE">
                      <a:rPr lang="en-US"/>
                      <a:pPr/>
                      <a:t>[CELLRANGE]</a:t>
                    </a:fld>
                    <a:endParaRPr lang="en-IE"/>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7"/>
              <c:layout>
                <c:manualLayout>
                  <c:x val="-1.1695906432748709E-2"/>
                  <c:y val="-3.4470380918065695E-2"/>
                </c:manualLayout>
              </c:layout>
              <c:tx>
                <c:rich>
                  <a:bodyPr/>
                  <a:lstStyle/>
                  <a:p>
                    <a:fld id="{BAD25EF7-A76D-403F-9359-E254CE0A58FB}" type="CELLRANGE">
                      <a:rPr lang="en-US"/>
                      <a:pPr/>
                      <a:t>[CELLRANGE]</a:t>
                    </a:fld>
                    <a:endParaRPr lang="en-IE"/>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numRef>
              <c:f>'Public Finances'!$C$3:$J$3</c:f>
              <c:numCache>
                <c:formatCode>General</c:formatCode>
                <c:ptCount val="8"/>
                <c:pt idx="0">
                  <c:v>2006</c:v>
                </c:pt>
                <c:pt idx="1">
                  <c:v>2007</c:v>
                </c:pt>
                <c:pt idx="2">
                  <c:v>2008</c:v>
                </c:pt>
                <c:pt idx="3">
                  <c:v>2009</c:v>
                </c:pt>
                <c:pt idx="4">
                  <c:v>2010</c:v>
                </c:pt>
                <c:pt idx="5">
                  <c:v>2011</c:v>
                </c:pt>
                <c:pt idx="6">
                  <c:v>2012</c:v>
                </c:pt>
                <c:pt idx="7">
                  <c:v>2013</c:v>
                </c:pt>
              </c:numCache>
            </c:numRef>
          </c:cat>
          <c:val>
            <c:numRef>
              <c:f>'Public Finances'!$C$6:$J$6</c:f>
              <c:numCache>
                <c:formatCode>General</c:formatCode>
                <c:ptCount val="8"/>
                <c:pt idx="0">
                  <c:v>45538904000</c:v>
                </c:pt>
                <c:pt idx="1">
                  <c:v>47249352000</c:v>
                </c:pt>
                <c:pt idx="2">
                  <c:v>40777196000</c:v>
                </c:pt>
                <c:pt idx="3">
                  <c:v>33043173000</c:v>
                </c:pt>
                <c:pt idx="4">
                  <c:v>31752669000</c:v>
                </c:pt>
                <c:pt idx="5">
                  <c:v>34027229000</c:v>
                </c:pt>
                <c:pt idx="6">
                  <c:v>36646132000</c:v>
                </c:pt>
                <c:pt idx="7">
                  <c:v>37806000000</c:v>
                </c:pt>
              </c:numCache>
            </c:numRef>
          </c:val>
          <c:smooth val="0"/>
          <c:extLst>
            <c:ext xmlns:c15="http://schemas.microsoft.com/office/drawing/2012/chart" uri="{02D57815-91ED-43cb-92C2-25804820EDAC}">
              <c15:datalabelsRange>
                <c15:f>'Public Finances'!$C$7:$J$7</c15:f>
                <c15:dlblRangeCache>
                  <c:ptCount val="8"/>
                  <c:pt idx="0">
                    <c:v>45.5bn</c:v>
                  </c:pt>
                  <c:pt idx="1">
                    <c:v>47.2bn</c:v>
                  </c:pt>
                  <c:pt idx="2">
                    <c:v>40.7bn</c:v>
                  </c:pt>
                  <c:pt idx="3">
                    <c:v>33.0bn</c:v>
                  </c:pt>
                  <c:pt idx="4">
                    <c:v>31.8bn</c:v>
                  </c:pt>
                  <c:pt idx="5">
                    <c:v>34.0bn</c:v>
                  </c:pt>
                  <c:pt idx="6">
                    <c:v>36.6bn</c:v>
                  </c:pt>
                  <c:pt idx="7">
                    <c:v>37.8bn</c:v>
                  </c:pt>
                </c15:dlblRangeCache>
              </c15:datalabelsRange>
            </c:ext>
          </c:extLst>
        </c:ser>
        <c:dLbls>
          <c:showLegendKey val="0"/>
          <c:showVal val="0"/>
          <c:showCatName val="0"/>
          <c:showSerName val="0"/>
          <c:showPercent val="0"/>
          <c:showBubbleSize val="0"/>
        </c:dLbls>
        <c:marker val="1"/>
        <c:smooth val="0"/>
        <c:axId val="188271536"/>
        <c:axId val="188272320"/>
      </c:lineChart>
      <c:catAx>
        <c:axId val="188271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8272320"/>
        <c:crosses val="autoZero"/>
        <c:auto val="0"/>
        <c:lblAlgn val="ctr"/>
        <c:lblOffset val="100"/>
        <c:noMultiLvlLbl val="0"/>
      </c:catAx>
      <c:valAx>
        <c:axId val="188272320"/>
        <c:scaling>
          <c:orientation val="minMax"/>
          <c:min val="0"/>
        </c:scaling>
        <c:delete val="0"/>
        <c:axPos val="l"/>
        <c:numFmt formatCode="&quot;€&quot;#,##0" sourceLinked="0"/>
        <c:majorTickMark val="none"/>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8271536"/>
        <c:crossesAt val="1"/>
        <c:crossBetween val="between"/>
        <c:dispUnits>
          <c:builtInUnit val="b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manualLayout>
          <c:xMode val="edge"/>
          <c:yMode val="edge"/>
          <c:x val="0.39499967767186994"/>
          <c:y val="0.90556517966781325"/>
          <c:w val="0.21000064465626006"/>
          <c:h val="4.847431244143258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c:v>
                </c:pt>
              </c:strCache>
            </c:strRef>
          </c:tx>
          <c:spPr>
            <a:ln w="38100" cap="rnd">
              <a:solidFill>
                <a:schemeClr val="accent1"/>
              </a:solidFill>
              <a:round/>
            </a:ln>
            <a:effectLst/>
          </c:spPr>
          <c:marker>
            <c:symbol val="square"/>
            <c:size val="5"/>
            <c:spPr>
              <a:solidFill>
                <a:schemeClr val="accent1"/>
              </a:solidFill>
              <a:ln w="38100">
                <a:solidFill>
                  <a:schemeClr val="accent1"/>
                </a:solidFill>
              </a:ln>
              <a:effectLst/>
            </c:spPr>
          </c:marker>
          <c:dLbls>
            <c:dLbl>
              <c:idx val="0"/>
              <c:layout>
                <c:manualLayout>
                  <c:x val="-3.5434128465947845E-2"/>
                  <c:y val="-2.628807171902748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3738177464659043E-2"/>
                  <c:y val="-4.793234179060950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2.9944467467882305E-2"/>
                  <c:y val="6.31790123456789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2006</c:v>
                </c:pt>
                <c:pt idx="1">
                  <c:v>2007</c:v>
                </c:pt>
                <c:pt idx="2">
                  <c:v>2008</c:v>
                </c:pt>
                <c:pt idx="3">
                  <c:v>2009</c:v>
                </c:pt>
                <c:pt idx="4">
                  <c:v>2010</c:v>
                </c:pt>
                <c:pt idx="5">
                  <c:v>2011</c:v>
                </c:pt>
                <c:pt idx="6">
                  <c:v>2012</c:v>
                </c:pt>
                <c:pt idx="7">
                  <c:v>2013</c:v>
                </c:pt>
                <c:pt idx="8">
                  <c:v>2014</c:v>
                </c:pt>
                <c:pt idx="9">
                  <c:v>2015</c:v>
                </c:pt>
                <c:pt idx="10">
                  <c:v>2016 (Estimate)</c:v>
                </c:pt>
              </c:strCache>
            </c:strRef>
          </c:cat>
          <c:val>
            <c:numRef>
              <c:f>Sheet1!$B$2:$B$12</c:f>
              <c:numCache>
                <c:formatCode>0.00%</c:formatCode>
                <c:ptCount val="11"/>
                <c:pt idx="0">
                  <c:v>2.9000000000000001E-2</c:v>
                </c:pt>
                <c:pt idx="1">
                  <c:v>1E-3</c:v>
                </c:pt>
                <c:pt idx="2">
                  <c:v>-7.3999999999999996E-2</c:v>
                </c:pt>
                <c:pt idx="3">
                  <c:v>-0.114</c:v>
                </c:pt>
                <c:pt idx="4">
                  <c:v>-0.107</c:v>
                </c:pt>
                <c:pt idx="5">
                  <c:v>-9.0999999999999998E-2</c:v>
                </c:pt>
                <c:pt idx="6">
                  <c:v>-8.199999999999999E-2</c:v>
                </c:pt>
                <c:pt idx="7">
                  <c:v>-6.8000000000000005E-2</c:v>
                </c:pt>
                <c:pt idx="8">
                  <c:v>-3.7999999999999999E-2</c:v>
                </c:pt>
                <c:pt idx="9">
                  <c:v>-2.3E-2</c:v>
                </c:pt>
                <c:pt idx="10">
                  <c:v>-8.9999999999999993E-3</c:v>
                </c:pt>
              </c:numCache>
            </c:numRef>
          </c:val>
          <c:smooth val="0"/>
        </c:ser>
        <c:dLbls>
          <c:dLblPos val="t"/>
          <c:showLegendKey val="0"/>
          <c:showVal val="1"/>
          <c:showCatName val="0"/>
          <c:showSerName val="0"/>
          <c:showPercent val="0"/>
          <c:showBubbleSize val="0"/>
        </c:dLbls>
        <c:marker val="1"/>
        <c:smooth val="0"/>
        <c:axId val="232347376"/>
        <c:axId val="232348160"/>
      </c:lineChart>
      <c:catAx>
        <c:axId val="232347376"/>
        <c:scaling>
          <c:orientation val="minMax"/>
        </c:scaling>
        <c:delete val="0"/>
        <c:axPos val="b"/>
        <c:numFmt formatCode="General" sourceLinked="1"/>
        <c:majorTickMark val="none"/>
        <c:minorTickMark val="none"/>
        <c:tickLblPos val="nextTo"/>
        <c:spPr>
          <a:noFill/>
          <a:ln w="12700" cap="flat" cmpd="sng" algn="ctr">
            <a:solidFill>
              <a:schemeClr val="accent1">
                <a:shade val="95000"/>
                <a:satMod val="105000"/>
              </a:schemeClr>
            </a:solidFill>
            <a:prstDash val="solid"/>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32348160"/>
        <c:crosses val="autoZero"/>
        <c:auto val="1"/>
        <c:lblAlgn val="ctr"/>
        <c:lblOffset val="100"/>
        <c:noMultiLvlLbl val="0"/>
      </c:catAx>
      <c:valAx>
        <c:axId val="232348160"/>
        <c:scaling>
          <c:orientation val="minMax"/>
          <c:min val="-0.12000000000000001"/>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232347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solidFill>
                <a:latin typeface="Calibri" panose="020F0502020204030204" pitchFamily="34" charset="0"/>
                <a:ea typeface="+mn-ea"/>
                <a:cs typeface="+mn-cs"/>
              </a:defRPr>
            </a:pPr>
            <a:r>
              <a:rPr lang="en-IE">
                <a:solidFill>
                  <a:schemeClr val="tx1"/>
                </a:solidFill>
                <a:latin typeface="Calibri" panose="020F0502020204030204" pitchFamily="34" charset="0"/>
              </a:rPr>
              <a:t>Total Expenditure 2015</a:t>
            </a:r>
            <a:r>
              <a:rPr lang="en-IE" baseline="0">
                <a:solidFill>
                  <a:schemeClr val="tx1"/>
                </a:solidFill>
                <a:latin typeface="Calibri" panose="020F0502020204030204" pitchFamily="34" charset="0"/>
              </a:rPr>
              <a:t> </a:t>
            </a:r>
          </a:p>
          <a:p>
            <a:pPr>
              <a:defRPr>
                <a:solidFill>
                  <a:schemeClr val="tx1"/>
                </a:solidFill>
                <a:latin typeface="Calibri" panose="020F0502020204030204" pitchFamily="34" charset="0"/>
              </a:defRPr>
            </a:pPr>
            <a:r>
              <a:rPr lang="en-IE" baseline="0">
                <a:solidFill>
                  <a:schemeClr val="tx1"/>
                </a:solidFill>
                <a:latin typeface="Calibri" panose="020F0502020204030204" pitchFamily="34" charset="0"/>
              </a:rPr>
              <a:t>€54.6 billion</a:t>
            </a:r>
            <a:r>
              <a:rPr lang="en-IE">
                <a:solidFill>
                  <a:schemeClr val="tx1"/>
                </a:solidFill>
                <a:latin typeface="Calibri" panose="020F0502020204030204" pitchFamily="34" charset="0"/>
              </a:rPr>
              <a:t>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Calibri" panose="020F0502020204030204" pitchFamily="34" charset="0"/>
              <a:ea typeface="+mn-ea"/>
              <a:cs typeface="+mn-cs"/>
            </a:defRPr>
          </a:pPr>
          <a:endParaRPr lang="en-US"/>
        </a:p>
      </c:txPr>
    </c:title>
    <c:autoTitleDeleted val="0"/>
    <c:plotArea>
      <c:layout>
        <c:manualLayout>
          <c:layoutTarget val="inner"/>
          <c:xMode val="edge"/>
          <c:yMode val="edge"/>
          <c:x val="0.15656893952085774"/>
          <c:y val="0.21861187053783573"/>
          <c:w val="0.6828094360545357"/>
          <c:h val="0.76279886050936274"/>
        </c:manualLayout>
      </c:layout>
      <c:pieChart>
        <c:varyColors val="1"/>
        <c:ser>
          <c:idx val="0"/>
          <c:order val="0"/>
          <c:tx>
            <c:strRef>
              <c:f>'[Gross Expenditure Analysis By Vote.xls]Total'!$G$29</c:f>
              <c:strCache>
                <c:ptCount val="1"/>
                <c:pt idx="0">
                  <c:v>Share </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0"/>
              <c:layout>
                <c:manualLayout>
                  <c:x val="-0.21194536853106127"/>
                  <c:y val="9.9625220089172878E-2"/>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22800405268490376"/>
                      <c:h val="0.24530042145686579"/>
                    </c:manualLayout>
                  </c15:layout>
                </c:ext>
              </c:extLst>
            </c:dLbl>
            <c:dLbl>
              <c:idx val="1"/>
              <c:layout>
                <c:manualLayout>
                  <c:x val="-2.8547974056434434E-2"/>
                  <c:y val="-9.1522516205229526E-2"/>
                </c:manualLayout>
              </c:layout>
              <c:showLegendKey val="0"/>
              <c:showVal val="1"/>
              <c:showCatName val="1"/>
              <c:showSerName val="0"/>
              <c:showPercent val="0"/>
              <c:showBubbleSize val="0"/>
              <c:separator>
</c:separator>
              <c:extLst>
                <c:ext xmlns:c15="http://schemas.microsoft.com/office/drawing/2012/chart" uri="{CE6537A1-D6FC-4f65-9D91-7224C49458BB}">
                  <c15:layout/>
                </c:ext>
              </c:extLst>
            </c:dLbl>
            <c:dLbl>
              <c:idx val="3"/>
              <c:layout>
                <c:manualLayout>
                  <c:x val="0.15015931519198394"/>
                  <c:y val="0.17238378632162055"/>
                </c:manualLayout>
              </c:layout>
              <c:showLegendKey val="0"/>
              <c:showVal val="1"/>
              <c:showCatName val="1"/>
              <c:showSerName val="0"/>
              <c:showPercent val="0"/>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Calibri" panose="020F0502020204030204" pitchFamily="34" charset="0"/>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'[Gross Expenditure Analysis By Vote.xls]Total'!$G$30:$G$33</c:f>
              <c:strCache>
                <c:ptCount val="4"/>
                <c:pt idx="0">
                  <c:v>Social Protection</c:v>
                </c:pt>
                <c:pt idx="1">
                  <c:v>Health</c:v>
                </c:pt>
                <c:pt idx="2">
                  <c:v>Education</c:v>
                </c:pt>
                <c:pt idx="3">
                  <c:v>Others</c:v>
                </c:pt>
              </c:strCache>
            </c:strRef>
          </c:cat>
          <c:val>
            <c:numRef>
              <c:f>'[Gross Expenditure Analysis By Vote.xls]Total'!$Q$30:$Q$33</c:f>
              <c:numCache>
                <c:formatCode>0%</c:formatCode>
                <c:ptCount val="4"/>
                <c:pt idx="0">
                  <c:v>0.36506758467604683</c:v>
                </c:pt>
                <c:pt idx="1">
                  <c:v>0.24454948733907458</c:v>
                </c:pt>
                <c:pt idx="2">
                  <c:v>0.16610412323872278</c:v>
                </c:pt>
                <c:pt idx="3">
                  <c:v>0.22427880474615583</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solidFill>
        <a:srgbClr val="FFFFFF">
          <a:lumMod val="85000"/>
        </a:srgbClr>
      </a:solid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a:pPr>
            <a:r>
              <a:rPr lang="en-IE" sz="1400"/>
              <a:t>Total Expenditure 2016 </a:t>
            </a:r>
          </a:p>
          <a:p>
            <a:pPr>
              <a:defRPr sz="1400"/>
            </a:pPr>
            <a:r>
              <a:rPr lang="en-IE" sz="1400"/>
              <a:t>€56.1 billion </a:t>
            </a:r>
          </a:p>
        </c:rich>
      </c:tx>
      <c:layout/>
      <c:overlay val="0"/>
      <c:spPr>
        <a:noFill/>
        <a:ln w="25400">
          <a:noFill/>
        </a:ln>
      </c:spPr>
    </c:title>
    <c:autoTitleDeleted val="0"/>
    <c:plotArea>
      <c:layout>
        <c:manualLayout>
          <c:layoutTarget val="inner"/>
          <c:xMode val="edge"/>
          <c:yMode val="edge"/>
          <c:x val="0.17616765989357713"/>
          <c:y val="0.21382766137283687"/>
          <c:w val="0.66792810473158937"/>
          <c:h val="0.74490964900573864"/>
        </c:manualLayout>
      </c:layout>
      <c:pieChart>
        <c:varyColors val="1"/>
        <c:ser>
          <c:idx val="0"/>
          <c:order val="0"/>
          <c:tx>
            <c:strRef>
              <c:f>'[Gross Expenditure Analysis By Vote.xls]Total'!$A$51</c:f>
              <c:strCache>
                <c:ptCount val="1"/>
                <c:pt idx="0">
                  <c:v>Share </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0"/>
              <c:layout>
                <c:manualLayout>
                  <c:x val="-0.18965560156044325"/>
                  <c:y val="0.11514142088171182"/>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22395136778115501"/>
                      <c:h val="0.24533333333333332"/>
                    </c:manualLayout>
                  </c15:layout>
                </c:ext>
              </c:extLst>
            </c:dLbl>
            <c:dLbl>
              <c:idx val="1"/>
              <c:layout>
                <c:manualLayout>
                  <c:x val="-4.6320273795562791E-2"/>
                  <c:y val="-0.1167909604519774"/>
                </c:manualLayout>
              </c:layout>
              <c:showLegendKey val="0"/>
              <c:showVal val="1"/>
              <c:showCatName val="1"/>
              <c:showSerName val="0"/>
              <c:showPercent val="0"/>
              <c:showBubbleSize val="0"/>
              <c:separator>
</c:separator>
              <c:extLst>
                <c:ext xmlns:c15="http://schemas.microsoft.com/office/drawing/2012/chart" uri="{CE6537A1-D6FC-4f65-9D91-7224C49458BB}">
                  <c15:layout/>
                </c:ext>
              </c:extLst>
            </c:dLbl>
            <c:dLbl>
              <c:idx val="3"/>
              <c:layout>
                <c:manualLayout>
                  <c:x val="0.16183376014168438"/>
                  <c:y val="0.15080243783086436"/>
                </c:manualLayout>
              </c:layout>
              <c:showLegendKey val="0"/>
              <c:showVal val="1"/>
              <c:showCatName val="1"/>
              <c:showSerName val="0"/>
              <c:showPercent val="0"/>
              <c:showBubbleSize val="0"/>
              <c:separator>
</c:separator>
              <c:extLst>
                <c:ext xmlns:c15="http://schemas.microsoft.com/office/drawing/2012/chart" uri="{CE6537A1-D6FC-4f65-9D91-7224C49458BB}">
                  <c15:layout/>
                </c:ext>
              </c:extLst>
            </c:dLbl>
            <c:spPr>
              <a:noFill/>
              <a:ln w="25400">
                <a:noFill/>
              </a:ln>
            </c:sp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'[Gross Expenditure Analysis By Vote.xls]Total'!$A$52:$A$55</c:f>
              <c:strCache>
                <c:ptCount val="4"/>
                <c:pt idx="0">
                  <c:v>Social Protection</c:v>
                </c:pt>
                <c:pt idx="1">
                  <c:v>Health</c:v>
                </c:pt>
                <c:pt idx="2">
                  <c:v>Education</c:v>
                </c:pt>
                <c:pt idx="3">
                  <c:v>Others</c:v>
                </c:pt>
              </c:strCache>
            </c:strRef>
          </c:cat>
          <c:val>
            <c:numRef>
              <c:f>'[Gross Expenditure Analysis By Vote.xls]Total'!$M$52:$M$55</c:f>
              <c:numCache>
                <c:formatCode>0%</c:formatCode>
                <c:ptCount val="4"/>
                <c:pt idx="0">
                  <c:v>0.34958469844591272</c:v>
                </c:pt>
                <c:pt idx="1">
                  <c:v>0.25132512881138414</c:v>
                </c:pt>
                <c:pt idx="2">
                  <c:v>0.1615969220074982</c:v>
                </c:pt>
                <c:pt idx="3">
                  <c:v>0.23749325073520491</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chemeClr val="tx1"/>
          </a:solidFill>
          <a:latin typeface="Calibri"/>
          <a:ea typeface="Calibri"/>
          <a:cs typeface="Calibri"/>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a:pPr>
            <a:r>
              <a:rPr lang="en-IE" sz="1400"/>
              <a:t>Total Expenditure 2017 </a:t>
            </a:r>
          </a:p>
          <a:p>
            <a:pPr>
              <a:defRPr sz="1400"/>
            </a:pPr>
            <a:r>
              <a:rPr lang="en-IE" sz="1400"/>
              <a:t>€58 billion </a:t>
            </a:r>
          </a:p>
        </c:rich>
      </c:tx>
      <c:layout/>
      <c:overlay val="0"/>
      <c:spPr>
        <a:noFill/>
        <a:ln w="25400">
          <a:noFill/>
        </a:ln>
      </c:spPr>
    </c:title>
    <c:autoTitleDeleted val="0"/>
    <c:plotArea>
      <c:layout>
        <c:manualLayout>
          <c:layoutTarget val="inner"/>
          <c:xMode val="edge"/>
          <c:yMode val="edge"/>
          <c:x val="0.18427302970107456"/>
          <c:y val="0.20930788736153744"/>
          <c:w val="0.65982273492409194"/>
          <c:h val="0.73587010098313987"/>
        </c:manualLayout>
      </c:layout>
      <c:pieChart>
        <c:varyColors val="1"/>
        <c:ser>
          <c:idx val="0"/>
          <c:order val="0"/>
          <c:tx>
            <c:strRef>
              <c:f>'[Gross Expenditure Analysis By Vote.xls]Total'!$A$51</c:f>
              <c:strCache>
                <c:ptCount val="1"/>
                <c:pt idx="0">
                  <c:v>Share </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0"/>
              <c:layout>
                <c:manualLayout>
                  <c:x val="-0.20263424518743667"/>
                  <c:y val="0.12636095911739847"/>
                </c:manualLayout>
              </c:layout>
              <c:spPr>
                <a:noFill/>
                <a:ln w="25400">
                  <a:noFill/>
                </a:ln>
              </c:spPr>
              <c:txPr>
                <a:bodyPr/>
                <a:lstStyle/>
                <a:p>
                  <a:pPr>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6443768996960487"/>
                      <c:h val="0.2135593220338983"/>
                    </c:manualLayout>
                  </c15:layout>
                </c:ext>
              </c:extLst>
            </c:dLbl>
            <c:dLbl>
              <c:idx val="1"/>
              <c:layout>
                <c:manualLayout>
                  <c:x val="-6.651126056051504E-2"/>
                  <c:y val="-0.13157062146892648"/>
                </c:manualLayout>
              </c:layout>
              <c:showLegendKey val="0"/>
              <c:showVal val="1"/>
              <c:showCatName val="1"/>
              <c:showSerName val="0"/>
              <c:showPercent val="0"/>
              <c:showBubbleSize val="0"/>
              <c:separator>
</c:separator>
              <c:extLst>
                <c:ext xmlns:c15="http://schemas.microsoft.com/office/drawing/2012/chart" uri="{CE6537A1-D6FC-4f65-9D91-7224C49458BB}">
                  <c15:layout/>
                </c:ext>
              </c:extLst>
            </c:dLbl>
            <c:dLbl>
              <c:idx val="3"/>
              <c:layout>
                <c:manualLayout>
                  <c:x val="0.16183376014168438"/>
                  <c:y val="0.15080243783086436"/>
                </c:manualLayout>
              </c:layout>
              <c:showLegendKey val="0"/>
              <c:showVal val="1"/>
              <c:showCatName val="1"/>
              <c:showSerName val="0"/>
              <c:showPercent val="0"/>
              <c:showBubbleSize val="0"/>
              <c:separator>
</c:separator>
              <c:extLst>
                <c:ext xmlns:c15="http://schemas.microsoft.com/office/drawing/2012/chart" uri="{CE6537A1-D6FC-4f65-9D91-7224C49458BB}">
                  <c15:layout/>
                </c:ext>
              </c:extLst>
            </c:dLbl>
            <c:spPr>
              <a:noFill/>
              <a:ln w="25400">
                <a:noFill/>
              </a:ln>
            </c:sp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'[Gross Expenditure Analysis By Vote.xls]Total'!$A$52:$A$55</c:f>
              <c:strCache>
                <c:ptCount val="4"/>
                <c:pt idx="0">
                  <c:v>Social Protection</c:v>
                </c:pt>
                <c:pt idx="1">
                  <c:v>Health</c:v>
                </c:pt>
                <c:pt idx="2">
                  <c:v>Education</c:v>
                </c:pt>
                <c:pt idx="3">
                  <c:v>Others</c:v>
                </c:pt>
              </c:strCache>
            </c:strRef>
          </c:cat>
          <c:val>
            <c:numRef>
              <c:f>'[Gross Expenditure Analysis By Vote.xls]Total'!$N$52:$N$55</c:f>
              <c:numCache>
                <c:formatCode>0%</c:formatCode>
                <c:ptCount val="4"/>
                <c:pt idx="0">
                  <c:v>0.34181842168799365</c:v>
                </c:pt>
                <c:pt idx="1">
                  <c:v>0.25172545097092403</c:v>
                </c:pt>
                <c:pt idx="2">
                  <c:v>0.16435206774048911</c:v>
                </c:pt>
                <c:pt idx="3">
                  <c:v>0.24210405960059328</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cap="flat" cmpd="sng" algn="ctr">
      <a:solidFill>
        <a:schemeClr val="tx1">
          <a:lumMod val="15000"/>
          <a:lumOff val="85000"/>
        </a:schemeClr>
      </a:solidFill>
      <a:round/>
    </a:ln>
    <a:effectLst/>
  </c:spPr>
  <c:txPr>
    <a:bodyPr/>
    <a:lstStyle/>
    <a:p>
      <a:pPr>
        <a:defRPr sz="1000" b="0" i="0" u="none" strike="noStrike" baseline="0">
          <a:solidFill>
            <a:schemeClr val="tx1"/>
          </a:solidFill>
          <a:latin typeface="Calibri"/>
          <a:ea typeface="Calibri"/>
          <a:cs typeface="Calibri"/>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endParaRPr lang="en-IE" sz="1600" dirty="0"/>
          </a:p>
        </c:rich>
      </c:tx>
      <c:layout/>
      <c:overlay val="0"/>
      <c:spPr>
        <a:noFill/>
        <a:ln w="25400">
          <a:noFill/>
        </a:ln>
      </c:spPr>
    </c:title>
    <c:autoTitleDeleted val="0"/>
    <c:plotArea>
      <c:layout>
        <c:manualLayout>
          <c:layoutTarget val="inner"/>
          <c:xMode val="edge"/>
          <c:yMode val="edge"/>
          <c:x val="0.1590288713910761"/>
          <c:y val="0.16647784766710183"/>
          <c:w val="0.80558411650156647"/>
          <c:h val="0.73466027857342697"/>
        </c:manualLayout>
      </c:layout>
      <c:barChart>
        <c:barDir val="bar"/>
        <c:grouping val="clustered"/>
        <c:varyColors val="0"/>
        <c:ser>
          <c:idx val="0"/>
          <c:order val="0"/>
          <c:tx>
            <c:strRef>
              <c:f>'[Gross Expenditure Analysis By Vote.xls]Total'!$B$77</c:f>
              <c:strCache>
                <c:ptCount val="1"/>
                <c:pt idx="0">
                  <c:v>Departmental expenditure growth: two-year intervals</c:v>
                </c:pt>
              </c:strCache>
            </c:strRef>
          </c:tx>
          <c:spPr>
            <a:solidFill>
              <a:schemeClr val="accent1"/>
            </a:solidFill>
            <a:ln>
              <a:solidFill>
                <a:schemeClr val="accent1">
                  <a:alpha val="98000"/>
                </a:schemeClr>
              </a:solidFill>
            </a:ln>
            <a:effectLst/>
          </c:spPr>
          <c:invertIfNegative val="0"/>
          <c:dLbls>
            <c:dLbl>
              <c:idx val="5"/>
              <c:layout>
                <c:manualLayout>
                  <c:x val="7.2943787502457941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'[Gross Expenditure Analysis By Vote.xls]Total'!$A$78:$A$83</c:f>
              <c:strCache>
                <c:ptCount val="6"/>
                <c:pt idx="0">
                  <c:v>1999-2002</c:v>
                </c:pt>
                <c:pt idx="1">
                  <c:v>2002-2005</c:v>
                </c:pt>
                <c:pt idx="2">
                  <c:v>2005-2008</c:v>
                </c:pt>
                <c:pt idx="3">
                  <c:v>2008-2011</c:v>
                </c:pt>
                <c:pt idx="4">
                  <c:v>2011-2014</c:v>
                </c:pt>
                <c:pt idx="5">
                  <c:v>2014-2017</c:v>
                </c:pt>
              </c:strCache>
            </c:strRef>
          </c:cat>
          <c:val>
            <c:numRef>
              <c:f>'[Gross Expenditure Analysis By Vote.xls]Total'!$B$78:$B$83</c:f>
              <c:numCache>
                <c:formatCode>0%</c:formatCode>
                <c:ptCount val="6"/>
                <c:pt idx="0">
                  <c:v>0.56980331641879389</c:v>
                </c:pt>
                <c:pt idx="1">
                  <c:v>0.25934256582486492</c:v>
                </c:pt>
                <c:pt idx="2">
                  <c:v>0.38363452948951293</c:v>
                </c:pt>
                <c:pt idx="3">
                  <c:v>-8.066501501834078E-2</c:v>
                </c:pt>
                <c:pt idx="4">
                  <c:v>-5.6893677506925533E-2</c:v>
                </c:pt>
                <c:pt idx="5">
                  <c:v>9.2590657822781502E-2</c:v>
                </c:pt>
              </c:numCache>
            </c:numRef>
          </c:val>
        </c:ser>
        <c:dLbls>
          <c:showLegendKey val="0"/>
          <c:showVal val="0"/>
          <c:showCatName val="0"/>
          <c:showSerName val="0"/>
          <c:showPercent val="0"/>
          <c:showBubbleSize val="0"/>
        </c:dLbls>
        <c:gapWidth val="150"/>
        <c:axId val="232343848"/>
        <c:axId val="232344632"/>
      </c:barChart>
      <c:catAx>
        <c:axId val="232343848"/>
        <c:scaling>
          <c:orientation val="minMax"/>
        </c:scaling>
        <c:delete val="0"/>
        <c:axPos val="l"/>
        <c:numFmt formatCode="General" sourceLinked="1"/>
        <c:majorTickMark val="none"/>
        <c:minorTickMark val="none"/>
        <c:tickLblPos val="low"/>
        <c:spPr>
          <a:noFill/>
          <a:ln w="12700" cap="flat" cmpd="sng" algn="ctr">
            <a:solidFill>
              <a:schemeClr val="tx1"/>
            </a:solidFill>
            <a:round/>
          </a:ln>
          <a:effectLst/>
        </c:spPr>
        <c:txPr>
          <a:bodyPr rot="0" vert="horz"/>
          <a:lstStyle/>
          <a:p>
            <a:pPr>
              <a:defRPr/>
            </a:pPr>
            <a:endParaRPr lang="en-US"/>
          </a:p>
        </c:txPr>
        <c:crossAx val="232344632"/>
        <c:crosses val="autoZero"/>
        <c:auto val="1"/>
        <c:lblAlgn val="ctr"/>
        <c:lblOffset val="100"/>
        <c:noMultiLvlLbl val="0"/>
      </c:catAx>
      <c:valAx>
        <c:axId val="232344632"/>
        <c:scaling>
          <c:orientation val="minMax"/>
        </c:scaling>
        <c:delete val="0"/>
        <c:axPos val="b"/>
        <c:numFmt formatCode="0%" sourceLinked="1"/>
        <c:majorTickMark val="in"/>
        <c:minorTickMark val="none"/>
        <c:tickLblPos val="nextTo"/>
        <c:spPr>
          <a:ln w="6350">
            <a:solidFill>
              <a:srgbClr val="000000"/>
            </a:solidFill>
          </a:ln>
        </c:spPr>
        <c:txPr>
          <a:bodyPr rot="0" vert="horz"/>
          <a:lstStyle/>
          <a:p>
            <a:pPr>
              <a:defRPr/>
            </a:pPr>
            <a:endParaRPr lang="en-US"/>
          </a:p>
        </c:txPr>
        <c:crossAx val="232343848"/>
        <c:crosses val="autoZero"/>
        <c:crossBetween val="between"/>
      </c:valAx>
      <c:spPr>
        <a:noFill/>
        <a:ln w="25400">
          <a:noFill/>
        </a:ln>
      </c:spPr>
    </c:plotArea>
    <c:plotVisOnly val="1"/>
    <c:dispBlanksAs val="gap"/>
    <c:showDLblsOverMax val="0"/>
  </c:chart>
  <c:spPr>
    <a:noFill/>
    <a:ln w="9525" cap="flat" cmpd="sng" algn="ctr">
      <a:noFill/>
      <a:round/>
    </a:ln>
    <a:effectLst/>
  </c:spPr>
  <c:txPr>
    <a:bodyPr/>
    <a:lstStyle/>
    <a:p>
      <a:pPr>
        <a:defRPr sz="1200" b="1" i="0" u="none" strike="noStrike" baseline="0">
          <a:solidFill>
            <a:srgbClr val="000000"/>
          </a:solidFill>
          <a:latin typeface="Calibri"/>
          <a:ea typeface="Calibri"/>
          <a:cs typeface="Calibri"/>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F78104-F07E-41B8-9270-47B75785D8D6}" type="datetimeFigureOut">
              <a:rPr lang="en-IE" smtClean="0"/>
              <a:t>14/11/2016</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224234-2343-4D81-89BF-331307BD3486}" type="slidenum">
              <a:rPr lang="en-IE" smtClean="0"/>
              <a:t>‹#›</a:t>
            </a:fld>
            <a:endParaRPr lang="en-IE"/>
          </a:p>
        </p:txBody>
      </p:sp>
    </p:spTree>
    <p:extLst>
      <p:ext uri="{BB962C8B-B14F-4D97-AF65-F5344CB8AC3E}">
        <p14:creationId xmlns:p14="http://schemas.microsoft.com/office/powerpoint/2010/main" val="417723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142CF007-57E7-4516-85AC-7F376DF38ADE}" type="slidenum">
              <a:rPr lang="en-IE" smtClean="0">
                <a:solidFill>
                  <a:prstClr val="black"/>
                </a:solidFill>
              </a:rPr>
              <a:pPr/>
              <a:t>1</a:t>
            </a:fld>
            <a:endParaRPr lang="en-IE" dirty="0">
              <a:solidFill>
                <a:prstClr val="black"/>
              </a:solidFill>
            </a:endParaRPr>
          </a:p>
        </p:txBody>
      </p:sp>
    </p:spTree>
    <p:extLst>
      <p:ext uri="{BB962C8B-B14F-4D97-AF65-F5344CB8AC3E}">
        <p14:creationId xmlns:p14="http://schemas.microsoft.com/office/powerpoint/2010/main" val="3125405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85224234-2343-4D81-89BF-331307BD3486}" type="slidenum">
              <a:rPr lang="en-IE" smtClean="0"/>
              <a:t>14</a:t>
            </a:fld>
            <a:endParaRPr lang="en-IE"/>
          </a:p>
        </p:txBody>
      </p:sp>
    </p:spTree>
    <p:extLst>
      <p:ext uri="{BB962C8B-B14F-4D97-AF65-F5344CB8AC3E}">
        <p14:creationId xmlns:p14="http://schemas.microsoft.com/office/powerpoint/2010/main" val="2681168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85224234-2343-4D81-89BF-331307BD3486}" type="slidenum">
              <a:rPr lang="en-IE" smtClean="0"/>
              <a:t>16</a:t>
            </a:fld>
            <a:endParaRPr lang="en-IE"/>
          </a:p>
        </p:txBody>
      </p:sp>
    </p:spTree>
    <p:extLst>
      <p:ext uri="{BB962C8B-B14F-4D97-AF65-F5344CB8AC3E}">
        <p14:creationId xmlns:p14="http://schemas.microsoft.com/office/powerpoint/2010/main" val="851179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85224234-2343-4D81-89BF-331307BD3486}" type="slidenum">
              <a:rPr lang="en-IE" smtClean="0"/>
              <a:t>17</a:t>
            </a:fld>
            <a:endParaRPr lang="en-IE"/>
          </a:p>
        </p:txBody>
      </p:sp>
    </p:spTree>
    <p:extLst>
      <p:ext uri="{BB962C8B-B14F-4D97-AF65-F5344CB8AC3E}">
        <p14:creationId xmlns:p14="http://schemas.microsoft.com/office/powerpoint/2010/main" val="3172619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85224234-2343-4D81-89BF-331307BD3486}" type="slidenum">
              <a:rPr lang="en-IE" smtClean="0"/>
              <a:t>20</a:t>
            </a:fld>
            <a:endParaRPr lang="en-IE"/>
          </a:p>
        </p:txBody>
      </p:sp>
    </p:spTree>
    <p:extLst>
      <p:ext uri="{BB962C8B-B14F-4D97-AF65-F5344CB8AC3E}">
        <p14:creationId xmlns:p14="http://schemas.microsoft.com/office/powerpoint/2010/main" val="3601516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85224234-2343-4D81-89BF-331307BD3486}" type="slidenum">
              <a:rPr lang="en-IE" smtClean="0"/>
              <a:t>21</a:t>
            </a:fld>
            <a:endParaRPr lang="en-IE"/>
          </a:p>
        </p:txBody>
      </p:sp>
    </p:spTree>
    <p:extLst>
      <p:ext uri="{BB962C8B-B14F-4D97-AF65-F5344CB8AC3E}">
        <p14:creationId xmlns:p14="http://schemas.microsoft.com/office/powerpoint/2010/main" val="1117569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IE" dirty="0" smtClean="0"/>
          </a:p>
          <a:p>
            <a:endParaRPr lang="en-IE" dirty="0"/>
          </a:p>
        </p:txBody>
      </p:sp>
      <p:sp>
        <p:nvSpPr>
          <p:cNvPr id="4" name="Slide Number Placeholder 3"/>
          <p:cNvSpPr>
            <a:spLocks noGrp="1"/>
          </p:cNvSpPr>
          <p:nvPr>
            <p:ph type="sldNum" sz="quarter" idx="10"/>
          </p:nvPr>
        </p:nvSpPr>
        <p:spPr/>
        <p:txBody>
          <a:bodyPr/>
          <a:lstStyle/>
          <a:p>
            <a:fld id="{3FB76B35-7D25-489D-9731-05CEAFEB11A2}" type="slidenum">
              <a:rPr lang="en-IE" smtClean="0"/>
              <a:t>24</a:t>
            </a:fld>
            <a:endParaRPr lang="en-IE"/>
          </a:p>
        </p:txBody>
      </p:sp>
    </p:spTree>
    <p:extLst>
      <p:ext uri="{BB962C8B-B14F-4D97-AF65-F5344CB8AC3E}">
        <p14:creationId xmlns:p14="http://schemas.microsoft.com/office/powerpoint/2010/main" val="639975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FB76B35-7D25-489D-9731-05CEAFEB11A2}" type="slidenum">
              <a:rPr lang="en-IE" smtClean="0">
                <a:solidFill>
                  <a:prstClr val="black"/>
                </a:solidFill>
              </a:rPr>
              <a:pPr/>
              <a:t>2</a:t>
            </a:fld>
            <a:endParaRPr lang="en-IE">
              <a:solidFill>
                <a:prstClr val="black"/>
              </a:solidFill>
            </a:endParaRPr>
          </a:p>
        </p:txBody>
      </p:sp>
    </p:spTree>
    <p:extLst>
      <p:ext uri="{BB962C8B-B14F-4D97-AF65-F5344CB8AC3E}">
        <p14:creationId xmlns:p14="http://schemas.microsoft.com/office/powerpoint/2010/main" val="2817144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Tree>
    <p:extLst>
      <p:ext uri="{BB962C8B-B14F-4D97-AF65-F5344CB8AC3E}">
        <p14:creationId xmlns:p14="http://schemas.microsoft.com/office/powerpoint/2010/main" val="3986245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B844DFD7-9327-4DB6-A6FB-9BA6AFAF6423}" type="slidenum">
              <a:rPr lang="en-IE" smtClean="0"/>
              <a:t>5</a:t>
            </a:fld>
            <a:endParaRPr lang="en-IE"/>
          </a:p>
        </p:txBody>
      </p:sp>
    </p:spTree>
    <p:extLst>
      <p:ext uri="{BB962C8B-B14F-4D97-AF65-F5344CB8AC3E}">
        <p14:creationId xmlns:p14="http://schemas.microsoft.com/office/powerpoint/2010/main" val="3855959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600" b="0" i="0" u="none" strike="noStrike" kern="1200" cap="none" spc="0" normalizeH="0" baseline="0" noProof="0" dirty="0" smtClean="0">
              <a:ln>
                <a:noFill/>
              </a:ln>
              <a:solidFill>
                <a:srgbClr val="0070C0"/>
              </a:solidFill>
              <a:effectLst/>
              <a:uLnTx/>
              <a:uFillTx/>
              <a:latin typeface="Verdana"/>
              <a:cs typeface="Arial"/>
            </a:endParaRPr>
          </a:p>
          <a:p>
            <a:endParaRPr lang="en-IE" dirty="0"/>
          </a:p>
        </p:txBody>
      </p:sp>
      <p:sp>
        <p:nvSpPr>
          <p:cNvPr id="4" name="Slide Number Placeholder 3"/>
          <p:cNvSpPr>
            <a:spLocks noGrp="1"/>
          </p:cNvSpPr>
          <p:nvPr>
            <p:ph type="sldNum" sz="quarter" idx="10"/>
          </p:nvPr>
        </p:nvSpPr>
        <p:spPr/>
        <p:txBody>
          <a:bodyPr/>
          <a:lstStyle/>
          <a:p>
            <a:fld id="{B844DFD7-9327-4DB6-A6FB-9BA6AFAF6423}" type="slidenum">
              <a:rPr lang="en-IE" smtClean="0"/>
              <a:t>6</a:t>
            </a:fld>
            <a:endParaRPr lang="en-IE"/>
          </a:p>
        </p:txBody>
      </p:sp>
    </p:spTree>
    <p:extLst>
      <p:ext uri="{BB962C8B-B14F-4D97-AF65-F5344CB8AC3E}">
        <p14:creationId xmlns:p14="http://schemas.microsoft.com/office/powerpoint/2010/main" val="880552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85224234-2343-4D81-89BF-331307BD3486}" type="slidenum">
              <a:rPr lang="en-IE" smtClean="0"/>
              <a:t>7</a:t>
            </a:fld>
            <a:endParaRPr lang="en-IE"/>
          </a:p>
        </p:txBody>
      </p:sp>
    </p:spTree>
    <p:extLst>
      <p:ext uri="{BB962C8B-B14F-4D97-AF65-F5344CB8AC3E}">
        <p14:creationId xmlns:p14="http://schemas.microsoft.com/office/powerpoint/2010/main" val="3455429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85224234-2343-4D81-89BF-331307BD3486}" type="slidenum">
              <a:rPr lang="en-IE" smtClean="0"/>
              <a:t>9</a:t>
            </a:fld>
            <a:endParaRPr lang="en-IE"/>
          </a:p>
        </p:txBody>
      </p:sp>
    </p:spTree>
    <p:extLst>
      <p:ext uri="{BB962C8B-B14F-4D97-AF65-F5344CB8AC3E}">
        <p14:creationId xmlns:p14="http://schemas.microsoft.com/office/powerpoint/2010/main" val="2102301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85224234-2343-4D81-89BF-331307BD3486}" type="slidenum">
              <a:rPr lang="en-IE" smtClean="0"/>
              <a:t>10</a:t>
            </a:fld>
            <a:endParaRPr lang="en-IE"/>
          </a:p>
        </p:txBody>
      </p:sp>
    </p:spTree>
    <p:extLst>
      <p:ext uri="{BB962C8B-B14F-4D97-AF65-F5344CB8AC3E}">
        <p14:creationId xmlns:p14="http://schemas.microsoft.com/office/powerpoint/2010/main" val="3529703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85224234-2343-4D81-89BF-331307BD3486}" type="slidenum">
              <a:rPr lang="en-IE" smtClean="0"/>
              <a:t>11</a:t>
            </a:fld>
            <a:endParaRPr lang="en-IE"/>
          </a:p>
        </p:txBody>
      </p:sp>
    </p:spTree>
    <p:extLst>
      <p:ext uri="{BB962C8B-B14F-4D97-AF65-F5344CB8AC3E}">
        <p14:creationId xmlns:p14="http://schemas.microsoft.com/office/powerpoint/2010/main" val="14333520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a:xfrm>
            <a:off x="1924051" y="985839"/>
            <a:ext cx="9652000" cy="1444625"/>
          </a:xfrm>
        </p:spPr>
        <p:txBody>
          <a:bodyPr/>
          <a:lstStyle>
            <a:lvl1pPr>
              <a:defRPr sz="4000"/>
            </a:lvl1pPr>
          </a:lstStyle>
          <a:p>
            <a:pPr lvl="0"/>
            <a:r>
              <a:rPr lang="en-US" noProof="0" smtClean="0"/>
              <a:t>Click to edit Master title style</a:t>
            </a:r>
          </a:p>
        </p:txBody>
      </p:sp>
      <p:sp>
        <p:nvSpPr>
          <p:cNvPr id="69635" name="Rectangle 3"/>
          <p:cNvSpPr>
            <a:spLocks noGrp="1" noChangeArrowheads="1"/>
          </p:cNvSpPr>
          <p:nvPr>
            <p:ph type="subTitle" idx="1"/>
          </p:nvPr>
        </p:nvSpPr>
        <p:spPr>
          <a:xfrm>
            <a:off x="1924051" y="3427413"/>
            <a:ext cx="9652000" cy="1752600"/>
          </a:xfrm>
        </p:spPr>
        <p:txBody>
          <a:bodyPr/>
          <a:lstStyle>
            <a:lvl1pPr marL="0" indent="0">
              <a:buFont typeface="Wingdings" pitchFamily="2" charset="2"/>
              <a:buNone/>
              <a:defRPr>
                <a:solidFill>
                  <a:srgbClr val="2197DF"/>
                </a:solidFill>
              </a:defRPr>
            </a:lvl1pPr>
          </a:lstStyle>
          <a:p>
            <a:pPr lvl="0"/>
            <a:r>
              <a:rPr lang="en-US" noProof="0" smtClean="0"/>
              <a:t>Click to edit Master subtitle style</a:t>
            </a:r>
          </a:p>
        </p:txBody>
      </p:sp>
      <p:sp>
        <p:nvSpPr>
          <p:cNvPr id="69636" name="Rectangle 4"/>
          <p:cNvSpPr>
            <a:spLocks noGrp="1" noChangeArrowheads="1"/>
          </p:cNvSpPr>
          <p:nvPr>
            <p:ph type="dt" sz="half" idx="2"/>
          </p:nvPr>
        </p:nvSpPr>
        <p:spPr/>
        <p:txBody>
          <a:bodyPr/>
          <a:lstStyle>
            <a:lvl1pPr>
              <a:defRPr/>
            </a:lvl1pPr>
          </a:lstStyle>
          <a:p>
            <a:endParaRPr lang="en-US">
              <a:solidFill>
                <a:srgbClr val="000000"/>
              </a:solidFill>
            </a:endParaRPr>
          </a:p>
        </p:txBody>
      </p:sp>
      <p:sp>
        <p:nvSpPr>
          <p:cNvPr id="69637" name="Rectangle 5"/>
          <p:cNvSpPr>
            <a:spLocks noGrp="1" noChangeArrowheads="1"/>
          </p:cNvSpPr>
          <p:nvPr>
            <p:ph type="ftr" sz="quarter" idx="3"/>
          </p:nvPr>
        </p:nvSpPr>
        <p:spPr>
          <a:xfrm>
            <a:off x="4165600" y="6248400"/>
            <a:ext cx="3860800" cy="457200"/>
          </a:xfrm>
        </p:spPr>
        <p:txBody>
          <a:bodyPr/>
          <a:lstStyle>
            <a:lvl1pPr>
              <a:defRPr/>
            </a:lvl1pPr>
          </a:lstStyle>
          <a:p>
            <a:endParaRPr lang="en-US">
              <a:solidFill>
                <a:srgbClr val="000000"/>
              </a:solidFill>
            </a:endParaRPr>
          </a:p>
        </p:txBody>
      </p:sp>
      <p:sp>
        <p:nvSpPr>
          <p:cNvPr id="69638" name="Rectangle 6"/>
          <p:cNvSpPr>
            <a:spLocks noGrp="1" noChangeArrowheads="1"/>
          </p:cNvSpPr>
          <p:nvPr>
            <p:ph type="sldNum" sz="quarter" idx="4"/>
          </p:nvPr>
        </p:nvSpPr>
        <p:spPr>
          <a:xfrm>
            <a:off x="8784167" y="6237288"/>
            <a:ext cx="2844800" cy="457200"/>
          </a:xfrm>
        </p:spPr>
        <p:txBody>
          <a:bodyPr/>
          <a:lstStyle>
            <a:lvl1pPr algn="r">
              <a:defRPr/>
            </a:lvl1pPr>
          </a:lstStyle>
          <a:p>
            <a:fld id="{8B628898-E322-404E-853D-449316C86F88}" type="slidenum">
              <a:rPr lang="en-US">
                <a:solidFill>
                  <a:srgbClr val="000000"/>
                </a:solidFill>
              </a:rPr>
              <a:pPr/>
              <a:t>‹#›</a:t>
            </a:fld>
            <a:endParaRPr lang="en-US">
              <a:solidFill>
                <a:srgbClr val="000000"/>
              </a:solidFill>
            </a:endParaRPr>
          </a:p>
        </p:txBody>
      </p:sp>
      <p:pic>
        <p:nvPicPr>
          <p:cNvPr id="6963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6651" y="1"/>
            <a:ext cx="4705349" cy="145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49626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D86CCD6-D633-4711-91AB-ABB6B9CFD48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669360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41318" y="301625"/>
            <a:ext cx="2736849" cy="5657850"/>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24418" y="301625"/>
            <a:ext cx="8013700" cy="565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BE19CBC-CF3D-4AD7-9664-612CA40F876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493219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Tree>
    <p:extLst>
      <p:ext uri="{BB962C8B-B14F-4D97-AF65-F5344CB8AC3E}">
        <p14:creationId xmlns:p14="http://schemas.microsoft.com/office/powerpoint/2010/main" val="9532201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87A7711-9A2C-4DF4-8DC7-0FE27D53908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60798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719667" y="1844675"/>
            <a:ext cx="53276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250518" y="1844675"/>
            <a:ext cx="5327649"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026A42A-FACB-4CE1-AC7B-83F38E2353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128164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DB87E583-7BC2-42E6-8992-A2C38016D29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71334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0CEF7046-B82F-4F71-965B-56C7B223488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72565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65182AF2-5FF7-4931-B75B-EAF6008C463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036340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F35E139-A96E-44ED-BD01-7D6EFD06CEA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658959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0511C9A-B771-4C97-8AA9-FB06FB804D6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48078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bwMode="auto">
          <a:xfrm>
            <a:off x="624418" y="301625"/>
            <a:ext cx="10953749"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8611" name="Rectangle 3"/>
          <p:cNvSpPr>
            <a:spLocks noGrp="1" noChangeArrowheads="1"/>
          </p:cNvSpPr>
          <p:nvPr>
            <p:ph type="body" idx="1"/>
          </p:nvPr>
        </p:nvSpPr>
        <p:spPr bwMode="auto">
          <a:xfrm>
            <a:off x="719667" y="1844675"/>
            <a:ext cx="108585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2" name="Rectangle 4"/>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fontAlgn="base">
              <a:spcBef>
                <a:spcPct val="0"/>
              </a:spcBef>
              <a:spcAft>
                <a:spcPct val="0"/>
              </a:spcAft>
            </a:pPr>
            <a:endParaRPr lang="en-US">
              <a:solidFill>
                <a:srgbClr val="000000"/>
              </a:solidFill>
            </a:endParaRPr>
          </a:p>
        </p:txBody>
      </p:sp>
      <p:sp>
        <p:nvSpPr>
          <p:cNvPr id="68613" name="Rectangle 5"/>
          <p:cNvSpPr>
            <a:spLocks noGrp="1" noChangeArrowheads="1"/>
          </p:cNvSpPr>
          <p:nvPr>
            <p:ph type="ftr" sz="quarter" idx="3"/>
          </p:nvPr>
        </p:nvSpPr>
        <p:spPr bwMode="auto">
          <a:xfrm>
            <a:off x="4176184" y="6237288"/>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pPr fontAlgn="base">
              <a:spcBef>
                <a:spcPct val="0"/>
              </a:spcBef>
              <a:spcAft>
                <a:spcPct val="0"/>
              </a:spcAft>
            </a:pPr>
            <a:endParaRPr lang="en-US">
              <a:solidFill>
                <a:srgbClr val="000000"/>
              </a:solidFill>
            </a:endParaRPr>
          </a:p>
        </p:txBody>
      </p:sp>
      <p:sp>
        <p:nvSpPr>
          <p:cNvPr id="68614" name="Rectangle 6"/>
          <p:cNvSpPr>
            <a:spLocks noGrp="1" noChangeArrowheads="1"/>
          </p:cNvSpPr>
          <p:nvPr>
            <p:ph type="sldNum" sz="quarter" idx="4"/>
          </p:nvPr>
        </p:nvSpPr>
        <p:spPr bwMode="auto">
          <a:xfrm>
            <a:off x="4656667" y="623728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pPr fontAlgn="base">
              <a:spcBef>
                <a:spcPct val="0"/>
              </a:spcBef>
              <a:spcAft>
                <a:spcPct val="0"/>
              </a:spcAft>
            </a:pPr>
            <a:fld id="{DD4322EF-37E6-4172-A343-8906FB64B882}" type="slidenum">
              <a:rPr lang="en-US">
                <a:solidFill>
                  <a:srgbClr val="000000"/>
                </a:solidFill>
              </a:rPr>
              <a:pPr fontAlgn="base">
                <a:spcBef>
                  <a:spcPct val="0"/>
                </a:spcBef>
                <a:spcAft>
                  <a:spcPct val="0"/>
                </a:spcAft>
              </a:pPr>
              <a:t>‹#›</a:t>
            </a:fld>
            <a:endParaRPr lang="en-US">
              <a:solidFill>
                <a:srgbClr val="000000"/>
              </a:solidFill>
            </a:endParaRPr>
          </a:p>
        </p:txBody>
      </p:sp>
      <p:pic>
        <p:nvPicPr>
          <p:cNvPr id="68615" name="Picture 7" descr="Picture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935634" y="4371976"/>
            <a:ext cx="1881717" cy="2486025"/>
          </a:xfrm>
          <a:prstGeom prst="rect">
            <a:avLst/>
          </a:prstGeom>
          <a:noFill/>
          <a:extLst>
            <a:ext uri="{909E8E84-426E-40DD-AFC4-6F175D3DCCD1}">
              <a14:hiddenFill xmlns:a14="http://schemas.microsoft.com/office/drawing/2010/main">
                <a:solidFill>
                  <a:srgbClr val="FFFFFF"/>
                </a:solidFill>
              </a14:hiddenFill>
            </a:ext>
          </a:extLst>
        </p:spPr>
      </p:pic>
      <p:sp>
        <p:nvSpPr>
          <p:cNvPr id="68616" name="Line 8"/>
          <p:cNvSpPr>
            <a:spLocks noChangeShapeType="1"/>
          </p:cNvSpPr>
          <p:nvPr/>
        </p:nvSpPr>
        <p:spPr bwMode="auto">
          <a:xfrm>
            <a:off x="624418" y="1557338"/>
            <a:ext cx="10943167" cy="0"/>
          </a:xfrm>
          <a:prstGeom prst="line">
            <a:avLst/>
          </a:prstGeom>
          <a:noFill/>
          <a:ln w="79375">
            <a:solidFill>
              <a:srgbClr val="66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IE">
              <a:solidFill>
                <a:srgbClr val="000000"/>
              </a:solidFill>
            </a:endParaRPr>
          </a:p>
        </p:txBody>
      </p:sp>
    </p:spTree>
    <p:extLst>
      <p:ext uri="{BB962C8B-B14F-4D97-AF65-F5344CB8AC3E}">
        <p14:creationId xmlns:p14="http://schemas.microsoft.com/office/powerpoint/2010/main" val="167427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rtl="0" fontAlgn="base">
        <a:spcBef>
          <a:spcPct val="0"/>
        </a:spcBef>
        <a:spcAft>
          <a:spcPct val="0"/>
        </a:spcAft>
        <a:defRPr sz="3600">
          <a:solidFill>
            <a:srgbClr val="2C57AE"/>
          </a:solidFill>
          <a:latin typeface="+mj-lt"/>
          <a:ea typeface="+mj-ea"/>
          <a:cs typeface="+mj-cs"/>
        </a:defRPr>
      </a:lvl1pPr>
      <a:lvl2pPr algn="l" rtl="0" fontAlgn="base">
        <a:spcBef>
          <a:spcPct val="0"/>
        </a:spcBef>
        <a:spcAft>
          <a:spcPct val="0"/>
        </a:spcAft>
        <a:defRPr sz="3600">
          <a:solidFill>
            <a:srgbClr val="2C57AE"/>
          </a:solidFill>
          <a:latin typeface="Arial" charset="0"/>
          <a:cs typeface="Arial" charset="0"/>
        </a:defRPr>
      </a:lvl2pPr>
      <a:lvl3pPr algn="l" rtl="0" fontAlgn="base">
        <a:spcBef>
          <a:spcPct val="0"/>
        </a:spcBef>
        <a:spcAft>
          <a:spcPct val="0"/>
        </a:spcAft>
        <a:defRPr sz="3600">
          <a:solidFill>
            <a:srgbClr val="2C57AE"/>
          </a:solidFill>
          <a:latin typeface="Arial" charset="0"/>
          <a:cs typeface="Arial" charset="0"/>
        </a:defRPr>
      </a:lvl3pPr>
      <a:lvl4pPr algn="l" rtl="0" fontAlgn="base">
        <a:spcBef>
          <a:spcPct val="0"/>
        </a:spcBef>
        <a:spcAft>
          <a:spcPct val="0"/>
        </a:spcAft>
        <a:defRPr sz="3600">
          <a:solidFill>
            <a:srgbClr val="2C57AE"/>
          </a:solidFill>
          <a:latin typeface="Arial" charset="0"/>
          <a:cs typeface="Arial" charset="0"/>
        </a:defRPr>
      </a:lvl4pPr>
      <a:lvl5pPr algn="l" rtl="0" fontAlgn="base">
        <a:spcBef>
          <a:spcPct val="0"/>
        </a:spcBef>
        <a:spcAft>
          <a:spcPct val="0"/>
        </a:spcAft>
        <a:defRPr sz="3600">
          <a:solidFill>
            <a:srgbClr val="2C57AE"/>
          </a:solidFill>
          <a:latin typeface="Arial" charset="0"/>
          <a:cs typeface="Arial" charset="0"/>
        </a:defRPr>
      </a:lvl5pPr>
      <a:lvl6pPr marL="457200" algn="l" rtl="0" fontAlgn="base">
        <a:spcBef>
          <a:spcPct val="0"/>
        </a:spcBef>
        <a:spcAft>
          <a:spcPct val="0"/>
        </a:spcAft>
        <a:defRPr sz="3600">
          <a:solidFill>
            <a:srgbClr val="2C57AE"/>
          </a:solidFill>
          <a:latin typeface="Arial" charset="0"/>
          <a:cs typeface="Arial" charset="0"/>
        </a:defRPr>
      </a:lvl6pPr>
      <a:lvl7pPr marL="914400" algn="l" rtl="0" fontAlgn="base">
        <a:spcBef>
          <a:spcPct val="0"/>
        </a:spcBef>
        <a:spcAft>
          <a:spcPct val="0"/>
        </a:spcAft>
        <a:defRPr sz="3600">
          <a:solidFill>
            <a:srgbClr val="2C57AE"/>
          </a:solidFill>
          <a:latin typeface="Arial" charset="0"/>
          <a:cs typeface="Arial" charset="0"/>
        </a:defRPr>
      </a:lvl7pPr>
      <a:lvl8pPr marL="1371600" algn="l" rtl="0" fontAlgn="base">
        <a:spcBef>
          <a:spcPct val="0"/>
        </a:spcBef>
        <a:spcAft>
          <a:spcPct val="0"/>
        </a:spcAft>
        <a:defRPr sz="3600">
          <a:solidFill>
            <a:srgbClr val="2C57AE"/>
          </a:solidFill>
          <a:latin typeface="Arial" charset="0"/>
          <a:cs typeface="Arial" charset="0"/>
        </a:defRPr>
      </a:lvl8pPr>
      <a:lvl9pPr marL="1828800" algn="l" rtl="0" fontAlgn="base">
        <a:spcBef>
          <a:spcPct val="0"/>
        </a:spcBef>
        <a:spcAft>
          <a:spcPct val="0"/>
        </a:spcAft>
        <a:defRPr sz="3600">
          <a:solidFill>
            <a:srgbClr val="2C57AE"/>
          </a:solidFill>
          <a:latin typeface="Arial" charset="0"/>
          <a:cs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
        <a:defRPr sz="2900">
          <a:solidFill>
            <a:srgbClr val="2C57AE"/>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l"/>
        <a:defRPr sz="2500">
          <a:solidFill>
            <a:srgbClr val="2197DF"/>
          </a:solidFill>
          <a:latin typeface="+mn-lt"/>
          <a:cs typeface="+mn-cs"/>
        </a:defRPr>
      </a:lvl2pPr>
      <a:lvl3pPr marL="1143000" indent="-228600" algn="l" rtl="0" fontAlgn="base">
        <a:spcBef>
          <a:spcPct val="20000"/>
        </a:spcBef>
        <a:spcAft>
          <a:spcPct val="0"/>
        </a:spcAft>
        <a:buClr>
          <a:schemeClr val="tx2"/>
        </a:buClr>
        <a:buSzPct val="65000"/>
        <a:buFont typeface="Wingdings" pitchFamily="2" charset="2"/>
        <a:buChar char="¡"/>
        <a:defRPr sz="2200">
          <a:solidFill>
            <a:srgbClr val="2197DF"/>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l"/>
        <a:defRPr sz="1900">
          <a:solidFill>
            <a:srgbClr val="2197DF"/>
          </a:solidFill>
          <a:latin typeface="+mn-lt"/>
          <a:cs typeface="+mn-cs"/>
        </a:defRPr>
      </a:lvl4pPr>
      <a:lvl5pPr marL="2057400" indent="-228600" algn="l" rtl="0" fontAlgn="base">
        <a:spcBef>
          <a:spcPct val="20000"/>
        </a:spcBef>
        <a:spcAft>
          <a:spcPct val="0"/>
        </a:spcAft>
        <a:buClr>
          <a:schemeClr val="tx2"/>
        </a:buClr>
        <a:buSzPct val="60000"/>
        <a:buFont typeface="Wingdings" pitchFamily="2" charset="2"/>
        <a:buChar char="¡"/>
        <a:defRPr sz="1900">
          <a:solidFill>
            <a:srgbClr val="2197DF"/>
          </a:solidFill>
          <a:latin typeface="+mn-lt"/>
          <a:cs typeface="+mn-cs"/>
        </a:defRPr>
      </a:lvl5pPr>
      <a:lvl6pPr marL="2514600" indent="-228600" algn="l" rtl="0" fontAlgn="base">
        <a:spcBef>
          <a:spcPct val="20000"/>
        </a:spcBef>
        <a:spcAft>
          <a:spcPct val="0"/>
        </a:spcAft>
        <a:buClr>
          <a:schemeClr val="tx2"/>
        </a:buClr>
        <a:buSzPct val="60000"/>
        <a:buFont typeface="Wingdings" pitchFamily="2" charset="2"/>
        <a:buChar char="¡"/>
        <a:defRPr sz="1900">
          <a:solidFill>
            <a:srgbClr val="2197DF"/>
          </a:solidFill>
          <a:latin typeface="+mn-lt"/>
          <a:cs typeface="+mn-cs"/>
        </a:defRPr>
      </a:lvl6pPr>
      <a:lvl7pPr marL="2971800" indent="-228600" algn="l" rtl="0" fontAlgn="base">
        <a:spcBef>
          <a:spcPct val="20000"/>
        </a:spcBef>
        <a:spcAft>
          <a:spcPct val="0"/>
        </a:spcAft>
        <a:buClr>
          <a:schemeClr val="tx2"/>
        </a:buClr>
        <a:buSzPct val="60000"/>
        <a:buFont typeface="Wingdings" pitchFamily="2" charset="2"/>
        <a:buChar char="¡"/>
        <a:defRPr sz="1900">
          <a:solidFill>
            <a:srgbClr val="2197DF"/>
          </a:solidFill>
          <a:latin typeface="+mn-lt"/>
          <a:cs typeface="+mn-cs"/>
        </a:defRPr>
      </a:lvl7pPr>
      <a:lvl8pPr marL="3429000" indent="-228600" algn="l" rtl="0" fontAlgn="base">
        <a:spcBef>
          <a:spcPct val="20000"/>
        </a:spcBef>
        <a:spcAft>
          <a:spcPct val="0"/>
        </a:spcAft>
        <a:buClr>
          <a:schemeClr val="tx2"/>
        </a:buClr>
        <a:buSzPct val="60000"/>
        <a:buFont typeface="Wingdings" pitchFamily="2" charset="2"/>
        <a:buChar char="¡"/>
        <a:defRPr sz="1900">
          <a:solidFill>
            <a:srgbClr val="2197DF"/>
          </a:solidFill>
          <a:latin typeface="+mn-lt"/>
          <a:cs typeface="+mn-cs"/>
        </a:defRPr>
      </a:lvl8pPr>
      <a:lvl9pPr marL="3886200" indent="-228600" algn="l" rtl="0" fontAlgn="base">
        <a:spcBef>
          <a:spcPct val="20000"/>
        </a:spcBef>
        <a:spcAft>
          <a:spcPct val="0"/>
        </a:spcAft>
        <a:buClr>
          <a:schemeClr val="tx2"/>
        </a:buClr>
        <a:buSzPct val="60000"/>
        <a:buFont typeface="Wingdings" pitchFamily="2" charset="2"/>
        <a:buChar char="¡"/>
        <a:defRPr sz="1900">
          <a:solidFill>
            <a:srgbClr val="2197DF"/>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090334" y="2380865"/>
            <a:ext cx="9652000" cy="1444625"/>
          </a:xfrm>
        </p:spPr>
        <p:txBody>
          <a:bodyPr/>
          <a:lstStyle/>
          <a:p>
            <a:pPr algn="ctr"/>
            <a:r>
              <a:rPr lang="en-US" sz="5400" dirty="0"/>
              <a:t>Spending Reviews in </a:t>
            </a:r>
            <a:r>
              <a:rPr lang="en-US" sz="5400" dirty="0" smtClean="0"/>
              <a:t>Ireland</a:t>
            </a:r>
            <a:endParaRPr lang="en-IE" sz="5400" dirty="0"/>
          </a:p>
        </p:txBody>
      </p:sp>
      <p:sp>
        <p:nvSpPr>
          <p:cNvPr id="7" name="Slide Number Placeholder 6"/>
          <p:cNvSpPr>
            <a:spLocks noGrp="1"/>
          </p:cNvSpPr>
          <p:nvPr>
            <p:ph type="sldNum" sz="quarter" idx="4"/>
          </p:nvPr>
        </p:nvSpPr>
        <p:spPr/>
        <p:txBody>
          <a:bodyPr/>
          <a:lstStyle/>
          <a:p>
            <a:fld id="{8B628898-E322-404E-853D-449316C86F88}" type="slidenum">
              <a:rPr lang="en-US" smtClean="0">
                <a:solidFill>
                  <a:srgbClr val="000000"/>
                </a:solidFill>
              </a:rPr>
              <a:pPr/>
              <a:t>1</a:t>
            </a:fld>
            <a:endParaRPr lang="en-US">
              <a:solidFill>
                <a:srgbClr val="000000"/>
              </a:solidFill>
            </a:endParaRPr>
          </a:p>
        </p:txBody>
      </p:sp>
      <p:sp>
        <p:nvSpPr>
          <p:cNvPr id="4" name="Title 2"/>
          <p:cNvSpPr txBox="1">
            <a:spLocks/>
          </p:cNvSpPr>
          <p:nvPr/>
        </p:nvSpPr>
        <p:spPr bwMode="auto">
          <a:xfrm>
            <a:off x="1090334" y="3963428"/>
            <a:ext cx="9652000" cy="199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fontAlgn="base">
              <a:spcBef>
                <a:spcPct val="0"/>
              </a:spcBef>
              <a:spcAft>
                <a:spcPct val="0"/>
              </a:spcAft>
              <a:defRPr sz="4000">
                <a:solidFill>
                  <a:srgbClr val="2C57AE"/>
                </a:solidFill>
                <a:latin typeface="+mj-lt"/>
                <a:ea typeface="+mj-ea"/>
                <a:cs typeface="+mj-cs"/>
              </a:defRPr>
            </a:lvl1pPr>
            <a:lvl2pPr algn="l" rtl="0" fontAlgn="base">
              <a:spcBef>
                <a:spcPct val="0"/>
              </a:spcBef>
              <a:spcAft>
                <a:spcPct val="0"/>
              </a:spcAft>
              <a:defRPr sz="3600">
                <a:solidFill>
                  <a:srgbClr val="2C57AE"/>
                </a:solidFill>
                <a:latin typeface="Arial" charset="0"/>
                <a:cs typeface="Arial" charset="0"/>
              </a:defRPr>
            </a:lvl2pPr>
            <a:lvl3pPr algn="l" rtl="0" fontAlgn="base">
              <a:spcBef>
                <a:spcPct val="0"/>
              </a:spcBef>
              <a:spcAft>
                <a:spcPct val="0"/>
              </a:spcAft>
              <a:defRPr sz="3600">
                <a:solidFill>
                  <a:srgbClr val="2C57AE"/>
                </a:solidFill>
                <a:latin typeface="Arial" charset="0"/>
                <a:cs typeface="Arial" charset="0"/>
              </a:defRPr>
            </a:lvl3pPr>
            <a:lvl4pPr algn="l" rtl="0" fontAlgn="base">
              <a:spcBef>
                <a:spcPct val="0"/>
              </a:spcBef>
              <a:spcAft>
                <a:spcPct val="0"/>
              </a:spcAft>
              <a:defRPr sz="3600">
                <a:solidFill>
                  <a:srgbClr val="2C57AE"/>
                </a:solidFill>
                <a:latin typeface="Arial" charset="0"/>
                <a:cs typeface="Arial" charset="0"/>
              </a:defRPr>
            </a:lvl4pPr>
            <a:lvl5pPr algn="l" rtl="0" fontAlgn="base">
              <a:spcBef>
                <a:spcPct val="0"/>
              </a:spcBef>
              <a:spcAft>
                <a:spcPct val="0"/>
              </a:spcAft>
              <a:defRPr sz="3600">
                <a:solidFill>
                  <a:srgbClr val="2C57AE"/>
                </a:solidFill>
                <a:latin typeface="Arial" charset="0"/>
                <a:cs typeface="Arial" charset="0"/>
              </a:defRPr>
            </a:lvl5pPr>
            <a:lvl6pPr marL="457200" algn="l" rtl="0" fontAlgn="base">
              <a:spcBef>
                <a:spcPct val="0"/>
              </a:spcBef>
              <a:spcAft>
                <a:spcPct val="0"/>
              </a:spcAft>
              <a:defRPr sz="3600">
                <a:solidFill>
                  <a:srgbClr val="2C57AE"/>
                </a:solidFill>
                <a:latin typeface="Arial" charset="0"/>
                <a:cs typeface="Arial" charset="0"/>
              </a:defRPr>
            </a:lvl6pPr>
            <a:lvl7pPr marL="914400" algn="l" rtl="0" fontAlgn="base">
              <a:spcBef>
                <a:spcPct val="0"/>
              </a:spcBef>
              <a:spcAft>
                <a:spcPct val="0"/>
              </a:spcAft>
              <a:defRPr sz="3600">
                <a:solidFill>
                  <a:srgbClr val="2C57AE"/>
                </a:solidFill>
                <a:latin typeface="Arial" charset="0"/>
                <a:cs typeface="Arial" charset="0"/>
              </a:defRPr>
            </a:lvl7pPr>
            <a:lvl8pPr marL="1371600" algn="l" rtl="0" fontAlgn="base">
              <a:spcBef>
                <a:spcPct val="0"/>
              </a:spcBef>
              <a:spcAft>
                <a:spcPct val="0"/>
              </a:spcAft>
              <a:defRPr sz="3600">
                <a:solidFill>
                  <a:srgbClr val="2C57AE"/>
                </a:solidFill>
                <a:latin typeface="Arial" charset="0"/>
                <a:cs typeface="Arial" charset="0"/>
              </a:defRPr>
            </a:lvl8pPr>
            <a:lvl9pPr marL="1828800" algn="l" rtl="0" fontAlgn="base">
              <a:spcBef>
                <a:spcPct val="0"/>
              </a:spcBef>
              <a:spcAft>
                <a:spcPct val="0"/>
              </a:spcAft>
              <a:defRPr sz="3600">
                <a:solidFill>
                  <a:srgbClr val="2C57AE"/>
                </a:solidFill>
                <a:latin typeface="Arial" charset="0"/>
                <a:cs typeface="Arial" charset="0"/>
              </a:defRPr>
            </a:lvl9pPr>
          </a:lstStyle>
          <a:p>
            <a:pPr algn="ctr"/>
            <a:r>
              <a:rPr lang="en-IE" sz="3200" i="1" kern="0" dirty="0" smtClean="0">
                <a:solidFill>
                  <a:schemeClr val="accent1"/>
                </a:solidFill>
              </a:rPr>
              <a:t>Annette Connolly</a:t>
            </a:r>
          </a:p>
          <a:p>
            <a:pPr algn="ctr"/>
            <a:r>
              <a:rPr lang="en-IE" sz="3200" i="1" kern="0" dirty="0" smtClean="0">
                <a:solidFill>
                  <a:schemeClr val="accent1"/>
                </a:solidFill>
              </a:rPr>
              <a:t>Department of Public Expenditure and Reform</a:t>
            </a:r>
          </a:p>
          <a:p>
            <a:pPr algn="ctr"/>
            <a:endParaRPr lang="en-IE" sz="3200" i="1" kern="0" dirty="0" smtClean="0">
              <a:solidFill>
                <a:srgbClr val="8AB9B9"/>
              </a:solidFill>
            </a:endParaRPr>
          </a:p>
        </p:txBody>
      </p:sp>
    </p:spTree>
    <p:extLst>
      <p:ext uri="{BB962C8B-B14F-4D97-AF65-F5344CB8AC3E}">
        <p14:creationId xmlns:p14="http://schemas.microsoft.com/office/powerpoint/2010/main" val="3121851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Methodology</a:t>
            </a:r>
            <a:endParaRPr lang="en-IE" dirty="0"/>
          </a:p>
        </p:txBody>
      </p:sp>
      <p:sp>
        <p:nvSpPr>
          <p:cNvPr id="3" name="Content Placeholder 2"/>
          <p:cNvSpPr>
            <a:spLocks noGrp="1"/>
          </p:cNvSpPr>
          <p:nvPr>
            <p:ph idx="1"/>
          </p:nvPr>
        </p:nvSpPr>
        <p:spPr>
          <a:xfrm>
            <a:off x="719667" y="1728788"/>
            <a:ext cx="10858500" cy="4972050"/>
          </a:xfrm>
        </p:spPr>
        <p:txBody>
          <a:bodyPr/>
          <a:lstStyle/>
          <a:p>
            <a:r>
              <a:rPr lang="en-US" sz="2700" dirty="0" smtClean="0"/>
              <a:t>Each </a:t>
            </a:r>
            <a:r>
              <a:rPr lang="en-US" sz="2700" dirty="0"/>
              <a:t>Department was invited to meet the Group and to submit an evaluation paper in </a:t>
            </a:r>
            <a:r>
              <a:rPr lang="en-US" sz="2700" dirty="0" smtClean="0"/>
              <a:t>advance – structured template provided in advance. </a:t>
            </a:r>
          </a:p>
          <a:p>
            <a:pPr marL="0" indent="0">
              <a:buNone/>
            </a:pPr>
            <a:endParaRPr lang="en-US" sz="1200" dirty="0" smtClean="0"/>
          </a:p>
          <a:p>
            <a:r>
              <a:rPr lang="en-US" sz="2700" dirty="0" smtClean="0"/>
              <a:t>In parallel with this process, the Department of Finance Vote sections (which monitored spending in the various Departments) prepared independently their own evaluation papers with recommendations and options for expenditure and staff reductions. </a:t>
            </a:r>
          </a:p>
          <a:p>
            <a:pPr marL="0" indent="0">
              <a:buNone/>
            </a:pPr>
            <a:endParaRPr lang="en-US" sz="1200" dirty="0" smtClean="0"/>
          </a:p>
          <a:p>
            <a:r>
              <a:rPr lang="en-US" sz="2700" dirty="0" smtClean="0"/>
              <a:t>Both sets of evaluation papers were considered in advance of meeting the management teams of each Department. </a:t>
            </a:r>
            <a:endParaRPr lang="en-IE" sz="2700" dirty="0"/>
          </a:p>
        </p:txBody>
      </p:sp>
    </p:spTree>
    <p:extLst>
      <p:ext uri="{BB962C8B-B14F-4D97-AF65-F5344CB8AC3E}">
        <p14:creationId xmlns:p14="http://schemas.microsoft.com/office/powerpoint/2010/main" val="17585604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Outcome</a:t>
            </a:r>
            <a:endParaRPr lang="en-IE" dirty="0"/>
          </a:p>
        </p:txBody>
      </p:sp>
      <p:sp>
        <p:nvSpPr>
          <p:cNvPr id="3" name="Content Placeholder 2"/>
          <p:cNvSpPr>
            <a:spLocks noGrp="1"/>
          </p:cNvSpPr>
          <p:nvPr>
            <p:ph idx="1"/>
          </p:nvPr>
        </p:nvSpPr>
        <p:spPr/>
        <p:txBody>
          <a:bodyPr/>
          <a:lstStyle/>
          <a:p>
            <a:r>
              <a:rPr lang="en-US" dirty="0" smtClean="0"/>
              <a:t>The Special Group identified </a:t>
            </a:r>
            <a:r>
              <a:rPr lang="en-US" dirty="0"/>
              <a:t>potential expenditure savings of €5.3bn in a full year, with associated reductions of over 17,300 in public service numbers</a:t>
            </a:r>
            <a:r>
              <a:rPr lang="en-US" dirty="0" smtClean="0"/>
              <a:t>.</a:t>
            </a:r>
          </a:p>
          <a:p>
            <a:endParaRPr lang="en-US" sz="1000" dirty="0" smtClean="0"/>
          </a:p>
          <a:p>
            <a:r>
              <a:rPr lang="en-US" dirty="0" smtClean="0"/>
              <a:t>The </a:t>
            </a:r>
            <a:r>
              <a:rPr lang="en-US" dirty="0"/>
              <a:t>breakdown of savings, </a:t>
            </a:r>
            <a:r>
              <a:rPr lang="en-US" dirty="0" smtClean="0"/>
              <a:t>amounted </a:t>
            </a:r>
            <a:r>
              <a:rPr lang="en-US" dirty="0"/>
              <a:t>to 9.3% of relevant </a:t>
            </a:r>
            <a:r>
              <a:rPr lang="en-US" dirty="0" smtClean="0"/>
              <a:t>expenditure</a:t>
            </a:r>
          </a:p>
          <a:p>
            <a:pPr marL="0" indent="0">
              <a:buNone/>
            </a:pPr>
            <a:endParaRPr lang="en-US" sz="1000" dirty="0" smtClean="0"/>
          </a:p>
          <a:p>
            <a:r>
              <a:rPr lang="en-US" dirty="0" smtClean="0"/>
              <a:t>Most </a:t>
            </a:r>
            <a:r>
              <a:rPr lang="en-US" dirty="0"/>
              <a:t>but not all of the savings identified </a:t>
            </a:r>
            <a:r>
              <a:rPr lang="en-US" dirty="0" smtClean="0"/>
              <a:t>were potentially </a:t>
            </a:r>
            <a:r>
              <a:rPr lang="en-US" dirty="0"/>
              <a:t>deliverable in 2010, as some options would deliver full savings over a number of years. </a:t>
            </a:r>
            <a:endParaRPr lang="en-IE" dirty="0"/>
          </a:p>
        </p:txBody>
      </p:sp>
    </p:spTree>
    <p:extLst>
      <p:ext uri="{BB962C8B-B14F-4D97-AF65-F5344CB8AC3E}">
        <p14:creationId xmlns:p14="http://schemas.microsoft.com/office/powerpoint/2010/main" val="1002003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4417" y="2686050"/>
            <a:ext cx="10858500" cy="3916362"/>
          </a:xfrm>
        </p:spPr>
        <p:txBody>
          <a:bodyPr/>
          <a:lstStyle/>
          <a:p>
            <a:r>
              <a:rPr lang="en-IE" sz="2600" dirty="0" smtClean="0"/>
              <a:t>The Department of Public Expenditure and Reform (DPER) was established in 2011</a:t>
            </a:r>
          </a:p>
          <a:p>
            <a:pPr marL="0" indent="0">
              <a:buNone/>
            </a:pPr>
            <a:endParaRPr lang="en-IE" sz="1000" dirty="0" smtClean="0"/>
          </a:p>
          <a:p>
            <a:r>
              <a:rPr lang="en-US" sz="2600" dirty="0"/>
              <a:t>The new Department </a:t>
            </a:r>
            <a:r>
              <a:rPr lang="en-US" sz="2600" dirty="0" smtClean="0"/>
              <a:t>was </a:t>
            </a:r>
            <a:r>
              <a:rPr lang="en-US" sz="2600" dirty="0"/>
              <a:t>comprised of the </a:t>
            </a:r>
            <a:r>
              <a:rPr lang="en-US" sz="2600" dirty="0" err="1"/>
              <a:t>Sectoral</a:t>
            </a:r>
            <a:r>
              <a:rPr lang="en-US" sz="2600" dirty="0"/>
              <a:t> Policy and Public Service Management Divisions of the Department of Finance with units assigned from the Public Service </a:t>
            </a:r>
            <a:r>
              <a:rPr lang="en-US" sz="2600" dirty="0" err="1"/>
              <a:t>Modernisation</a:t>
            </a:r>
            <a:r>
              <a:rPr lang="en-US" sz="2600" dirty="0"/>
              <a:t> Division of the Department of the Taoiseach. </a:t>
            </a:r>
            <a:endParaRPr lang="en-US" sz="2600" dirty="0" smtClean="0"/>
          </a:p>
          <a:p>
            <a:pPr marL="0" indent="0">
              <a:buNone/>
            </a:pPr>
            <a:endParaRPr lang="en-IE" sz="1000" dirty="0" smtClean="0"/>
          </a:p>
          <a:p>
            <a:r>
              <a:rPr lang="en-IE" sz="2600" dirty="0" smtClean="0"/>
              <a:t>Since 2011 DPER has driven and had oversight of the Comprehensive Reviews of Expenditure.</a:t>
            </a:r>
            <a:endParaRPr lang="en-IE" sz="2600" dirty="0"/>
          </a:p>
        </p:txBody>
      </p:sp>
      <p:sp>
        <p:nvSpPr>
          <p:cNvPr id="5" name="Rectangle 4"/>
          <p:cNvSpPr/>
          <p:nvPr/>
        </p:nvSpPr>
        <p:spPr>
          <a:xfrm>
            <a:off x="624417" y="1373188"/>
            <a:ext cx="11077046" cy="3841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963054" y="573087"/>
            <a:ext cx="6738409" cy="1984375"/>
          </a:xfrm>
          <a:prstGeom prst="rect">
            <a:avLst/>
          </a:prstGeom>
          <a:noFill/>
          <a:ln>
            <a:noFill/>
          </a:ln>
        </p:spPr>
      </p:pic>
      <p:sp>
        <p:nvSpPr>
          <p:cNvPr id="2" name="Title 1"/>
          <p:cNvSpPr>
            <a:spLocks noGrp="1"/>
          </p:cNvSpPr>
          <p:nvPr>
            <p:ph type="title"/>
          </p:nvPr>
        </p:nvSpPr>
        <p:spPr>
          <a:xfrm>
            <a:off x="1128713" y="230187"/>
            <a:ext cx="4062939" cy="1870075"/>
          </a:xfrm>
        </p:spPr>
        <p:txBody>
          <a:bodyPr/>
          <a:lstStyle/>
          <a:p>
            <a:r>
              <a:rPr lang="en-IE" dirty="0" smtClean="0">
                <a:solidFill>
                  <a:srgbClr val="00B0F0"/>
                </a:solidFill>
              </a:rPr>
              <a:t>A New Direction</a:t>
            </a:r>
            <a:endParaRPr lang="en-IE" dirty="0">
              <a:solidFill>
                <a:srgbClr val="00B0F0"/>
              </a:solidFill>
            </a:endParaRPr>
          </a:p>
        </p:txBody>
      </p:sp>
    </p:spTree>
    <p:extLst>
      <p:ext uri="{BB962C8B-B14F-4D97-AF65-F5344CB8AC3E}">
        <p14:creationId xmlns:p14="http://schemas.microsoft.com/office/powerpoint/2010/main" val="617805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Comprehensive Reviews of Expenditure</a:t>
            </a:r>
            <a:endParaRPr lang="en-IE" dirty="0"/>
          </a:p>
        </p:txBody>
      </p:sp>
      <p:sp>
        <p:nvSpPr>
          <p:cNvPr id="3" name="Content Placeholder 2"/>
          <p:cNvSpPr>
            <a:spLocks noGrp="1"/>
          </p:cNvSpPr>
          <p:nvPr>
            <p:ph idx="1"/>
          </p:nvPr>
        </p:nvSpPr>
        <p:spPr>
          <a:xfrm>
            <a:off x="719667" y="1844675"/>
            <a:ext cx="10858500" cy="4470400"/>
          </a:xfrm>
        </p:spPr>
        <p:txBody>
          <a:bodyPr/>
          <a:lstStyle/>
          <a:p>
            <a:pPr>
              <a:spcBef>
                <a:spcPts val="1200"/>
              </a:spcBef>
              <a:spcAft>
                <a:spcPts val="1200"/>
              </a:spcAft>
            </a:pPr>
            <a:r>
              <a:rPr lang="en-IE" dirty="0" smtClean="0"/>
              <a:t>Conducted in 2011 and 2014</a:t>
            </a:r>
          </a:p>
          <a:p>
            <a:pPr>
              <a:spcBef>
                <a:spcPts val="1200"/>
              </a:spcBef>
              <a:spcAft>
                <a:spcPts val="1200"/>
              </a:spcAft>
            </a:pPr>
            <a:r>
              <a:rPr lang="en-IE" dirty="0" smtClean="0"/>
              <a:t>Planned </a:t>
            </a:r>
            <a:r>
              <a:rPr lang="en-IE" dirty="0"/>
              <a:t>reviews undertaken on a periodic </a:t>
            </a:r>
            <a:r>
              <a:rPr lang="en-IE" dirty="0" smtClean="0"/>
              <a:t>basis</a:t>
            </a:r>
          </a:p>
          <a:p>
            <a:pPr>
              <a:spcBef>
                <a:spcPts val="1200"/>
              </a:spcBef>
              <a:spcAft>
                <a:spcPts val="1200"/>
              </a:spcAft>
            </a:pPr>
            <a:r>
              <a:rPr lang="en-IE" dirty="0" smtClean="0"/>
              <a:t>Integrated </a:t>
            </a:r>
            <a:r>
              <a:rPr lang="en-IE" dirty="0"/>
              <a:t>in the reformed expenditure </a:t>
            </a:r>
            <a:r>
              <a:rPr lang="en-IE" dirty="0" smtClean="0"/>
              <a:t>framework</a:t>
            </a:r>
          </a:p>
          <a:p>
            <a:pPr>
              <a:spcBef>
                <a:spcPts val="1200"/>
              </a:spcBef>
              <a:spcAft>
                <a:spcPts val="1200"/>
              </a:spcAft>
            </a:pPr>
            <a:r>
              <a:rPr lang="en-US" dirty="0"/>
              <a:t>Final decisions </a:t>
            </a:r>
            <a:r>
              <a:rPr lang="en-US" dirty="0" smtClean="0"/>
              <a:t>made </a:t>
            </a:r>
            <a:r>
              <a:rPr lang="en-US" dirty="0"/>
              <a:t>by Government and presented to the Oireachtas as part of the annual budget process</a:t>
            </a:r>
            <a:r>
              <a:rPr lang="en-US" dirty="0" smtClean="0"/>
              <a:t>.</a:t>
            </a:r>
          </a:p>
          <a:p>
            <a:pPr>
              <a:spcBef>
                <a:spcPts val="1200"/>
              </a:spcBef>
              <a:spcAft>
                <a:spcPts val="1200"/>
              </a:spcAft>
            </a:pPr>
            <a:r>
              <a:rPr lang="en-US" dirty="0" smtClean="0"/>
              <a:t>The next Comprehensive Review of Expenditure is due to take place in 2017. </a:t>
            </a:r>
            <a:endParaRPr lang="en-IE" dirty="0"/>
          </a:p>
          <a:p>
            <a:endParaRPr lang="en-IE" dirty="0"/>
          </a:p>
        </p:txBody>
      </p:sp>
    </p:spTree>
    <p:extLst>
      <p:ext uri="{BB962C8B-B14F-4D97-AF65-F5344CB8AC3E}">
        <p14:creationId xmlns:p14="http://schemas.microsoft.com/office/powerpoint/2010/main" val="11471766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Comprehensive Review of Expenditure (2011)</a:t>
            </a:r>
            <a:endParaRPr lang="en-IE" dirty="0"/>
          </a:p>
        </p:txBody>
      </p:sp>
      <p:sp>
        <p:nvSpPr>
          <p:cNvPr id="3" name="Content Placeholder 2"/>
          <p:cNvSpPr>
            <a:spLocks noGrp="1"/>
          </p:cNvSpPr>
          <p:nvPr>
            <p:ph idx="1"/>
          </p:nvPr>
        </p:nvSpPr>
        <p:spPr>
          <a:xfrm>
            <a:off x="719667" y="1658937"/>
            <a:ext cx="10858500" cy="5013326"/>
          </a:xfrm>
        </p:spPr>
        <p:txBody>
          <a:bodyPr/>
          <a:lstStyle/>
          <a:p>
            <a:r>
              <a:rPr lang="en-IE" dirty="0" smtClean="0"/>
              <a:t>Objective</a:t>
            </a:r>
          </a:p>
          <a:p>
            <a:pPr lvl="1"/>
            <a:r>
              <a:rPr lang="en-US" dirty="0" smtClean="0"/>
              <a:t>re-align </a:t>
            </a:r>
            <a:r>
              <a:rPr lang="en-US" dirty="0"/>
              <a:t>spending with the revised </a:t>
            </a:r>
            <a:r>
              <a:rPr lang="en-US" dirty="0" err="1"/>
              <a:t>Programme</a:t>
            </a:r>
            <a:r>
              <a:rPr lang="en-US" dirty="0"/>
              <a:t> for Government priorities;</a:t>
            </a:r>
          </a:p>
          <a:p>
            <a:pPr lvl="1"/>
            <a:r>
              <a:rPr lang="en-US" dirty="0"/>
              <a:t>meet overall fiscal objectives; and</a:t>
            </a:r>
          </a:p>
          <a:p>
            <a:pPr lvl="1"/>
            <a:r>
              <a:rPr lang="en-US" dirty="0"/>
              <a:t>explore new and innovative ways of delivering Government policy in a reformed Public Sector.</a:t>
            </a:r>
          </a:p>
          <a:p>
            <a:endParaRPr lang="en-IE" sz="1000" dirty="0" smtClean="0"/>
          </a:p>
          <a:p>
            <a:r>
              <a:rPr lang="en-IE" dirty="0" smtClean="0"/>
              <a:t>Result of analysis to be used to develop multi-annual budget plans with a 3 year time horizon. </a:t>
            </a:r>
          </a:p>
          <a:p>
            <a:endParaRPr lang="en-IE" sz="1000" dirty="0" smtClean="0"/>
          </a:p>
          <a:p>
            <a:r>
              <a:rPr lang="en-IE" dirty="0" smtClean="0"/>
              <a:t>Internally led – high-level steering group chaired by the Department of Public Expenditure and Reform</a:t>
            </a:r>
          </a:p>
        </p:txBody>
      </p:sp>
    </p:spTree>
    <p:extLst>
      <p:ext uri="{BB962C8B-B14F-4D97-AF65-F5344CB8AC3E}">
        <p14:creationId xmlns:p14="http://schemas.microsoft.com/office/powerpoint/2010/main" val="1148627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Comprehensive Review of Expenditure (2011)</a:t>
            </a:r>
          </a:p>
        </p:txBody>
      </p:sp>
      <p:sp>
        <p:nvSpPr>
          <p:cNvPr id="3" name="Content Placeholder 2"/>
          <p:cNvSpPr>
            <a:spLocks noGrp="1"/>
          </p:cNvSpPr>
          <p:nvPr>
            <p:ph idx="1"/>
          </p:nvPr>
        </p:nvSpPr>
        <p:spPr>
          <a:xfrm>
            <a:off x="719667" y="1658937"/>
            <a:ext cx="10858500" cy="4114800"/>
          </a:xfrm>
        </p:spPr>
        <p:txBody>
          <a:bodyPr/>
          <a:lstStyle/>
          <a:p>
            <a:r>
              <a:rPr lang="en-IE" dirty="0" smtClean="0"/>
              <a:t>Departments </a:t>
            </a:r>
            <a:r>
              <a:rPr lang="en-IE" dirty="0"/>
              <a:t>had responsibility for evaluating every budget programme under their responsibility. </a:t>
            </a:r>
          </a:p>
          <a:p>
            <a:endParaRPr lang="en-IE" sz="1400" dirty="0"/>
          </a:p>
          <a:p>
            <a:r>
              <a:rPr lang="en-IE" dirty="0"/>
              <a:t>Templates were provided by DPER – three value for money tests:</a:t>
            </a:r>
          </a:p>
          <a:p>
            <a:pPr lvl="1"/>
            <a:r>
              <a:rPr lang="en-IE" dirty="0"/>
              <a:t>Purpose of the Programme</a:t>
            </a:r>
          </a:p>
          <a:p>
            <a:pPr lvl="1"/>
            <a:r>
              <a:rPr lang="en-IE" dirty="0"/>
              <a:t>Effectiveness</a:t>
            </a:r>
          </a:p>
          <a:p>
            <a:pPr lvl="1"/>
            <a:r>
              <a:rPr lang="en-IE" dirty="0"/>
              <a:t>Efficiency</a:t>
            </a:r>
          </a:p>
          <a:p>
            <a:pPr marL="457200" lvl="1" indent="0">
              <a:buNone/>
            </a:pPr>
            <a:endParaRPr lang="en-IE" sz="1000" dirty="0"/>
          </a:p>
          <a:p>
            <a:r>
              <a:rPr lang="en-IE" dirty="0"/>
              <a:t>Submissions were invited from members of the public and were passed on to the relevant Department for consideration</a:t>
            </a:r>
            <a:r>
              <a:rPr lang="en-IE" dirty="0" smtClean="0"/>
              <a:t>. </a:t>
            </a:r>
            <a:endParaRPr lang="en-IE" dirty="0"/>
          </a:p>
          <a:p>
            <a:endParaRPr lang="en-IE" dirty="0"/>
          </a:p>
        </p:txBody>
      </p:sp>
    </p:spTree>
    <p:extLst>
      <p:ext uri="{BB962C8B-B14F-4D97-AF65-F5344CB8AC3E}">
        <p14:creationId xmlns:p14="http://schemas.microsoft.com/office/powerpoint/2010/main" val="15557977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Comprehensive Review of Expenditure (</a:t>
            </a:r>
            <a:r>
              <a:rPr lang="en-IE" dirty="0" smtClean="0"/>
              <a:t>2014)</a:t>
            </a:r>
            <a:endParaRPr lang="en-IE" dirty="0"/>
          </a:p>
        </p:txBody>
      </p:sp>
      <p:sp>
        <p:nvSpPr>
          <p:cNvPr id="3" name="Content Placeholder 2"/>
          <p:cNvSpPr>
            <a:spLocks noGrp="1"/>
          </p:cNvSpPr>
          <p:nvPr>
            <p:ph idx="1"/>
          </p:nvPr>
        </p:nvSpPr>
        <p:spPr/>
        <p:txBody>
          <a:bodyPr/>
          <a:lstStyle/>
          <a:p>
            <a:r>
              <a:rPr lang="en-IE" dirty="0" smtClean="0"/>
              <a:t>First Spending Review to ask Departments to identify a certain volume of savings – 5% of the expenditure ceilings for 2015. </a:t>
            </a:r>
          </a:p>
          <a:p>
            <a:pPr marL="0" indent="0">
              <a:buNone/>
            </a:pPr>
            <a:endParaRPr lang="en-IE" sz="1200" dirty="0" smtClean="0"/>
          </a:p>
          <a:p>
            <a:r>
              <a:rPr lang="en-IE" dirty="0" smtClean="0"/>
              <a:t>Similar methodology to the 2011 CRE with the addition of a Working Group of Senior Officials to support the High Level Steering Group. </a:t>
            </a:r>
          </a:p>
          <a:p>
            <a:pPr marL="0" indent="0">
              <a:buNone/>
            </a:pPr>
            <a:endParaRPr lang="en-IE" sz="1200" dirty="0" smtClean="0"/>
          </a:p>
          <a:p>
            <a:r>
              <a:rPr lang="en-IE" dirty="0" smtClean="0"/>
              <a:t>The Working Group managed the day-to-day operation of the CRE process allowing the Steering Group to have an overview of how the CRE was progressing. </a:t>
            </a:r>
            <a:endParaRPr lang="en-IE" dirty="0"/>
          </a:p>
        </p:txBody>
      </p:sp>
    </p:spTree>
    <p:extLst>
      <p:ext uri="{BB962C8B-B14F-4D97-AF65-F5344CB8AC3E}">
        <p14:creationId xmlns:p14="http://schemas.microsoft.com/office/powerpoint/2010/main" val="15436690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1600" b="1" i="0" u="none" strike="noStrike" kern="1200" baseline="0">
                <a:solidFill>
                  <a:srgbClr val="000000"/>
                </a:solidFill>
                <a:latin typeface="Calibri"/>
                <a:ea typeface="Calibri"/>
                <a:cs typeface="Calibri"/>
              </a:defRPr>
            </a:pPr>
            <a:r>
              <a:rPr lang="en-IE" sz="4000" dirty="0">
                <a:solidFill>
                  <a:schemeClr val="accent2">
                    <a:lumMod val="50000"/>
                  </a:schemeClr>
                </a:solidFill>
              </a:rPr>
              <a:t/>
            </a:r>
            <a:br>
              <a:rPr lang="en-IE" sz="4000" dirty="0">
                <a:solidFill>
                  <a:schemeClr val="accent2">
                    <a:lumMod val="50000"/>
                  </a:schemeClr>
                </a:solidFill>
              </a:rPr>
            </a:br>
            <a:r>
              <a:rPr lang="en-IE" sz="4000" dirty="0">
                <a:solidFill>
                  <a:schemeClr val="accent2">
                    <a:lumMod val="50000"/>
                  </a:schemeClr>
                </a:solidFill>
              </a:rPr>
              <a:t>Departmental expenditure growth: </a:t>
            </a:r>
            <a:br>
              <a:rPr lang="en-IE" sz="4000" dirty="0">
                <a:solidFill>
                  <a:schemeClr val="accent2">
                    <a:lumMod val="50000"/>
                  </a:schemeClr>
                </a:solidFill>
              </a:rPr>
            </a:br>
            <a:r>
              <a:rPr lang="en-IE" sz="4000" dirty="0">
                <a:solidFill>
                  <a:schemeClr val="accent2">
                    <a:lumMod val="50000"/>
                  </a:schemeClr>
                </a:solidFill>
              </a:rPr>
              <a:t>Three-year intervals</a:t>
            </a:r>
          </a:p>
        </p:txBody>
      </p:sp>
      <p:graphicFrame>
        <p:nvGraphicFramePr>
          <p:cNvPr id="4" name="Content Placeholder 8"/>
          <p:cNvGraphicFramePr>
            <a:graphicFrameLocks noGrp="1"/>
          </p:cNvGraphicFramePr>
          <p:nvPr>
            <p:ph idx="1"/>
            <p:extLst>
              <p:ext uri="{D42A27DB-BD31-4B8C-83A1-F6EECF244321}">
                <p14:modId xmlns:p14="http://schemas.microsoft.com/office/powerpoint/2010/main" val="2559452158"/>
              </p:ext>
            </p:extLst>
          </p:nvPr>
        </p:nvGraphicFramePr>
        <p:xfrm>
          <a:off x="719138" y="1844675"/>
          <a:ext cx="108585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54771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Lessons Learned (1)– Be Prepared to Invest</a:t>
            </a:r>
            <a:endParaRPr lang="en-IE" dirty="0"/>
          </a:p>
        </p:txBody>
      </p:sp>
      <p:sp>
        <p:nvSpPr>
          <p:cNvPr id="3" name="Content Placeholder 2"/>
          <p:cNvSpPr>
            <a:spLocks noGrp="1"/>
          </p:cNvSpPr>
          <p:nvPr>
            <p:ph idx="1"/>
          </p:nvPr>
        </p:nvSpPr>
        <p:spPr/>
        <p:txBody>
          <a:bodyPr/>
          <a:lstStyle/>
          <a:p>
            <a:r>
              <a:rPr lang="en-IE" dirty="0" smtClean="0"/>
              <a:t>Spending Evaluations are resource intensive.</a:t>
            </a:r>
          </a:p>
          <a:p>
            <a:pPr marL="0" indent="0">
              <a:buNone/>
            </a:pPr>
            <a:endParaRPr lang="en-IE" sz="1200" dirty="0" smtClean="0"/>
          </a:p>
          <a:p>
            <a:r>
              <a:rPr lang="en-IE" dirty="0" smtClean="0"/>
              <a:t>Important to be aware of the necessary commitment and time investment required at the outset</a:t>
            </a:r>
          </a:p>
          <a:p>
            <a:pPr marL="0" indent="0">
              <a:buNone/>
            </a:pPr>
            <a:endParaRPr lang="en-IE" sz="1200" dirty="0" smtClean="0"/>
          </a:p>
          <a:p>
            <a:r>
              <a:rPr lang="en-IE" dirty="0" smtClean="0"/>
              <a:t>Crucial that staff have the necessary expertise – can’t be driven entirely by the central expenditure function, Departments need to have the internal capacity to conduct the necessary analysis. </a:t>
            </a:r>
            <a:endParaRPr lang="en-IE" dirty="0"/>
          </a:p>
        </p:txBody>
      </p:sp>
    </p:spTree>
    <p:extLst>
      <p:ext uri="{BB962C8B-B14F-4D97-AF65-F5344CB8AC3E}">
        <p14:creationId xmlns:p14="http://schemas.microsoft.com/office/powerpoint/2010/main" val="9732090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Lessons Learned (2) – Leadership and Ownership</a:t>
            </a:r>
            <a:endParaRPr lang="en-IE" dirty="0"/>
          </a:p>
        </p:txBody>
      </p:sp>
      <p:sp>
        <p:nvSpPr>
          <p:cNvPr id="3" name="Content Placeholder 2"/>
          <p:cNvSpPr>
            <a:spLocks noGrp="1"/>
          </p:cNvSpPr>
          <p:nvPr>
            <p:ph sz="half" idx="1"/>
          </p:nvPr>
        </p:nvSpPr>
        <p:spPr>
          <a:xfrm>
            <a:off x="472018" y="1700212"/>
            <a:ext cx="11105620" cy="4044949"/>
          </a:xfrm>
        </p:spPr>
        <p:txBody>
          <a:bodyPr/>
          <a:lstStyle/>
          <a:p>
            <a:r>
              <a:rPr lang="en-IE" sz="2600" dirty="0" smtClean="0"/>
              <a:t>There must be buy-in at a political level and among senior management. </a:t>
            </a:r>
          </a:p>
          <a:p>
            <a:pPr marL="0" indent="0">
              <a:buNone/>
            </a:pPr>
            <a:endParaRPr lang="en-IE" sz="2000" dirty="0" smtClean="0"/>
          </a:p>
          <a:p>
            <a:r>
              <a:rPr lang="en-IE" sz="2600" dirty="0"/>
              <a:t>External leadership was important at </a:t>
            </a:r>
            <a:r>
              <a:rPr lang="en-IE" sz="2600" dirty="0" smtClean="0"/>
              <a:t>outset </a:t>
            </a:r>
            <a:endParaRPr lang="en-IE" sz="2600" dirty="0"/>
          </a:p>
          <a:p>
            <a:pPr lvl="1"/>
            <a:r>
              <a:rPr lang="en-IE" sz="2200" dirty="0"/>
              <a:t>Special Group provided an external viewpoint</a:t>
            </a:r>
          </a:p>
          <a:p>
            <a:pPr lvl="1"/>
            <a:r>
              <a:rPr lang="en-IE" sz="2200" dirty="0"/>
              <a:t>External Recommendations - helped </a:t>
            </a:r>
            <a:r>
              <a:rPr lang="en-IE" sz="2200" dirty="0" smtClean="0"/>
              <a:t>implementation</a:t>
            </a:r>
          </a:p>
          <a:p>
            <a:pPr marL="457200" lvl="1" indent="0">
              <a:buNone/>
            </a:pPr>
            <a:endParaRPr lang="en-IE" sz="2200" dirty="0"/>
          </a:p>
          <a:p>
            <a:r>
              <a:rPr lang="en-IE" sz="2600" dirty="0" smtClean="0"/>
              <a:t>After initial stage, important that ownership of the process shifted back to public service – embed the culture of evaluation</a:t>
            </a:r>
          </a:p>
          <a:p>
            <a:pPr marL="0" indent="0">
              <a:buNone/>
            </a:pPr>
            <a:endParaRPr lang="en-IE" sz="1100" dirty="0" smtClean="0"/>
          </a:p>
          <a:p>
            <a:r>
              <a:rPr lang="en-IE" sz="2600" dirty="0" smtClean="0"/>
              <a:t>Challenge going forward is sharing ownership with line Departments – shared responsibility</a:t>
            </a:r>
          </a:p>
        </p:txBody>
      </p:sp>
      <p:pic>
        <p:nvPicPr>
          <p:cNvPr id="1028" name="Picture 4" descr="https://greeneyezwinkin2.files.wordpress.com/2012/01/48.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8701088" y="2166041"/>
            <a:ext cx="3148013" cy="2557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12357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Background</a:t>
            </a:r>
            <a:endParaRPr lang="en-IE" dirty="0"/>
          </a:p>
        </p:txBody>
      </p:sp>
      <p:sp>
        <p:nvSpPr>
          <p:cNvPr id="3" name="Content Placeholder 2"/>
          <p:cNvSpPr>
            <a:spLocks noGrp="1"/>
          </p:cNvSpPr>
          <p:nvPr>
            <p:ph idx="1"/>
          </p:nvPr>
        </p:nvSpPr>
        <p:spPr>
          <a:xfrm>
            <a:off x="719667" y="1844674"/>
            <a:ext cx="10858500" cy="4434205"/>
          </a:xfrm>
        </p:spPr>
        <p:txBody>
          <a:bodyPr/>
          <a:lstStyle/>
          <a:p>
            <a:pPr marL="0" indent="0">
              <a:spcBef>
                <a:spcPts val="1200"/>
              </a:spcBef>
              <a:spcAft>
                <a:spcPts val="1200"/>
              </a:spcAft>
              <a:buNone/>
            </a:pPr>
            <a:r>
              <a:rPr lang="en-IE" dirty="0" smtClean="0"/>
              <a:t>Spending reviews have played an important role in Ireland’s efforts to restore expenditure policy to a more sustainable footing.</a:t>
            </a:r>
          </a:p>
          <a:p>
            <a:pPr marL="0" indent="0">
              <a:spcBef>
                <a:spcPts val="1200"/>
              </a:spcBef>
              <a:spcAft>
                <a:spcPts val="1200"/>
              </a:spcAft>
              <a:buNone/>
            </a:pPr>
            <a:r>
              <a:rPr lang="en-IE" dirty="0" smtClean="0"/>
              <a:t>Primary focus – reducing expenditure to meet fiscal targets at a time of unprecedented fiscal consolidation.</a:t>
            </a:r>
          </a:p>
          <a:p>
            <a:pPr marL="0" indent="0">
              <a:spcBef>
                <a:spcPts val="1200"/>
              </a:spcBef>
              <a:spcAft>
                <a:spcPts val="1200"/>
              </a:spcAft>
              <a:buNone/>
            </a:pPr>
            <a:r>
              <a:rPr lang="en-IE" dirty="0" smtClean="0"/>
              <a:t>Three comprehensive reviews of expenditure conducted since 2009. </a:t>
            </a:r>
          </a:p>
          <a:p>
            <a:pPr marL="0" indent="0">
              <a:spcBef>
                <a:spcPts val="1200"/>
              </a:spcBef>
              <a:spcAft>
                <a:spcPts val="1200"/>
              </a:spcAft>
              <a:buNone/>
            </a:pPr>
            <a:r>
              <a:rPr lang="en-IE" dirty="0" smtClean="0"/>
              <a:t> </a:t>
            </a:r>
            <a:endParaRPr lang="en-IE" dirty="0"/>
          </a:p>
        </p:txBody>
      </p:sp>
    </p:spTree>
    <p:extLst>
      <p:ext uri="{BB962C8B-B14F-4D97-AF65-F5344CB8AC3E}">
        <p14:creationId xmlns:p14="http://schemas.microsoft.com/office/powerpoint/2010/main" val="33143547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Lessons Learned (3) – Central Budget Office Plays a Key Role</a:t>
            </a:r>
            <a:endParaRPr lang="en-IE" dirty="0"/>
          </a:p>
        </p:txBody>
      </p:sp>
      <p:sp>
        <p:nvSpPr>
          <p:cNvPr id="3" name="Content Placeholder 2"/>
          <p:cNvSpPr>
            <a:spLocks noGrp="1"/>
          </p:cNvSpPr>
          <p:nvPr>
            <p:ph idx="1"/>
          </p:nvPr>
        </p:nvSpPr>
        <p:spPr/>
        <p:txBody>
          <a:bodyPr/>
          <a:lstStyle/>
          <a:p>
            <a:r>
              <a:rPr lang="en-IE" altLang="en-US" sz="2600" dirty="0" smtClean="0">
                <a:solidFill>
                  <a:schemeClr val="accent2">
                    <a:lumMod val="50000"/>
                  </a:schemeClr>
                </a:solidFill>
              </a:rPr>
              <a:t>Key </a:t>
            </a:r>
            <a:r>
              <a:rPr lang="en-IE" altLang="en-US" sz="2600" dirty="0">
                <a:solidFill>
                  <a:schemeClr val="accent2">
                    <a:lumMod val="50000"/>
                  </a:schemeClr>
                </a:solidFill>
              </a:rPr>
              <a:t>role in designing the spending review framework and advising political level on selection of </a:t>
            </a:r>
            <a:r>
              <a:rPr lang="en-IE" altLang="en-US" sz="2600" dirty="0" smtClean="0">
                <a:solidFill>
                  <a:schemeClr val="accent2">
                    <a:lumMod val="50000"/>
                  </a:schemeClr>
                </a:solidFill>
              </a:rPr>
              <a:t>parameters</a:t>
            </a:r>
          </a:p>
          <a:p>
            <a:r>
              <a:rPr lang="en-IE" altLang="en-US" sz="2600" dirty="0" smtClean="0">
                <a:solidFill>
                  <a:schemeClr val="accent2">
                    <a:lumMod val="50000"/>
                  </a:schemeClr>
                </a:solidFill>
              </a:rPr>
              <a:t>Provide templates and guidance to Departments </a:t>
            </a:r>
            <a:endParaRPr lang="en-IE" altLang="en-US" sz="2600" dirty="0">
              <a:solidFill>
                <a:schemeClr val="accent2">
                  <a:lumMod val="50000"/>
                </a:schemeClr>
              </a:solidFill>
            </a:endParaRPr>
          </a:p>
          <a:p>
            <a:r>
              <a:rPr lang="en-US" sz="2600" dirty="0" smtClean="0">
                <a:solidFill>
                  <a:schemeClr val="accent2">
                    <a:lumMod val="50000"/>
                  </a:schemeClr>
                </a:solidFill>
              </a:rPr>
              <a:t>Clearly </a:t>
            </a:r>
            <a:r>
              <a:rPr lang="en-US" sz="2600" dirty="0">
                <a:solidFill>
                  <a:schemeClr val="accent2">
                    <a:lumMod val="50000"/>
                  </a:schemeClr>
                </a:solidFill>
              </a:rPr>
              <a:t>designated ‘command </a:t>
            </a:r>
            <a:r>
              <a:rPr lang="en-US" sz="2600" dirty="0" err="1">
                <a:solidFill>
                  <a:schemeClr val="accent2">
                    <a:lumMod val="50000"/>
                  </a:schemeClr>
                </a:solidFill>
              </a:rPr>
              <a:t>centre</a:t>
            </a:r>
            <a:r>
              <a:rPr lang="en-US" sz="2600" dirty="0">
                <a:solidFill>
                  <a:schemeClr val="accent2">
                    <a:lumMod val="50000"/>
                  </a:schemeClr>
                </a:solidFill>
              </a:rPr>
              <a:t>’ </a:t>
            </a:r>
            <a:r>
              <a:rPr lang="en-US" sz="2600" dirty="0" smtClean="0">
                <a:solidFill>
                  <a:schemeClr val="accent2">
                    <a:lumMod val="50000"/>
                  </a:schemeClr>
                </a:solidFill>
              </a:rPr>
              <a:t>is needed to </a:t>
            </a:r>
            <a:r>
              <a:rPr lang="en-US" sz="2600" dirty="0">
                <a:solidFill>
                  <a:schemeClr val="accent2">
                    <a:lumMod val="50000"/>
                  </a:schemeClr>
                </a:solidFill>
              </a:rPr>
              <a:t>co-ordinate the review and take on a challenge role where necessary. </a:t>
            </a:r>
            <a:endParaRPr lang="en-IE" sz="2600" dirty="0" smtClean="0">
              <a:solidFill>
                <a:schemeClr val="accent2">
                  <a:lumMod val="50000"/>
                </a:schemeClr>
              </a:solidFill>
            </a:endParaRPr>
          </a:p>
          <a:p>
            <a:r>
              <a:rPr lang="en-IE" sz="2600" dirty="0" smtClean="0">
                <a:solidFill>
                  <a:schemeClr val="accent2">
                    <a:lumMod val="50000"/>
                  </a:schemeClr>
                </a:solidFill>
              </a:rPr>
              <a:t>Vital that the Central Budget Office has a cohort of staff with not just financial or public knowledge but also relevant policy experience. </a:t>
            </a:r>
          </a:p>
          <a:p>
            <a:r>
              <a:rPr lang="en-IE" sz="2600" dirty="0" smtClean="0">
                <a:solidFill>
                  <a:schemeClr val="accent2">
                    <a:lumMod val="50000"/>
                  </a:schemeClr>
                </a:solidFill>
              </a:rPr>
              <a:t>Crucial that evaluation and performance information is available and relevant </a:t>
            </a:r>
            <a:endParaRPr lang="en-IE" sz="2600" dirty="0">
              <a:solidFill>
                <a:schemeClr val="accent2">
                  <a:lumMod val="50000"/>
                </a:schemeClr>
              </a:solidFill>
            </a:endParaRPr>
          </a:p>
        </p:txBody>
      </p:sp>
    </p:spTree>
    <p:extLst>
      <p:ext uri="{BB962C8B-B14F-4D97-AF65-F5344CB8AC3E}">
        <p14:creationId xmlns:p14="http://schemas.microsoft.com/office/powerpoint/2010/main" val="34662091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Lessons Learned (4) – Structure and Goals</a:t>
            </a:r>
            <a:endParaRPr lang="en-IE" dirty="0"/>
          </a:p>
        </p:txBody>
      </p:sp>
      <p:sp>
        <p:nvSpPr>
          <p:cNvPr id="3" name="Content Placeholder 2"/>
          <p:cNvSpPr>
            <a:spLocks noGrp="1"/>
          </p:cNvSpPr>
          <p:nvPr>
            <p:ph idx="1"/>
          </p:nvPr>
        </p:nvSpPr>
        <p:spPr>
          <a:xfrm>
            <a:off x="719667" y="1844675"/>
            <a:ext cx="10653183" cy="2070100"/>
          </a:xfrm>
        </p:spPr>
        <p:txBody>
          <a:bodyPr/>
          <a:lstStyle/>
          <a:p>
            <a:r>
              <a:rPr lang="en-IE" sz="2800" dirty="0" smtClean="0">
                <a:solidFill>
                  <a:srgbClr val="0070C0"/>
                </a:solidFill>
              </a:rPr>
              <a:t>At the outset it is important to be clear about what it is hoped the spending review will achieve.  </a:t>
            </a:r>
          </a:p>
          <a:p>
            <a:pPr marL="0" indent="0">
              <a:buNone/>
            </a:pPr>
            <a:endParaRPr lang="en-IE" sz="1200" dirty="0" smtClean="0">
              <a:solidFill>
                <a:srgbClr val="0070C0"/>
              </a:solidFill>
            </a:endParaRPr>
          </a:p>
          <a:p>
            <a:r>
              <a:rPr lang="en-IE" sz="2800" dirty="0" smtClean="0">
                <a:solidFill>
                  <a:srgbClr val="0070C0"/>
                </a:solidFill>
              </a:rPr>
              <a:t>The target and focus of the spending review should be specifically articulated. </a:t>
            </a:r>
          </a:p>
          <a:p>
            <a:pPr marL="0" indent="0">
              <a:buNone/>
            </a:pPr>
            <a:endParaRPr lang="en-IE" sz="1200" dirty="0" smtClean="0"/>
          </a:p>
        </p:txBody>
      </p:sp>
      <p:pic>
        <p:nvPicPr>
          <p:cNvPr id="7" name="Picture 6" descr="http://www.lehwego.com/wp-content/uploads/2013/03/Organize-and-Plan.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15362" y="3657601"/>
            <a:ext cx="3405187" cy="2886074"/>
          </a:xfrm>
          <a:prstGeom prst="rect">
            <a:avLst/>
          </a:prstGeom>
          <a:noFill/>
          <a:ln>
            <a:noFill/>
          </a:ln>
        </p:spPr>
      </p:pic>
      <p:sp>
        <p:nvSpPr>
          <p:cNvPr id="6" name="TextBox 5"/>
          <p:cNvSpPr txBox="1"/>
          <p:nvPr/>
        </p:nvSpPr>
        <p:spPr>
          <a:xfrm>
            <a:off x="719668" y="4166294"/>
            <a:ext cx="8110008" cy="2154436"/>
          </a:xfrm>
          <a:prstGeom prst="rect">
            <a:avLst/>
          </a:prstGeom>
          <a:noFill/>
        </p:spPr>
        <p:txBody>
          <a:bodyPr wrap="square" rtlCol="0">
            <a:spAutoFit/>
          </a:bodyPr>
          <a:lstStyle/>
          <a:p>
            <a:pPr marL="514350" indent="-514350">
              <a:buFont typeface="Courier New" panose="02070309020205020404" pitchFamily="49" charset="0"/>
              <a:buChar char="o"/>
            </a:pPr>
            <a:r>
              <a:rPr lang="en-IE" sz="2800" dirty="0">
                <a:solidFill>
                  <a:srgbClr val="0070C0"/>
                </a:solidFill>
              </a:rPr>
              <a:t>A focus on creating appropriate templates and a consistent methodology at the beginning of the process will pay dividends. </a:t>
            </a:r>
          </a:p>
          <a:p>
            <a:endParaRPr lang="en-IE" dirty="0"/>
          </a:p>
        </p:txBody>
      </p:sp>
    </p:spTree>
    <p:extLst>
      <p:ext uri="{BB962C8B-B14F-4D97-AF65-F5344CB8AC3E}">
        <p14:creationId xmlns:p14="http://schemas.microsoft.com/office/powerpoint/2010/main" val="33856309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Lessons Learned (5) - Greater Incorporation of Performance Information</a:t>
            </a:r>
            <a:endParaRPr lang="en-IE" dirty="0"/>
          </a:p>
        </p:txBody>
      </p:sp>
      <p:sp>
        <p:nvSpPr>
          <p:cNvPr id="3" name="Content Placeholder 2"/>
          <p:cNvSpPr>
            <a:spLocks noGrp="1"/>
          </p:cNvSpPr>
          <p:nvPr>
            <p:ph sz="half" idx="1"/>
          </p:nvPr>
        </p:nvSpPr>
        <p:spPr>
          <a:xfrm>
            <a:off x="719667" y="1844675"/>
            <a:ext cx="6346296" cy="4114800"/>
          </a:xfrm>
        </p:spPr>
        <p:txBody>
          <a:bodyPr/>
          <a:lstStyle/>
          <a:p>
            <a:r>
              <a:rPr lang="en-IE" altLang="en-US" dirty="0">
                <a:solidFill>
                  <a:schemeClr val="tx1"/>
                </a:solidFill>
                <a:latin typeface="Tahoma" panose="020B0604030504040204" pitchFamily="34" charset="0"/>
              </a:rPr>
              <a:t>Performance indicators by themselves are insufficient to assess whether a specific policy is </a:t>
            </a:r>
            <a:r>
              <a:rPr lang="en-IE" altLang="en-US" dirty="0" smtClean="0">
                <a:solidFill>
                  <a:schemeClr val="tx1"/>
                </a:solidFill>
                <a:latin typeface="Tahoma" panose="020B0604030504040204" pitchFamily="34" charset="0"/>
              </a:rPr>
              <a:t>effective. </a:t>
            </a:r>
          </a:p>
          <a:p>
            <a:pPr marL="0" indent="0">
              <a:buNone/>
            </a:pPr>
            <a:endParaRPr lang="en-IE" altLang="en-US" sz="1400" dirty="0">
              <a:solidFill>
                <a:schemeClr val="tx1"/>
              </a:solidFill>
              <a:latin typeface="Tahoma" panose="020B0604030504040204" pitchFamily="34" charset="0"/>
            </a:endParaRPr>
          </a:p>
          <a:p>
            <a:r>
              <a:rPr lang="en-IE" altLang="en-US" dirty="0">
                <a:solidFill>
                  <a:schemeClr val="tx1"/>
                </a:solidFill>
                <a:latin typeface="Tahoma" panose="020B0604030504040204" pitchFamily="34" charset="0"/>
              </a:rPr>
              <a:t>Need to ensure that the budget preparation process is designed so that information from evaluations is available at the right time in the right format in order to assess new proposals and ongoing </a:t>
            </a:r>
            <a:r>
              <a:rPr lang="en-IE" altLang="en-US" dirty="0" smtClean="0">
                <a:solidFill>
                  <a:schemeClr val="tx1"/>
                </a:solidFill>
                <a:latin typeface="Tahoma" panose="020B0604030504040204" pitchFamily="34" charset="0"/>
              </a:rPr>
              <a:t>programmes. </a:t>
            </a:r>
          </a:p>
          <a:p>
            <a:endParaRPr lang="en-IE" altLang="en-US" sz="1000" dirty="0" smtClean="0">
              <a:solidFill>
                <a:schemeClr val="tx1"/>
              </a:solidFill>
              <a:latin typeface="Tahoma" panose="020B0604030504040204" pitchFamily="34" charset="0"/>
            </a:endParaRPr>
          </a:p>
        </p:txBody>
      </p:sp>
      <p:pic>
        <p:nvPicPr>
          <p:cNvPr id="3074" name="Picture 2" descr="http://www.fmadvisors.com/images/2014/image%5B1%5D.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171215" y="2292350"/>
            <a:ext cx="4406952" cy="3219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47015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Continued…Lessons </a:t>
            </a:r>
            <a:r>
              <a:rPr lang="en-IE" dirty="0"/>
              <a:t>Learned (5) - Greater Incorporation of Performance Information</a:t>
            </a:r>
          </a:p>
        </p:txBody>
      </p:sp>
      <p:sp>
        <p:nvSpPr>
          <p:cNvPr id="3" name="Content Placeholder 2"/>
          <p:cNvSpPr>
            <a:spLocks noGrp="1"/>
          </p:cNvSpPr>
          <p:nvPr>
            <p:ph sz="half" idx="1"/>
          </p:nvPr>
        </p:nvSpPr>
        <p:spPr>
          <a:xfrm>
            <a:off x="719667" y="1630362"/>
            <a:ext cx="6124046" cy="4114800"/>
          </a:xfrm>
        </p:spPr>
        <p:txBody>
          <a:bodyPr/>
          <a:lstStyle/>
          <a:p>
            <a:r>
              <a:rPr lang="en-IE" altLang="en-US" dirty="0">
                <a:solidFill>
                  <a:schemeClr val="tx1"/>
                </a:solidFill>
                <a:latin typeface="Tahoma" panose="020B0604030504040204" pitchFamily="34" charset="0"/>
              </a:rPr>
              <a:t>It is a challenge to ensure that  performance information becomes embedded into resource allocation and decision making. </a:t>
            </a:r>
          </a:p>
          <a:p>
            <a:pPr marL="0" indent="0">
              <a:buNone/>
            </a:pPr>
            <a:endParaRPr lang="en-IE" altLang="en-US" sz="900" dirty="0">
              <a:solidFill>
                <a:schemeClr val="tx1"/>
              </a:solidFill>
              <a:latin typeface="Tahoma" panose="020B0604030504040204" pitchFamily="34" charset="0"/>
            </a:endParaRPr>
          </a:p>
          <a:p>
            <a:r>
              <a:rPr lang="en-IE" altLang="en-US" dirty="0">
                <a:solidFill>
                  <a:schemeClr val="tx1"/>
                </a:solidFill>
                <a:latin typeface="Tahoma" panose="020B0604030504040204" pitchFamily="34" charset="0"/>
              </a:rPr>
              <a:t>The spending review process </a:t>
            </a:r>
            <a:r>
              <a:rPr lang="en-IE" altLang="en-US" dirty="0" smtClean="0">
                <a:solidFill>
                  <a:schemeClr val="tx1"/>
                </a:solidFill>
                <a:latin typeface="Tahoma" panose="020B0604030504040204" pitchFamily="34" charset="0"/>
              </a:rPr>
              <a:t>plays </a:t>
            </a:r>
            <a:r>
              <a:rPr lang="en-IE" altLang="en-US" dirty="0">
                <a:solidFill>
                  <a:schemeClr val="tx1"/>
                </a:solidFill>
                <a:latin typeface="Tahoma" panose="020B0604030504040204" pitchFamily="34" charset="0"/>
              </a:rPr>
              <a:t>a key role in </a:t>
            </a:r>
            <a:r>
              <a:rPr lang="en-IE" altLang="en-US" dirty="0" smtClean="0">
                <a:solidFill>
                  <a:schemeClr val="tx1"/>
                </a:solidFill>
                <a:latin typeface="Tahoma" panose="020B0604030504040204" pitchFamily="34" charset="0"/>
              </a:rPr>
              <a:t>developing </a:t>
            </a:r>
            <a:r>
              <a:rPr lang="en-IE" altLang="en-US" dirty="0">
                <a:solidFill>
                  <a:schemeClr val="tx1"/>
                </a:solidFill>
                <a:latin typeface="Tahoma" panose="020B0604030504040204" pitchFamily="34" charset="0"/>
              </a:rPr>
              <a:t>the culture of evaluation by demonstrating the importance of this information in creating fiscal space for new policies within the budget process. </a:t>
            </a:r>
          </a:p>
          <a:p>
            <a:endParaRPr lang="en-IE" dirty="0"/>
          </a:p>
        </p:txBody>
      </p:sp>
      <p:sp>
        <p:nvSpPr>
          <p:cNvPr id="5" name="Slide Number Placeholder 4"/>
          <p:cNvSpPr>
            <a:spLocks noGrp="1"/>
          </p:cNvSpPr>
          <p:nvPr>
            <p:ph type="sldNum" sz="quarter" idx="12"/>
          </p:nvPr>
        </p:nvSpPr>
        <p:spPr/>
        <p:txBody>
          <a:bodyPr/>
          <a:lstStyle/>
          <a:p>
            <a:fld id="{4026A42A-FACB-4CE1-AC7B-83F38E23534C}" type="slidenum">
              <a:rPr lang="en-US" smtClean="0">
                <a:solidFill>
                  <a:srgbClr val="000000"/>
                </a:solidFill>
              </a:rPr>
              <a:pPr/>
              <a:t>23</a:t>
            </a:fld>
            <a:endParaRPr lang="en-US">
              <a:solidFill>
                <a:srgbClr val="000000"/>
              </a:solidFill>
            </a:endParaRPr>
          </a:p>
        </p:txBody>
      </p:sp>
      <p:pic>
        <p:nvPicPr>
          <p:cNvPr id="4098" name="Picture 2" descr="https://supplychain.llnl.gov/content/assets/images/performance_information.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843713" y="2295988"/>
            <a:ext cx="4876800" cy="3212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8560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Lessons Learned (6) Continued Development of an Evaluation Culture</a:t>
            </a:r>
            <a:endParaRPr lang="en-IE" dirty="0">
              <a:solidFill>
                <a:schemeClr val="accent5">
                  <a:lumMod val="75000"/>
                </a:schemeClr>
              </a:solidFill>
            </a:endParaRPr>
          </a:p>
        </p:txBody>
      </p:sp>
      <p:sp>
        <p:nvSpPr>
          <p:cNvPr id="3" name="Content Placeholder 2"/>
          <p:cNvSpPr>
            <a:spLocks noGrp="1"/>
          </p:cNvSpPr>
          <p:nvPr>
            <p:ph idx="1"/>
          </p:nvPr>
        </p:nvSpPr>
        <p:spPr>
          <a:xfrm>
            <a:off x="719667" y="1844674"/>
            <a:ext cx="10858500" cy="4693285"/>
          </a:xfrm>
        </p:spPr>
        <p:txBody>
          <a:bodyPr/>
          <a:lstStyle/>
          <a:p>
            <a:r>
              <a:rPr lang="en-IE" dirty="0" smtClean="0"/>
              <a:t>DPER has a central role in continuing to promote a culture of output and evaluation information</a:t>
            </a:r>
          </a:p>
          <a:p>
            <a:pPr lvl="1"/>
            <a:r>
              <a:rPr lang="en-IE" dirty="0" smtClean="0"/>
              <a:t>Public Spending Code review</a:t>
            </a:r>
          </a:p>
          <a:p>
            <a:pPr lvl="1"/>
            <a:r>
              <a:rPr lang="en-IE" dirty="0" smtClean="0"/>
              <a:t>Performance Reports</a:t>
            </a:r>
          </a:p>
          <a:p>
            <a:pPr lvl="1"/>
            <a:r>
              <a:rPr lang="en-IE" dirty="0" smtClean="0"/>
              <a:t>Expanded IGEES</a:t>
            </a:r>
          </a:p>
          <a:p>
            <a:pPr lvl="1"/>
            <a:endParaRPr lang="en-IE" sz="1800" dirty="0" smtClean="0"/>
          </a:p>
          <a:p>
            <a:r>
              <a:rPr lang="en-IE" dirty="0" smtClean="0"/>
              <a:t>Evaluation/ analysis for spending review are a subset of overall evaluation/analysis</a:t>
            </a:r>
          </a:p>
          <a:p>
            <a:endParaRPr lang="en-IE" sz="1800" dirty="0"/>
          </a:p>
          <a:p>
            <a:r>
              <a:rPr lang="en-IE" dirty="0" smtClean="0"/>
              <a:t>Focus on impact and implementation of potential policy decisions</a:t>
            </a:r>
          </a:p>
        </p:txBody>
      </p:sp>
    </p:spTree>
    <p:extLst>
      <p:ext uri="{BB962C8B-B14F-4D97-AF65-F5344CB8AC3E}">
        <p14:creationId xmlns:p14="http://schemas.microsoft.com/office/powerpoint/2010/main" val="40963886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442913" y="1500188"/>
            <a:ext cx="11133138" cy="3679825"/>
          </a:xfrm>
        </p:spPr>
        <p:txBody>
          <a:bodyPr/>
          <a:lstStyle/>
          <a:p>
            <a:pPr algn="ctr"/>
            <a:endParaRPr lang="en-IE" sz="6600" dirty="0" smtClean="0"/>
          </a:p>
          <a:p>
            <a:pPr algn="ctr"/>
            <a:r>
              <a:rPr lang="en-IE" sz="6600" dirty="0" smtClean="0"/>
              <a:t>QUESTION</a:t>
            </a:r>
            <a:r>
              <a:rPr lang="en-IE" sz="6000" dirty="0" smtClean="0"/>
              <a:t>S?</a:t>
            </a:r>
            <a:endParaRPr lang="en-IE" sz="6000" dirty="0"/>
          </a:p>
        </p:txBody>
      </p:sp>
    </p:spTree>
    <p:extLst>
      <p:ext uri="{BB962C8B-B14F-4D97-AF65-F5344CB8AC3E}">
        <p14:creationId xmlns:p14="http://schemas.microsoft.com/office/powerpoint/2010/main" val="29250323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5"/>
          <p:cNvSpPr txBox="1">
            <a:spLocks/>
          </p:cNvSpPr>
          <p:nvPr/>
        </p:nvSpPr>
        <p:spPr bwMode="auto">
          <a:xfrm>
            <a:off x="1893658" y="309582"/>
            <a:ext cx="6917763" cy="36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0" tIns="32145" rIns="64290" bIns="32145"/>
          <a:lstStyle>
            <a:lvl1pPr defTabSz="457200" eaLnBrk="0">
              <a:defRPr sz="3600">
                <a:solidFill>
                  <a:srgbClr val="000000"/>
                </a:solidFill>
                <a:latin typeface="Helvetica" pitchFamily="126" charset="0"/>
                <a:ea typeface="Geneva" pitchFamily="125" charset="-128"/>
                <a:sym typeface="Helvetica" pitchFamily="126" charset="0"/>
              </a:defRPr>
            </a:lvl1pPr>
            <a:lvl2pPr marL="742950" indent="-285750" defTabSz="457200" eaLnBrk="0">
              <a:defRPr sz="3600">
                <a:solidFill>
                  <a:srgbClr val="000000"/>
                </a:solidFill>
                <a:latin typeface="Helvetica" pitchFamily="126" charset="0"/>
                <a:ea typeface="Geneva" pitchFamily="125" charset="-128"/>
                <a:sym typeface="Helvetica" pitchFamily="126" charset="0"/>
              </a:defRPr>
            </a:lvl2pPr>
            <a:lvl3pPr marL="1143000" indent="-228600" defTabSz="457200" eaLnBrk="0">
              <a:defRPr sz="3600">
                <a:solidFill>
                  <a:srgbClr val="000000"/>
                </a:solidFill>
                <a:latin typeface="Helvetica" pitchFamily="126" charset="0"/>
                <a:ea typeface="Geneva" pitchFamily="125" charset="-128"/>
                <a:sym typeface="Helvetica" pitchFamily="126" charset="0"/>
              </a:defRPr>
            </a:lvl3pPr>
            <a:lvl4pPr marL="1600200" indent="-228600" defTabSz="457200" eaLnBrk="0">
              <a:defRPr sz="3600">
                <a:solidFill>
                  <a:srgbClr val="000000"/>
                </a:solidFill>
                <a:latin typeface="Helvetica" pitchFamily="126" charset="0"/>
                <a:ea typeface="Geneva" pitchFamily="125" charset="-128"/>
                <a:sym typeface="Helvetica" pitchFamily="126" charset="0"/>
              </a:defRPr>
            </a:lvl4pPr>
            <a:lvl5pPr marL="2057400" indent="-228600" defTabSz="457200" eaLnBrk="0">
              <a:defRPr sz="3600">
                <a:solidFill>
                  <a:srgbClr val="000000"/>
                </a:solidFill>
                <a:latin typeface="Helvetica" pitchFamily="126" charset="0"/>
                <a:ea typeface="Geneva" pitchFamily="125" charset="-128"/>
                <a:sym typeface="Helvetica" pitchFamily="126" charset="0"/>
              </a:defRPr>
            </a:lvl5pPr>
            <a:lvl6pPr marL="2514600" indent="-228600" algn="ctr" defTabSz="457200" eaLnBrk="0" fontAlgn="base" hangingPunct="0">
              <a:spcBef>
                <a:spcPct val="0"/>
              </a:spcBef>
              <a:spcAft>
                <a:spcPct val="0"/>
              </a:spcAft>
              <a:defRPr sz="3600">
                <a:solidFill>
                  <a:srgbClr val="000000"/>
                </a:solidFill>
                <a:latin typeface="Helvetica" pitchFamily="126" charset="0"/>
                <a:ea typeface="Geneva" pitchFamily="125" charset="-128"/>
                <a:sym typeface="Helvetica" pitchFamily="126" charset="0"/>
              </a:defRPr>
            </a:lvl6pPr>
            <a:lvl7pPr marL="2971800" indent="-228600" algn="ctr" defTabSz="457200" eaLnBrk="0" fontAlgn="base" hangingPunct="0">
              <a:spcBef>
                <a:spcPct val="0"/>
              </a:spcBef>
              <a:spcAft>
                <a:spcPct val="0"/>
              </a:spcAft>
              <a:defRPr sz="3600">
                <a:solidFill>
                  <a:srgbClr val="000000"/>
                </a:solidFill>
                <a:latin typeface="Helvetica" pitchFamily="126" charset="0"/>
                <a:ea typeface="Geneva" pitchFamily="125" charset="-128"/>
                <a:sym typeface="Helvetica" pitchFamily="126" charset="0"/>
              </a:defRPr>
            </a:lvl7pPr>
            <a:lvl8pPr marL="3429000" indent="-228600" algn="ctr" defTabSz="457200" eaLnBrk="0" fontAlgn="base" hangingPunct="0">
              <a:spcBef>
                <a:spcPct val="0"/>
              </a:spcBef>
              <a:spcAft>
                <a:spcPct val="0"/>
              </a:spcAft>
              <a:defRPr sz="3600">
                <a:solidFill>
                  <a:srgbClr val="000000"/>
                </a:solidFill>
                <a:latin typeface="Helvetica" pitchFamily="126" charset="0"/>
                <a:ea typeface="Geneva" pitchFamily="125" charset="-128"/>
                <a:sym typeface="Helvetica" pitchFamily="126" charset="0"/>
              </a:defRPr>
            </a:lvl8pPr>
            <a:lvl9pPr marL="3886200" indent="-228600" algn="ctr" defTabSz="457200" eaLnBrk="0" fontAlgn="base" hangingPunct="0">
              <a:spcBef>
                <a:spcPct val="0"/>
              </a:spcBef>
              <a:spcAft>
                <a:spcPct val="0"/>
              </a:spcAft>
              <a:defRPr sz="3600">
                <a:solidFill>
                  <a:srgbClr val="000000"/>
                </a:solidFill>
                <a:latin typeface="Helvetica" pitchFamily="126" charset="0"/>
                <a:ea typeface="Geneva" pitchFamily="125" charset="-128"/>
                <a:sym typeface="Helvetica" pitchFamily="126" charset="0"/>
              </a:defRPr>
            </a:lvl9pPr>
          </a:lstStyle>
          <a:p>
            <a:pPr fontAlgn="base" hangingPunct="0">
              <a:spcBef>
                <a:spcPct val="0"/>
              </a:spcBef>
              <a:spcAft>
                <a:spcPct val="0"/>
              </a:spcAft>
            </a:pPr>
            <a:r>
              <a:rPr lang="en-IE" sz="2812" b="1" dirty="0">
                <a:solidFill>
                  <a:srgbClr val="1A7CB3"/>
                </a:solidFill>
              </a:rPr>
              <a:t>The Irish Public Service: Overview </a:t>
            </a:r>
            <a:endParaRPr lang="en-GB" sz="2812" b="1" dirty="0">
              <a:solidFill>
                <a:srgbClr val="1A7CB3"/>
              </a:solidFill>
            </a:endParaRPr>
          </a:p>
        </p:txBody>
      </p:sp>
      <p:sp>
        <p:nvSpPr>
          <p:cNvPr id="26" name="AutoShape 1"/>
          <p:cNvSpPr>
            <a:spLocks/>
          </p:cNvSpPr>
          <p:nvPr/>
        </p:nvSpPr>
        <p:spPr bwMode="auto">
          <a:xfrm>
            <a:off x="2220516" y="1073990"/>
            <a:ext cx="4374430" cy="607219"/>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599"/>
                </a:lnTo>
                <a:lnTo>
                  <a:pt x="0" y="21599"/>
                </a:lnTo>
                <a:lnTo>
                  <a:pt x="0" y="0"/>
                </a:lnTo>
                <a:close/>
              </a:path>
            </a:pathLst>
          </a:custGeom>
          <a:noFill/>
          <a:ln>
            <a:noFill/>
          </a:ln>
          <a:effectLst/>
          <a:extLst/>
        </p:spPr>
        <p:txBody>
          <a:bodyPr lIns="0" tIns="0" rIns="0" bIns="0"/>
          <a:lstStyle>
            <a:lvl1pPr eaLnBrk="0">
              <a:defRPr sz="3600">
                <a:solidFill>
                  <a:srgbClr val="000000"/>
                </a:solidFill>
                <a:latin typeface="Helvetica" pitchFamily="126" charset="0"/>
                <a:ea typeface="Helvetica" pitchFamily="126" charset="0"/>
                <a:cs typeface="Helvetica" pitchFamily="126" charset="0"/>
                <a:sym typeface="Helvetica" pitchFamily="126" charset="0"/>
              </a:defRPr>
            </a:lvl1pPr>
            <a:lvl2pPr marL="742950" indent="-285750" eaLnBrk="0">
              <a:defRPr sz="3600">
                <a:solidFill>
                  <a:srgbClr val="000000"/>
                </a:solidFill>
                <a:latin typeface="Helvetica" pitchFamily="126" charset="0"/>
                <a:ea typeface="Helvetica" pitchFamily="126" charset="0"/>
                <a:cs typeface="Helvetica" pitchFamily="126" charset="0"/>
                <a:sym typeface="Helvetica" pitchFamily="126" charset="0"/>
              </a:defRPr>
            </a:lvl2pPr>
            <a:lvl3pPr marL="1143000" indent="-228600" eaLnBrk="0">
              <a:defRPr sz="3600">
                <a:solidFill>
                  <a:srgbClr val="000000"/>
                </a:solidFill>
                <a:latin typeface="Helvetica" pitchFamily="126" charset="0"/>
                <a:ea typeface="Helvetica" pitchFamily="126" charset="0"/>
                <a:cs typeface="Helvetica" pitchFamily="126" charset="0"/>
                <a:sym typeface="Helvetica" pitchFamily="126" charset="0"/>
              </a:defRPr>
            </a:lvl3pPr>
            <a:lvl4pPr marL="1600200" indent="-228600" eaLnBrk="0">
              <a:defRPr sz="3600">
                <a:solidFill>
                  <a:srgbClr val="000000"/>
                </a:solidFill>
                <a:latin typeface="Helvetica" pitchFamily="126" charset="0"/>
                <a:ea typeface="Helvetica" pitchFamily="126" charset="0"/>
                <a:cs typeface="Helvetica" pitchFamily="126" charset="0"/>
                <a:sym typeface="Helvetica" pitchFamily="126" charset="0"/>
              </a:defRPr>
            </a:lvl4pPr>
            <a:lvl5pPr marL="2057400" indent="-228600" eaLnBrk="0">
              <a:defRPr sz="3600">
                <a:solidFill>
                  <a:srgbClr val="000000"/>
                </a:solidFill>
                <a:latin typeface="Helvetica" pitchFamily="126" charset="0"/>
                <a:ea typeface="Helvetica" pitchFamily="126" charset="0"/>
                <a:cs typeface="Helvetica" pitchFamily="126" charset="0"/>
                <a:sym typeface="Helvetica" pitchFamily="126" charset="0"/>
              </a:defRPr>
            </a:lvl5pPr>
            <a:lvl6pPr marL="2514600" indent="-228600" algn="ctr" eaLnBrk="0" fontAlgn="base" hangingPunct="0">
              <a:spcBef>
                <a:spcPct val="0"/>
              </a:spcBef>
              <a:spcAft>
                <a:spcPct val="0"/>
              </a:spcAft>
              <a:defRPr sz="3600">
                <a:solidFill>
                  <a:srgbClr val="000000"/>
                </a:solidFill>
                <a:latin typeface="Helvetica" pitchFamily="126" charset="0"/>
                <a:ea typeface="Helvetica" pitchFamily="126" charset="0"/>
                <a:cs typeface="Helvetica" pitchFamily="126" charset="0"/>
                <a:sym typeface="Helvetica" pitchFamily="126" charset="0"/>
              </a:defRPr>
            </a:lvl6pPr>
            <a:lvl7pPr marL="2971800" indent="-228600" algn="ctr" eaLnBrk="0" fontAlgn="base" hangingPunct="0">
              <a:spcBef>
                <a:spcPct val="0"/>
              </a:spcBef>
              <a:spcAft>
                <a:spcPct val="0"/>
              </a:spcAft>
              <a:defRPr sz="3600">
                <a:solidFill>
                  <a:srgbClr val="000000"/>
                </a:solidFill>
                <a:latin typeface="Helvetica" pitchFamily="126" charset="0"/>
                <a:ea typeface="Helvetica" pitchFamily="126" charset="0"/>
                <a:cs typeface="Helvetica" pitchFamily="126" charset="0"/>
                <a:sym typeface="Helvetica" pitchFamily="126" charset="0"/>
              </a:defRPr>
            </a:lvl7pPr>
            <a:lvl8pPr marL="3429000" indent="-228600" algn="ctr" eaLnBrk="0" fontAlgn="base" hangingPunct="0">
              <a:spcBef>
                <a:spcPct val="0"/>
              </a:spcBef>
              <a:spcAft>
                <a:spcPct val="0"/>
              </a:spcAft>
              <a:defRPr sz="3600">
                <a:solidFill>
                  <a:srgbClr val="000000"/>
                </a:solidFill>
                <a:latin typeface="Helvetica" pitchFamily="126" charset="0"/>
                <a:ea typeface="Helvetica" pitchFamily="126" charset="0"/>
                <a:cs typeface="Helvetica" pitchFamily="126" charset="0"/>
                <a:sym typeface="Helvetica" pitchFamily="126" charset="0"/>
              </a:defRPr>
            </a:lvl8pPr>
            <a:lvl9pPr marL="3886200" indent="-228600" algn="ctr" eaLnBrk="0" fontAlgn="base" hangingPunct="0">
              <a:spcBef>
                <a:spcPct val="0"/>
              </a:spcBef>
              <a:spcAft>
                <a:spcPct val="0"/>
              </a:spcAft>
              <a:defRPr sz="3600">
                <a:solidFill>
                  <a:srgbClr val="000000"/>
                </a:solidFill>
                <a:latin typeface="Helvetica" pitchFamily="126" charset="0"/>
                <a:ea typeface="Helvetica" pitchFamily="126" charset="0"/>
                <a:cs typeface="Helvetica" pitchFamily="126" charset="0"/>
                <a:sym typeface="Helvetica" pitchFamily="126" charset="0"/>
              </a:defRPr>
            </a:lvl9pPr>
          </a:lstStyle>
          <a:p>
            <a:pPr marL="763422" lvl="1" indent="-241080" defTabSz="642882" eaLnBrk="1" fontAlgn="base" hangingPunct="0">
              <a:spcBef>
                <a:spcPts val="1055"/>
              </a:spcBef>
              <a:spcAft>
                <a:spcPct val="0"/>
              </a:spcAft>
              <a:buFont typeface="Arial" pitchFamily="34" charset="0"/>
              <a:buChar char="•"/>
              <a:defRPr/>
            </a:pPr>
            <a:endParaRPr lang="en-US" altLang="en-US" sz="1687" b="1" dirty="0">
              <a:solidFill>
                <a:srgbClr val="5F5F5F"/>
              </a:solidFill>
              <a:latin typeface="Helvetica" pitchFamily="34" charset="0"/>
              <a:ea typeface="+mn-ea"/>
              <a:cs typeface="Helvetica"/>
            </a:endParaRPr>
          </a:p>
          <a:p>
            <a:pPr marL="763422" lvl="1" indent="-241080" defTabSz="642882" eaLnBrk="1" fontAlgn="base" hangingPunct="0">
              <a:spcBef>
                <a:spcPts val="1055"/>
              </a:spcBef>
              <a:spcAft>
                <a:spcPct val="0"/>
              </a:spcAft>
              <a:buFont typeface="Arial" pitchFamily="34" charset="0"/>
              <a:buChar char="•"/>
              <a:defRPr/>
            </a:pPr>
            <a:endParaRPr lang="en-US" altLang="en-US" sz="1687" b="1" dirty="0">
              <a:solidFill>
                <a:srgbClr val="5F5F5F"/>
              </a:solidFill>
              <a:latin typeface="Helvetica" pitchFamily="34" charset="0"/>
              <a:ea typeface="+mn-ea"/>
              <a:cs typeface="Helvetica"/>
            </a:endParaRPr>
          </a:p>
          <a:p>
            <a:pPr marL="241080" indent="-241080" defTabSz="642882" eaLnBrk="1" fontAlgn="base" hangingPunct="0">
              <a:spcBef>
                <a:spcPts val="1055"/>
              </a:spcBef>
              <a:spcAft>
                <a:spcPct val="0"/>
              </a:spcAft>
              <a:buFont typeface="Arial" pitchFamily="34" charset="0"/>
              <a:buChar char="•"/>
              <a:defRPr/>
            </a:pPr>
            <a:endParaRPr lang="en-US" altLang="en-US" sz="1687" b="1" dirty="0">
              <a:solidFill>
                <a:srgbClr val="5F5F5F"/>
              </a:solidFill>
              <a:latin typeface="Helvetica" pitchFamily="34" charset="0"/>
              <a:ea typeface="+mn-ea"/>
              <a:cs typeface="Helvetica"/>
            </a:endParaRPr>
          </a:p>
          <a:p>
            <a:pPr defTabSz="642882" eaLnBrk="1" fontAlgn="base" hangingPunct="0">
              <a:spcBef>
                <a:spcPts val="1055"/>
              </a:spcBef>
              <a:spcAft>
                <a:spcPct val="0"/>
              </a:spcAft>
              <a:defRPr/>
            </a:pPr>
            <a:r>
              <a:rPr lang="en-US" altLang="en-US" sz="1687" b="1" dirty="0">
                <a:solidFill>
                  <a:srgbClr val="5F5F5F"/>
                </a:solidFill>
                <a:latin typeface="Helvetica" pitchFamily="34" charset="0"/>
                <a:ea typeface="+mn-ea"/>
                <a:cs typeface="Helvetica"/>
              </a:rPr>
              <a:t> </a:t>
            </a:r>
          </a:p>
        </p:txBody>
      </p:sp>
      <p:sp>
        <p:nvSpPr>
          <p:cNvPr id="2" name="Rectangle 1"/>
          <p:cNvSpPr>
            <a:spLocks noChangeArrowheads="1"/>
          </p:cNvSpPr>
          <p:nvPr/>
        </p:nvSpPr>
        <p:spPr bwMode="auto">
          <a:xfrm>
            <a:off x="1524000" y="-97398"/>
            <a:ext cx="65" cy="194797"/>
          </a:xfrm>
          <a:prstGeom prst="rect">
            <a:avLst/>
          </a:prstGeom>
          <a:solidFill>
            <a:srgbClr val="47C9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fontAlgn="base">
              <a:spcBef>
                <a:spcPct val="0"/>
              </a:spcBef>
              <a:spcAft>
                <a:spcPct val="0"/>
              </a:spcAft>
            </a:pPr>
            <a:endParaRPr lang="en-US" sz="1266" dirty="0">
              <a:solidFill>
                <a:srgbClr val="000000"/>
              </a:solidFill>
              <a:latin typeface="Arial" pitchFamily="34" charset="0"/>
              <a:ea typeface="Geneva" pitchFamily="125" charset="-128"/>
              <a:cs typeface="Arial" pitchFamily="34" charset="0"/>
              <a:sym typeface="Helvetica" pitchFamily="126" charset="0"/>
            </a:endParaRPr>
          </a:p>
        </p:txBody>
      </p:sp>
      <p:sp>
        <p:nvSpPr>
          <p:cNvPr id="3" name="Rectangle 2"/>
          <p:cNvSpPr>
            <a:spLocks noChangeArrowheads="1"/>
          </p:cNvSpPr>
          <p:nvPr/>
        </p:nvSpPr>
        <p:spPr bwMode="auto">
          <a:xfrm>
            <a:off x="1631156" y="9758"/>
            <a:ext cx="65" cy="194797"/>
          </a:xfrm>
          <a:prstGeom prst="rect">
            <a:avLst/>
          </a:prstGeom>
          <a:solidFill>
            <a:srgbClr val="47C96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fontAlgn="base">
              <a:spcBef>
                <a:spcPct val="0"/>
              </a:spcBef>
              <a:spcAft>
                <a:spcPct val="0"/>
              </a:spcAft>
            </a:pPr>
            <a:endParaRPr lang="en-US" sz="1266" dirty="0">
              <a:solidFill>
                <a:srgbClr val="000000"/>
              </a:solidFill>
              <a:latin typeface="Arial" pitchFamily="34" charset="0"/>
              <a:ea typeface="Geneva" pitchFamily="125" charset="-128"/>
              <a:cs typeface="Arial" pitchFamily="34" charset="0"/>
              <a:sym typeface="Helvetica" pitchFamily="126" charset="0"/>
            </a:endParaRPr>
          </a:p>
        </p:txBody>
      </p:sp>
      <p:pic>
        <p:nvPicPr>
          <p:cNvPr id="8" name="Picture 7"/>
          <p:cNvPicPr>
            <a:picLocks noChangeAspect="1"/>
          </p:cNvPicPr>
          <p:nvPr/>
        </p:nvPicPr>
        <p:blipFill>
          <a:blip r:embed="rId3"/>
          <a:stretch>
            <a:fillRect/>
          </a:stretch>
        </p:blipFill>
        <p:spPr>
          <a:xfrm>
            <a:off x="2349333" y="796207"/>
            <a:ext cx="7290811" cy="6048695"/>
          </a:xfrm>
          <a:prstGeom prst="rect">
            <a:avLst/>
          </a:prstGeom>
        </p:spPr>
      </p:pic>
    </p:spTree>
    <p:extLst>
      <p:ext uri="{BB962C8B-B14F-4D97-AF65-F5344CB8AC3E}">
        <p14:creationId xmlns:p14="http://schemas.microsoft.com/office/powerpoint/2010/main" val="32395510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Context of Spending Reviews</a:t>
            </a:r>
            <a:endParaRPr lang="en-IE" dirty="0"/>
          </a:p>
        </p:txBody>
      </p:sp>
      <p:pic>
        <p:nvPicPr>
          <p:cNvPr id="11" name="Content Placeholder 10"/>
          <p:cNvPicPr>
            <a:picLocks noGrp="1" noChangeAspect="1"/>
          </p:cNvPicPr>
          <p:nvPr>
            <p:ph idx="1"/>
          </p:nvPr>
        </p:nvPicPr>
        <p:blipFill>
          <a:blip r:embed="rId2"/>
          <a:stretch>
            <a:fillRect/>
          </a:stretch>
        </p:blipFill>
        <p:spPr>
          <a:xfrm>
            <a:off x="672042" y="1841265"/>
            <a:ext cx="10858500" cy="2892894"/>
          </a:xfrm>
          <a:prstGeom prst="rect">
            <a:avLst/>
          </a:prstGeom>
        </p:spPr>
      </p:pic>
      <p:sp>
        <p:nvSpPr>
          <p:cNvPr id="12" name="TextBox 11"/>
          <p:cNvSpPr txBox="1"/>
          <p:nvPr/>
        </p:nvSpPr>
        <p:spPr>
          <a:xfrm>
            <a:off x="672042" y="5014913"/>
            <a:ext cx="10001250" cy="800219"/>
          </a:xfrm>
          <a:prstGeom prst="rect">
            <a:avLst/>
          </a:prstGeom>
          <a:noFill/>
        </p:spPr>
        <p:txBody>
          <a:bodyPr wrap="square" rtlCol="0">
            <a:spAutoFit/>
          </a:bodyPr>
          <a:lstStyle/>
          <a:p>
            <a:r>
              <a:rPr lang="en-IE" sz="2800" dirty="0">
                <a:solidFill>
                  <a:srgbClr val="2C57AE"/>
                </a:solidFill>
              </a:rPr>
              <a:t>Goal: From deficit reduction </a:t>
            </a:r>
            <a:r>
              <a:rPr lang="en-IE" sz="2800" dirty="0">
                <a:solidFill>
                  <a:srgbClr val="2C57AE"/>
                </a:solidFill>
                <a:sym typeface="Wingdings" panose="05000000000000000000" pitchFamily="2" charset="2"/>
              </a:rPr>
              <a:t> increasing fiscal space </a:t>
            </a:r>
            <a:endParaRPr lang="en-IE" sz="2800" dirty="0">
              <a:solidFill>
                <a:srgbClr val="2C57AE"/>
              </a:solidFill>
            </a:endParaRPr>
          </a:p>
          <a:p>
            <a:endParaRPr lang="en-IE" dirty="0"/>
          </a:p>
        </p:txBody>
      </p:sp>
    </p:spTree>
    <p:extLst>
      <p:ext uri="{BB962C8B-B14F-4D97-AF65-F5344CB8AC3E}">
        <p14:creationId xmlns:p14="http://schemas.microsoft.com/office/powerpoint/2010/main" val="16759780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2800" dirty="0" smtClean="0"/>
              <a:t>Collapse in Economic Output post-2007</a:t>
            </a:r>
            <a:endParaRPr lang="en-IE" sz="2800" dirty="0"/>
          </a:p>
        </p:txBody>
      </p:sp>
      <p:graphicFrame>
        <p:nvGraphicFramePr>
          <p:cNvPr id="10" name="Content Placeholder 9"/>
          <p:cNvGraphicFramePr>
            <a:graphicFrameLocks noGrp="1"/>
          </p:cNvGraphicFramePr>
          <p:nvPr>
            <p:ph idx="1"/>
            <p:extLst/>
          </p:nvPr>
        </p:nvGraphicFramePr>
        <p:xfrm>
          <a:off x="719138" y="1827212"/>
          <a:ext cx="10859029" cy="47532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69484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285296"/>
            <a:ext cx="10953749" cy="1143000"/>
          </a:xfrm>
        </p:spPr>
        <p:txBody>
          <a:bodyPr/>
          <a:lstStyle/>
          <a:p>
            <a:r>
              <a:rPr lang="en-IE" sz="2800" dirty="0" smtClean="0"/>
              <a:t>Impacts on the Public Finances</a:t>
            </a:r>
            <a:endParaRPr lang="en-IE" sz="2800" dirty="0"/>
          </a:p>
        </p:txBody>
      </p:sp>
      <p:graphicFrame>
        <p:nvGraphicFramePr>
          <p:cNvPr id="9" name="Content Placeholder 8"/>
          <p:cNvGraphicFramePr>
            <a:graphicFrameLocks noGrp="1"/>
          </p:cNvGraphicFramePr>
          <p:nvPr>
            <p:ph idx="1"/>
            <p:extLst/>
          </p:nvPr>
        </p:nvGraphicFramePr>
        <p:xfrm>
          <a:off x="723900" y="1827213"/>
          <a:ext cx="10858500" cy="44211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95888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E" dirty="0" smtClean="0">
                <a:latin typeface="Tahoma" panose="020B0604030504040204" pitchFamily="34" charset="0"/>
                <a:ea typeface="Calibri" panose="020F0502020204030204" pitchFamily="34" charset="0"/>
              </a:rPr>
              <a:t>Widening General Government Deficit</a:t>
            </a:r>
            <a:endParaRPr lang="en-IE"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94989657"/>
              </p:ext>
            </p:extLst>
          </p:nvPr>
        </p:nvGraphicFramePr>
        <p:xfrm>
          <a:off x="719138" y="1844674"/>
          <a:ext cx="10858500" cy="4856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45290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Breakdown of Expenditure by Department</a:t>
            </a:r>
            <a:endParaRPr lang="en-IE" dirty="0"/>
          </a:p>
        </p:txBody>
      </p:sp>
      <p:sp>
        <p:nvSpPr>
          <p:cNvPr id="3" name="Content Placeholder 2"/>
          <p:cNvSpPr>
            <a:spLocks noGrp="1"/>
          </p:cNvSpPr>
          <p:nvPr>
            <p:ph idx="1"/>
          </p:nvPr>
        </p:nvSpPr>
        <p:spPr/>
        <p:txBody>
          <a:bodyPr/>
          <a:lstStyle/>
          <a:p>
            <a:r>
              <a:rPr lang="en-IE" sz="2800" dirty="0" smtClean="0"/>
              <a:t>Three big spending Departments generally spend 75-80% of total expenditure.</a:t>
            </a:r>
          </a:p>
          <a:p>
            <a:pPr marL="0" indent="0">
              <a:buNone/>
            </a:pPr>
            <a:endParaRPr lang="en-IE" sz="1400" dirty="0" smtClean="0"/>
          </a:p>
          <a:p>
            <a:pPr marL="0" indent="0">
              <a:buNone/>
            </a:pPr>
            <a:endParaRPr lang="en-IE" dirty="0"/>
          </a:p>
          <a:p>
            <a:endParaRPr lang="en-IE" dirty="0"/>
          </a:p>
        </p:txBody>
      </p:sp>
      <p:sp>
        <p:nvSpPr>
          <p:cNvPr id="4" name="Slide Number Placeholder 3"/>
          <p:cNvSpPr>
            <a:spLocks noGrp="1"/>
          </p:cNvSpPr>
          <p:nvPr>
            <p:ph type="sldNum" sz="quarter" idx="4294967295"/>
          </p:nvPr>
        </p:nvSpPr>
        <p:spPr>
          <a:xfrm>
            <a:off x="4656667" y="6237288"/>
            <a:ext cx="2844800" cy="457200"/>
          </a:xfrm>
          <a:prstGeom prst="rect">
            <a:avLst/>
          </a:prstGeom>
        </p:spPr>
        <p:txBody>
          <a:bodyPr/>
          <a:lstStyle/>
          <a:p>
            <a:fld id="{C633817C-C28C-48CA-BEDE-5BB2EC99BACA}" type="slidenum">
              <a:rPr lang="en-US" smtClean="0">
                <a:solidFill>
                  <a:srgbClr val="000000"/>
                </a:solidFill>
              </a:rPr>
              <a:pPr/>
              <a:t>8</a:t>
            </a:fld>
            <a:endParaRPr lang="en-US">
              <a:solidFill>
                <a:srgbClr val="000000"/>
              </a:solidFill>
            </a:endParaRPr>
          </a:p>
        </p:txBody>
      </p:sp>
      <p:graphicFrame>
        <p:nvGraphicFramePr>
          <p:cNvPr id="9" name="Chart 8"/>
          <p:cNvGraphicFramePr>
            <a:graphicFrameLocks/>
          </p:cNvGraphicFramePr>
          <p:nvPr>
            <p:extLst/>
          </p:nvPr>
        </p:nvGraphicFramePr>
        <p:xfrm>
          <a:off x="624418" y="2935705"/>
          <a:ext cx="3133725" cy="28102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nvPr>
        </p:nvGraphicFramePr>
        <p:xfrm>
          <a:off x="4199300" y="2926431"/>
          <a:ext cx="3133725" cy="28098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nvPr>
        </p:nvGraphicFramePr>
        <p:xfrm>
          <a:off x="7779000" y="2939131"/>
          <a:ext cx="3133725" cy="28098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681912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Special Group – “McCarthy Report” (2009)</a:t>
            </a:r>
            <a:endParaRPr lang="en-IE" dirty="0"/>
          </a:p>
        </p:txBody>
      </p:sp>
      <p:sp>
        <p:nvSpPr>
          <p:cNvPr id="3" name="Content Placeholder 2"/>
          <p:cNvSpPr>
            <a:spLocks noGrp="1"/>
          </p:cNvSpPr>
          <p:nvPr>
            <p:ph idx="1"/>
          </p:nvPr>
        </p:nvSpPr>
        <p:spPr>
          <a:xfrm>
            <a:off x="624418" y="1644649"/>
            <a:ext cx="10953749" cy="5213351"/>
          </a:xfrm>
        </p:spPr>
        <p:txBody>
          <a:bodyPr/>
          <a:lstStyle/>
          <a:p>
            <a:r>
              <a:rPr lang="en-IE" sz="2750" dirty="0"/>
              <a:t>Preceded by a round of administrative efficiency </a:t>
            </a:r>
            <a:r>
              <a:rPr lang="en-IE" sz="2750" dirty="0" smtClean="0"/>
              <a:t>measures </a:t>
            </a:r>
            <a:r>
              <a:rPr lang="en-IE" sz="2750" dirty="0"/>
              <a:t>in </a:t>
            </a:r>
            <a:r>
              <a:rPr lang="en-IE" sz="2750" dirty="0" smtClean="0"/>
              <a:t>2008 – still an urgent need to find savings </a:t>
            </a:r>
            <a:endParaRPr lang="en-IE" sz="2750" dirty="0"/>
          </a:p>
          <a:p>
            <a:endParaRPr lang="en-IE" sz="1150" dirty="0" smtClean="0"/>
          </a:p>
          <a:p>
            <a:r>
              <a:rPr lang="en-IE" sz="2750" dirty="0" smtClean="0"/>
              <a:t>Objective:</a:t>
            </a:r>
          </a:p>
          <a:p>
            <a:pPr marL="0" indent="0">
              <a:buNone/>
            </a:pPr>
            <a:r>
              <a:rPr lang="en-US" sz="2750" i="1" dirty="0" smtClean="0"/>
              <a:t>	Review </a:t>
            </a:r>
            <a:r>
              <a:rPr lang="en-US" sz="2750" i="1" dirty="0"/>
              <a:t>the scope for reducing or discontinuing </a:t>
            </a:r>
            <a:r>
              <a:rPr lang="en-US" sz="2750" i="1" dirty="0" smtClean="0"/>
              <a:t>	Expenditure </a:t>
            </a:r>
            <a:r>
              <a:rPr lang="en-US" sz="2750" i="1" dirty="0" err="1"/>
              <a:t>Programmes</a:t>
            </a:r>
            <a:r>
              <a:rPr lang="en-US" sz="2750" i="1" dirty="0"/>
              <a:t> with a view to eliminating </a:t>
            </a:r>
            <a:r>
              <a:rPr lang="en-US" sz="2750" i="1" dirty="0" smtClean="0"/>
              <a:t>	the </a:t>
            </a:r>
            <a:r>
              <a:rPr lang="en-US" sz="2750" i="1" dirty="0"/>
              <a:t>current budget deficit by 2011. </a:t>
            </a:r>
            <a:endParaRPr lang="en-US" sz="2750" i="1" dirty="0" smtClean="0"/>
          </a:p>
          <a:p>
            <a:pPr marL="0" indent="0">
              <a:buNone/>
            </a:pPr>
            <a:endParaRPr lang="en-US" sz="1150" i="1" dirty="0" smtClean="0"/>
          </a:p>
          <a:p>
            <a:r>
              <a:rPr lang="en-US" sz="2750" dirty="0" smtClean="0"/>
              <a:t>6 month timeframe – no explicit savings target identified</a:t>
            </a:r>
          </a:p>
          <a:p>
            <a:endParaRPr lang="en-US" sz="1150" dirty="0" smtClean="0"/>
          </a:p>
          <a:p>
            <a:r>
              <a:rPr lang="en-US" sz="2750" dirty="0" smtClean="0"/>
              <a:t>External Membership – Six Members of the Group chaired by </a:t>
            </a:r>
            <a:r>
              <a:rPr lang="en-US" sz="2750" dirty="0" err="1" smtClean="0"/>
              <a:t>Mr</a:t>
            </a:r>
            <a:r>
              <a:rPr lang="en-US" sz="2750" dirty="0" smtClean="0"/>
              <a:t> </a:t>
            </a:r>
            <a:r>
              <a:rPr lang="en-US" sz="2750" dirty="0" err="1" smtClean="0"/>
              <a:t>Colm</a:t>
            </a:r>
            <a:r>
              <a:rPr lang="en-US" sz="2750" dirty="0" smtClean="0"/>
              <a:t> McCarthy, School of Economics University college Dublin. </a:t>
            </a:r>
          </a:p>
          <a:p>
            <a:endParaRPr lang="en-IE" dirty="0"/>
          </a:p>
        </p:txBody>
      </p:sp>
    </p:spTree>
    <p:extLst>
      <p:ext uri="{BB962C8B-B14F-4D97-AF65-F5344CB8AC3E}">
        <p14:creationId xmlns:p14="http://schemas.microsoft.com/office/powerpoint/2010/main" val="3281820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eDocument" ma:contentTypeID="0x0101000BC94875665D404BB1351B53C41FD2C0000A2E65905D7BC149874C5B30146AFCD5" ma:contentTypeVersion="8" ma:contentTypeDescription="Create a new document for eDocs" ma:contentTypeScope="" ma:versionID="c5a30deca59828c5361ab2cb231ae91d">
  <xsd:schema xmlns:xsd="http://www.w3.org/2001/XMLSchema" xmlns:xs="http://www.w3.org/2001/XMLSchema" xmlns:p="http://schemas.microsoft.com/office/2006/metadata/properties" xmlns:ns1="http://schemas.microsoft.com/sharepoint/v3" xmlns:ns2="8666f9b3-d82b-4d17-8eb1-3e5f3e118e89" xmlns:ns3="3696dc97-b564-4deb-9b58-7fc86350b9c7" targetNamespace="http://schemas.microsoft.com/office/2006/metadata/properties" ma:root="true" ma:fieldsID="9d048f034b3ca65399b907a253821a37" ns1:_="" ns2:_="" ns3:_="">
    <xsd:import namespace="http://schemas.microsoft.com/sharepoint/v3"/>
    <xsd:import namespace="8666f9b3-d82b-4d17-8eb1-3e5f3e118e89"/>
    <xsd:import namespace="3696dc97-b564-4deb-9b58-7fc86350b9c7"/>
    <xsd:element name="properties">
      <xsd:complexType>
        <xsd:sequence>
          <xsd:element name="documentManagement">
            <xsd:complexType>
              <xsd:all>
                <xsd:element ref="ns2:eDocs_DocumentTopicsTaxHTField0" minOccurs="0"/>
                <xsd:element ref="ns1:_vti_ItemDeclaredRecord" minOccurs="0"/>
                <xsd:element ref="ns1:_dlc_Exempt" minOccurs="0"/>
                <xsd:element ref="ns1:_dlc_ExpireDateSaved" minOccurs="0"/>
                <xsd:element ref="ns1:_dlc_ExpireDate" minOccurs="0"/>
                <xsd:element ref="ns2:eDocs_YearTaxHTField0" minOccurs="0"/>
                <xsd:element ref="ns3:TaxCatchAll" minOccurs="0"/>
                <xsd:element ref="ns3:TaxCatchAllLabel" minOccurs="0"/>
                <xsd:element ref="ns1:eDocs_FileStatus"/>
                <xsd:element ref="ns1:eDocs_SecurityLevel" minOccurs="0"/>
                <xsd:element ref="ns2:eDocs_FileTopicsTaxHTField0" minOccurs="0"/>
                <xsd:element ref="ns1:eDocs_FileName" minOccurs="0"/>
                <xsd:element ref="ns2:eDocs_SeriesSubSeriesTaxHTField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0" nillable="true" ma:displayName="Declared Record" ma:hidden="true" ma:internalName="_vti_ItemDeclaredRecord" ma:readOnly="true">
      <xsd:simpleType>
        <xsd:restriction base="dms:DateTime"/>
      </xsd:simpleType>
    </xsd:element>
    <xsd:element name="_dlc_Exempt" ma:index="11" nillable="true" ma:displayName="Exempt from Policy" ma:hidden="true" ma:internalName="_dlc_Exempt" ma:readOnly="true">
      <xsd:simpleType>
        <xsd:restriction base="dms:Unknown"/>
      </xsd:simpleType>
    </xsd:element>
    <xsd:element name="_dlc_ExpireDateSaved" ma:index="12" nillable="true" ma:displayName="Original Expiration Date" ma:hidden="true" ma:internalName="_dlc_ExpireDateSaved" ma:readOnly="true">
      <xsd:simpleType>
        <xsd:restriction base="dms:DateTime"/>
      </xsd:simpleType>
    </xsd:element>
    <xsd:element name="_dlc_ExpireDate" ma:index="13" nillable="true" ma:displayName="Expiration Date" ma:hidden="true" ma:internalName="_dlc_ExpireDate" ma:readOnly="true">
      <xsd:simpleType>
        <xsd:restriction base="dms:DateTime"/>
      </xsd:simpleType>
    </xsd:element>
    <xsd:element name="eDocs_FileStatus" ma:index="18" ma:displayName="Status" ma:default="Live" ma:description="Current Status of the File. This is set to Live, Archived or sent to National Archives" ma:format="Dropdown" ma:indexed="true" ma:internalName="eDocs_FileStatus">
      <xsd:simpleType>
        <xsd:restriction base="dms:Choice">
          <xsd:enumeration value="Live"/>
          <xsd:enumeration value="Archived"/>
          <xsd:enumeration value="Cancelled"/>
          <xsd:enumeration value="Sent to National Archives"/>
        </xsd:restriction>
      </xsd:simpleType>
    </xsd:element>
    <xsd:element name="eDocs_SecurityLevel" ma:index="19" nillable="true" ma:displayName="Security Level" ma:default="Unclassified" ma:description="Security Level" ma:format="Dropdown" ma:internalName="eDocs_SecurityLevel">
      <xsd:simpleType>
        <xsd:restriction base="dms:Choice">
          <xsd:enumeration value="Secret"/>
          <xsd:enumeration value="Restricted"/>
          <xsd:enumeration value="Unclassified"/>
        </xsd:restriction>
      </xsd:simpleType>
    </xsd:element>
    <xsd:element name="eDocs_FileName" ma:index="22" nillable="true" ma:displayName="File Name" ma:default="0" ma:description="File Number" ma:indexed="true" ma:internalName="eDocs_FileName">
      <xsd:simpleType>
        <xsd:restriction base="dms:Text">
          <xsd:maxLength value="20"/>
        </xsd:restriction>
      </xsd:simpleType>
    </xsd:element>
  </xsd:schema>
  <xsd:schema xmlns:xsd="http://www.w3.org/2001/XMLSchema" xmlns:xs="http://www.w3.org/2001/XMLSchema" xmlns:dms="http://schemas.microsoft.com/office/2006/documentManagement/types" xmlns:pc="http://schemas.microsoft.com/office/infopath/2007/PartnerControls" targetNamespace="8666f9b3-d82b-4d17-8eb1-3e5f3e118e89" elementFormDefault="qualified">
    <xsd:import namespace="http://schemas.microsoft.com/office/2006/documentManagement/types"/>
    <xsd:import namespace="http://schemas.microsoft.com/office/infopath/2007/PartnerControls"/>
    <xsd:element name="eDocs_DocumentTopicsTaxHTField0" ma:index="9" nillable="true" ma:taxonomy="true" ma:internalName="eDocs_DocumentTopicsTaxHTField0" ma:taxonomyFieldName="eDocs_DocumentTopics" ma:displayName="Document Topics" ma:default="" ma:fieldId="{fbaa881f-c4ae-443f-9fda-fbdd527793df}" ma:taxonomyMulti="true" ma:sspId="a884c329-9700-4098-a486-1886abab1910" ma:termSetId="85269461-3b81-4d13-b56a-6270bc7bd7fa" ma:anchorId="00000000-0000-0000-0000-000000000000" ma:open="false" ma:isKeyword="false">
      <xsd:complexType>
        <xsd:sequence>
          <xsd:element ref="pc:Terms" minOccurs="0" maxOccurs="1"/>
        </xsd:sequence>
      </xsd:complexType>
    </xsd:element>
    <xsd:element name="eDocs_YearTaxHTField0" ma:index="14" nillable="true" ma:taxonomy="true" ma:internalName="eDocs_YearTaxHTField0" ma:taxonomyFieldName="eDocs_Year" ma:displayName="Year" ma:indexed="true" ma:fieldId="{7b1b8a72-8553-41e1-8dd7-5ce464e281f2}" ma:sspId="a884c329-9700-4098-a486-1886abab1910" ma:termSetId="6b2a013c-fe8b-4805-9242-a33f2487bec9" ma:anchorId="00000000-0000-0000-0000-000000000000" ma:open="false" ma:isKeyword="false">
      <xsd:complexType>
        <xsd:sequence>
          <xsd:element ref="pc:Terms" minOccurs="0" maxOccurs="1"/>
        </xsd:sequence>
      </xsd:complexType>
    </xsd:element>
    <xsd:element name="eDocs_FileTopicsTaxHTField0" ma:index="20" nillable="true" ma:taxonomy="true" ma:internalName="eDocs_FileTopicsTaxHTField0" ma:taxonomyFieldName="eDocs_FileTopics" ma:displayName="File Topics" ma:default="" ma:fieldId="{602c691f-3efa-402d-ab5c-baa8c240a9e7}" ma:taxonomyMulti="true" ma:sspId="a884c329-9700-4098-a486-1886abab1910" ma:termSetId="85269461-3b81-4d13-b56a-6270bc7bd7fa" ma:anchorId="00000000-0000-0000-0000-000000000000" ma:open="false" ma:isKeyword="false">
      <xsd:complexType>
        <xsd:sequence>
          <xsd:element ref="pc:Terms" minOccurs="0" maxOccurs="1"/>
        </xsd:sequence>
      </xsd:complexType>
    </xsd:element>
    <xsd:element name="eDocs_SeriesSubSeriesTaxHTField0" ma:index="23" nillable="true" ma:taxonomy="true" ma:internalName="eDocs_SeriesSubSeriesTaxHTField0" ma:taxonomyFieldName="eDocs_SeriesSubSeries" ma:displayName="Sub Series" ma:fieldId="{11f8bb48-43d6-459a-8b80-9123185593c7}" ma:sspId="a884c329-9700-4098-a486-1886abab1910" ma:termSetId="584d92f5-f104-4db4-9eaa-0d5facccda66"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696dc97-b564-4deb-9b58-7fc86350b9c7"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f2c9818e-05cf-4a0d-a128-c94d904b7dd0}" ma:internalName="TaxCatchAll" ma:showField="CatchAllData" ma:web="3696dc97-b564-4deb-9b58-7fc86350b9c7">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hidden="true" ma:list="{f2c9818e-05cf-4a0d-a128-c94d904b7dd0}" ma:internalName="TaxCatchAllLabel" ma:readOnly="true" ma:showField="CatchAllDataLabel" ma:web="3696dc97-b564-4deb-9b58-7fc86350b9c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eDocs_DocumentTopicsTaxHTField0 xmlns="8666f9b3-d82b-4d17-8eb1-3e5f3e118e89">
      <Terms xmlns="http://schemas.microsoft.com/office/infopath/2007/PartnerControls"/>
    </eDocs_DocumentTopicsTaxHTField0>
    <eDocs_FileStatus xmlns="http://schemas.microsoft.com/sharepoint/v3">Live</eDocs_FileStatus>
    <eDocs_SecurityLevel xmlns="http://schemas.microsoft.com/sharepoint/v3">Unclassified</eDocs_SecurityLevel>
    <eDocs_FileTopicsTaxHTField0 xmlns="8666f9b3-d82b-4d17-8eb1-3e5f3e118e89">
      <Terms xmlns="http://schemas.microsoft.com/office/infopath/2007/PartnerControls">
        <TermInfo xmlns="http://schemas.microsoft.com/office/infopath/2007/PartnerControls">
          <TermName xmlns="http://schemas.microsoft.com/office/infopath/2007/PartnerControls">Presentations</TermName>
          <TermId xmlns="http://schemas.microsoft.com/office/infopath/2007/PartnerControls">554008b6-2f38-4897-add1-942a57494d25</TermId>
        </TermInfo>
      </Terms>
    </eDocs_FileTopicsTaxHTField0>
    <eDocs_YearTaxHTField0 xmlns="8666f9b3-d82b-4d17-8eb1-3e5f3e118e89">
      <Terms xmlns="http://schemas.microsoft.com/office/infopath/2007/PartnerControls">
        <TermInfo xmlns="http://schemas.microsoft.com/office/infopath/2007/PartnerControls">
          <TermName xmlns="http://schemas.microsoft.com/office/infopath/2007/PartnerControls">2016</TermName>
          <TermId xmlns="http://schemas.microsoft.com/office/infopath/2007/PartnerControls">290abb38-182b-47f5-ab57-7f33b46e6252</TermId>
        </TermInfo>
      </Terms>
    </eDocs_YearTaxHTField0>
    <TaxCatchAll xmlns="3696dc97-b564-4deb-9b58-7fc86350b9c7">
      <Value>5</Value>
      <Value>1</Value>
      <Value>7</Value>
    </TaxCatchAll>
    <eDocs_SeriesSubSeriesTaxHTField0 xmlns="8666f9b3-d82b-4d17-8eb1-3e5f3e118e89">
      <Terms xmlns="http://schemas.microsoft.com/office/infopath/2007/PartnerControls">
        <TermInfo xmlns="http://schemas.microsoft.com/office/infopath/2007/PartnerControls">
          <TermName xmlns="http://schemas.microsoft.com/office/infopath/2007/PartnerControls">052</TermName>
          <TermId xmlns="http://schemas.microsoft.com/office/infopath/2007/PartnerControls">9f143e3f-7a68-4c3b-ae68-5a7b80338237</TermId>
        </TermInfo>
      </Terms>
    </eDocs_SeriesSubSeriesTaxHTField0>
    <eDocs_FileName xmlns="http://schemas.microsoft.com/sharepoint/v3">DPE052-009-2016</eDocs_FileName>
    <_dlc_ExpireDateSaved xmlns="http://schemas.microsoft.com/sharepoint/v3" xsi:nil="true"/>
    <_dlc_ExpireDate xmlns="http://schemas.microsoft.com/sharepoint/v3">2017-02-14T15:51:53+00:00</_dlc_ExpireDat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PolicyDirtyBag xmlns="microsoft.office.server.policy.changes">
  <Microsoft.Office.RecordsManagement.PolicyFeatures.Expiration op="Change"/>
</PolicyDirtyBag>
</file>

<file path=customXml/item5.xml><?xml version="1.0" encoding="utf-8"?>
<?mso-contentType ?>
<p:Policy xmlns:p="office.server.policy" id="" local="true">
  <p:Name>eDocument</p:Name>
  <p:Description/>
  <p:Statement/>
  <p:PolicyItems>
    <p:PolicyItem featureId="Microsoft.Office.RecordsManagement.PolicyFeatures.Expiration" staticId="0x0101000BC94875665D404BB1351B53C41FD2C0|151133126" UniqueId="d3c0894b-9845-4b3c-9024-0e9cd5ec894b">
      <p:Name>Retention</p:Name>
      <p:Description>Automatic scheduling of content for processing, and performing a retention action on content that has reached its due date.</p:Description>
      <p:CustomData>
        <Schedules nextStageId="3" default="false">
          <Schedule type="Default">
            <stages>
              <data stageId="1">
                <formula id="Microsoft.Office.RecordsManagement.PolicyFeatures.Expiration.Formula.BuiltIn">
                  <number>3</number>
                  <property>Modified</property>
                  <period>months</period>
                </formula>
                <action type="action" id="Microsoft.Office.RecordsManagement.PolicyFeatures.Expiration.Action.DeletePreviousVersions"/>
              </data>
            </stages>
          </Schedule>
          <Schedule type="Record">
            <stages>
              <data stageId="2">
                <formula id="Microsoft.Office.RecordsManagement.PolicyFeatures.Expiration.Formula.BuiltIn">
                  <number>3</number>
                  <property>Modified</property>
                  <propertyId>8c06beca-0777-48f7-91c7-6da68bc07b69</propertyId>
                  <period>months</period>
                </formula>
                <action type="action" id="Microsoft.Office.RecordsManagement.PolicyFeatures.Expiration.Action.DeletePreviousVersions"/>
              </data>
            </stages>
          </Schedule>
        </Schedules>
      </p:CustomData>
    </p:PolicyItem>
  </p:PolicyItems>
</p:Policy>
</file>

<file path=customXml/item6.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spe:Receivers>
</file>

<file path=customXml/itemProps1.xml><?xml version="1.0" encoding="utf-8"?>
<ds:datastoreItem xmlns:ds="http://schemas.openxmlformats.org/officeDocument/2006/customXml" ds:itemID="{64C4E529-C49C-491E-966E-2FD2EB528FB5}"/>
</file>

<file path=customXml/itemProps2.xml><?xml version="1.0" encoding="utf-8"?>
<ds:datastoreItem xmlns:ds="http://schemas.openxmlformats.org/officeDocument/2006/customXml" ds:itemID="{97C768A3-96C6-4C89-8479-8EF2EB82FCF3}"/>
</file>

<file path=customXml/itemProps3.xml><?xml version="1.0" encoding="utf-8"?>
<ds:datastoreItem xmlns:ds="http://schemas.openxmlformats.org/officeDocument/2006/customXml" ds:itemID="{BE49CD65-AF9A-4F8B-82D5-CC3617F976C4}"/>
</file>

<file path=customXml/itemProps4.xml><?xml version="1.0" encoding="utf-8"?>
<ds:datastoreItem xmlns:ds="http://schemas.openxmlformats.org/officeDocument/2006/customXml" ds:itemID="{9B0B7A24-0024-42C1-A4EB-4ECA10A9E9D2}"/>
</file>

<file path=customXml/itemProps5.xml><?xml version="1.0" encoding="utf-8"?>
<ds:datastoreItem xmlns:ds="http://schemas.openxmlformats.org/officeDocument/2006/customXml" ds:itemID="{DCC41279-A6DC-4D24-BCC8-6BA2D3EEBD0F}"/>
</file>

<file path=customXml/itemProps6.xml><?xml version="1.0" encoding="utf-8"?>
<ds:datastoreItem xmlns:ds="http://schemas.openxmlformats.org/officeDocument/2006/customXml" ds:itemID="{37A33EA5-1D49-489F-BE39-265C2748D253}"/>
</file>

<file path=docProps/app.xml><?xml version="1.0" encoding="utf-8"?>
<Properties xmlns="http://schemas.openxmlformats.org/officeDocument/2006/extended-properties" xmlns:vt="http://schemas.openxmlformats.org/officeDocument/2006/docPropsVTypes">
  <TotalTime>633</TotalTime>
  <Words>1137</Words>
  <Application>Microsoft Office PowerPoint</Application>
  <PresentationFormat>Widescreen</PresentationFormat>
  <Paragraphs>169</Paragraphs>
  <Slides>25</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Calibri</vt:lpstr>
      <vt:lpstr>Courier New</vt:lpstr>
      <vt:lpstr>Geneva</vt:lpstr>
      <vt:lpstr>Helvetica</vt:lpstr>
      <vt:lpstr>Tahoma</vt:lpstr>
      <vt:lpstr>Verdana</vt:lpstr>
      <vt:lpstr>Wingdings</vt:lpstr>
      <vt:lpstr>Eclipse</vt:lpstr>
      <vt:lpstr>Spending Reviews in Ireland</vt:lpstr>
      <vt:lpstr>Background</vt:lpstr>
      <vt:lpstr>PowerPoint Presentation</vt:lpstr>
      <vt:lpstr>Context of Spending Reviews</vt:lpstr>
      <vt:lpstr>Collapse in Economic Output post-2007</vt:lpstr>
      <vt:lpstr>Impacts on the Public Finances</vt:lpstr>
      <vt:lpstr>Widening General Government Deficit</vt:lpstr>
      <vt:lpstr>Breakdown of Expenditure by Department</vt:lpstr>
      <vt:lpstr>Special Group – “McCarthy Report” (2009)</vt:lpstr>
      <vt:lpstr>Methodology</vt:lpstr>
      <vt:lpstr>Outcome</vt:lpstr>
      <vt:lpstr>A New Direction</vt:lpstr>
      <vt:lpstr>Comprehensive Reviews of Expenditure</vt:lpstr>
      <vt:lpstr>Comprehensive Review of Expenditure (2011)</vt:lpstr>
      <vt:lpstr>Comprehensive Review of Expenditure (2011)</vt:lpstr>
      <vt:lpstr>Comprehensive Review of Expenditure (2014)</vt:lpstr>
      <vt:lpstr> Departmental expenditure growth:  Three-year intervals</vt:lpstr>
      <vt:lpstr>Lessons Learned (1)– Be Prepared to Invest</vt:lpstr>
      <vt:lpstr>Lessons Learned (2) – Leadership and Ownership</vt:lpstr>
      <vt:lpstr>Lessons Learned (3) – Central Budget Office Plays a Key Role</vt:lpstr>
      <vt:lpstr>Lessons Learned (4) – Structure and Goals</vt:lpstr>
      <vt:lpstr>Lessons Learned (5) - Greater Incorporation of Performance Information</vt:lpstr>
      <vt:lpstr>Continued…Lessons Learned (5) - Greater Incorporation of Performance Information</vt:lpstr>
      <vt:lpstr>Lessons Learned (6) Continued Development of an Evaluation Culture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Swaine</dc:creator>
  <cp:lastModifiedBy>Annette Connolly</cp:lastModifiedBy>
  <cp:revision>44</cp:revision>
  <dcterms:created xsi:type="dcterms:W3CDTF">2016-11-11T11:17:13Z</dcterms:created>
  <dcterms:modified xsi:type="dcterms:W3CDTF">2016-11-14T15:51:51Z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0x0101000BC94875665D404BB1351B53C41FD2C0000A2E65905D7BC149874C5B30146AFCD5</vt:lpwstr>
  </property>
  <property fmtid="{D5CDD505-2E9C-101B-9397-08002B2CF9AE}" pid="3" name="eDocs_FileTopics">
    <vt:lpwstr>7;#Presentations|554008b6-2f38-4897-add1-942a57494d25</vt:lpwstr>
  </property>
  <property fmtid="{D5CDD505-2E9C-101B-9397-08002B2CF9AE}" pid="4" name="eDocs_DocumentTopics">
    <vt:lpwstr/>
  </property>
  <property fmtid="{D5CDD505-2E9C-101B-9397-08002B2CF9AE}" pid="5" name="eDocs_Year">
    <vt:lpwstr>5;#2016|290abb38-182b-47f5-ab57-7f33b46e6252</vt:lpwstr>
  </property>
  <property fmtid="{D5CDD505-2E9C-101B-9397-08002B2CF9AE}" pid="6" name="eDocs_SeriesSubSeries">
    <vt:lpwstr>1;#052|9f143e3f-7a68-4c3b-ae68-5a7b80338237</vt:lpwstr>
  </property>
  <property fmtid="{D5CDD505-2E9C-101B-9397-08002B2CF9AE}" pid="7" name="_dlc_policyId">
    <vt:lpwstr>0x0101000BC94875665D404BB1351B53C41FD2C0|151133126</vt:lpwstr>
  </property>
  <property fmtid="{D5CDD505-2E9C-101B-9397-08002B2CF9AE}" pid="8" name="ItemRetentionFormula">
    <vt:lpwstr>&lt;formula id="Microsoft.Office.RecordsManagement.PolicyFeatures.Expiration.Formula.BuiltIn"&gt;&lt;number&gt;3&lt;/number&gt;&lt;property&gt;Modified&lt;/property&gt;&lt;period&gt;months&lt;/period&gt;&lt;/formula&gt;</vt:lpwstr>
  </property>
</Properties>
</file>