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theme/themeOverride4.xml" ContentType="application/vnd.openxmlformats-officedocument.themeOverride+xml"/>
  <Override PartName="/ppt/charts/chart6.xml" ContentType="application/vnd.openxmlformats-officedocument.drawingml.chart+xml"/>
  <Override PartName="/ppt/theme/themeOverride5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theme/themeOverride6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7"/>
  </p:sldMasterIdLst>
  <p:notesMasterIdLst>
    <p:notesMasterId r:id="rId33"/>
  </p:notesMasterIdLst>
  <p:sldIdLst>
    <p:sldId id="261" r:id="rId8"/>
    <p:sldId id="257" r:id="rId9"/>
    <p:sldId id="279" r:id="rId10"/>
    <p:sldId id="275" r:id="rId11"/>
    <p:sldId id="280" r:id="rId12"/>
    <p:sldId id="283" r:id="rId13"/>
    <p:sldId id="281" r:id="rId14"/>
    <p:sldId id="277" r:id="rId15"/>
    <p:sldId id="258" r:id="rId16"/>
    <p:sldId id="262" r:id="rId17"/>
    <p:sldId id="263" r:id="rId18"/>
    <p:sldId id="259" r:id="rId19"/>
    <p:sldId id="270" r:id="rId20"/>
    <p:sldId id="266" r:id="rId21"/>
    <p:sldId id="268" r:id="rId22"/>
    <p:sldId id="267" r:id="rId23"/>
    <p:sldId id="282" r:id="rId24"/>
    <p:sldId id="264" r:id="rId25"/>
    <p:sldId id="265" r:id="rId26"/>
    <p:sldId id="273" r:id="rId27"/>
    <p:sldId id="272" r:id="rId28"/>
    <p:sldId id="260" r:id="rId29"/>
    <p:sldId id="278" r:id="rId30"/>
    <p:sldId id="274" r:id="rId31"/>
    <p:sldId id="27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>
    <p:restoredLeft sz="5102" autoAdjust="0"/>
    <p:restoredTop sz="96187" autoAdjust="0"/>
  </p:normalViewPr>
  <p:slideViewPr>
    <p:cSldViewPr snapToGrid="0">
      <p:cViewPr varScale="1">
        <p:scale>
          <a:sx n="112" d="100"/>
          <a:sy n="112" d="100"/>
        </p:scale>
        <p:origin x="3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sb-f2.finance.gov.ie\users$\gilligana\Central%20Section\Nominal%20GNP%20and%20GDP%20Estimate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sb-f2.finance.gov.ie\users$\gilligana\Central%20Section\Nominal%20GNP%20and%20GDP%20Estimate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1.bin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4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6930424442185378E-2"/>
          <c:y val="5.0925925925925923E-2"/>
          <c:w val="0.88251398905003364"/>
          <c:h val="0.78204351130953642"/>
        </c:manualLayout>
      </c:layout>
      <c:lineChart>
        <c:grouping val="standard"/>
        <c:varyColors val="0"/>
        <c:ser>
          <c:idx val="1"/>
          <c:order val="0"/>
          <c:tx>
            <c:v>(Real) Gross Domestic Product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'GDP pre- and post-crisis'!$O$3:$V$3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'GDP pre- and post-crisis'!$O$5:$V$5</c:f>
              <c:numCache>
                <c:formatCode>General</c:formatCode>
                <c:ptCount val="8"/>
                <c:pt idx="0">
                  <c:v>176716000000</c:v>
                </c:pt>
                <c:pt idx="1">
                  <c:v>185432000000</c:v>
                </c:pt>
                <c:pt idx="2">
                  <c:v>180593000000</c:v>
                </c:pt>
                <c:pt idx="3">
                  <c:v>169088000000</c:v>
                </c:pt>
                <c:pt idx="4">
                  <c:v>168622000000</c:v>
                </c:pt>
                <c:pt idx="5">
                  <c:v>173297000000</c:v>
                </c:pt>
                <c:pt idx="6">
                  <c:v>172755000000</c:v>
                </c:pt>
                <c:pt idx="7">
                  <c:v>173054000000</c:v>
                </c:pt>
              </c:numCache>
            </c:numRef>
          </c:val>
          <c:smooth val="0"/>
        </c:ser>
        <c:ser>
          <c:idx val="2"/>
          <c:order val="1"/>
          <c:tx>
            <c:v>(Real) Gross National Product</c:v>
          </c:tx>
          <c:spPr>
            <a:ln w="28575" cap="rnd">
              <a:solidFill>
                <a:srgbClr val="ADE2E2">
                  <a:lumMod val="50000"/>
                </a:srgbClr>
              </a:solidFill>
              <a:round/>
            </a:ln>
            <a:effectLst/>
          </c:spPr>
          <c:marker>
            <c:symbol val="none"/>
          </c:marker>
          <c:cat>
            <c:numRef>
              <c:f>'GDP pre- and post-crisis'!$O$3:$V$3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'GDP pre- and post-crisis'!$O$10:$V$10</c:f>
              <c:numCache>
                <c:formatCode>General</c:formatCode>
                <c:ptCount val="8"/>
                <c:pt idx="0">
                  <c:v>151070000000</c:v>
                </c:pt>
                <c:pt idx="1">
                  <c:v>155846000000</c:v>
                </c:pt>
                <c:pt idx="2">
                  <c:v>152473000000</c:v>
                </c:pt>
                <c:pt idx="3">
                  <c:v>138908000000</c:v>
                </c:pt>
                <c:pt idx="4">
                  <c:v>140913000000</c:v>
                </c:pt>
                <c:pt idx="5">
                  <c:v>139917000000</c:v>
                </c:pt>
                <c:pt idx="6">
                  <c:v>142619000000</c:v>
                </c:pt>
                <c:pt idx="7">
                  <c:v>147126000000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12231600"/>
        <c:axId val="412231992"/>
      </c:lineChart>
      <c:catAx>
        <c:axId val="412231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231992"/>
        <c:crosses val="autoZero"/>
        <c:auto val="1"/>
        <c:lblAlgn val="ctr"/>
        <c:lblOffset val="100"/>
        <c:noMultiLvlLbl val="0"/>
      </c:catAx>
      <c:valAx>
        <c:axId val="412231992"/>
        <c:scaling>
          <c:orientation val="minMax"/>
          <c:max val="190000000000"/>
          <c:min val="120000000000"/>
        </c:scaling>
        <c:delete val="0"/>
        <c:axPos val="l"/>
        <c:numFmt formatCode="&quot;€&quot;#,##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231600"/>
        <c:crosses val="autoZero"/>
        <c:crossBetween val="between"/>
        <c:dispUnits>
          <c:builtInUnit val="b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ru-RU" dirty="0" smtClean="0"/>
                    <a:t>миллиарды</a:t>
                  </a:r>
                  <a:endParaRPr lang="en-US" dirty="0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3369119957203426"/>
          <c:y val="0.8861297891673422"/>
          <c:w val="0.82563998250218729"/>
          <c:h val="8.5650335374744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998480453101266E-2"/>
          <c:y val="4.6296296296296294E-2"/>
          <c:w val="0.89211272275176134"/>
          <c:h val="0.76736926078901435"/>
        </c:manualLayout>
      </c:layout>
      <c:lineChart>
        <c:grouping val="standard"/>
        <c:varyColors val="0"/>
        <c:ser>
          <c:idx val="0"/>
          <c:order val="0"/>
          <c:tx>
            <c:v>Exchequer Revenue from Taxation</c:v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8.187134502923998E-3"/>
                  <c:y val="-3.4470380918065674E-2"/>
                </c:manualLayout>
              </c:layout>
              <c:tx>
                <c:rich>
                  <a:bodyPr/>
                  <a:lstStyle/>
                  <a:p>
                    <a:fld id="{35E3B518-EDBC-4825-934D-5D533A4B7D6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-3.5087719298245615E-3"/>
                  <c:y val="-3.1597849174893528E-2"/>
                </c:manualLayout>
              </c:layout>
              <c:tx>
                <c:rich>
                  <a:bodyPr/>
                  <a:lstStyle/>
                  <a:p>
                    <a:fld id="{259BDDE2-4345-4F5B-8932-0CB09AEA9568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-2.3391812865497076E-3"/>
                  <c:y val="-3.4470380918065667E-2"/>
                </c:manualLayout>
              </c:layout>
              <c:tx>
                <c:rich>
                  <a:bodyPr/>
                  <a:lstStyle/>
                  <a:p>
                    <a:fld id="{22E7BA6B-BF02-4365-A4C0-5CAA3A49178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3"/>
              <c:layout>
                <c:manualLayout>
                  <c:x val="-5.8479532163742687E-3"/>
                  <c:y val="-4.3087976147582141E-2"/>
                </c:manualLayout>
              </c:layout>
              <c:tx>
                <c:rich>
                  <a:bodyPr/>
                  <a:lstStyle/>
                  <a:p>
                    <a:fld id="{D77862FF-812B-436A-9F27-89EC0159AB8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4"/>
              <c:layout>
                <c:manualLayout>
                  <c:x val="-8.1871345029239772E-3"/>
                  <c:y val="-4.5960507890754281E-2"/>
                </c:manualLayout>
              </c:layout>
              <c:tx>
                <c:rich>
                  <a:bodyPr/>
                  <a:lstStyle/>
                  <a:p>
                    <a:fld id="{7C39E065-7D06-44EA-8858-9287B3B561B5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5"/>
              <c:layout>
                <c:manualLayout>
                  <c:x val="-1.1695906432748624E-2"/>
                  <c:y val="-4.3087976147582085E-2"/>
                </c:manualLayout>
              </c:layout>
              <c:tx>
                <c:rich>
                  <a:bodyPr/>
                  <a:lstStyle/>
                  <a:p>
                    <a:fld id="{13BEEE13-CC9F-43AA-9D53-0CEF61A3A72E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6"/>
              <c:layout>
                <c:manualLayout>
                  <c:x val="-1.1695906432748537E-2"/>
                  <c:y val="-4.5960507890754225E-2"/>
                </c:manualLayout>
              </c:layout>
              <c:tx>
                <c:rich>
                  <a:bodyPr/>
                  <a:lstStyle/>
                  <a:p>
                    <a:fld id="{01B1B3B0-1B19-430E-9A55-56FE9A4E2B79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dLbl>
              <c:idx val="7"/>
              <c:layout>
                <c:manualLayout>
                  <c:x val="-1.1695906432748709E-2"/>
                  <c:y val="-3.4470380918065695E-2"/>
                </c:manualLayout>
              </c:layout>
              <c:tx>
                <c:rich>
                  <a:bodyPr/>
                  <a:lstStyle/>
                  <a:p>
                    <a:fld id="{8ED1E0E4-916D-4820-895B-A5C1A3A9E37D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0"/>
              </c:ext>
            </c:extLst>
          </c:dLbls>
          <c:cat>
            <c:numRef>
              <c:f>'Public Finances'!$C$3:$J$3</c:f>
              <c:numCache>
                <c:formatCode>General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'Public Finances'!$C$6:$J$6</c:f>
              <c:numCache>
                <c:formatCode>General</c:formatCode>
                <c:ptCount val="8"/>
                <c:pt idx="0">
                  <c:v>45538904000</c:v>
                </c:pt>
                <c:pt idx="1">
                  <c:v>47249352000</c:v>
                </c:pt>
                <c:pt idx="2">
                  <c:v>40777196000</c:v>
                </c:pt>
                <c:pt idx="3">
                  <c:v>33043173000</c:v>
                </c:pt>
                <c:pt idx="4">
                  <c:v>31752669000</c:v>
                </c:pt>
                <c:pt idx="5">
                  <c:v>34027229000</c:v>
                </c:pt>
                <c:pt idx="6">
                  <c:v>36646132000</c:v>
                </c:pt>
                <c:pt idx="7">
                  <c:v>37806000000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'Public Finances'!$C$7:$J$7</c15:f>
                <c15:dlblRangeCache>
                  <c:ptCount val="8"/>
                  <c:pt idx="0">
                    <c:v>45.5bn</c:v>
                  </c:pt>
                  <c:pt idx="1">
                    <c:v>47.2bn</c:v>
                  </c:pt>
                  <c:pt idx="2">
                    <c:v>40.7bn</c:v>
                  </c:pt>
                  <c:pt idx="3">
                    <c:v>33.0bn</c:v>
                  </c:pt>
                  <c:pt idx="4">
                    <c:v>31.8bn</c:v>
                  </c:pt>
                  <c:pt idx="5">
                    <c:v>34.0bn</c:v>
                  </c:pt>
                  <c:pt idx="6">
                    <c:v>36.6bn</c:v>
                  </c:pt>
                  <c:pt idx="7">
                    <c:v>37.8bn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2232776"/>
        <c:axId val="412233168"/>
      </c:lineChart>
      <c:catAx>
        <c:axId val="412232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233168"/>
        <c:crosses val="autoZero"/>
        <c:auto val="0"/>
        <c:lblAlgn val="ctr"/>
        <c:lblOffset val="100"/>
        <c:noMultiLvlLbl val="0"/>
      </c:catAx>
      <c:valAx>
        <c:axId val="412233168"/>
        <c:scaling>
          <c:orientation val="minMax"/>
          <c:min val="0"/>
        </c:scaling>
        <c:delete val="0"/>
        <c:axPos val="l"/>
        <c:numFmt formatCode="&quot;€&quot;#,##0" sourceLinked="0"/>
        <c:majorTickMark val="none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232776"/>
        <c:crossesAt val="1"/>
        <c:crossBetween val="between"/>
        <c:dispUnits>
          <c:builtInUnit val="billions"/>
          <c:dispUnitsLbl>
            <c:layout/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499967767186994"/>
          <c:y val="0.90556517966781325"/>
          <c:w val="0.21000064465626006"/>
          <c:h val="4.84743124414325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</c:v>
                </c:pt>
              </c:strCache>
            </c:strRef>
          </c:tx>
          <c:spPr>
            <a:ln w="3810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5"/>
            <c:spPr>
              <a:solidFill>
                <a:schemeClr val="accent1"/>
              </a:solidFill>
              <a:ln w="38100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5434128465947845E-2"/>
                  <c:y val="-2.62880717190274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3738177464659043E-2"/>
                  <c:y val="-4.79323417906095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2.9944467467882305E-2"/>
                  <c:y val="6.31790123456789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Sheet1!$A$2:$A$12</c:f>
              <c:strCach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 (Estimate)</c:v>
                </c:pt>
              </c:strCache>
            </c:strRef>
          </c:cat>
          <c:val>
            <c:numRef>
              <c:f>Sheet1!$B$2:$B$12</c:f>
              <c:numCache>
                <c:formatCode>0.00%</c:formatCode>
                <c:ptCount val="11"/>
                <c:pt idx="0">
                  <c:v>2.9000000000000001E-2</c:v>
                </c:pt>
                <c:pt idx="1">
                  <c:v>1E-3</c:v>
                </c:pt>
                <c:pt idx="2">
                  <c:v>-7.3999999999999996E-2</c:v>
                </c:pt>
                <c:pt idx="3">
                  <c:v>-0.114</c:v>
                </c:pt>
                <c:pt idx="4">
                  <c:v>-0.107</c:v>
                </c:pt>
                <c:pt idx="5">
                  <c:v>-9.0999999999999998E-2</c:v>
                </c:pt>
                <c:pt idx="6">
                  <c:v>-8.199999999999999E-2</c:v>
                </c:pt>
                <c:pt idx="7">
                  <c:v>-6.8000000000000005E-2</c:v>
                </c:pt>
                <c:pt idx="8">
                  <c:v>-3.7999999999999999E-2</c:v>
                </c:pt>
                <c:pt idx="9">
                  <c:v>-2.3E-2</c:v>
                </c:pt>
                <c:pt idx="10">
                  <c:v>-8.9999999999999993E-3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12233952"/>
        <c:axId val="412234344"/>
      </c:lineChart>
      <c:catAx>
        <c:axId val="41223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accent1"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234344"/>
        <c:crosses val="autoZero"/>
        <c:auto val="1"/>
        <c:lblAlgn val="ctr"/>
        <c:lblOffset val="100"/>
        <c:noMultiLvlLbl val="0"/>
      </c:catAx>
      <c:valAx>
        <c:axId val="412234344"/>
        <c:scaling>
          <c:orientation val="minMax"/>
          <c:min val="-0.120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2233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</a:rPr>
              <a:t>Всего расходов за 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</a:rPr>
              <a:t>2015</a:t>
            </a:r>
            <a:r>
              <a:rPr lang="ru-RU" dirty="0" smtClean="0">
                <a:solidFill>
                  <a:schemeClr val="tx1"/>
                </a:solidFill>
                <a:latin typeface="Calibri" panose="020F0502020204030204" pitchFamily="34" charset="0"/>
              </a:rPr>
              <a:t> г.</a:t>
            </a:r>
            <a:r>
              <a:rPr lang="en-IE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endParaRPr lang="en-IE" baseline="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pPr>
            <a:r>
              <a:rPr lang="en-IE" baseline="0" dirty="0">
                <a:solidFill>
                  <a:schemeClr val="tx1"/>
                </a:solidFill>
                <a:latin typeface="Calibri" panose="020F0502020204030204" pitchFamily="34" charset="0"/>
              </a:rPr>
              <a:t>€54.6 </a:t>
            </a:r>
            <a:r>
              <a:rPr lang="ru-RU" baseline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млрд</a:t>
            </a:r>
            <a:r>
              <a:rPr lang="en-I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endParaRPr lang="en-IE" dirty="0">
              <a:solidFill>
                <a:schemeClr val="tx1"/>
              </a:solidFill>
              <a:latin typeface="Calibri" panose="020F0502020204030204" pitchFamily="34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5656893952085774"/>
          <c:y val="0.21861187053783573"/>
          <c:w val="0.6828094360545357"/>
          <c:h val="0.76279886050936274"/>
        </c:manualLayout>
      </c:layout>
      <c:pieChart>
        <c:varyColors val="1"/>
        <c:ser>
          <c:idx val="0"/>
          <c:order val="0"/>
          <c:tx>
            <c:strRef>
              <c:f>'[Gross Expenditure Analysis By Vote.xls]Total'!$G$29</c:f>
              <c:strCache>
                <c:ptCount val="1"/>
                <c:pt idx="0">
                  <c:v>Share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1194536853106127"/>
                  <c:y val="9.962522008917287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соцзащита</a:t>
                    </a:r>
                    <a:r>
                      <a:rPr lang="ru-RU" baseline="0" dirty="0"/>
                      <a:t>
</a:t>
                    </a:r>
                    <a:fld id="{701A3CD1-93D5-412D-825E-2280664D00A0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800405268490376"/>
                      <c:h val="0.24530042145686579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2.8547974056434434E-2"/>
                  <c:y val="-9.1522516205229526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здравоохранение</a:t>
                    </a:r>
                    <a:r>
                      <a:rPr lang="ru-RU" baseline="0" dirty="0"/>
                      <a:t>
</a:t>
                    </a:r>
                    <a:fld id="{BB68E37E-6EDF-4320-B694-D2CEECAA1FF7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Образование</a:t>
                    </a:r>
                    <a:r>
                      <a:rPr lang="ru-RU" baseline="0" dirty="0"/>
                      <a:t>
</a:t>
                    </a:r>
                    <a:fld id="{162FE5C2-7E79-41C4-B3D0-4B6BEBBB3117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5015931519198394"/>
                  <c:y val="0.1723837863216205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</a:t>
                    </a:r>
                    <a:r>
                      <a:rPr lang="ru-RU" baseline="0" dirty="0"/>
                      <a:t>
</a:t>
                    </a:r>
                    <a:fld id="{A8294B52-8869-453D-ACE5-9028C3D71143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'[Gross Expenditure Analysis By Vote.xls]Total'!$G$30:$G$33</c:f>
              <c:strCache>
                <c:ptCount val="4"/>
                <c:pt idx="0">
                  <c:v>Social Protection</c:v>
                </c:pt>
                <c:pt idx="1">
                  <c:v>Health</c:v>
                </c:pt>
                <c:pt idx="2">
                  <c:v>Education</c:v>
                </c:pt>
                <c:pt idx="3">
                  <c:v>Others</c:v>
                </c:pt>
              </c:strCache>
            </c:strRef>
          </c:cat>
          <c:val>
            <c:numRef>
              <c:f>'[Gross Expenditure Analysis By Vote.xls]Total'!$Q$30:$Q$33</c:f>
              <c:numCache>
                <c:formatCode>0%</c:formatCode>
                <c:ptCount val="4"/>
                <c:pt idx="0">
                  <c:v>0.36506758467604683</c:v>
                </c:pt>
                <c:pt idx="1">
                  <c:v>0.24454948733907458</c:v>
                </c:pt>
                <c:pt idx="2">
                  <c:v>0.16610412323872278</c:v>
                </c:pt>
                <c:pt idx="3">
                  <c:v>0.22427880474615583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FFFFFF">
          <a:lumMod val="85000"/>
        </a:srgbClr>
      </a:solidFill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/>
              <a:t>Всего расходов за </a:t>
            </a:r>
            <a:r>
              <a:rPr lang="en-IE" sz="1400" dirty="0" smtClean="0"/>
              <a:t>2016</a:t>
            </a:r>
            <a:r>
              <a:rPr lang="ru-RU" sz="1400" dirty="0" smtClean="0"/>
              <a:t> г</a:t>
            </a:r>
            <a:r>
              <a:rPr lang="en-IE" sz="1400" dirty="0" smtClean="0"/>
              <a:t> </a:t>
            </a:r>
            <a:endParaRPr lang="en-IE" sz="1400" dirty="0"/>
          </a:p>
          <a:p>
            <a:pPr>
              <a:defRPr sz="1400"/>
            </a:pPr>
            <a:r>
              <a:rPr lang="en-IE" sz="1400" dirty="0"/>
              <a:t>€56.1 </a:t>
            </a:r>
            <a:r>
              <a:rPr lang="ru-RU" sz="1400" dirty="0" smtClean="0"/>
              <a:t>млрд</a:t>
            </a:r>
            <a:r>
              <a:rPr lang="en-IE" sz="1400" dirty="0" smtClean="0"/>
              <a:t> </a:t>
            </a:r>
            <a:endParaRPr lang="en-IE" sz="1400" dirty="0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7616765989357713"/>
          <c:y val="0.21382766137283687"/>
          <c:w val="0.66792810473158937"/>
          <c:h val="0.74490964900573864"/>
        </c:manualLayout>
      </c:layout>
      <c:pieChart>
        <c:varyColors val="1"/>
        <c:ser>
          <c:idx val="0"/>
          <c:order val="0"/>
          <c:tx>
            <c:strRef>
              <c:f>'[Gross Expenditure Analysis By Vote.xls]Total'!$A$51</c:f>
              <c:strCache>
                <c:ptCount val="1"/>
                <c:pt idx="0">
                  <c:v>Share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18965560156044325"/>
                  <c:y val="0.1151414208817118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соцзащита</a:t>
                    </a:r>
                    <a:r>
                      <a:rPr lang="ru-RU" baseline="0" dirty="0"/>
                      <a:t>
</a:t>
                    </a:r>
                    <a:fld id="{A8E7FF15-1B6B-4F92-8B62-765636BFFD1D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395136778115501"/>
                      <c:h val="0.24533333333333332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4.6320273795562791E-2"/>
                  <c:y val="-0.1167909604519774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здравоохранение</a:t>
                    </a:r>
                    <a:r>
                      <a:rPr lang="ru-RU" baseline="0" dirty="0"/>
                      <a:t>
</a:t>
                    </a:r>
                    <a:fld id="{1119237A-15BD-41F4-AA06-C1E26BB38CD3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Образование</a:t>
                    </a:r>
                    <a:r>
                      <a:rPr lang="ru-RU" baseline="0" dirty="0"/>
                      <a:t>
</a:t>
                    </a:r>
                    <a:fld id="{454FE1DC-0D7E-4EE3-9461-75F13D59E444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6183376014168438"/>
                  <c:y val="0.1508024378308643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 </a:t>
                    </a:r>
                    <a:r>
                      <a:rPr lang="ru-RU" baseline="0" dirty="0"/>
                      <a:t>
</a:t>
                    </a:r>
                    <a:fld id="{CFC25223-BA76-41FB-A319-0236420B6FDB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'[Gross Expenditure Analysis By Vote.xls]Total'!$A$52:$A$55</c:f>
              <c:strCache>
                <c:ptCount val="4"/>
                <c:pt idx="0">
                  <c:v>Social Protection</c:v>
                </c:pt>
                <c:pt idx="1">
                  <c:v>Health</c:v>
                </c:pt>
                <c:pt idx="2">
                  <c:v>Education</c:v>
                </c:pt>
                <c:pt idx="3">
                  <c:v>Others</c:v>
                </c:pt>
              </c:strCache>
            </c:strRef>
          </c:cat>
          <c:val>
            <c:numRef>
              <c:f>'[Gross Expenditure Analysis By Vote.xls]Total'!$M$52:$M$55</c:f>
              <c:numCache>
                <c:formatCode>0%</c:formatCode>
                <c:ptCount val="4"/>
                <c:pt idx="0">
                  <c:v>0.34958469844591272</c:v>
                </c:pt>
                <c:pt idx="1">
                  <c:v>0.25132512881138414</c:v>
                </c:pt>
                <c:pt idx="2">
                  <c:v>0.1615969220074982</c:v>
                </c:pt>
                <c:pt idx="3">
                  <c:v>0.23749325073520491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400"/>
            </a:pPr>
            <a:r>
              <a:rPr lang="ru-RU" sz="1400" dirty="0" smtClean="0"/>
              <a:t>Всего расходов за </a:t>
            </a:r>
            <a:r>
              <a:rPr lang="en-IE" sz="1400" dirty="0" smtClean="0"/>
              <a:t>2017</a:t>
            </a:r>
            <a:r>
              <a:rPr lang="ru-RU" sz="1400" dirty="0" smtClean="0"/>
              <a:t> г.</a:t>
            </a:r>
            <a:r>
              <a:rPr lang="en-IE" sz="1400" dirty="0" smtClean="0"/>
              <a:t> </a:t>
            </a:r>
            <a:endParaRPr lang="en-IE" sz="1400" dirty="0"/>
          </a:p>
          <a:p>
            <a:pPr>
              <a:defRPr sz="1400"/>
            </a:pPr>
            <a:r>
              <a:rPr lang="en-IE" sz="1400" dirty="0"/>
              <a:t>€58 </a:t>
            </a:r>
            <a:r>
              <a:rPr lang="ru-RU" sz="1400" dirty="0" smtClean="0"/>
              <a:t>млрд.</a:t>
            </a:r>
            <a:endParaRPr lang="en-IE" sz="1400" dirty="0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8427302970107456"/>
          <c:y val="0.20930788736153744"/>
          <c:w val="0.65982273492409194"/>
          <c:h val="0.73587010098313987"/>
        </c:manualLayout>
      </c:layout>
      <c:pieChart>
        <c:varyColors val="1"/>
        <c:ser>
          <c:idx val="0"/>
          <c:order val="0"/>
          <c:tx>
            <c:strRef>
              <c:f>'[Gross Expenditure Analysis By Vote.xls]Total'!$A$51</c:f>
              <c:strCache>
                <c:ptCount val="1"/>
                <c:pt idx="0">
                  <c:v>Share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0263424518743667"/>
                  <c:y val="0.1263609591173984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dirty="0" smtClean="0"/>
                      <a:t>Соцзащита </a:t>
                    </a:r>
                    <a:r>
                      <a:rPr lang="ru-RU" baseline="0" dirty="0"/>
                      <a:t>
</a:t>
                    </a:r>
                    <a:fld id="{EDD70A81-C55A-444E-9817-4A529085E99E}" type="VALUE">
                      <a:rPr lang="en-US" baseline="0"/>
                      <a:pPr>
                        <a:defRPr/>
                      </a:pPr>
                      <a:t>[VALUE]</a:t>
                    </a:fld>
                    <a:endParaRPr lang="ru-RU" baseline="0" dirty="0"/>
                  </a:p>
                </c:rich>
              </c:tx>
              <c:spPr>
                <a:noFill/>
                <a:ln w="25400">
                  <a:noFill/>
                </a:ln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443768996960487"/>
                      <c:h val="0.2135593220338983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-6.651126056051504E-2"/>
                  <c:y val="-0.1315706214689264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здравоохранение</a:t>
                    </a:r>
                    <a:r>
                      <a:rPr lang="ru-RU" baseline="0" dirty="0"/>
                      <a:t>
</a:t>
                    </a:r>
                    <a:fld id="{17200595-A1B2-4388-AB57-958C074588C3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mtClean="0"/>
                      <a:t>Образование </a:t>
                    </a:r>
                    <a:r>
                      <a:rPr lang="ru-RU" baseline="0" dirty="0"/>
                      <a:t>
</a:t>
                    </a:r>
                    <a:fld id="{05CC43BD-FF39-4CF8-9B06-B502EDDE30D4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16183376014168438"/>
                  <c:y val="0.15080243783086436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Другие</a:t>
                    </a:r>
                    <a:r>
                      <a:rPr lang="ru-RU" baseline="0" dirty="0"/>
                      <a:t>
</a:t>
                    </a:r>
                    <a:fld id="{87AF54D4-E744-4715-BF4F-62A1D8435B3A}" type="VALUE">
                      <a:rPr lang="en-US" baseline="0"/>
                      <a:pPr/>
                      <a:t>[VALUE]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'[Gross Expenditure Analysis By Vote.xls]Total'!$A$52:$A$55</c:f>
              <c:strCache>
                <c:ptCount val="4"/>
                <c:pt idx="0">
                  <c:v>Social Protection</c:v>
                </c:pt>
                <c:pt idx="1">
                  <c:v>Health</c:v>
                </c:pt>
                <c:pt idx="2">
                  <c:v>Education</c:v>
                </c:pt>
                <c:pt idx="3">
                  <c:v>Others</c:v>
                </c:pt>
              </c:strCache>
            </c:strRef>
          </c:cat>
          <c:val>
            <c:numRef>
              <c:f>'[Gross Expenditure Analysis By Vote.xls]Total'!$N$52:$N$55</c:f>
              <c:numCache>
                <c:formatCode>0%</c:formatCode>
                <c:ptCount val="4"/>
                <c:pt idx="0">
                  <c:v>0.34181842168799365</c:v>
                </c:pt>
                <c:pt idx="1">
                  <c:v>0.25172545097092403</c:v>
                </c:pt>
                <c:pt idx="2">
                  <c:v>0.16435206774048911</c:v>
                </c:pt>
                <c:pt idx="3">
                  <c:v>0.24210405960059328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chemeClr val="tx1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600"/>
            </a:pPr>
            <a:endParaRPr lang="en-IE" sz="1600" dirty="0"/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0.1590288713910761"/>
          <c:y val="0.16647784766710183"/>
          <c:w val="0.80558411650156647"/>
          <c:h val="0.734660278573426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'[Gross Expenditure Analysis By Vote.xls]Total'!$B$77</c:f>
              <c:strCache>
                <c:ptCount val="1"/>
                <c:pt idx="0">
                  <c:v>Departmental expenditure growth: two-year intervals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>
                  <a:alpha val="98000"/>
                </a:schemeClr>
              </a:solidFill>
            </a:ln>
            <a:effectLst/>
          </c:spPr>
          <c:invertIfNegative val="0"/>
          <c:dLbls>
            <c:dLbl>
              <c:idx val="5"/>
              <c:layout>
                <c:manualLayout>
                  <c:x val="7.294378750245794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'[Gross Expenditure Analysis By Vote.xls]Total'!$A$78:$A$83</c:f>
              <c:strCache>
                <c:ptCount val="6"/>
                <c:pt idx="0">
                  <c:v>1999-2002</c:v>
                </c:pt>
                <c:pt idx="1">
                  <c:v>2002-2005</c:v>
                </c:pt>
                <c:pt idx="2">
                  <c:v>2005-2008</c:v>
                </c:pt>
                <c:pt idx="3">
                  <c:v>2008-2011</c:v>
                </c:pt>
                <c:pt idx="4">
                  <c:v>2011-2014</c:v>
                </c:pt>
                <c:pt idx="5">
                  <c:v>2014-2017</c:v>
                </c:pt>
              </c:strCache>
            </c:strRef>
          </c:cat>
          <c:val>
            <c:numRef>
              <c:f>'[Gross Expenditure Analysis By Vote.xls]Total'!$B$78:$B$83</c:f>
              <c:numCache>
                <c:formatCode>0%</c:formatCode>
                <c:ptCount val="6"/>
                <c:pt idx="0">
                  <c:v>0.56980331641879389</c:v>
                </c:pt>
                <c:pt idx="1">
                  <c:v>0.25934256582486492</c:v>
                </c:pt>
                <c:pt idx="2">
                  <c:v>0.38363452948951293</c:v>
                </c:pt>
                <c:pt idx="3">
                  <c:v>-8.066501501834078E-2</c:v>
                </c:pt>
                <c:pt idx="4">
                  <c:v>-5.6893677506925533E-2</c:v>
                </c:pt>
                <c:pt idx="5">
                  <c:v>9.2590657822781502E-2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2747752"/>
        <c:axId val="412748144"/>
      </c:barChart>
      <c:catAx>
        <c:axId val="4127477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12748144"/>
        <c:crosses val="autoZero"/>
        <c:auto val="1"/>
        <c:lblAlgn val="ctr"/>
        <c:lblOffset val="100"/>
        <c:noMultiLvlLbl val="0"/>
      </c:catAx>
      <c:valAx>
        <c:axId val="412748144"/>
        <c:scaling>
          <c:orientation val="minMax"/>
        </c:scaling>
        <c:delete val="0"/>
        <c:axPos val="b"/>
        <c:numFmt formatCode="0%" sourceLinked="1"/>
        <c:majorTickMark val="in"/>
        <c:minorTickMark val="none"/>
        <c:tickLblPos val="nextTo"/>
        <c:spPr>
          <a:ln w="6350">
            <a:solidFill>
              <a:srgbClr val="000000"/>
            </a:solidFill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41274775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 b="1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78104-F07E-41B8-9270-47B75785D8D6}" type="datetimeFigureOut">
              <a:rPr lang="en-IE" smtClean="0"/>
              <a:t>21/11/2016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224234-2343-4D81-89BF-331307BD3486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772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CF007-57E7-4516-85AC-7F376DF38ADE}" type="slidenum">
              <a:rPr lang="en-IE" smtClean="0">
                <a:solidFill>
                  <a:prstClr val="black"/>
                </a:solidFill>
              </a:rPr>
              <a:pPr/>
              <a:t>1</a:t>
            </a:fld>
            <a:endParaRPr lang="en-I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4055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4234-2343-4D81-89BF-331307BD3486}" type="slidenum">
              <a:rPr lang="en-IE" smtClean="0"/>
              <a:t>14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81168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4234-2343-4D81-89BF-331307BD3486}" type="slidenum">
              <a:rPr lang="en-IE" smtClean="0"/>
              <a:t>16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51179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4234-2343-4D81-89BF-331307BD3486}" type="slidenum">
              <a:rPr lang="en-IE" smtClean="0"/>
              <a:t>17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72619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4234-2343-4D81-89BF-331307BD3486}" type="slidenum">
              <a:rPr lang="en-IE" smtClean="0"/>
              <a:t>20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015162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4234-2343-4D81-89BF-331307BD3486}" type="slidenum">
              <a:rPr lang="en-IE" smtClean="0"/>
              <a:t>21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75696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IE" dirty="0" smtClean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6B35-7D25-489D-9731-05CEAFEB11A2}" type="slidenum">
              <a:rPr lang="en-IE" smtClean="0"/>
              <a:t>24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39975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B76B35-7D25-489D-9731-05CEAFEB11A2}" type="slidenum">
              <a:rPr lang="en-IE" smtClean="0">
                <a:solidFill>
                  <a:prstClr val="black"/>
                </a:solidFill>
              </a:rPr>
              <a:pPr/>
              <a:t>2</a:t>
            </a:fld>
            <a:endParaRPr lang="en-I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144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986245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4DFD7-9327-4DB6-A6FB-9BA6AFAF6423}" type="slidenum">
              <a:rPr lang="en-IE" smtClean="0"/>
              <a:t>5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559596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IE" sz="16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Verdana"/>
              <a:cs typeface="Arial"/>
            </a:endParaRP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4DFD7-9327-4DB6-A6FB-9BA6AFAF6423}" type="slidenum">
              <a:rPr lang="en-IE" smtClean="0"/>
              <a:t>6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05523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4234-2343-4D81-89BF-331307BD3486}" type="slidenum">
              <a:rPr lang="en-IE" smtClean="0"/>
              <a:t>7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54293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4234-2343-4D81-89BF-331307BD3486}" type="slidenum">
              <a:rPr lang="en-IE" smtClean="0"/>
              <a:t>9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02301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4234-2343-4D81-89BF-331307BD3486}" type="slidenum">
              <a:rPr lang="en-IE" smtClean="0"/>
              <a:t>10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297035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224234-2343-4D81-89BF-331307BD3486}" type="slidenum">
              <a:rPr lang="en-IE" smtClean="0"/>
              <a:t>11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33352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24051" y="985839"/>
            <a:ext cx="9652000" cy="14446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24051" y="3427413"/>
            <a:ext cx="96520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2197D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84167" y="6237288"/>
            <a:ext cx="2844800" cy="457200"/>
          </a:xfrm>
        </p:spPr>
        <p:txBody>
          <a:bodyPr/>
          <a:lstStyle>
            <a:lvl1pPr algn="r">
              <a:defRPr/>
            </a:lvl1pPr>
          </a:lstStyle>
          <a:p>
            <a:fld id="{8B628898-E322-404E-853D-449316C86F8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963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1" y="1"/>
            <a:ext cx="4705349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496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86CCD6-D633-4711-91AB-ABB6B9CFD4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936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41318" y="301625"/>
            <a:ext cx="2736849" cy="565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418" y="301625"/>
            <a:ext cx="8013700" cy="565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19CBC-CF3D-4AD7-9664-612CA40F876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321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220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A7711-9A2C-4DF4-8DC7-0FE27D5390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0798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667" y="1844675"/>
            <a:ext cx="532765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0518" y="1844675"/>
            <a:ext cx="5327649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6A42A-FACB-4CE1-AC7B-83F38E23534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81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87E583-7BC2-42E6-8992-A2C38016D29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33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F7046-B82F-4F71-965B-56C7B22348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5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182AF2-5FF7-4931-B75B-EAF6008C463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3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5E139-A96E-44ED-BD01-7D6EFD06CEA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89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11C9A-B771-4C97-8AA9-FB06FB804D6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07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301625"/>
            <a:ext cx="1095374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667" y="1844675"/>
            <a:ext cx="108585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8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6184" y="6237288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8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56667" y="623728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4322EF-37E6-4172-A343-8906FB64B882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8615" name="Picture 7" descr="Picture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5634" y="4371976"/>
            <a:ext cx="1881717" cy="2486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16" name="Line 8"/>
          <p:cNvSpPr>
            <a:spLocks noChangeShapeType="1"/>
          </p:cNvSpPr>
          <p:nvPr/>
        </p:nvSpPr>
        <p:spPr bwMode="auto">
          <a:xfrm>
            <a:off x="624418" y="1557338"/>
            <a:ext cx="10943167" cy="0"/>
          </a:xfrm>
          <a:prstGeom prst="line">
            <a:avLst/>
          </a:prstGeom>
          <a:noFill/>
          <a:ln w="79375">
            <a:solidFill>
              <a:srgbClr val="6699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IE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2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2C57A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2C57AE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2C57AE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2C57AE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2C57AE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2C57AE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2C57AE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2C57AE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2C57AE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¡"/>
        <a:defRPr sz="2900">
          <a:solidFill>
            <a:srgbClr val="2C57AE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500">
          <a:solidFill>
            <a:srgbClr val="2197DF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5000"/>
        <a:buFont typeface="Wingdings" pitchFamily="2" charset="2"/>
        <a:buChar char="¡"/>
        <a:defRPr sz="2200">
          <a:solidFill>
            <a:srgbClr val="2197DF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1900">
          <a:solidFill>
            <a:srgbClr val="2197DF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rgbClr val="2197DF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rgbClr val="2197DF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rgbClr val="2197DF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rgbClr val="2197DF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¡"/>
        <a:defRPr sz="1900">
          <a:solidFill>
            <a:srgbClr val="2197DF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90334" y="2380865"/>
            <a:ext cx="9652000" cy="1444625"/>
          </a:xfrm>
        </p:spPr>
        <p:txBody>
          <a:bodyPr/>
          <a:lstStyle/>
          <a:p>
            <a:pPr algn="ctr"/>
            <a:r>
              <a:rPr lang="ru-RU" sz="5400" dirty="0" smtClean="0"/>
              <a:t>Обзоры </a:t>
            </a:r>
            <a:r>
              <a:rPr lang="ru-RU" sz="5400" dirty="0" smtClean="0"/>
              <a:t>расходов в Ирландии</a:t>
            </a:r>
            <a:endParaRPr lang="en-IE" sz="5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B628898-E322-404E-853D-449316C86F88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Title 2"/>
          <p:cNvSpPr txBox="1">
            <a:spLocks/>
          </p:cNvSpPr>
          <p:nvPr/>
        </p:nvSpPr>
        <p:spPr bwMode="auto">
          <a:xfrm>
            <a:off x="1090334" y="3963428"/>
            <a:ext cx="9652000" cy="1997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2C57AE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2C57AE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3200" i="1" kern="0" dirty="0" err="1" smtClean="0">
                <a:solidFill>
                  <a:schemeClr val="accent1"/>
                </a:solidFill>
              </a:rPr>
              <a:t>Аннетт</a:t>
            </a:r>
            <a:r>
              <a:rPr lang="ru-RU" sz="3200" i="1" kern="0" dirty="0" smtClean="0">
                <a:solidFill>
                  <a:schemeClr val="accent1"/>
                </a:solidFill>
              </a:rPr>
              <a:t> </a:t>
            </a:r>
            <a:r>
              <a:rPr lang="ru-RU" sz="3200" i="1" kern="0" dirty="0" err="1" smtClean="0">
                <a:solidFill>
                  <a:schemeClr val="accent1"/>
                </a:solidFill>
              </a:rPr>
              <a:t>Конноли</a:t>
            </a:r>
            <a:endParaRPr lang="en-IE" sz="3200" i="1" kern="0" dirty="0" smtClean="0">
              <a:solidFill>
                <a:schemeClr val="accent1"/>
              </a:solidFill>
            </a:endParaRPr>
          </a:p>
          <a:p>
            <a:pPr algn="ctr"/>
            <a:r>
              <a:rPr lang="ru-RU" sz="3200" i="1" kern="0" dirty="0" smtClean="0">
                <a:solidFill>
                  <a:schemeClr val="accent1"/>
                </a:solidFill>
              </a:rPr>
              <a:t>Департамент государственных расходов и реформы</a:t>
            </a:r>
            <a:endParaRPr lang="en-IE" sz="3200" i="1" kern="0" dirty="0" smtClean="0">
              <a:solidFill>
                <a:schemeClr val="accent1"/>
              </a:solidFill>
            </a:endParaRPr>
          </a:p>
          <a:p>
            <a:pPr algn="ctr"/>
            <a:endParaRPr lang="en-IE" sz="3200" i="1" kern="0" dirty="0" smtClean="0">
              <a:solidFill>
                <a:srgbClr val="8AB9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85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Методика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728788"/>
            <a:ext cx="10858500" cy="4972050"/>
          </a:xfrm>
        </p:spPr>
        <p:txBody>
          <a:bodyPr/>
          <a:lstStyle/>
          <a:p>
            <a:r>
              <a:rPr lang="ru-RU" sz="2700" dirty="0" smtClean="0"/>
              <a:t>Каждый Департамент приглашался на встречу с Группой, направив ей заранее оценочный доклад по предоставленному шаблону</a:t>
            </a:r>
            <a:r>
              <a:rPr lang="en-US" sz="2700" dirty="0" smtClean="0"/>
              <a:t>. 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ru-RU" sz="2700" dirty="0" smtClean="0"/>
              <a:t>Параллельно с этим, отвечающие за ассигнования отделы Департамента финансов (которые отслеживают расходы разных департаментов), готовили свои доклады по независимой оценке с рекомендациями и вариантами сокращения расходов и штатов</a:t>
            </a:r>
            <a:r>
              <a:rPr lang="en-US" sz="2700" dirty="0" smtClean="0"/>
              <a:t>. 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ru-RU" sz="2700" dirty="0" smtClean="0"/>
              <a:t>Оба комплекта оценочных докладов рассматривались до очных встреч с руководством каждого департамента</a:t>
            </a:r>
            <a:r>
              <a:rPr lang="en-US" sz="2700" dirty="0" smtClean="0"/>
              <a:t>. </a:t>
            </a:r>
            <a:endParaRPr lang="en-IE" sz="2700" dirty="0"/>
          </a:p>
        </p:txBody>
      </p:sp>
    </p:spTree>
    <p:extLst>
      <p:ext uri="{BB962C8B-B14F-4D97-AF65-F5344CB8AC3E}">
        <p14:creationId xmlns:p14="http://schemas.microsoft.com/office/powerpoint/2010/main" val="175856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получилось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Специальная группа выявила потенциал экономии расходов в объёме 5,3 млрд. евро в год, в связи с сокращением 17300 госслужащих</a:t>
            </a:r>
            <a:r>
              <a:rPr lang="en-US" dirty="0" smtClean="0"/>
              <a:t>.</a:t>
            </a:r>
          </a:p>
          <a:p>
            <a:endParaRPr lang="en-US" sz="1000" dirty="0" smtClean="0"/>
          </a:p>
          <a:p>
            <a:r>
              <a:rPr lang="ru-RU" sz="2800" dirty="0" smtClean="0"/>
              <a:t>Разбивка экономии соответствует </a:t>
            </a:r>
            <a:r>
              <a:rPr lang="en-US" sz="2800" dirty="0" smtClean="0"/>
              <a:t>9</a:t>
            </a:r>
            <a:r>
              <a:rPr lang="ru-RU" sz="2800" dirty="0" smtClean="0"/>
              <a:t>,</a:t>
            </a:r>
            <a:r>
              <a:rPr lang="en-US" sz="2800" dirty="0" smtClean="0"/>
              <a:t>3</a:t>
            </a:r>
            <a:r>
              <a:rPr lang="en-US" sz="2800" dirty="0"/>
              <a:t>% </a:t>
            </a:r>
            <a:r>
              <a:rPr lang="ru-RU" sz="2800" dirty="0" smtClean="0"/>
              <a:t>соответствующих расходов</a:t>
            </a:r>
            <a:endParaRPr lang="en-US" sz="2800" dirty="0" smtClean="0"/>
          </a:p>
          <a:p>
            <a:pPr marL="0" indent="0">
              <a:buNone/>
            </a:pPr>
            <a:endParaRPr lang="en-US" sz="1000" dirty="0" smtClean="0"/>
          </a:p>
          <a:p>
            <a:r>
              <a:rPr lang="ru-RU" sz="2800" dirty="0" smtClean="0"/>
              <a:t>Большинство сэкономленных затрат могло быть достигнуто в 2010 г., но все возможности экономии почувствуются через несколько лет</a:t>
            </a:r>
            <a:r>
              <a:rPr lang="en-US" dirty="0" smtClean="0"/>
              <a:t>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00200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17" y="2686050"/>
            <a:ext cx="10858500" cy="3916362"/>
          </a:xfrm>
        </p:spPr>
        <p:txBody>
          <a:bodyPr/>
          <a:lstStyle/>
          <a:p>
            <a:r>
              <a:rPr lang="ru-RU" sz="2600" dirty="0" smtClean="0"/>
              <a:t>Департамент государственных расходов и реформы (ДГРР) был учреждён в </a:t>
            </a:r>
            <a:r>
              <a:rPr lang="en-IE" sz="2600" dirty="0" smtClean="0"/>
              <a:t>2011</a:t>
            </a:r>
            <a:r>
              <a:rPr lang="ru-RU" sz="2600" dirty="0" smtClean="0"/>
              <a:t> г.</a:t>
            </a:r>
            <a:endParaRPr lang="en-IE" sz="2600" dirty="0" smtClean="0"/>
          </a:p>
          <a:p>
            <a:pPr marL="0" indent="0">
              <a:buNone/>
            </a:pPr>
            <a:endParaRPr lang="en-IE" sz="1000" dirty="0" smtClean="0"/>
          </a:p>
          <a:p>
            <a:r>
              <a:rPr lang="ru-RU" sz="2400" dirty="0" smtClean="0"/>
              <a:t>Новый Департамент состоял из Управления отраслевой политики и Управления государственной службы Департамента финансов с подразделениями, переведёнными из Управления модернизации госслужбы Департамента Премьер-министра Ирландии</a:t>
            </a:r>
            <a:r>
              <a:rPr lang="en-US" sz="2600" dirty="0" smtClean="0"/>
              <a:t>. </a:t>
            </a:r>
          </a:p>
          <a:p>
            <a:pPr marL="0" indent="0">
              <a:buNone/>
            </a:pPr>
            <a:endParaRPr lang="en-IE" sz="1000" dirty="0" smtClean="0"/>
          </a:p>
          <a:p>
            <a:r>
              <a:rPr lang="ru-RU" sz="2600" dirty="0" smtClean="0"/>
              <a:t>С</a:t>
            </a:r>
            <a:r>
              <a:rPr lang="en-IE" sz="2600" dirty="0" smtClean="0"/>
              <a:t> 2011 </a:t>
            </a:r>
            <a:r>
              <a:rPr lang="ru-RU" sz="2600" dirty="0" smtClean="0"/>
              <a:t>г. ДГРР является движущей силой и надзорным органом комплексных проверок расходов</a:t>
            </a:r>
            <a:r>
              <a:rPr lang="en-IE" sz="2600" dirty="0" smtClean="0"/>
              <a:t>.</a:t>
            </a:r>
            <a:endParaRPr lang="en-IE" sz="2600" dirty="0"/>
          </a:p>
        </p:txBody>
      </p:sp>
      <p:sp>
        <p:nvSpPr>
          <p:cNvPr id="5" name="Rectangle 4"/>
          <p:cNvSpPr/>
          <p:nvPr/>
        </p:nvSpPr>
        <p:spPr>
          <a:xfrm>
            <a:off x="624417" y="1373188"/>
            <a:ext cx="11077046" cy="384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054" y="573087"/>
            <a:ext cx="6738409" cy="19843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713" y="230187"/>
            <a:ext cx="4062939" cy="1870075"/>
          </a:xfrm>
        </p:spPr>
        <p:txBody>
          <a:bodyPr/>
          <a:lstStyle/>
          <a:p>
            <a:r>
              <a:rPr lang="ru-RU" dirty="0" smtClean="0">
                <a:solidFill>
                  <a:srgbClr val="00B0F0"/>
                </a:solidFill>
              </a:rPr>
              <a:t>Новое направление</a:t>
            </a:r>
            <a:endParaRPr lang="en-IE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8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Комплексные </a:t>
            </a:r>
            <a:r>
              <a:rPr lang="ru-RU" dirty="0" smtClean="0"/>
              <a:t>обзоры </a:t>
            </a:r>
            <a:r>
              <a:rPr lang="ru-RU" dirty="0" smtClean="0"/>
              <a:t>расходов (</a:t>
            </a:r>
            <a:r>
              <a:rPr lang="ru-RU" dirty="0" smtClean="0"/>
              <a:t>КОР</a:t>
            </a:r>
            <a:r>
              <a:rPr lang="ru-RU" dirty="0" smtClean="0"/>
              <a:t>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844675"/>
            <a:ext cx="10858500" cy="447040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 smtClean="0"/>
              <a:t>Проведены в </a:t>
            </a:r>
            <a:r>
              <a:rPr lang="en-IE" sz="2800" dirty="0" smtClean="0"/>
              <a:t>2011 </a:t>
            </a:r>
            <a:r>
              <a:rPr lang="ru-RU" sz="2800" dirty="0" smtClean="0"/>
              <a:t>и</a:t>
            </a:r>
            <a:r>
              <a:rPr lang="en-IE" sz="2800" dirty="0" smtClean="0"/>
              <a:t> 2014</a:t>
            </a:r>
            <a:r>
              <a:rPr lang="ru-RU" sz="2800" dirty="0" smtClean="0"/>
              <a:t> гг.</a:t>
            </a:r>
            <a:endParaRPr lang="en-IE" sz="28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 smtClean="0"/>
              <a:t>Периодически проводятся плановые </a:t>
            </a:r>
            <a:r>
              <a:rPr lang="ru-RU" sz="2800" dirty="0" smtClean="0"/>
              <a:t>обзоры</a:t>
            </a:r>
            <a:endParaRPr lang="en-IE" sz="28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 smtClean="0"/>
              <a:t>Интегрированы в общие основы реформирования расходов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 smtClean="0"/>
              <a:t>Заключения правительства направляются в парламент Ирландии в ходе ежегодного бюджетного процесса</a:t>
            </a:r>
            <a:r>
              <a:rPr lang="en-US" sz="2800" dirty="0" smtClean="0"/>
              <a:t>.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2800" dirty="0" smtClean="0"/>
              <a:t>Следующий КОР должен </a:t>
            </a:r>
            <a:r>
              <a:rPr lang="ru-RU" sz="2800" dirty="0" smtClean="0"/>
              <a:t>состояться в</a:t>
            </a:r>
            <a:r>
              <a:rPr lang="en-US" sz="2800" dirty="0" smtClean="0"/>
              <a:t> 2017</a:t>
            </a:r>
            <a:r>
              <a:rPr lang="ru-RU" sz="2800" dirty="0" smtClean="0"/>
              <a:t> </a:t>
            </a:r>
            <a:r>
              <a:rPr lang="ru-RU" dirty="0" smtClean="0"/>
              <a:t>г</a:t>
            </a:r>
            <a:r>
              <a:rPr lang="en-US" dirty="0" smtClean="0"/>
              <a:t>. 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47176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Комплексные </a:t>
            </a:r>
            <a:r>
              <a:rPr lang="ru-RU" dirty="0" smtClean="0"/>
              <a:t>обзоры </a:t>
            </a:r>
            <a:r>
              <a:rPr lang="ru-RU" dirty="0"/>
              <a:t>расходов (</a:t>
            </a:r>
            <a:r>
              <a:rPr lang="ru-RU" dirty="0" smtClean="0"/>
              <a:t>КОР</a:t>
            </a:r>
            <a:r>
              <a:rPr lang="ru-RU" dirty="0"/>
              <a:t>)</a:t>
            </a:r>
            <a:r>
              <a:rPr lang="en-IE" dirty="0" smtClean="0"/>
              <a:t>(2011</a:t>
            </a:r>
            <a:r>
              <a:rPr lang="ru-RU" dirty="0" smtClean="0"/>
              <a:t> г.</a:t>
            </a:r>
            <a:r>
              <a:rPr lang="en-IE" dirty="0" smtClean="0"/>
              <a:t>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658937"/>
            <a:ext cx="10858500" cy="5013326"/>
          </a:xfrm>
        </p:spPr>
        <p:txBody>
          <a:bodyPr/>
          <a:lstStyle/>
          <a:p>
            <a:r>
              <a:rPr lang="ru-RU" dirty="0" smtClean="0"/>
              <a:t>цель</a:t>
            </a:r>
            <a:endParaRPr lang="en-IE" dirty="0" smtClean="0"/>
          </a:p>
          <a:p>
            <a:pPr lvl="1"/>
            <a:r>
              <a:rPr lang="ru-RU" dirty="0" smtClean="0"/>
              <a:t>Привести расходы в соответствие с пересмотренной программой первоочередных задач Правительства</a:t>
            </a:r>
            <a:r>
              <a:rPr lang="en-US" dirty="0" smtClean="0"/>
              <a:t>;</a:t>
            </a:r>
            <a:endParaRPr lang="en-US" dirty="0"/>
          </a:p>
          <a:p>
            <a:pPr lvl="1"/>
            <a:r>
              <a:rPr lang="ru-RU" dirty="0" smtClean="0"/>
              <a:t>Выполнить налогово-бюджетные задачи в целом</a:t>
            </a:r>
            <a:r>
              <a:rPr lang="en-US" dirty="0" smtClean="0"/>
              <a:t>; </a:t>
            </a:r>
            <a:endParaRPr lang="ru-RU" dirty="0" smtClean="0"/>
          </a:p>
          <a:p>
            <a:pPr lvl="1"/>
            <a:r>
              <a:rPr lang="ru-RU" dirty="0" smtClean="0"/>
              <a:t>Проанализировать новые и инновационные способы выполнения политики Правительства в реформированном госсекторе</a:t>
            </a:r>
            <a:r>
              <a:rPr lang="en-US" dirty="0" smtClean="0"/>
              <a:t>.</a:t>
            </a:r>
            <a:endParaRPr lang="en-US" dirty="0"/>
          </a:p>
          <a:p>
            <a:endParaRPr lang="en-IE" sz="1000" dirty="0" smtClean="0"/>
          </a:p>
          <a:p>
            <a:r>
              <a:rPr lang="ru-RU" sz="2000" dirty="0" smtClean="0"/>
              <a:t>Результаты анализа должны использоваться в подготовке бюджетов на несколько лет с горизонтом на 3 года</a:t>
            </a:r>
            <a:r>
              <a:rPr lang="en-IE" sz="2000" dirty="0" smtClean="0"/>
              <a:t>. </a:t>
            </a:r>
          </a:p>
          <a:p>
            <a:r>
              <a:rPr lang="ru-RU" sz="2000" dirty="0" smtClean="0"/>
              <a:t>Руководство изнутри – высокопоставленная координационная группа, возглавляемая Департаментом государственных расходов и реформы</a:t>
            </a:r>
            <a:endParaRPr lang="en-IE" sz="2000" dirty="0" smtClean="0"/>
          </a:p>
        </p:txBody>
      </p:sp>
    </p:spTree>
    <p:extLst>
      <p:ext uri="{BB962C8B-B14F-4D97-AF65-F5344CB8AC3E}">
        <p14:creationId xmlns:p14="http://schemas.microsoft.com/office/powerpoint/2010/main" val="114862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Комплексные </a:t>
            </a:r>
            <a:r>
              <a:rPr lang="ru-RU" dirty="0" smtClean="0"/>
              <a:t>обзоры </a:t>
            </a:r>
            <a:r>
              <a:rPr lang="ru-RU" dirty="0"/>
              <a:t>расходов (</a:t>
            </a:r>
            <a:r>
              <a:rPr lang="ru-RU" dirty="0" smtClean="0"/>
              <a:t>КОР</a:t>
            </a:r>
            <a:r>
              <a:rPr lang="ru-RU" dirty="0" smtClean="0"/>
              <a:t>) </a:t>
            </a:r>
            <a:r>
              <a:rPr lang="en-IE" dirty="0" smtClean="0"/>
              <a:t>(2011</a:t>
            </a:r>
            <a:r>
              <a:rPr lang="ru-RU" dirty="0" smtClean="0"/>
              <a:t>г.</a:t>
            </a:r>
            <a:r>
              <a:rPr lang="en-IE" dirty="0" smtClean="0"/>
              <a:t>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607566"/>
            <a:ext cx="10858500" cy="4114800"/>
          </a:xfrm>
        </p:spPr>
        <p:txBody>
          <a:bodyPr/>
          <a:lstStyle/>
          <a:p>
            <a:r>
              <a:rPr lang="ru-RU" sz="2400" dirty="0" smtClean="0"/>
              <a:t>Департаменты отвечают за оценку каждой вверенной им бюджетной программы</a:t>
            </a:r>
            <a:r>
              <a:rPr lang="en-IE" sz="2400" dirty="0" smtClean="0"/>
              <a:t>. </a:t>
            </a:r>
            <a:endParaRPr lang="en-IE" sz="2400" dirty="0"/>
          </a:p>
          <a:p>
            <a:r>
              <a:rPr lang="ru-RU" sz="2400" dirty="0" smtClean="0"/>
              <a:t>Шаблоны предоставлены ДГРР – три проверки соотношения затрат и результатов</a:t>
            </a:r>
            <a:r>
              <a:rPr lang="en-IE" dirty="0" smtClean="0"/>
              <a:t>:</a:t>
            </a:r>
            <a:endParaRPr lang="en-IE" dirty="0"/>
          </a:p>
          <a:p>
            <a:pPr lvl="1"/>
            <a:r>
              <a:rPr lang="ru-RU" dirty="0" smtClean="0"/>
              <a:t>Цель программы</a:t>
            </a:r>
            <a:endParaRPr lang="en-IE" dirty="0"/>
          </a:p>
          <a:p>
            <a:pPr lvl="1"/>
            <a:r>
              <a:rPr lang="ru-RU" dirty="0" smtClean="0"/>
              <a:t>Результативность</a:t>
            </a:r>
            <a:endParaRPr lang="en-IE" dirty="0"/>
          </a:p>
          <a:p>
            <a:pPr lvl="1"/>
            <a:r>
              <a:rPr lang="ru-RU" dirty="0" smtClean="0"/>
              <a:t>Эффективность</a:t>
            </a:r>
            <a:endParaRPr lang="en-IE" dirty="0"/>
          </a:p>
          <a:p>
            <a:pPr marL="457200" lvl="1" indent="0">
              <a:buNone/>
            </a:pPr>
            <a:endParaRPr lang="en-IE" sz="1000" dirty="0"/>
          </a:p>
          <a:p>
            <a:r>
              <a:rPr lang="ru-RU" sz="2400" dirty="0" smtClean="0"/>
              <a:t>Все желающие могли подавать свои предложения, которые передавались соответствующим департаментам на рассмотрение</a:t>
            </a:r>
            <a:r>
              <a:rPr lang="en-IE" dirty="0" smtClean="0"/>
              <a:t>. </a:t>
            </a:r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5579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Комплексные </a:t>
            </a:r>
            <a:r>
              <a:rPr lang="ru-RU" dirty="0" smtClean="0"/>
              <a:t>обзоры </a:t>
            </a:r>
            <a:r>
              <a:rPr lang="ru-RU" dirty="0"/>
              <a:t>расходов (</a:t>
            </a:r>
            <a:r>
              <a:rPr lang="ru-RU" dirty="0" smtClean="0"/>
              <a:t>КОР</a:t>
            </a:r>
            <a:r>
              <a:rPr lang="ru-RU" dirty="0" smtClean="0"/>
              <a:t>) </a:t>
            </a:r>
            <a:r>
              <a:rPr lang="en-IE" dirty="0" smtClean="0"/>
              <a:t>(2014</a:t>
            </a:r>
            <a:r>
              <a:rPr lang="ru-RU" dirty="0" smtClean="0"/>
              <a:t> г.</a:t>
            </a:r>
            <a:r>
              <a:rPr lang="en-IE" dirty="0" smtClean="0"/>
              <a:t>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Во время </a:t>
            </a:r>
            <a:r>
              <a:rPr lang="ru-RU" sz="2400" dirty="0" smtClean="0"/>
              <a:t>первого обзора </a:t>
            </a:r>
            <a:r>
              <a:rPr lang="ru-RU" sz="2400" dirty="0" smtClean="0"/>
              <a:t>расходов Департаменты должны были указать определённую сумму экономии – 5% потолка расходов на 2015 г</a:t>
            </a:r>
            <a:r>
              <a:rPr lang="en-IE" sz="2400" dirty="0" smtClean="0"/>
              <a:t>. </a:t>
            </a:r>
          </a:p>
          <a:p>
            <a:pPr marL="0" indent="0">
              <a:buNone/>
            </a:pPr>
            <a:endParaRPr lang="en-IE" sz="2400" dirty="0" smtClean="0"/>
          </a:p>
          <a:p>
            <a:r>
              <a:rPr lang="ru-RU" sz="2400" dirty="0" smtClean="0"/>
              <a:t>Методика подхода на КПР 2011 года с добавлением Рабочей группы из ответственных работников в помощь Координационной группе высокого уровня</a:t>
            </a:r>
            <a:r>
              <a:rPr lang="en-IE" sz="2400" dirty="0" smtClean="0"/>
              <a:t>. </a:t>
            </a:r>
          </a:p>
          <a:p>
            <a:pPr marL="0" indent="0">
              <a:buNone/>
            </a:pPr>
            <a:endParaRPr lang="en-IE" sz="2400" dirty="0" smtClean="0"/>
          </a:p>
          <a:p>
            <a:r>
              <a:rPr lang="ru-RU" sz="2400" dirty="0" smtClean="0"/>
              <a:t>Рабочая группа занималась оперативным ведением процесса </a:t>
            </a:r>
            <a:r>
              <a:rPr lang="ru-RU" sz="2400" dirty="0" smtClean="0"/>
              <a:t>КОР</a:t>
            </a:r>
            <a:r>
              <a:rPr lang="ru-RU" sz="2400" dirty="0" smtClean="0"/>
              <a:t>, давая возможность Координационной группе отслеживать ход </a:t>
            </a:r>
            <a:r>
              <a:rPr lang="ru-RU" sz="2400" dirty="0" smtClean="0"/>
              <a:t>КОР</a:t>
            </a:r>
            <a:r>
              <a:rPr lang="en-IE" dirty="0" smtClean="0"/>
              <a:t>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3669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 sz="1600" b="1" i="0" u="none" strike="noStrike" kern="1200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IE" sz="4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IE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Рост ведомственных расходов</a:t>
            </a:r>
            <a:r>
              <a:rPr lang="en-IE" sz="4000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n-IE" sz="40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IE" sz="4000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000" dirty="0" smtClean="0">
                <a:solidFill>
                  <a:schemeClr val="accent2">
                    <a:lumMod val="50000"/>
                  </a:schemeClr>
                </a:solidFill>
              </a:rPr>
              <a:t>трёхлетние интервалы</a:t>
            </a:r>
            <a:endParaRPr lang="en-IE" sz="40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452158"/>
              </p:ext>
            </p:extLst>
          </p:nvPr>
        </p:nvGraphicFramePr>
        <p:xfrm>
          <a:off x="719138" y="1844675"/>
          <a:ext cx="108585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5477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</a:t>
            </a:r>
            <a:r>
              <a:rPr lang="ru-RU" dirty="0" smtClean="0"/>
              <a:t>звлечённые уроки</a:t>
            </a:r>
            <a:r>
              <a:rPr lang="en-IE" dirty="0" smtClean="0"/>
              <a:t> (1)– </a:t>
            </a:r>
            <a:r>
              <a:rPr lang="ru-RU" dirty="0" smtClean="0"/>
              <a:t>готовьтесь вкладываться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Оценка </a:t>
            </a:r>
            <a:r>
              <a:rPr lang="ru-RU" sz="2400" dirty="0" smtClean="0"/>
              <a:t>расходования средств требуют немалых ресурсов</a:t>
            </a:r>
            <a:endParaRPr lang="en-IE" sz="2400" dirty="0" smtClean="0"/>
          </a:p>
          <a:p>
            <a:pPr marL="0" indent="0">
              <a:buNone/>
            </a:pPr>
            <a:endParaRPr lang="en-IE" sz="2400" dirty="0" smtClean="0"/>
          </a:p>
          <a:p>
            <a:r>
              <a:rPr lang="ru-RU" sz="2400" dirty="0" smtClean="0"/>
              <a:t>Важно с самого начала осознать значимость приверженности этой работе и готовность посвятить ей немало времени</a:t>
            </a:r>
            <a:endParaRPr lang="en-IE" sz="2400" dirty="0" smtClean="0"/>
          </a:p>
          <a:p>
            <a:pPr marL="0" indent="0">
              <a:buNone/>
            </a:pPr>
            <a:endParaRPr lang="en-IE" sz="2400" dirty="0" smtClean="0"/>
          </a:p>
          <a:p>
            <a:r>
              <a:rPr lang="ru-RU" sz="2400" dirty="0" smtClean="0"/>
              <a:t>Крайне важна квалификация персонала – нельзя полагаться только на центральный аппарат; надо, чтобы Департаменты могли проводить необходимый анализ</a:t>
            </a:r>
            <a:r>
              <a:rPr lang="en-IE" dirty="0" smtClean="0"/>
              <a:t>.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97320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</a:t>
            </a:r>
            <a:r>
              <a:rPr lang="ru-RU" dirty="0" smtClean="0"/>
              <a:t>звлечённые уроки</a:t>
            </a:r>
            <a:r>
              <a:rPr lang="en-IE" dirty="0" smtClean="0"/>
              <a:t> (2) – </a:t>
            </a:r>
            <a:r>
              <a:rPr lang="ru-RU" dirty="0" smtClean="0"/>
              <a:t>лидерство и </a:t>
            </a:r>
            <a:r>
              <a:rPr lang="ru-RU" dirty="0" smtClean="0"/>
              <a:t>сопричастность процессу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2018" y="1700212"/>
            <a:ext cx="11105620" cy="4044949"/>
          </a:xfrm>
        </p:spPr>
        <p:txBody>
          <a:bodyPr/>
          <a:lstStyle/>
          <a:p>
            <a:r>
              <a:rPr lang="ru-RU" sz="2200" dirty="0" smtClean="0"/>
              <a:t>Требуется, чтобы эту работу считали «своей» на политическом уровне и на уровне высших должностных лиц</a:t>
            </a:r>
            <a:r>
              <a:rPr lang="en-IE" sz="2600" dirty="0" smtClean="0"/>
              <a:t>. </a:t>
            </a:r>
          </a:p>
          <a:p>
            <a:pPr marL="0" indent="0">
              <a:buNone/>
            </a:pPr>
            <a:endParaRPr lang="en-IE" sz="2000" dirty="0" smtClean="0"/>
          </a:p>
          <a:p>
            <a:r>
              <a:rPr lang="ru-RU" sz="2200" dirty="0" smtClean="0"/>
              <a:t>Внешнее лидерство было важно в начале пути</a:t>
            </a:r>
            <a:r>
              <a:rPr lang="en-IE" sz="2200" dirty="0" smtClean="0"/>
              <a:t> </a:t>
            </a:r>
          </a:p>
          <a:p>
            <a:pPr lvl="1"/>
            <a:r>
              <a:rPr lang="ru-RU" sz="2000" dirty="0" smtClean="0"/>
              <a:t>Специальная группа сообщила внешнюю точку зрения</a:t>
            </a:r>
            <a:endParaRPr lang="en-IE" sz="2000" dirty="0" smtClean="0"/>
          </a:p>
          <a:p>
            <a:pPr lvl="1"/>
            <a:r>
              <a:rPr lang="ru-RU" sz="2000" dirty="0" smtClean="0"/>
              <a:t>Внешние рекомендации помогли в реализации</a:t>
            </a:r>
          </a:p>
          <a:p>
            <a:r>
              <a:rPr lang="ru-RU" sz="2000" dirty="0" smtClean="0"/>
              <a:t>После начального этапа важно вернуть процесс назад </a:t>
            </a:r>
          </a:p>
          <a:p>
            <a:pPr marL="0" indent="0">
              <a:buNone/>
            </a:pPr>
            <a:r>
              <a:rPr lang="ru-RU" sz="2000" dirty="0" smtClean="0"/>
              <a:t>в госслужбу – встроить культуру оценки в её работу</a:t>
            </a:r>
            <a:endParaRPr lang="en-IE" sz="2000" dirty="0" smtClean="0"/>
          </a:p>
          <a:p>
            <a:pPr marL="0" indent="0">
              <a:buNone/>
            </a:pPr>
            <a:endParaRPr lang="en-IE" sz="1100" dirty="0" smtClean="0"/>
          </a:p>
          <a:p>
            <a:r>
              <a:rPr lang="ru-RU" sz="2200" dirty="0" smtClean="0"/>
              <a:t> Проблема дальнейшего развития – как поделиться </a:t>
            </a:r>
            <a:r>
              <a:rPr lang="ru-RU" sz="2200" dirty="0" smtClean="0"/>
              <a:t>«своим» процессом </a:t>
            </a:r>
            <a:r>
              <a:rPr lang="ru-RU" sz="2200" dirty="0" smtClean="0"/>
              <a:t>с другими </a:t>
            </a:r>
            <a:r>
              <a:rPr lang="ru-RU" sz="2200" dirty="0" smtClean="0"/>
              <a:t>министерствами </a:t>
            </a:r>
            <a:r>
              <a:rPr lang="ru-RU" sz="2200" dirty="0" smtClean="0"/>
              <a:t>– разделение ответственности</a:t>
            </a:r>
            <a:endParaRPr lang="en-IE" sz="2200" dirty="0" smtClean="0"/>
          </a:p>
        </p:txBody>
      </p:sp>
      <p:pic>
        <p:nvPicPr>
          <p:cNvPr id="1028" name="Picture 4" descr="https://greeneyezwinkin2.files.wordpress.com/2012/01/48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943" y="2227686"/>
            <a:ext cx="3148013" cy="255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235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Вступление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844674"/>
            <a:ext cx="10858500" cy="4434205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/>
              <a:t>Обзоры </a:t>
            </a:r>
            <a:r>
              <a:rPr lang="ru-RU" dirty="0" smtClean="0"/>
              <a:t>расходов сыграли важную роль в усилиях Ирландии по восстановлению устойчивости расходной политики</a:t>
            </a:r>
            <a:r>
              <a:rPr lang="en-IE" dirty="0" smtClean="0"/>
              <a:t>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/>
              <a:t>Главное внимание </a:t>
            </a:r>
            <a:r>
              <a:rPr lang="ru-RU" dirty="0" smtClean="0"/>
              <a:t>уделялось </a:t>
            </a:r>
            <a:r>
              <a:rPr lang="ru-RU" dirty="0" smtClean="0"/>
              <a:t>снижению затрат в целях достижения бюджетных показателей в период небывалой налогово-бюджетной </a:t>
            </a:r>
            <a:r>
              <a:rPr lang="ru-RU" dirty="0"/>
              <a:t>к</a:t>
            </a:r>
            <a:r>
              <a:rPr lang="ru-RU" dirty="0" smtClean="0"/>
              <a:t>онсолидации</a:t>
            </a:r>
            <a:r>
              <a:rPr lang="en-IE" dirty="0" smtClean="0"/>
              <a:t>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ru-RU" dirty="0" smtClean="0"/>
              <a:t>С 2009 года проведено три комплексных </a:t>
            </a:r>
            <a:r>
              <a:rPr lang="ru-RU" dirty="0" smtClean="0"/>
              <a:t>обзора </a:t>
            </a:r>
            <a:r>
              <a:rPr lang="ru-RU" dirty="0" smtClean="0"/>
              <a:t>расходов</a:t>
            </a:r>
            <a:r>
              <a:rPr lang="en-IE" dirty="0" smtClean="0"/>
              <a:t>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IE" dirty="0" smtClean="0"/>
              <a:t> 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1435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</a:t>
            </a:r>
            <a:r>
              <a:rPr lang="ru-RU" dirty="0" smtClean="0"/>
              <a:t>звлечённые уроки</a:t>
            </a:r>
            <a:r>
              <a:rPr lang="en-IE" dirty="0" smtClean="0"/>
              <a:t> (3) – </a:t>
            </a:r>
            <a:r>
              <a:rPr lang="ru-RU" dirty="0" smtClean="0"/>
              <a:t>центральный бюджетный орган играет ключевую роль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en-US" sz="2100" dirty="0" smtClean="0">
                <a:solidFill>
                  <a:schemeClr val="accent2">
                    <a:lumMod val="50000"/>
                  </a:schemeClr>
                </a:solidFill>
              </a:rPr>
              <a:t>Ключевая роль в разработке основ проверки расходной части и консультирования политического уровня по вопросу выбора параметров</a:t>
            </a:r>
            <a:endParaRPr lang="en-IE" altLang="en-US" sz="2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altLang="en-US" sz="2100" dirty="0" smtClean="0">
                <a:solidFill>
                  <a:schemeClr val="accent2">
                    <a:lumMod val="50000"/>
                  </a:schemeClr>
                </a:solidFill>
              </a:rPr>
              <a:t>Обеспечить департаменты шаблонами и методическим руководствами</a:t>
            </a:r>
            <a:endParaRPr lang="en-IE" altLang="en-US" sz="2100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</a:rPr>
              <a:t>Четко обозначить 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</a:rPr>
              <a:t>‘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</a:rPr>
              <a:t>центр командования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</a:rPr>
              <a:t>’ 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</a:rPr>
              <a:t>для координации проверок и ответа на вызовы при необходимости</a:t>
            </a:r>
            <a:r>
              <a:rPr lang="en-US" sz="21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endParaRPr lang="en-IE" sz="2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</a:rPr>
              <a:t>Важно наличие специалистов в центральном бюджетном органе, квалификация которых, помимо финансовой и государственной службы, включает и опыт работы над политико-стратегическими подходами</a:t>
            </a:r>
            <a:r>
              <a:rPr lang="en-IE" sz="2100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  <a:endParaRPr lang="ru-RU" sz="2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</a:rPr>
              <a:t>Важно обеспечить доступность и актуальность информации об оценке и эффективности работы </a:t>
            </a:r>
            <a:endParaRPr lang="en-IE" sz="2100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20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</a:t>
            </a:r>
            <a:r>
              <a:rPr lang="ru-RU" dirty="0" smtClean="0"/>
              <a:t>звлечённые уроки</a:t>
            </a:r>
            <a:r>
              <a:rPr lang="en-IE" dirty="0" smtClean="0"/>
              <a:t> (4) – </a:t>
            </a:r>
            <a:r>
              <a:rPr lang="ru-RU" dirty="0" smtClean="0"/>
              <a:t>структура и цели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844675"/>
            <a:ext cx="10653183" cy="2070100"/>
          </a:xfrm>
        </p:spPr>
        <p:txBody>
          <a:bodyPr/>
          <a:lstStyle/>
          <a:p>
            <a:r>
              <a:rPr lang="ru-RU" sz="2800" dirty="0" smtClean="0">
                <a:solidFill>
                  <a:srgbClr val="0070C0"/>
                </a:solidFill>
              </a:rPr>
              <a:t>В начале пути важно понять, чего именно надеешься достичь в результате проверки расходов</a:t>
            </a:r>
            <a:r>
              <a:rPr lang="en-IE" sz="2800" dirty="0" smtClean="0">
                <a:solidFill>
                  <a:srgbClr val="0070C0"/>
                </a:solidFill>
              </a:rPr>
              <a:t>.  </a:t>
            </a:r>
          </a:p>
          <a:p>
            <a:pPr marL="0" indent="0">
              <a:buNone/>
            </a:pPr>
            <a:endParaRPr lang="en-IE" sz="1200" dirty="0" smtClean="0">
              <a:solidFill>
                <a:srgbClr val="0070C0"/>
              </a:solidFill>
            </a:endParaRPr>
          </a:p>
          <a:p>
            <a:r>
              <a:rPr lang="ru-RU" sz="2800" dirty="0" smtClean="0">
                <a:solidFill>
                  <a:srgbClr val="0070C0"/>
                </a:solidFill>
              </a:rPr>
              <a:t>Цель и задачи проверки расходов необходимо чётко сформулировать</a:t>
            </a:r>
            <a:r>
              <a:rPr lang="en-IE" sz="2800" dirty="0" smtClean="0">
                <a:solidFill>
                  <a:srgbClr val="0070C0"/>
                </a:solidFill>
              </a:rPr>
              <a:t>. </a:t>
            </a:r>
          </a:p>
          <a:p>
            <a:pPr marL="0" indent="0">
              <a:buNone/>
            </a:pPr>
            <a:endParaRPr lang="en-IE" sz="1200" dirty="0" smtClean="0"/>
          </a:p>
        </p:txBody>
      </p:sp>
      <p:pic>
        <p:nvPicPr>
          <p:cNvPr id="7" name="Picture 6" descr="http://www.lehwego.com/wp-content/uploads/2013/03/Organize-and-Plan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362" y="3657601"/>
            <a:ext cx="3405187" cy="288607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19668" y="4166294"/>
            <a:ext cx="811000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Courier New" panose="02070309020205020404" pitchFamily="49" charset="0"/>
              <a:buChar char="o"/>
            </a:pPr>
            <a:r>
              <a:rPr lang="ru-RU" sz="2800" dirty="0" smtClean="0">
                <a:solidFill>
                  <a:srgbClr val="0070C0"/>
                </a:solidFill>
              </a:rPr>
              <a:t>Создание подходящих шаблонов и непротиворечивой методики в начале процесса хорошо окупится в будущем</a:t>
            </a:r>
            <a:r>
              <a:rPr lang="en-IE" sz="2800" dirty="0" smtClean="0">
                <a:solidFill>
                  <a:srgbClr val="0070C0"/>
                </a:solidFill>
              </a:rPr>
              <a:t>. </a:t>
            </a:r>
            <a:endParaRPr lang="en-IE" sz="2800" dirty="0">
              <a:solidFill>
                <a:srgbClr val="0070C0"/>
              </a:solidFill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8563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</a:t>
            </a:r>
            <a:r>
              <a:rPr lang="ru-RU" dirty="0" smtClean="0"/>
              <a:t>звлечённые уроки</a:t>
            </a:r>
            <a:r>
              <a:rPr lang="en-IE" dirty="0" smtClean="0"/>
              <a:t> (5) – </a:t>
            </a:r>
            <a:r>
              <a:rPr lang="ru-RU" dirty="0" smtClean="0"/>
              <a:t>лучше учитывать информацию о результатах работы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667" y="1844675"/>
            <a:ext cx="6346296" cy="4114800"/>
          </a:xfrm>
        </p:spPr>
        <p:txBody>
          <a:bodyPr/>
          <a:lstStyle/>
          <a:p>
            <a:r>
              <a:rPr lang="ru-RU" altLang="en-US" sz="2400" dirty="0" smtClean="0">
                <a:solidFill>
                  <a:schemeClr val="tx1"/>
                </a:solidFill>
                <a:latin typeface="Tahoma" panose="020B0604030504040204" pitchFamily="34" charset="0"/>
              </a:rPr>
              <a:t>Показатели результативности сами по себе недостаточны для оценки эффективности той или иной политики (стратегии)</a:t>
            </a:r>
            <a:r>
              <a:rPr lang="en-IE" altLang="en-US" sz="2400" dirty="0" smtClean="0">
                <a:solidFill>
                  <a:schemeClr val="tx1"/>
                </a:solidFill>
                <a:latin typeface="Tahoma" panose="020B0604030504040204" pitchFamily="34" charset="0"/>
              </a:rPr>
              <a:t>. </a:t>
            </a:r>
          </a:p>
          <a:p>
            <a:pPr marL="0" indent="0">
              <a:buNone/>
            </a:pPr>
            <a:endParaRPr lang="en-IE" altLang="en-US" sz="14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r>
              <a:rPr lang="ru-RU" altLang="en-US" sz="2400" dirty="0" smtClean="0">
                <a:solidFill>
                  <a:schemeClr val="tx1"/>
                </a:solidFill>
                <a:latin typeface="Tahoma" panose="020B0604030504040204" pitchFamily="34" charset="0"/>
              </a:rPr>
              <a:t>Необходимо обеспечить такой процесс подготовки бюджета, когда оценочная информация даётся в нужное время и в нужной форме, чтобы оценить новые предложения и текущие программы</a:t>
            </a:r>
            <a:r>
              <a:rPr lang="en-IE" altLang="en-US" dirty="0" smtClean="0">
                <a:solidFill>
                  <a:schemeClr val="tx1"/>
                </a:solidFill>
                <a:latin typeface="Tahoma" panose="020B0604030504040204" pitchFamily="34" charset="0"/>
              </a:rPr>
              <a:t>. </a:t>
            </a:r>
          </a:p>
          <a:p>
            <a:endParaRPr lang="en-IE" altLang="en-US" sz="1000" dirty="0" smtClean="0">
              <a:solidFill>
                <a:schemeClr val="tx1"/>
              </a:solidFill>
              <a:latin typeface="Tahoma" panose="020B0604030504040204" pitchFamily="34" charset="0"/>
            </a:endParaRPr>
          </a:p>
        </p:txBody>
      </p:sp>
      <p:pic>
        <p:nvPicPr>
          <p:cNvPr id="3074" name="Picture 2" descr="http://www.fmadvisors.com/images/2014/image%5B1%5D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1215" y="2292350"/>
            <a:ext cx="4406952" cy="32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70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продолжение</a:t>
            </a:r>
            <a:r>
              <a:rPr lang="en-IE" dirty="0" smtClean="0"/>
              <a:t>…</a:t>
            </a:r>
            <a:r>
              <a:rPr lang="ru-RU" dirty="0" smtClean="0"/>
              <a:t>извлечённые уроки</a:t>
            </a:r>
            <a:r>
              <a:rPr lang="en-IE" dirty="0" smtClean="0"/>
              <a:t> </a:t>
            </a:r>
            <a:r>
              <a:rPr lang="en-IE" dirty="0"/>
              <a:t>(5) - </a:t>
            </a:r>
            <a:r>
              <a:rPr lang="ru-RU" dirty="0"/>
              <a:t>лучше учитывать информацию о результатах работы 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666" y="1630362"/>
            <a:ext cx="6348953" cy="4102618"/>
          </a:xfrm>
        </p:spPr>
        <p:txBody>
          <a:bodyPr/>
          <a:lstStyle/>
          <a:p>
            <a:r>
              <a:rPr lang="ru-RU" altLang="en-US" sz="2400" dirty="0" smtClean="0">
                <a:solidFill>
                  <a:schemeClr val="tx1"/>
                </a:solidFill>
                <a:latin typeface="Tahoma" panose="020B0604030504040204" pitchFamily="34" charset="0"/>
              </a:rPr>
              <a:t>Непросто обеспечить учёт информации о результатах работы в процессе принятия решений о распределении ресурсов</a:t>
            </a:r>
            <a:r>
              <a:rPr lang="en-IE" altLang="en-US" sz="2400" dirty="0" smtClean="0">
                <a:solidFill>
                  <a:schemeClr val="tx1"/>
                </a:solidFill>
                <a:latin typeface="Tahoma" panose="020B0604030504040204" pitchFamily="34" charset="0"/>
              </a:rPr>
              <a:t>. </a:t>
            </a:r>
            <a:endParaRPr lang="en-IE" altLang="en-US" sz="24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pPr marL="0" indent="0">
              <a:buNone/>
            </a:pPr>
            <a:endParaRPr lang="en-IE" altLang="en-US" sz="2400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r>
              <a:rPr lang="ru-RU" altLang="en-US" sz="2400" dirty="0" smtClean="0">
                <a:solidFill>
                  <a:schemeClr val="tx1"/>
                </a:solidFill>
                <a:latin typeface="Tahoma" panose="020B0604030504040204" pitchFamily="34" charset="0"/>
              </a:rPr>
              <a:t>Процесс проверки расходов играет ключевую роль в становлении культуры оценки, показывая важность этой информации для формирования новых подходов в бюджетном процессе</a:t>
            </a:r>
            <a:r>
              <a:rPr lang="ru-RU" altLang="en-US" dirty="0" smtClean="0">
                <a:solidFill>
                  <a:schemeClr val="tx1"/>
                </a:solidFill>
                <a:latin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en-IE" altLang="en-US" dirty="0">
              <a:solidFill>
                <a:schemeClr val="tx1"/>
              </a:solidFill>
              <a:latin typeface="Tahoma" panose="020B0604030504040204" pitchFamily="34" charset="0"/>
            </a:endParaRPr>
          </a:p>
          <a:p>
            <a:endParaRPr lang="en-I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6A42A-FACB-4CE1-AC7B-83F38E23534C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4098" name="Picture 2" descr="https://supplychain.llnl.gov/content/assets/images/performance_informatio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3713" y="2295988"/>
            <a:ext cx="4876800" cy="3212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856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</a:t>
            </a:r>
            <a:r>
              <a:rPr lang="ru-RU" dirty="0" smtClean="0"/>
              <a:t>звлечённые уроки</a:t>
            </a:r>
            <a:r>
              <a:rPr lang="en-IE" dirty="0" smtClean="0"/>
              <a:t> (6) </a:t>
            </a:r>
            <a:r>
              <a:rPr lang="ru-RU" dirty="0" smtClean="0"/>
              <a:t>Продолжение: Становление культуры оценки</a:t>
            </a:r>
            <a:endParaRPr lang="en-I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667" y="1844674"/>
            <a:ext cx="10858500" cy="4693285"/>
          </a:xfrm>
        </p:spPr>
        <p:txBody>
          <a:bodyPr/>
          <a:lstStyle/>
          <a:p>
            <a:r>
              <a:rPr lang="ru-RU" sz="2400" dirty="0" smtClean="0"/>
              <a:t>ДГРР принадлежит центральная роль в становлении культуры оценки результатов и использования информации об оценке</a:t>
            </a:r>
            <a:endParaRPr lang="en-IE" sz="2400" dirty="0" smtClean="0"/>
          </a:p>
          <a:p>
            <a:pPr lvl="1"/>
            <a:r>
              <a:rPr lang="ru-RU" dirty="0" smtClean="0"/>
              <a:t>Пересмотр Кодекса государственных расходов</a:t>
            </a:r>
            <a:endParaRPr lang="en-IE" dirty="0" smtClean="0"/>
          </a:p>
          <a:p>
            <a:pPr lvl="1"/>
            <a:r>
              <a:rPr lang="ru-RU" dirty="0" smtClean="0"/>
              <a:t>Отчёты об оценке результатов работы</a:t>
            </a:r>
            <a:endParaRPr lang="en-IE" dirty="0" smtClean="0"/>
          </a:p>
          <a:p>
            <a:pPr lvl="1"/>
            <a:r>
              <a:rPr lang="ru-RU" dirty="0" smtClean="0"/>
              <a:t>Расширение</a:t>
            </a:r>
            <a:r>
              <a:rPr lang="en-IE" dirty="0" smtClean="0"/>
              <a:t> IGEES</a:t>
            </a:r>
          </a:p>
          <a:p>
            <a:pPr lvl="1"/>
            <a:endParaRPr lang="en-IE" sz="1800" dirty="0" smtClean="0"/>
          </a:p>
          <a:p>
            <a:r>
              <a:rPr lang="ru-RU" sz="2400" dirty="0" smtClean="0"/>
              <a:t>Оценка/анализ/обзор расходов </a:t>
            </a:r>
            <a:r>
              <a:rPr lang="ru-RU" sz="2400" dirty="0" smtClean="0"/>
              <a:t>– это раздел общей </a:t>
            </a:r>
            <a:r>
              <a:rPr lang="ru-RU" sz="2400" dirty="0" smtClean="0"/>
              <a:t>оценки/анализа деятельности</a:t>
            </a:r>
            <a:endParaRPr lang="en-IE" sz="2400" dirty="0" smtClean="0"/>
          </a:p>
          <a:p>
            <a:endParaRPr lang="en-IE" sz="1800" dirty="0"/>
          </a:p>
          <a:p>
            <a:r>
              <a:rPr lang="ru-RU" sz="2400" dirty="0" smtClean="0"/>
              <a:t>В центре внимания – воздействие и реализация возможных решений о выборе политики/стратегии</a:t>
            </a:r>
            <a:endParaRPr lang="en-IE" sz="2400" dirty="0" smtClean="0"/>
          </a:p>
        </p:txBody>
      </p:sp>
    </p:spTree>
    <p:extLst>
      <p:ext uri="{BB962C8B-B14F-4D97-AF65-F5344CB8AC3E}">
        <p14:creationId xmlns:p14="http://schemas.microsoft.com/office/powerpoint/2010/main" val="4096388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442913" y="1500188"/>
            <a:ext cx="11133138" cy="3679825"/>
          </a:xfrm>
        </p:spPr>
        <p:txBody>
          <a:bodyPr/>
          <a:lstStyle/>
          <a:p>
            <a:pPr algn="ctr"/>
            <a:endParaRPr lang="en-IE" sz="6600" dirty="0" smtClean="0"/>
          </a:p>
          <a:p>
            <a:pPr algn="ctr"/>
            <a:r>
              <a:rPr lang="ru-RU" sz="6600" dirty="0" smtClean="0"/>
              <a:t>ВОПРОСЫ</a:t>
            </a:r>
            <a:r>
              <a:rPr lang="en-IE" sz="6000" dirty="0" smtClean="0"/>
              <a:t>?</a:t>
            </a:r>
            <a:endParaRPr lang="en-IE" sz="6000" dirty="0"/>
          </a:p>
        </p:txBody>
      </p:sp>
    </p:spTree>
    <p:extLst>
      <p:ext uri="{BB962C8B-B14F-4D97-AF65-F5344CB8AC3E}">
        <p14:creationId xmlns:p14="http://schemas.microsoft.com/office/powerpoint/2010/main" val="2925032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5"/>
          <p:cNvSpPr txBox="1">
            <a:spLocks/>
          </p:cNvSpPr>
          <p:nvPr/>
        </p:nvSpPr>
        <p:spPr bwMode="auto">
          <a:xfrm>
            <a:off x="1893658" y="309582"/>
            <a:ext cx="6917763" cy="36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90" tIns="32145" rIns="64290" bIns="32145"/>
          <a:lstStyle>
            <a:lvl1pPr defTabSz="457200" eaLnBrk="0">
              <a:defRPr sz="3600">
                <a:solidFill>
                  <a:srgbClr val="000000"/>
                </a:solidFill>
                <a:latin typeface="Helvetica" pitchFamily="126" charset="0"/>
                <a:ea typeface="Geneva" pitchFamily="125" charset="-128"/>
                <a:sym typeface="Helvetica" pitchFamily="126" charset="0"/>
              </a:defRPr>
            </a:lvl1pPr>
            <a:lvl2pPr marL="742950" indent="-285750" defTabSz="457200" eaLnBrk="0">
              <a:defRPr sz="3600">
                <a:solidFill>
                  <a:srgbClr val="000000"/>
                </a:solidFill>
                <a:latin typeface="Helvetica" pitchFamily="126" charset="0"/>
                <a:ea typeface="Geneva" pitchFamily="125" charset="-128"/>
                <a:sym typeface="Helvetica" pitchFamily="126" charset="0"/>
              </a:defRPr>
            </a:lvl2pPr>
            <a:lvl3pPr marL="1143000" indent="-228600" defTabSz="457200" eaLnBrk="0">
              <a:defRPr sz="3600">
                <a:solidFill>
                  <a:srgbClr val="000000"/>
                </a:solidFill>
                <a:latin typeface="Helvetica" pitchFamily="126" charset="0"/>
                <a:ea typeface="Geneva" pitchFamily="125" charset="-128"/>
                <a:sym typeface="Helvetica" pitchFamily="126" charset="0"/>
              </a:defRPr>
            </a:lvl3pPr>
            <a:lvl4pPr marL="1600200" indent="-228600" defTabSz="457200" eaLnBrk="0">
              <a:defRPr sz="3600">
                <a:solidFill>
                  <a:srgbClr val="000000"/>
                </a:solidFill>
                <a:latin typeface="Helvetica" pitchFamily="126" charset="0"/>
                <a:ea typeface="Geneva" pitchFamily="125" charset="-128"/>
                <a:sym typeface="Helvetica" pitchFamily="126" charset="0"/>
              </a:defRPr>
            </a:lvl4pPr>
            <a:lvl5pPr marL="2057400" indent="-228600" defTabSz="457200" eaLnBrk="0">
              <a:defRPr sz="3600">
                <a:solidFill>
                  <a:srgbClr val="000000"/>
                </a:solidFill>
                <a:latin typeface="Helvetica" pitchFamily="126" charset="0"/>
                <a:ea typeface="Geneva" pitchFamily="125" charset="-128"/>
                <a:sym typeface="Helvetica" pitchFamily="126" charset="0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" pitchFamily="126" charset="0"/>
                <a:ea typeface="Geneva" pitchFamily="125" charset="-128"/>
                <a:sym typeface="Helvetica" pitchFamily="126" charset="0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" pitchFamily="126" charset="0"/>
                <a:ea typeface="Geneva" pitchFamily="125" charset="-128"/>
                <a:sym typeface="Helvetica" pitchFamily="126" charset="0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" pitchFamily="126" charset="0"/>
                <a:ea typeface="Geneva" pitchFamily="125" charset="-128"/>
                <a:sym typeface="Helvetica" pitchFamily="126" charset="0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" pitchFamily="126" charset="0"/>
                <a:ea typeface="Geneva" pitchFamily="125" charset="-128"/>
                <a:sym typeface="Helvetica" pitchFamily="126" charset="0"/>
              </a:defRPr>
            </a:lvl9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12" b="1" dirty="0" smtClean="0">
                <a:solidFill>
                  <a:srgbClr val="1A7CB3"/>
                </a:solidFill>
              </a:rPr>
              <a:t>Госслужба Ирландии</a:t>
            </a:r>
            <a:r>
              <a:rPr lang="en-IE" sz="2812" b="1" dirty="0" smtClean="0">
                <a:solidFill>
                  <a:srgbClr val="1A7CB3"/>
                </a:solidFill>
              </a:rPr>
              <a:t>: </a:t>
            </a:r>
            <a:r>
              <a:rPr lang="ru-RU" sz="2812" b="1" dirty="0" smtClean="0">
                <a:solidFill>
                  <a:srgbClr val="1A7CB3"/>
                </a:solidFill>
              </a:rPr>
              <a:t>Общая картина</a:t>
            </a:r>
            <a:r>
              <a:rPr lang="en-IE" sz="2812" b="1" dirty="0" smtClean="0">
                <a:solidFill>
                  <a:srgbClr val="1A7CB3"/>
                </a:solidFill>
              </a:rPr>
              <a:t> </a:t>
            </a:r>
            <a:endParaRPr lang="en-GB" sz="2812" b="1" dirty="0">
              <a:solidFill>
                <a:srgbClr val="1A7CB3"/>
              </a:solidFill>
            </a:endParaRPr>
          </a:p>
        </p:txBody>
      </p:sp>
      <p:sp>
        <p:nvSpPr>
          <p:cNvPr id="26" name="AutoShape 1"/>
          <p:cNvSpPr>
            <a:spLocks/>
          </p:cNvSpPr>
          <p:nvPr/>
        </p:nvSpPr>
        <p:spPr bwMode="auto">
          <a:xfrm>
            <a:off x="2220516" y="1073990"/>
            <a:ext cx="4374430" cy="607219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/>
        </p:spPr>
        <p:txBody>
          <a:bodyPr lIns="0" tIns="0" rIns="0" bIns="0"/>
          <a:lstStyle>
            <a:lvl1pPr eaLnBrk="0">
              <a:defRPr sz="3600">
                <a:solidFill>
                  <a:srgbClr val="000000"/>
                </a:solidFill>
                <a:latin typeface="Helvetica" pitchFamily="126" charset="0"/>
                <a:ea typeface="Helvetica" pitchFamily="126" charset="0"/>
                <a:cs typeface="Helvetica" pitchFamily="126" charset="0"/>
                <a:sym typeface="Helvetica" pitchFamily="126" charset="0"/>
              </a:defRPr>
            </a:lvl1pPr>
            <a:lvl2pPr marL="742950" indent="-285750" eaLnBrk="0">
              <a:defRPr sz="3600">
                <a:solidFill>
                  <a:srgbClr val="000000"/>
                </a:solidFill>
                <a:latin typeface="Helvetica" pitchFamily="126" charset="0"/>
                <a:ea typeface="Helvetica" pitchFamily="126" charset="0"/>
                <a:cs typeface="Helvetica" pitchFamily="126" charset="0"/>
                <a:sym typeface="Helvetica" pitchFamily="126" charset="0"/>
              </a:defRPr>
            </a:lvl2pPr>
            <a:lvl3pPr marL="1143000" indent="-228600" eaLnBrk="0">
              <a:defRPr sz="3600">
                <a:solidFill>
                  <a:srgbClr val="000000"/>
                </a:solidFill>
                <a:latin typeface="Helvetica" pitchFamily="126" charset="0"/>
                <a:ea typeface="Helvetica" pitchFamily="126" charset="0"/>
                <a:cs typeface="Helvetica" pitchFamily="126" charset="0"/>
                <a:sym typeface="Helvetica" pitchFamily="126" charset="0"/>
              </a:defRPr>
            </a:lvl3pPr>
            <a:lvl4pPr marL="1600200" indent="-228600" eaLnBrk="0">
              <a:defRPr sz="3600">
                <a:solidFill>
                  <a:srgbClr val="000000"/>
                </a:solidFill>
                <a:latin typeface="Helvetica" pitchFamily="126" charset="0"/>
                <a:ea typeface="Helvetica" pitchFamily="126" charset="0"/>
                <a:cs typeface="Helvetica" pitchFamily="126" charset="0"/>
                <a:sym typeface="Helvetica" pitchFamily="126" charset="0"/>
              </a:defRPr>
            </a:lvl4pPr>
            <a:lvl5pPr marL="2057400" indent="-228600" eaLnBrk="0">
              <a:defRPr sz="3600">
                <a:solidFill>
                  <a:srgbClr val="000000"/>
                </a:solidFill>
                <a:latin typeface="Helvetica" pitchFamily="126" charset="0"/>
                <a:ea typeface="Helvetica" pitchFamily="126" charset="0"/>
                <a:cs typeface="Helvetica" pitchFamily="126" charset="0"/>
                <a:sym typeface="Helvetica" pitchFamily="12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" pitchFamily="126" charset="0"/>
                <a:ea typeface="Helvetica" pitchFamily="126" charset="0"/>
                <a:cs typeface="Helvetica" pitchFamily="126" charset="0"/>
                <a:sym typeface="Helvetica" pitchFamily="12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" pitchFamily="126" charset="0"/>
                <a:ea typeface="Helvetica" pitchFamily="126" charset="0"/>
                <a:cs typeface="Helvetica" pitchFamily="126" charset="0"/>
                <a:sym typeface="Helvetica" pitchFamily="12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" pitchFamily="126" charset="0"/>
                <a:ea typeface="Helvetica" pitchFamily="126" charset="0"/>
                <a:cs typeface="Helvetica" pitchFamily="126" charset="0"/>
                <a:sym typeface="Helvetica" pitchFamily="12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00"/>
                </a:solidFill>
                <a:latin typeface="Helvetica" pitchFamily="126" charset="0"/>
                <a:ea typeface="Helvetica" pitchFamily="126" charset="0"/>
                <a:cs typeface="Helvetica" pitchFamily="126" charset="0"/>
                <a:sym typeface="Helvetica" pitchFamily="126" charset="0"/>
              </a:defRPr>
            </a:lvl9pPr>
          </a:lstStyle>
          <a:p>
            <a:pPr marL="763422" lvl="1" indent="-241080" defTabSz="642882" eaLnBrk="1" fontAlgn="base" hangingPunct="0">
              <a:spcBef>
                <a:spcPts val="1055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altLang="en-US" sz="1687" b="1" dirty="0">
              <a:solidFill>
                <a:srgbClr val="5F5F5F"/>
              </a:solidFill>
              <a:latin typeface="Helvetica" pitchFamily="34" charset="0"/>
              <a:ea typeface="+mn-ea"/>
              <a:cs typeface="Helvetica"/>
            </a:endParaRPr>
          </a:p>
          <a:p>
            <a:pPr marL="763422" lvl="1" indent="-241080" defTabSz="642882" eaLnBrk="1" fontAlgn="base" hangingPunct="0">
              <a:spcBef>
                <a:spcPts val="1055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altLang="en-US" sz="1687" b="1" dirty="0">
              <a:solidFill>
                <a:srgbClr val="5F5F5F"/>
              </a:solidFill>
              <a:latin typeface="Helvetica" pitchFamily="34" charset="0"/>
              <a:ea typeface="+mn-ea"/>
              <a:cs typeface="Helvetica"/>
            </a:endParaRPr>
          </a:p>
          <a:p>
            <a:pPr marL="241080" indent="-241080" defTabSz="642882" eaLnBrk="1" fontAlgn="base" hangingPunct="0">
              <a:spcBef>
                <a:spcPts val="1055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en-US" altLang="en-US" sz="1687" b="1" dirty="0">
              <a:solidFill>
                <a:srgbClr val="5F5F5F"/>
              </a:solidFill>
              <a:latin typeface="Helvetica" pitchFamily="34" charset="0"/>
              <a:ea typeface="+mn-ea"/>
              <a:cs typeface="Helvetica"/>
            </a:endParaRPr>
          </a:p>
          <a:p>
            <a:pPr defTabSz="642882" eaLnBrk="1" fontAlgn="base" hangingPunct="0">
              <a:spcBef>
                <a:spcPts val="1055"/>
              </a:spcBef>
              <a:spcAft>
                <a:spcPct val="0"/>
              </a:spcAft>
              <a:defRPr/>
            </a:pPr>
            <a:r>
              <a:rPr lang="en-US" altLang="en-US" sz="1687" b="1" dirty="0">
                <a:solidFill>
                  <a:srgbClr val="5F5F5F"/>
                </a:solidFill>
                <a:latin typeface="Helvetica" pitchFamily="34" charset="0"/>
                <a:ea typeface="+mn-ea"/>
                <a:cs typeface="Helvetica"/>
              </a:rPr>
              <a:t> 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0" y="-97398"/>
            <a:ext cx="65" cy="194797"/>
          </a:xfrm>
          <a:prstGeom prst="rect">
            <a:avLst/>
          </a:prstGeom>
          <a:solidFill>
            <a:srgbClr val="47C9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66" dirty="0">
              <a:solidFill>
                <a:srgbClr val="000000"/>
              </a:solidFill>
              <a:latin typeface="Arial" pitchFamily="34" charset="0"/>
              <a:ea typeface="Geneva" pitchFamily="125" charset="-128"/>
              <a:cs typeface="Arial" pitchFamily="34" charset="0"/>
              <a:sym typeface="Helvetica" pitchFamily="126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31156" y="9758"/>
            <a:ext cx="65" cy="194797"/>
          </a:xfrm>
          <a:prstGeom prst="rect">
            <a:avLst/>
          </a:prstGeom>
          <a:solidFill>
            <a:srgbClr val="47C96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66" dirty="0">
              <a:solidFill>
                <a:srgbClr val="000000"/>
              </a:solidFill>
              <a:latin typeface="Arial" pitchFamily="34" charset="0"/>
              <a:ea typeface="Geneva" pitchFamily="125" charset="-128"/>
              <a:cs typeface="Arial" pitchFamily="34" charset="0"/>
              <a:sym typeface="Helvetica" pitchFamily="126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9333" y="796207"/>
            <a:ext cx="7290811" cy="60486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802594" y="1681209"/>
            <a:ext cx="965675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/>
              <a:t>Правительство</a:t>
            </a:r>
            <a:endParaRPr lang="en-US" sz="1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802595" y="2760292"/>
            <a:ext cx="965674" cy="5847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/>
              <a:t>Премьер, 15 министров и министр юстиции</a:t>
            </a:r>
            <a:endParaRPr lang="en-US" sz="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802594" y="3944129"/>
            <a:ext cx="965675" cy="33855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/>
              <a:t>16 министерств</a:t>
            </a:r>
            <a:endParaRPr lang="en-US" sz="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54294" y="1223710"/>
            <a:ext cx="209372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Обзор госсектора</a:t>
            </a:r>
            <a:endParaRPr lang="en-US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2709016" y="2606403"/>
            <a:ext cx="145277" cy="147732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госслужба</a:t>
            </a:r>
            <a:endParaRPr lang="en-US" sz="1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709016" y="4444245"/>
            <a:ext cx="145277" cy="240065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Бюджетный сектор</a:t>
            </a:r>
            <a:endParaRPr lang="en-US" sz="1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443955" y="4657458"/>
            <a:ext cx="68366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sz="800" b="1" dirty="0" smtClean="0"/>
          </a:p>
          <a:p>
            <a:r>
              <a:rPr lang="ru-RU" sz="800" b="1" dirty="0" err="1" smtClean="0"/>
              <a:t>Аген-ва</a:t>
            </a:r>
            <a:r>
              <a:rPr lang="ru-RU" sz="800" b="1" dirty="0" smtClean="0"/>
              <a:t>, госпредприятия</a:t>
            </a:r>
            <a:endParaRPr lang="en-US" sz="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43954" y="5644573"/>
            <a:ext cx="68366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/>
              <a:t>Орг. образования</a:t>
            </a:r>
            <a:endParaRPr lang="en-US" sz="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668874" y="5644573"/>
            <a:ext cx="68366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/>
              <a:t>Органы мест. самоуправления</a:t>
            </a:r>
            <a:endParaRPr lang="en-US" sz="8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02594" y="5811140"/>
            <a:ext cx="96567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/>
              <a:t>Полиция</a:t>
            </a:r>
            <a:endParaRPr lang="en-US" sz="1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074493" y="5687302"/>
            <a:ext cx="965675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/>
              <a:t>Орг. здравоохранения</a:t>
            </a:r>
            <a:endParaRPr lang="en-US" sz="1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8337846" y="5811139"/>
            <a:ext cx="965675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/>
              <a:t>Оборона</a:t>
            </a:r>
            <a:endParaRPr lang="en-US" sz="1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557331" y="3574797"/>
            <a:ext cx="92009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700" b="1" dirty="0" smtClean="0"/>
              <a:t>Гос. </a:t>
            </a:r>
            <a:r>
              <a:rPr lang="ru-RU" sz="700" b="1" dirty="0" err="1"/>
              <a:t>а</a:t>
            </a:r>
            <a:r>
              <a:rPr lang="ru-RU" sz="700" b="1" dirty="0" err="1" smtClean="0"/>
              <a:t>ген</a:t>
            </a:r>
            <a:r>
              <a:rPr lang="ru-RU" sz="700" b="1" dirty="0" smtClean="0"/>
              <a:t>-а и службы, (вкл. Налоговую службу, гос. строительную служб)</a:t>
            </a:r>
            <a:endParaRPr lang="en-US" sz="7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8040168" y="1862983"/>
            <a:ext cx="77125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800" b="1" dirty="0" smtClean="0"/>
              <a:t>Судебная система</a:t>
            </a:r>
            <a:endParaRPr lang="en-US" sz="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388405" y="1898883"/>
            <a:ext cx="816126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err="1" smtClean="0"/>
              <a:t>Парла</a:t>
            </a:r>
            <a:endParaRPr lang="ru-RU" sz="1000" b="1" dirty="0" smtClean="0"/>
          </a:p>
          <a:p>
            <a:pPr algn="ctr"/>
            <a:r>
              <a:rPr lang="ru-RU" sz="1000" b="1" dirty="0" smtClean="0"/>
              <a:t>мент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23955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Контекст </a:t>
            </a:r>
            <a:r>
              <a:rPr lang="ru-RU" dirty="0" smtClean="0"/>
              <a:t>обзора </a:t>
            </a:r>
            <a:r>
              <a:rPr lang="ru-RU" dirty="0" smtClean="0"/>
              <a:t>расходов</a:t>
            </a:r>
            <a:endParaRPr lang="en-IE" dirty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2042" y="1841265"/>
            <a:ext cx="10858500" cy="289289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72042" y="5014913"/>
            <a:ext cx="1000125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2C57AE"/>
                </a:solidFill>
              </a:rPr>
              <a:t>Цель</a:t>
            </a:r>
            <a:r>
              <a:rPr lang="en-IE" sz="2800" dirty="0" smtClean="0">
                <a:solidFill>
                  <a:srgbClr val="2C57AE"/>
                </a:solidFill>
              </a:rPr>
              <a:t>: </a:t>
            </a:r>
            <a:r>
              <a:rPr lang="ru-RU" sz="2800" dirty="0" smtClean="0">
                <a:solidFill>
                  <a:srgbClr val="2C57AE"/>
                </a:solidFill>
              </a:rPr>
              <a:t>от сокращения дефицита</a:t>
            </a:r>
            <a:r>
              <a:rPr lang="en-IE" sz="2800" dirty="0" smtClean="0">
                <a:solidFill>
                  <a:srgbClr val="2C57AE"/>
                </a:solidFill>
                <a:sym typeface="Wingdings" panose="05000000000000000000" pitchFamily="2" charset="2"/>
              </a:rPr>
              <a:t> </a:t>
            </a:r>
            <a:r>
              <a:rPr lang="ru-RU" sz="2800" dirty="0" smtClean="0">
                <a:solidFill>
                  <a:srgbClr val="2C57AE"/>
                </a:solidFill>
                <a:sym typeface="Wingdings" panose="05000000000000000000" pitchFamily="2" charset="2"/>
              </a:rPr>
              <a:t>к росту налогово-бюджетного пространства</a:t>
            </a:r>
            <a:r>
              <a:rPr lang="en-IE" sz="2800" dirty="0" smtClean="0">
                <a:solidFill>
                  <a:srgbClr val="2C57AE"/>
                </a:solidFill>
                <a:sym typeface="Wingdings" panose="05000000000000000000" pitchFamily="2" charset="2"/>
              </a:rPr>
              <a:t> </a:t>
            </a:r>
            <a:endParaRPr lang="en-IE" sz="2800" dirty="0">
              <a:solidFill>
                <a:srgbClr val="2C57AE"/>
              </a:solidFill>
            </a:endParaRP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67597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6175" y="0"/>
            <a:ext cx="10930895" cy="1033659"/>
          </a:xfrm>
        </p:spPr>
        <p:txBody>
          <a:bodyPr/>
          <a:lstStyle/>
          <a:p>
            <a:r>
              <a:rPr lang="ru-RU" sz="2800" dirty="0" smtClean="0"/>
              <a:t>Падение экономических показателей после </a:t>
            </a:r>
            <a:r>
              <a:rPr lang="en-IE" sz="2800" dirty="0" smtClean="0"/>
              <a:t>2007</a:t>
            </a:r>
            <a:r>
              <a:rPr lang="ru-RU" sz="2800" dirty="0" smtClean="0"/>
              <a:t> г.</a:t>
            </a:r>
            <a:endParaRPr lang="en-IE" sz="28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822282"/>
              </p:ext>
            </p:extLst>
          </p:nvPr>
        </p:nvGraphicFramePr>
        <p:xfrm>
          <a:off x="719138" y="1827212"/>
          <a:ext cx="10859029" cy="4753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069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285296"/>
            <a:ext cx="10953749" cy="1143000"/>
          </a:xfrm>
        </p:spPr>
        <p:txBody>
          <a:bodyPr/>
          <a:lstStyle/>
          <a:p>
            <a:r>
              <a:rPr lang="ru-RU" sz="2800" dirty="0" smtClean="0"/>
              <a:t>Воздействие на государственные финансы</a:t>
            </a:r>
            <a:endParaRPr lang="en-IE" sz="28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/>
          </p:nvPr>
        </p:nvGraphicFramePr>
        <p:xfrm>
          <a:off x="723900" y="1827213"/>
          <a:ext cx="10858500" cy="4421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958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ahoma" panose="020B0604030504040204" pitchFamily="34" charset="0"/>
                <a:ea typeface="Calibri" panose="020F0502020204030204" pitchFamily="34" charset="0"/>
              </a:rPr>
              <a:t>Увеличивающийся общегосударственный дефицит</a:t>
            </a:r>
            <a:endParaRPr lang="en-I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989657"/>
              </p:ext>
            </p:extLst>
          </p:nvPr>
        </p:nvGraphicFramePr>
        <p:xfrm>
          <a:off x="719138" y="1844674"/>
          <a:ext cx="10858500" cy="4856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5452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Разбивка расходов по департаментам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Три крупных департамента в целом тратят </a:t>
            </a:r>
            <a:r>
              <a:rPr lang="en-IE" sz="2800" dirty="0" smtClean="0"/>
              <a:t>75-80% </a:t>
            </a:r>
            <a:r>
              <a:rPr lang="ru-RU" sz="2800" dirty="0" smtClean="0"/>
              <a:t>всех расходов</a:t>
            </a:r>
            <a:r>
              <a:rPr lang="en-IE" sz="2800" dirty="0" smtClean="0"/>
              <a:t>.</a:t>
            </a:r>
          </a:p>
          <a:p>
            <a:pPr marL="0" indent="0">
              <a:buNone/>
            </a:pPr>
            <a:endParaRPr lang="en-IE" sz="1400" dirty="0" smtClean="0"/>
          </a:p>
          <a:p>
            <a:pPr marL="0" indent="0">
              <a:buNone/>
            </a:pPr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4656667" y="6237288"/>
            <a:ext cx="2844800" cy="457200"/>
          </a:xfrm>
          <a:prstGeom prst="rect">
            <a:avLst/>
          </a:prstGeom>
        </p:spPr>
        <p:txBody>
          <a:bodyPr/>
          <a:lstStyle/>
          <a:p>
            <a:fld id="{C633817C-C28C-48CA-BEDE-5BB2EC99BACA}" type="slidenum">
              <a:rPr lang="en-US" smtClean="0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1953315"/>
              </p:ext>
            </p:extLst>
          </p:nvPr>
        </p:nvGraphicFramePr>
        <p:xfrm>
          <a:off x="624418" y="2935705"/>
          <a:ext cx="3133725" cy="2810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8922760"/>
              </p:ext>
            </p:extLst>
          </p:nvPr>
        </p:nvGraphicFramePr>
        <p:xfrm>
          <a:off x="4199300" y="2926431"/>
          <a:ext cx="3133725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0066051"/>
              </p:ext>
            </p:extLst>
          </p:nvPr>
        </p:nvGraphicFramePr>
        <p:xfrm>
          <a:off x="7779000" y="2939131"/>
          <a:ext cx="3133725" cy="2809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6819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419" y="301625"/>
            <a:ext cx="10749074" cy="725791"/>
          </a:xfrm>
        </p:spPr>
        <p:txBody>
          <a:bodyPr/>
          <a:lstStyle/>
          <a:p>
            <a:r>
              <a:rPr lang="ru-RU" dirty="0" smtClean="0"/>
              <a:t>Специальная группа</a:t>
            </a:r>
            <a:r>
              <a:rPr lang="en-IE" dirty="0" smtClean="0"/>
              <a:t>– “</a:t>
            </a:r>
            <a:r>
              <a:rPr lang="ru-RU" dirty="0" smtClean="0"/>
              <a:t>Доклад Маккарти</a:t>
            </a:r>
            <a:r>
              <a:rPr lang="en-IE" dirty="0" smtClean="0"/>
              <a:t>” (2009</a:t>
            </a:r>
            <a:r>
              <a:rPr lang="ru-RU" dirty="0" smtClean="0"/>
              <a:t> г</a:t>
            </a:r>
            <a:r>
              <a:rPr lang="en-IE" dirty="0" smtClean="0"/>
              <a:t>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18" y="1644649"/>
            <a:ext cx="10953749" cy="5213351"/>
          </a:xfrm>
        </p:spPr>
        <p:txBody>
          <a:bodyPr/>
          <a:lstStyle/>
          <a:p>
            <a:r>
              <a:rPr lang="ru-RU" sz="2400" dirty="0" smtClean="0"/>
              <a:t>Ему предшествовали меры повышения административной эффективности в 2008 г. </a:t>
            </a:r>
            <a:r>
              <a:rPr lang="en-IE" sz="2400" dirty="0" smtClean="0"/>
              <a:t>– </a:t>
            </a:r>
            <a:r>
              <a:rPr lang="ru-RU" sz="2400" dirty="0" smtClean="0"/>
              <a:t>по-прежнему остро стоит потребность найти направления экономии</a:t>
            </a:r>
            <a:endParaRPr lang="en-IE" sz="2400" dirty="0"/>
          </a:p>
          <a:p>
            <a:endParaRPr lang="en-IE" sz="1150" dirty="0" smtClean="0"/>
          </a:p>
          <a:p>
            <a:r>
              <a:rPr lang="ru-RU" sz="2400" dirty="0" smtClean="0"/>
              <a:t>Задача</a:t>
            </a:r>
            <a:r>
              <a:rPr lang="en-IE" sz="2400" dirty="0" smtClean="0"/>
              <a:t>:</a:t>
            </a:r>
          </a:p>
          <a:p>
            <a:pPr marL="0" indent="0">
              <a:buNone/>
            </a:pPr>
            <a:r>
              <a:rPr lang="en-US" sz="2400" i="1" dirty="0" smtClean="0"/>
              <a:t>	</a:t>
            </a:r>
            <a:r>
              <a:rPr lang="ru-RU" sz="2400" i="1" dirty="0" smtClean="0"/>
              <a:t>рассмотреть возможность снижения или прекращения программ расходов с целью устранения текущего дефицита бюджета к </a:t>
            </a:r>
            <a:r>
              <a:rPr lang="en-US" sz="2400" i="1" dirty="0" smtClean="0"/>
              <a:t>2011</a:t>
            </a:r>
            <a:r>
              <a:rPr lang="ru-RU" sz="2400" i="1" dirty="0" smtClean="0"/>
              <a:t> г</a:t>
            </a:r>
            <a:r>
              <a:rPr lang="en-US" sz="2750" i="1" dirty="0" smtClean="0"/>
              <a:t>. </a:t>
            </a:r>
          </a:p>
          <a:p>
            <a:pPr marL="0" indent="0">
              <a:buNone/>
            </a:pPr>
            <a:endParaRPr lang="en-US" sz="1150" i="1" dirty="0" smtClean="0"/>
          </a:p>
          <a:p>
            <a:r>
              <a:rPr lang="ru-RU" sz="2000" dirty="0" smtClean="0"/>
              <a:t>За 6 месяцев</a:t>
            </a:r>
            <a:r>
              <a:rPr lang="en-US" sz="2000" dirty="0" smtClean="0"/>
              <a:t>– </a:t>
            </a:r>
            <a:r>
              <a:rPr lang="ru-RU" sz="2000" dirty="0" smtClean="0"/>
              <a:t>никаких чётких целевых показателей по экономии не выявлено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ru-RU" sz="2000" dirty="0" smtClean="0"/>
              <a:t>Внешнее участие</a:t>
            </a:r>
            <a:r>
              <a:rPr lang="en-US" sz="2000" dirty="0" smtClean="0"/>
              <a:t>– </a:t>
            </a:r>
            <a:r>
              <a:rPr lang="ru-RU" sz="2000" dirty="0" smtClean="0"/>
              <a:t>6 членов группы, возглавляемой г-ном </a:t>
            </a:r>
            <a:r>
              <a:rPr lang="ru-RU" sz="2000" dirty="0" err="1" smtClean="0"/>
              <a:t>Колмом</a:t>
            </a:r>
            <a:r>
              <a:rPr lang="ru-RU" sz="2000" dirty="0" smtClean="0"/>
              <a:t> Маккарти из Школы экономики, Университетского колледжа Дублина</a:t>
            </a:r>
            <a:r>
              <a:rPr lang="en-US" sz="2750" dirty="0" smtClean="0"/>
              <a:t>. 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28182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lipse">
  <a:themeElements>
    <a:clrScheme name="Eclipse 1">
      <a:dk1>
        <a:srgbClr val="000000"/>
      </a:dk1>
      <a:lt1>
        <a:srgbClr val="FFFFFF"/>
      </a:lt1>
      <a:dk2>
        <a:srgbClr val="006666"/>
      </a:dk2>
      <a:lt2>
        <a:srgbClr val="5F5F5F"/>
      </a:lt2>
      <a:accent1>
        <a:srgbClr val="33CCCC"/>
      </a:accent1>
      <a:accent2>
        <a:srgbClr val="99CCCC"/>
      </a:accent2>
      <a:accent3>
        <a:srgbClr val="FFFFFF"/>
      </a:accent3>
      <a:accent4>
        <a:srgbClr val="000000"/>
      </a:accent4>
      <a:accent5>
        <a:srgbClr val="ADE2E2"/>
      </a:accent5>
      <a:accent6>
        <a:srgbClr val="8AB9B9"/>
      </a:accent6>
      <a:hlink>
        <a:srgbClr val="006666"/>
      </a:hlink>
      <a:folHlink>
        <a:srgbClr val="B2B2B2"/>
      </a:folHlink>
    </a:clrScheme>
    <a:fontScheme name="Eclips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bg1"/>
        </a:solidFill>
      </a:spPr>
      <a:bodyPr wrap="square" rtlCol="0">
        <a:spAutoFit/>
      </a:bodyPr>
      <a:lstStyle>
        <a:defPPr>
          <a:defRPr dirty="0"/>
        </a:defPPr>
      </a:lstStyle>
    </a:txDef>
  </a:objectDefaults>
  <a:extraClrSchemeLst>
    <a:extraClrScheme>
      <a:clrScheme name="Eclipse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lipse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lipse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2007-2010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Docs_DocumentTopicsTaxHTField0 xmlns="8666f9b3-d82b-4d17-8eb1-3e5f3e118e89">
      <Terms xmlns="http://schemas.microsoft.com/office/infopath/2007/PartnerControls"/>
    </eDocs_DocumentTopicsTaxHTField0>
    <eDocs_FileStatus xmlns="http://schemas.microsoft.com/sharepoint/v3">Live</eDocs_FileStatus>
    <eDocs_SecurityLevel xmlns="http://schemas.microsoft.com/sharepoint/v3">Unclassified</eDocs_SecurityLevel>
    <eDocs_FileTopics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Presentations</TermName>
          <TermId xmlns="http://schemas.microsoft.com/office/infopath/2007/PartnerControls">554008b6-2f38-4897-add1-942a57494d25</TermId>
        </TermInfo>
      </Terms>
    </eDocs_FileTopicsTaxHTField0>
    <eDocs_Year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2016</TermName>
          <TermId xmlns="http://schemas.microsoft.com/office/infopath/2007/PartnerControls">290abb38-182b-47f5-ab57-7f33b46e6252</TermId>
        </TermInfo>
      </Terms>
    </eDocs_YearTaxHTField0>
    <TaxCatchAll xmlns="3696dc97-b564-4deb-9b58-7fc86350b9c7">
      <Value>5</Value>
      <Value>1</Value>
      <Value>7</Value>
    </TaxCatchAll>
    <eDocs_SeriesSubSeriesTaxHTField0 xmlns="8666f9b3-d82b-4d17-8eb1-3e5f3e118e89">
      <Terms xmlns="http://schemas.microsoft.com/office/infopath/2007/PartnerControls">
        <TermInfo xmlns="http://schemas.microsoft.com/office/infopath/2007/PartnerControls">
          <TermName xmlns="http://schemas.microsoft.com/office/infopath/2007/PartnerControls">052</TermName>
          <TermId xmlns="http://schemas.microsoft.com/office/infopath/2007/PartnerControls">9f143e3f-7a68-4c3b-ae68-5a7b80338237</TermId>
        </TermInfo>
      </Terms>
    </eDocs_SeriesSubSeriesTaxHTField0>
    <eDocs_FileName xmlns="http://schemas.microsoft.com/sharepoint/v3">DPE052-009-2016</eDocs_FileName>
    <_dlc_ExpireDateSaved xmlns="http://schemas.microsoft.com/sharepoint/v3" xsi:nil="true"/>
    <_dlc_ExpireDate xmlns="http://schemas.microsoft.com/sharepoint/v3">2017-02-14T15:51:53+00:00</_dlc_ExpireDat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eDocument" ma:contentTypeID="0x0101000BC94875665D404BB1351B53C41FD2C0000A2E65905D7BC149874C5B30146AFCD5" ma:contentTypeVersion="8" ma:contentTypeDescription="Create a new document for eDocs" ma:contentTypeScope="" ma:versionID="c5a30deca59828c5361ab2cb231ae91d">
  <xsd:schema xmlns:xsd="http://www.w3.org/2001/XMLSchema" xmlns:xs="http://www.w3.org/2001/XMLSchema" xmlns:p="http://schemas.microsoft.com/office/2006/metadata/properties" xmlns:ns1="http://schemas.microsoft.com/sharepoint/v3" xmlns:ns2="8666f9b3-d82b-4d17-8eb1-3e5f3e118e89" xmlns:ns3="3696dc97-b564-4deb-9b58-7fc86350b9c7" targetNamespace="http://schemas.microsoft.com/office/2006/metadata/properties" ma:root="true" ma:fieldsID="9d048f034b3ca65399b907a253821a37" ns1:_="" ns2:_="" ns3:_="">
    <xsd:import namespace="http://schemas.microsoft.com/sharepoint/v3"/>
    <xsd:import namespace="8666f9b3-d82b-4d17-8eb1-3e5f3e118e89"/>
    <xsd:import namespace="3696dc97-b564-4deb-9b58-7fc86350b9c7"/>
    <xsd:element name="properties">
      <xsd:complexType>
        <xsd:sequence>
          <xsd:element name="documentManagement">
            <xsd:complexType>
              <xsd:all>
                <xsd:element ref="ns2:eDocs_DocumentTopicsTaxHTField0" minOccurs="0"/>
                <xsd:element ref="ns1:_vti_ItemDeclaredRecord" minOccurs="0"/>
                <xsd:element ref="ns1:_dlc_Exempt" minOccurs="0"/>
                <xsd:element ref="ns1:_dlc_ExpireDateSaved" minOccurs="0"/>
                <xsd:element ref="ns1:_dlc_ExpireDate" minOccurs="0"/>
                <xsd:element ref="ns2:eDocs_YearTaxHTField0" minOccurs="0"/>
                <xsd:element ref="ns3:TaxCatchAll" minOccurs="0"/>
                <xsd:element ref="ns3:TaxCatchAllLabel" minOccurs="0"/>
                <xsd:element ref="ns1:eDocs_FileStatus"/>
                <xsd:element ref="ns1:eDocs_SecurityLevel" minOccurs="0"/>
                <xsd:element ref="ns2:eDocs_FileTopicsTaxHTField0" minOccurs="0"/>
                <xsd:element ref="ns1:eDocs_FileName" minOccurs="0"/>
                <xsd:element ref="ns2:eDocs_SeriesSubSeriesTaxHTField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0" nillable="true" ma:displayName="Declared Record" ma:hidden="true" ma:internalName="_vti_ItemDeclaredRecord" ma:readOnly="true">
      <xsd:simpleType>
        <xsd:restriction base="dms:DateTime"/>
      </xsd:simpleType>
    </xsd:element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  <xsd:element name="_dlc_ExpireDateSaved" ma:index="12" nillable="true" ma:displayName="Original Expiration Date" ma:hidden="true" ma:internalName="_dlc_ExpireDateSaved" ma:readOnly="true">
      <xsd:simpleType>
        <xsd:restriction base="dms:DateTime"/>
      </xsd:simpleType>
    </xsd:element>
    <xsd:element name="_dlc_ExpireDate" ma:index="13" nillable="true" ma:displayName="Expiration Date" ma:hidden="true" ma:internalName="_dlc_ExpireDate" ma:readOnly="true">
      <xsd:simpleType>
        <xsd:restriction base="dms:DateTime"/>
      </xsd:simpleType>
    </xsd:element>
    <xsd:element name="eDocs_FileStatus" ma:index="18" ma:displayName="Status" ma:default="Live" ma:description="Current Status of the File. This is set to Live, Archived or sent to National Archives" ma:format="Dropdown" ma:indexed="true" ma:internalName="eDocs_FileStatus">
      <xsd:simpleType>
        <xsd:restriction base="dms:Choice">
          <xsd:enumeration value="Live"/>
          <xsd:enumeration value="Archived"/>
          <xsd:enumeration value="Cancelled"/>
          <xsd:enumeration value="Sent to National Archives"/>
        </xsd:restriction>
      </xsd:simpleType>
    </xsd:element>
    <xsd:element name="eDocs_SecurityLevel" ma:index="19" nillable="true" ma:displayName="Security Level" ma:default="Unclassified" ma:description="Security Level" ma:format="Dropdown" ma:internalName="eDocs_SecurityLevel">
      <xsd:simpleType>
        <xsd:restriction base="dms:Choice">
          <xsd:enumeration value="Secret"/>
          <xsd:enumeration value="Restricted"/>
          <xsd:enumeration value="Unclassified"/>
        </xsd:restriction>
      </xsd:simpleType>
    </xsd:element>
    <xsd:element name="eDocs_FileName" ma:index="22" nillable="true" ma:displayName="File Name" ma:default="0" ma:description="File Number" ma:indexed="true" ma:internalName="eDocs_FileName">
      <xsd:simpleType>
        <xsd:restriction base="dms:Text">
          <xsd:maxLength value="2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6f9b3-d82b-4d17-8eb1-3e5f3e118e89" elementFormDefault="qualified">
    <xsd:import namespace="http://schemas.microsoft.com/office/2006/documentManagement/types"/>
    <xsd:import namespace="http://schemas.microsoft.com/office/infopath/2007/PartnerControls"/>
    <xsd:element name="eDocs_DocumentTopicsTaxHTField0" ma:index="9" nillable="true" ma:taxonomy="true" ma:internalName="eDocs_DocumentTopicsTaxHTField0" ma:taxonomyFieldName="eDocs_DocumentTopics" ma:displayName="Document Topics" ma:default="" ma:fieldId="{fbaa881f-c4ae-443f-9fda-fbdd527793df}" ma:taxonomyMulti="true" ma:sspId="a884c329-9700-4098-a486-1886abab1910" ma:termSetId="85269461-3b81-4d13-b56a-6270bc7bd7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YearTaxHTField0" ma:index="14" nillable="true" ma:taxonomy="true" ma:internalName="eDocs_YearTaxHTField0" ma:taxonomyFieldName="eDocs_Year" ma:displayName="Year" ma:indexed="true" ma:fieldId="{7b1b8a72-8553-41e1-8dd7-5ce464e281f2}" ma:sspId="a884c329-9700-4098-a486-1886abab1910" ma:termSetId="6b2a013c-fe8b-4805-9242-a33f2487be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FileTopicsTaxHTField0" ma:index="20" nillable="true" ma:taxonomy="true" ma:internalName="eDocs_FileTopicsTaxHTField0" ma:taxonomyFieldName="eDocs_FileTopics" ma:displayName="File Topics" ma:default="" ma:fieldId="{602c691f-3efa-402d-ab5c-baa8c240a9e7}" ma:taxonomyMulti="true" ma:sspId="a884c329-9700-4098-a486-1886abab1910" ma:termSetId="85269461-3b81-4d13-b56a-6270bc7bd7fa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Docs_SeriesSubSeriesTaxHTField0" ma:index="23" nillable="true" ma:taxonomy="true" ma:internalName="eDocs_SeriesSubSeriesTaxHTField0" ma:taxonomyFieldName="eDocs_SeriesSubSeries" ma:displayName="Sub Series" ma:fieldId="{11f8bb48-43d6-459a-8b80-9123185593c7}" ma:sspId="a884c329-9700-4098-a486-1886abab1910" ma:termSetId="584d92f5-f104-4db4-9eaa-0d5facccda6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96dc97-b564-4deb-9b58-7fc86350b9c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2c9818e-05cf-4a0d-a128-c94d904b7dd0}" ma:internalName="TaxCatchAll" ma:showField="CatchAllData" ma:web="3696dc97-b564-4deb-9b58-7fc86350b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f2c9818e-05cf-4a0d-a128-c94d904b7dd0}" ma:internalName="TaxCatchAllLabel" ma:readOnly="true" ma:showField="CatchAllDataLabel" ma:web="3696dc97-b564-4deb-9b58-7fc86350b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Microsoft.Office.RecordsManagement.PolicyFeatures.ExpirationEventReceiver</Name>
    <Synchronization>Synchronous</Synchronization>
    <Type>10001</Type>
    <SequenceNumber>101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10002</Type>
    <SequenceNumber>102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10004</Type>
    <SequenceNumber>103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10006</Type>
    <SequenceNumber>104</SequenceNumber>
    <Url/>
    <Assembly>Microsoft.Office.Policy, Version=15.0.0.0, Culture=neutral, PublicKeyToken=71e9bce111e9429c</Assembly>
    <Class>Microsoft.Office.RecordsManagement.Internal.UpdateExpireDate</Class>
    <Data/>
    <Filter/>
  </Receiver>
  <Receiver>
    <Name>Microsoft.Office.RecordsManagement.PolicyFeatures.ExpirationEventReceiver</Name>
    <Synchronization>Synchronous</Synchronization>
    <Type>10009</Type>
    <SequenceNumber>105</SequenceNumber>
    <Url/>
    <Assembly>Microsoft.Office.Policy, Version=15.0.0.0, Culture=neutral, PublicKeyToken=71e9bce111e9429c</Assembly>
    <Class>Microsoft.Office.RecordsManagement.Internal.UpdateExpireDate</Class>
    <Data/>
    <Filter/>
  </Receiver>
</spe:Receivers>
</file>

<file path=customXml/item5.xml><?xml version="1.0" encoding="utf-8"?>
<?mso-contentType ?>
<p:Policy xmlns:p="office.server.policy" id="" local="true">
  <p:Name>eDocument</p:Name>
  <p:Description/>
  <p:Statement/>
  <p:PolicyItems>
    <p:PolicyItem featureId="Microsoft.Office.RecordsManagement.PolicyFeatures.Expiration" staticId="0x0101000BC94875665D404BB1351B53C41FD2C0|151133126" UniqueId="d3c0894b-9845-4b3c-9024-0e9cd5ec894b">
      <p:Name>Retention</p:Name>
      <p:Description>Automatic scheduling of content for processing, and performing a retention action on content that has reached its due date.</p:Description>
      <p:CustomData>
        <Schedules nextStageId="3" default="false">
          <Schedule type="Default">
            <stages>
              <data stageId="1">
                <formula id="Microsoft.Office.RecordsManagement.PolicyFeatures.Expiration.Formula.BuiltIn">
                  <number>3</number>
                  <property>Modified</property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  <Schedule type="Record">
            <stages>
              <data stageId="2">
                <formula id="Microsoft.Office.RecordsManagement.PolicyFeatures.Expiration.Formula.BuiltIn">
                  <number>3</number>
                  <property>Modified</property>
                  <propertyId>8c06beca-0777-48f7-91c7-6da68bc07b69</propertyId>
                  <period>months</period>
                </formula>
                <action type="action" id="Microsoft.Office.RecordsManagement.PolicyFeatures.Expiration.Action.DeletePreviousVersions"/>
              </data>
            </stages>
          </Schedule>
        </Schedules>
      </p:CustomData>
    </p:PolicyItem>
  </p:PolicyItems>
</p:Policy>
</file>

<file path=customXml/item6.xml><?xml version="1.0" encoding="utf-8"?>
<?mso-contentType ?>
<PolicyDirtyBag xmlns="microsoft.office.server.policy.changes">
  <Microsoft.Office.RecordsManagement.PolicyFeatures.Expiration op="Change"/>
</PolicyDirtyBag>
</file>

<file path=customXml/itemProps1.xml><?xml version="1.0" encoding="utf-8"?>
<ds:datastoreItem xmlns:ds="http://schemas.openxmlformats.org/officeDocument/2006/customXml" ds:itemID="{BE49CD65-AF9A-4F8B-82D5-CC3617F976C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C768A3-96C6-4C89-8479-8EF2EB82FCF3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  <ds:schemaRef ds:uri="http://purl.org/dc/elements/1.1/"/>
    <ds:schemaRef ds:uri="3696dc97-b564-4deb-9b58-7fc86350b9c7"/>
    <ds:schemaRef ds:uri="8666f9b3-d82b-4d17-8eb1-3e5f3e118e89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64C4E529-C49C-491E-966E-2FD2EB528F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66f9b3-d82b-4d17-8eb1-3e5f3e118e89"/>
    <ds:schemaRef ds:uri="3696dc97-b564-4deb-9b58-7fc86350b9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7A33EA5-1D49-489F-BE39-265C2748D253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DCC41279-A6DC-4D24-BCC8-6BA2D3EEBD0F}">
  <ds:schemaRefs>
    <ds:schemaRef ds:uri="office.server.policy"/>
  </ds:schemaRefs>
</ds:datastoreItem>
</file>

<file path=customXml/itemProps6.xml><?xml version="1.0" encoding="utf-8"?>
<ds:datastoreItem xmlns:ds="http://schemas.openxmlformats.org/officeDocument/2006/customXml" ds:itemID="{9B0B7A24-0024-42C1-A4EB-4ECA10A9E9D2}">
  <ds:schemaRefs>
    <ds:schemaRef ds:uri="microsoft.office.server.policy.chang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1046</TotalTime>
  <Words>1078</Words>
  <Application>Microsoft Office PowerPoint</Application>
  <PresentationFormat>Widescreen</PresentationFormat>
  <Paragraphs>187</Paragraphs>
  <Slides>25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Courier New</vt:lpstr>
      <vt:lpstr>Geneva</vt:lpstr>
      <vt:lpstr>Helvetica</vt:lpstr>
      <vt:lpstr>Tahoma</vt:lpstr>
      <vt:lpstr>Verdana</vt:lpstr>
      <vt:lpstr>Wingdings</vt:lpstr>
      <vt:lpstr>Eclipse</vt:lpstr>
      <vt:lpstr>Обзоры расходов в Ирландии</vt:lpstr>
      <vt:lpstr>Вступление</vt:lpstr>
      <vt:lpstr>PowerPoint Presentation</vt:lpstr>
      <vt:lpstr>Контекст обзора расходов</vt:lpstr>
      <vt:lpstr>Падение экономических показателей после 2007 г.</vt:lpstr>
      <vt:lpstr>Воздействие на государственные финансы</vt:lpstr>
      <vt:lpstr>Увеличивающийся общегосударственный дефицит</vt:lpstr>
      <vt:lpstr>Разбивка расходов по департаментам</vt:lpstr>
      <vt:lpstr>Специальная группа– “Доклад Маккарти” (2009 г)</vt:lpstr>
      <vt:lpstr>Методика</vt:lpstr>
      <vt:lpstr>Что получилось</vt:lpstr>
      <vt:lpstr>Новое направление</vt:lpstr>
      <vt:lpstr>Комплексные обзоры расходов (КОР)</vt:lpstr>
      <vt:lpstr>Комплексные обзоры расходов (КОР)(2011 г.)</vt:lpstr>
      <vt:lpstr>Комплексные обзоры расходов (КОР) (2011г.)</vt:lpstr>
      <vt:lpstr>Комплексные обзоры расходов (КОР) (2014 г.)</vt:lpstr>
      <vt:lpstr> Рост ведомственных расходов:  трёхлетние интервалы</vt:lpstr>
      <vt:lpstr>Извлечённые уроки (1)– готовьтесь вкладываться</vt:lpstr>
      <vt:lpstr>Извлечённые уроки (2) – лидерство и сопричастность процессу</vt:lpstr>
      <vt:lpstr>Извлечённые уроки (3) – центральный бюджетный орган играет ключевую роль</vt:lpstr>
      <vt:lpstr>Извлечённые уроки (4) – структура и цели</vt:lpstr>
      <vt:lpstr>Извлечённые уроки (5) – лучше учитывать информацию о результатах работы</vt:lpstr>
      <vt:lpstr>продолжение…извлечённые уроки (5) - лучше учитывать информацию о результатах работы </vt:lpstr>
      <vt:lpstr>Извлечённые уроки (6) Продолжение: Становление культуры оценки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Swaine</dc:creator>
  <cp:lastModifiedBy>Maya V. Gusarova</cp:lastModifiedBy>
  <cp:revision>78</cp:revision>
  <dcterms:created xsi:type="dcterms:W3CDTF">2016-11-11T11:17:13Z</dcterms:created>
  <dcterms:modified xsi:type="dcterms:W3CDTF">2016-11-21T11:36:51Z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0x0101000BC94875665D404BB1351B53C41FD2C0000A2E65905D7BC149874C5B30146AFCD5</vt:lpwstr>
  </property>
  <property fmtid="{D5CDD505-2E9C-101B-9397-08002B2CF9AE}" pid="3" name="eDocs_FileTopics">
    <vt:lpwstr>7;#Presentations|554008b6-2f38-4897-add1-942a57494d25</vt:lpwstr>
  </property>
  <property fmtid="{D5CDD505-2E9C-101B-9397-08002B2CF9AE}" pid="4" name="eDocs_DocumentTopics">
    <vt:lpwstr/>
  </property>
  <property fmtid="{D5CDD505-2E9C-101B-9397-08002B2CF9AE}" pid="5" name="eDocs_Year">
    <vt:lpwstr>5;#2016|290abb38-182b-47f5-ab57-7f33b46e6252</vt:lpwstr>
  </property>
  <property fmtid="{D5CDD505-2E9C-101B-9397-08002B2CF9AE}" pid="6" name="eDocs_SeriesSubSeries">
    <vt:lpwstr>1;#052|9f143e3f-7a68-4c3b-ae68-5a7b80338237</vt:lpwstr>
  </property>
  <property fmtid="{D5CDD505-2E9C-101B-9397-08002B2CF9AE}" pid="7" name="_dlc_policyId">
    <vt:lpwstr>0x0101000BC94875665D404BB1351B53C41FD2C0|151133126</vt:lpwstr>
  </property>
  <property fmtid="{D5CDD505-2E9C-101B-9397-08002B2CF9AE}" pid="8" name="ItemRetentionFormula">
    <vt:lpwstr>&lt;formula id="Microsoft.Office.RecordsManagement.PolicyFeatures.Expiration.Formula.BuiltIn"&gt;&lt;number&gt;3&lt;/number&gt;&lt;property&gt;Modified&lt;/property&gt;&lt;period&gt;months&lt;/period&gt;&lt;/formula&gt;</vt:lpwstr>
  </property>
</Properties>
</file>