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80" r:id="rId3"/>
    <p:sldId id="271" r:id="rId4"/>
    <p:sldId id="275" r:id="rId5"/>
    <p:sldId id="276" r:id="rId6"/>
    <p:sldId id="277" r:id="rId7"/>
    <p:sldId id="265" r:id="rId8"/>
  </p:sldIdLst>
  <p:sldSz cx="9144000" cy="6858000" type="screen4x3"/>
  <p:notesSz cx="666273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33" autoAdjust="0"/>
    <p:restoredTop sz="94660"/>
  </p:normalViewPr>
  <p:slideViewPr>
    <p:cSldViewPr>
      <p:cViewPr varScale="1">
        <p:scale>
          <a:sx n="86" d="100"/>
          <a:sy n="86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Часы</c:v>
                </c:pt>
              </c:strCache>
            </c:strRef>
          </c:tx>
          <c:dPt>
            <c:idx val="3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F9-4E48-8503-63936021870F}"/>
              </c:ext>
            </c:extLst>
          </c:dPt>
          <c:dPt>
            <c:idx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F9-4E48-8503-63936021870F}"/>
              </c:ext>
            </c:extLst>
          </c:dPt>
          <c:cat>
            <c:numRef>
              <c:f>Лист1!$A$2:$A$8</c:f>
              <c:numCache>
                <c:formatCode>General</c:formatCode>
                <c:ptCount val="7"/>
                <c:pt idx="0">
                  <c:v>72</c:v>
                </c:pt>
                <c:pt idx="1">
                  <c:v>16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0.70000000000000062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1F9-4E48-8503-63936021870F}"/>
            </c:ext>
          </c:extLst>
        </c:ser>
        <c:dLbls/>
        <c:axId val="56779136"/>
        <c:axId val="56780672"/>
      </c:barChart>
      <c:catAx>
        <c:axId val="56779136"/>
        <c:scaling>
          <c:orientation val="minMax"/>
        </c:scaling>
        <c:axPos val="b"/>
        <c:numFmt formatCode="General" sourceLinked="1"/>
        <c:tickLblPos val="nextTo"/>
        <c:crossAx val="56780672"/>
        <c:crosses val="autoZero"/>
        <c:auto val="1"/>
        <c:lblAlgn val="ctr"/>
        <c:lblOffset val="100"/>
      </c:catAx>
      <c:valAx>
        <c:axId val="5678067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567791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218205693945435"/>
          <c:y val="0.12022051895120135"/>
          <c:w val="0.54673608009652108"/>
          <c:h val="0.685456504815985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проектов</c:v>
                </c:pt>
              </c:strCache>
            </c:strRef>
          </c:tx>
          <c:dLbls>
            <c:dLbl>
              <c:idx val="0"/>
              <c:layout>
                <c:manualLayout>
                  <c:x val="-4.8053721669547023E-2"/>
                  <c:y val="4.376341863297623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900" b="1" dirty="0"/>
                      <a:t>Kindergartens 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₸ 41,4 billions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DF3-4E0E-9C34-B71A78BCB4BB}"/>
                </c:ext>
                <c:ext xmlns:c15="http://schemas.microsoft.com/office/drawing/2012/chart" uri="{CE6537A1-D6FC-4f65-9D91-7224C49458BB}">
                  <c15:layout>
                    <c:manualLayout>
                      <c:w val="0.17927180221335065"/>
                      <c:h val="9.78342150017519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2187031221512995E-2"/>
                  <c:y val="-0.1047247421226710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900" b="1" dirty="0"/>
                      <a:t>Health care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 ₸ 34,9 billions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DF3-4E0E-9C34-B71A78BCB4BB}"/>
                </c:ext>
                <c:ext xmlns:c15="http://schemas.microsoft.com/office/drawing/2012/chart" uri="{CE6537A1-D6FC-4f65-9D91-7224C49458BB}">
                  <c15:layout>
                    <c:manualLayout>
                      <c:w val="0.22001463475806263"/>
                      <c:h val="0.1193545268474442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1414124761217764E-2"/>
                  <c:y val="3.736056570637465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900" b="1" dirty="0"/>
                      <a:t>Education</a:t>
                    </a:r>
                    <a:endParaRPr lang="en-US" sz="900" dirty="0"/>
                  </a:p>
                  <a:p>
                    <a:pPr>
                      <a:defRPr/>
                    </a:pPr>
                    <a:r>
                      <a:rPr lang="en-US" dirty="0"/>
                      <a:t>₸ 2,3</a:t>
                    </a:r>
                    <a:r>
                      <a:rPr lang="en-US" baseline="0" dirty="0"/>
                      <a:t> billions</a:t>
                    </a:r>
                    <a:endParaRPr lang="en-US" dirty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DF3-4E0E-9C34-B71A78BCB4BB}"/>
                </c:ext>
                <c:ext xmlns:c15="http://schemas.microsoft.com/office/drawing/2012/chart" uri="{CE6537A1-D6FC-4f65-9D91-7224C49458BB}">
                  <c15:layout>
                    <c:manualLayout>
                      <c:w val="0.1784886510429779"/>
                      <c:h val="8.426734636322458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7.3910895055845777E-2"/>
                  <c:y val="8.7429951783678048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900" b="1" dirty="0"/>
                      <a:t>Sport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₸ 29,8 billions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DF3-4E0E-9C34-B71A78BCB4BB}"/>
                </c:ext>
                <c:ext xmlns:c15="http://schemas.microsoft.com/office/drawing/2012/chart" uri="{CE6537A1-D6FC-4f65-9D91-7224C49458BB}">
                  <c15:layout>
                    <c:manualLayout>
                      <c:w val="0.14993881984048693"/>
                      <c:h val="8.426734636322458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0017317959136508"/>
                  <c:y val="5.908371292078695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900" b="1" dirty="0"/>
                      <a:t>Housing and utilities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₸ 11,1 billions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DF3-4E0E-9C34-B71A78BCB4BB}"/>
                </c:ext>
                <c:ext xmlns:c15="http://schemas.microsoft.com/office/drawing/2012/chart" uri="{CE6537A1-D6FC-4f65-9D91-7224C49458BB}">
                  <c15:layout>
                    <c:manualLayout>
                      <c:w val="0.19975807899239653"/>
                      <c:h val="8.4267346363224582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11082253069760968"/>
                  <c:y val="7.94820874603678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900" b="1" dirty="0"/>
                      <a:t>Social services</a:t>
                    </a:r>
                    <a:r>
                      <a:rPr lang="en-US" sz="900" dirty="0"/>
                      <a:t> 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₸ 0,04 billions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DF3-4E0E-9C34-B71A78BCB4BB}"/>
                </c:ext>
                <c:ext xmlns:c15="http://schemas.microsoft.com/office/drawing/2012/chart" uri="{CE6537A1-D6FC-4f65-9D91-7224C49458BB}">
                  <c15:layout>
                    <c:manualLayout>
                      <c:w val="0.14858989201660674"/>
                      <c:h val="8.4267346363224582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5.9738042763317328E-3"/>
                  <c:y val="6.847529761650414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900" b="1" dirty="0"/>
                      <a:t>Telecommunication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₸ 26,0 billions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DF3-4E0E-9C34-B71A78BCB4BB}"/>
                </c:ext>
                <c:ext xmlns:c15="http://schemas.microsoft.com/office/drawing/2012/chart" uri="{CE6537A1-D6FC-4f65-9D91-7224C49458BB}">
                  <c15:layout>
                    <c:manualLayout>
                      <c:w val="0.23059210819628026"/>
                      <c:h val="9.9004223889653284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1.7054443906443312E-2"/>
                  <c:y val="2.500954084587161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900" b="1" dirty="0"/>
                      <a:t>Transport</a:t>
                    </a:r>
                  </a:p>
                  <a:p>
                    <a:pPr>
                      <a:defRPr/>
                    </a:pPr>
                    <a:r>
                      <a:rPr lang="en-US" sz="900" b="1" dirty="0"/>
                      <a:t>₸ 1,8 </a:t>
                    </a:r>
                    <a:r>
                      <a:rPr lang="en-US" dirty="0"/>
                      <a:t>billions</a:t>
                    </a: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DF3-4E0E-9C34-B71A78BCB4BB}"/>
                </c:ext>
                <c:ext xmlns:c15="http://schemas.microsoft.com/office/drawing/2012/chart" uri="{CE6537A1-D6FC-4f65-9D91-7224C49458BB}">
                  <c15:layout>
                    <c:manualLayout>
                      <c:w val="0.15917737254679507"/>
                      <c:h val="8.426734636322458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Детские сады</c:v>
                </c:pt>
                <c:pt idx="1">
                  <c:v>Здравохранение</c:v>
                </c:pt>
                <c:pt idx="2">
                  <c:v>Образование</c:v>
                </c:pt>
                <c:pt idx="3">
                  <c:v>Спорт</c:v>
                </c:pt>
                <c:pt idx="4">
                  <c:v>Коммунальное хозяйство</c:v>
                </c:pt>
                <c:pt idx="5">
                  <c:v>Социальные услуги населению</c:v>
                </c:pt>
                <c:pt idx="6">
                  <c:v>Телекоммуникация и информатизация </c:v>
                </c:pt>
                <c:pt idx="7">
                  <c:v>Транспорт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74</c:v>
                </c:pt>
                <c:pt idx="1">
                  <c:v>29</c:v>
                </c:pt>
                <c:pt idx="2">
                  <c:v>10</c:v>
                </c:pt>
                <c:pt idx="3">
                  <c:v>22</c:v>
                </c:pt>
                <c:pt idx="4">
                  <c:v>15</c:v>
                </c:pt>
                <c:pt idx="5">
                  <c:v>10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DF3-4E0E-9C34-B71A78BCB4BB}"/>
            </c:ext>
          </c:extLst>
        </c:ser>
        <c:dLbls/>
        <c:firstSliceAng val="244"/>
      </c:pieChart>
    </c:plotArea>
    <c:plotVisOnly val="1"/>
    <c:dispBlanksAs val="zero"/>
  </c:chart>
  <c:txPr>
    <a:bodyPr/>
    <a:lstStyle/>
    <a:p>
      <a:pPr>
        <a:defRPr sz="1000">
          <a:solidFill>
            <a:schemeClr val="tx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Проекты</c:v>
                </c:pt>
              </c:strCache>
            </c:strRef>
          </c:tx>
          <c:dLbls>
            <c:dLbl>
              <c:idx val="0"/>
              <c:layout>
                <c:manualLayout>
                  <c:x val="-4.1510431734122277E-2"/>
                  <c:y val="0.13558037611762519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900" b="1" dirty="0">
                        <a:latin typeface="Arial" pitchFamily="34" charset="0"/>
                        <a:cs typeface="Arial" pitchFamily="34" charset="0"/>
                      </a:rPr>
                      <a:t>Automotive roads</a:t>
                    </a:r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en-US" sz="1000" dirty="0">
                        <a:latin typeface="Arial" pitchFamily="34" charset="0"/>
                        <a:cs typeface="Arial" pitchFamily="34" charset="0"/>
                      </a:rPr>
                      <a:t>₸ 610,7 billions</a:t>
                    </a:r>
                  </a:p>
                </c:rich>
              </c:tx>
              <c:spPr>
                <a:ln>
                  <a:solidFill>
                    <a:schemeClr val="accent1"/>
                  </a:solidFill>
                </a:ln>
              </c:sp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83C-434D-9176-C28A3EBB580F}"/>
                </c:ext>
                <c:ext xmlns:c15="http://schemas.microsoft.com/office/drawing/2012/chart" uri="{CE6537A1-D6FC-4f65-9D91-7224C49458BB}">
                  <c15:layout>
                    <c:manualLayout>
                      <c:w val="0.1768086390374248"/>
                      <c:h val="0.1708983102901059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5986667537662806E-2"/>
                  <c:y val="-0.13254118638157944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900" b="1" dirty="0">
                        <a:latin typeface="Arial" pitchFamily="34" charset="0"/>
                        <a:cs typeface="Arial" pitchFamily="34" charset="0"/>
                      </a:rPr>
                      <a:t>Education</a:t>
                    </a:r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en-US" sz="1000" dirty="0">
                        <a:latin typeface="Arial" pitchFamily="34" charset="0"/>
                        <a:cs typeface="Arial" pitchFamily="34" charset="0"/>
                      </a:rPr>
                      <a:t>₸ 0</a:t>
                    </a:r>
                  </a:p>
                  <a:p>
                    <a:pPr>
                      <a:defRPr sz="11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800" i="1" dirty="0">
                        <a:latin typeface="Arial" pitchFamily="34" charset="0"/>
                        <a:cs typeface="Arial" pitchFamily="34" charset="0"/>
                      </a:rPr>
                      <a:t>(No state obligations)</a:t>
                    </a:r>
                  </a:p>
                </c:rich>
              </c:tx>
              <c:spPr>
                <a:ln>
                  <a:solidFill>
                    <a:schemeClr val="accent1"/>
                  </a:solidFill>
                </a:ln>
              </c:sp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83C-434D-9176-C28A3EBB580F}"/>
                </c:ext>
                <c:ext xmlns:c15="http://schemas.microsoft.com/office/drawing/2012/chart" uri="{CE6537A1-D6FC-4f65-9D91-7224C49458BB}">
                  <c15:layout>
                    <c:manualLayout>
                      <c:w val="0.22023375267405879"/>
                      <c:h val="0.2846791776130316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Автодороги</c:v>
                </c:pt>
                <c:pt idx="1">
                  <c:v>Образование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3C-434D-9176-C28A3EBB580F}"/>
            </c:ext>
          </c:extLst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0.35714</cdr:x>
      <cdr:y>0.31343</cdr:y>
    </cdr:from>
    <cdr:to>
      <cdr:x>0.44047</cdr:x>
      <cdr:y>0.38806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08" y="1500198"/>
          <a:ext cx="50006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98</a:t>
          </a:r>
        </a:p>
      </cdr:txBody>
    </cdr:sp>
  </cdr:relSizeAnchor>
  <cdr:relSizeAnchor xmlns:cdr="http://schemas.openxmlformats.org/drawingml/2006/chartDrawing">
    <cdr:from>
      <cdr:x>0.54878</cdr:x>
      <cdr:y>0.61553</cdr:y>
    </cdr:from>
    <cdr:to>
      <cdr:x>0.60831</cdr:x>
      <cdr:y>0.69016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14710" y="2304788"/>
          <a:ext cx="348722" cy="279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30</a:t>
          </a:r>
        </a:p>
      </cdr:txBody>
    </cdr:sp>
  </cdr:relSizeAnchor>
  <cdr:relSizeAnchor xmlns:cdr="http://schemas.openxmlformats.org/drawingml/2006/chartDrawing">
    <cdr:from>
      <cdr:x>0.46341</cdr:x>
      <cdr:y>0.69184</cdr:y>
    </cdr:from>
    <cdr:to>
      <cdr:x>0.52294</cdr:x>
      <cdr:y>0.76647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714644" y="2590540"/>
          <a:ext cx="348722" cy="279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13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0.58537</cdr:x>
      <cdr:y>0.34843</cdr:y>
    </cdr:from>
    <cdr:to>
      <cdr:x>0.6687</cdr:x>
      <cdr:y>0.42306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29024" y="1304656"/>
          <a:ext cx="488140" cy="279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44</a:t>
          </a:r>
        </a:p>
      </cdr:txBody>
    </cdr:sp>
  </cdr:relSizeAnchor>
  <cdr:relSizeAnchor xmlns:cdr="http://schemas.openxmlformats.org/drawingml/2006/chartDrawing">
    <cdr:from>
      <cdr:x>0.60976</cdr:x>
      <cdr:y>0.48198</cdr:y>
    </cdr:from>
    <cdr:to>
      <cdr:x>0.69309</cdr:x>
      <cdr:y>0.5566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71900" y="1804722"/>
          <a:ext cx="488140" cy="279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5</a:t>
          </a:r>
          <a:endParaRPr lang="ru-RU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0.38824</cdr:x>
      <cdr:y>0.67276</cdr:y>
    </cdr:from>
    <cdr:to>
      <cdr:x>0.44777</cdr:x>
      <cdr:y>0.74739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57454" y="2519102"/>
          <a:ext cx="361479" cy="279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D8C3F-DCB0-4C27-BF99-F0FF448EA37E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5FA81-A124-421B-90E9-7D2A73C83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48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1E7852-C381-4B3B-932C-616AA6742CAB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6166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EF7D-786C-4755-9D25-6B71FE34D083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8949A-6155-42D0-8B25-53C5C8505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3286116" y="714356"/>
            <a:ext cx="2216132" cy="21438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8608" y="35818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Қазақстан Республикасы </a:t>
            </a:r>
            <a:b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Қаржы министрлігінің Қазынашылық комитеті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581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Treasury Committee</a:t>
            </a:r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Ministry of Finance of </a:t>
            </a: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Republic of Kazakhstan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143248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PEMPAL TCOP Plenary Meeting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Measuring and Monitoring Treasury Performance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628652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Tirana,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2018</a:t>
            </a:r>
          </a:p>
        </p:txBody>
      </p:sp>
      <p:pic>
        <p:nvPicPr>
          <p:cNvPr id="9" name="Picture 6" descr="K:\flag_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00174"/>
            <a:ext cx="2539687" cy="1357322"/>
          </a:xfrm>
          <a:prstGeom prst="rect">
            <a:avLst/>
          </a:prstGeom>
          <a:noFill/>
        </p:spPr>
      </p:pic>
      <p:pic>
        <p:nvPicPr>
          <p:cNvPr id="10" name="Picture 7" descr="K:\Казах-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428736"/>
            <a:ext cx="1341227" cy="13573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71802" y="5072074"/>
            <a:ext cx="4440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Ms.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Aliya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Baigenzhina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Deputy chairperson of the Treasury Committee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507207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Speaker: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85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/>
          <p:nvPr/>
        </p:nvPicPr>
        <p:blipFill>
          <a:blip r:embed="rId2"/>
          <a:srcRect l="36772" t="65032" r="31961" b="21439"/>
          <a:stretch>
            <a:fillRect/>
          </a:stretch>
        </p:blipFill>
        <p:spPr>
          <a:xfrm>
            <a:off x="5857884" y="3339356"/>
            <a:ext cx="1857388" cy="6429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71249"/>
            <a:ext cx="8136904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Treasury Committee of the Ministry of Finance of the Republic of Kazakhstan</a:t>
            </a:r>
            <a:endParaRPr lang="ru-RU" sz="2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96618" y="77152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29276" y="6478772"/>
            <a:ext cx="8928992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71318" y="6460217"/>
            <a:ext cx="563218" cy="365125"/>
          </a:xfrm>
        </p:spPr>
        <p:txBody>
          <a:bodyPr/>
          <a:lstStyle/>
          <a:p>
            <a:fld id="{4B6499DA-28F6-4655-8B09-542836300D74}" type="slidenum">
              <a:rPr lang="ru-RU" sz="1800" smtClean="0">
                <a:solidFill>
                  <a:schemeClr val="tx2">
                    <a:lumMod val="75000"/>
                  </a:schemeClr>
                </a:solidFill>
              </a:rPr>
              <a:pPr/>
              <a:t>2</a:t>
            </a:fld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4429188" cy="53976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Main functions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1600" dirty="0">
                <a:latin typeface="Arial" pitchFamily="34" charset="0"/>
                <a:cs typeface="Arial" pitchFamily="34" charset="0"/>
              </a:rPr>
              <a:t>Execution of the republican budget and service of execution of local budgets, the National Fund of the Republic of Kazakhstan</a:t>
            </a:r>
          </a:p>
          <a:p>
            <a:pPr algn="just"/>
            <a:r>
              <a:rPr lang="en-US" sz="1600" dirty="0">
                <a:latin typeface="Arial" pitchFamily="34" charset="0"/>
                <a:cs typeface="Arial" pitchFamily="34" charset="0"/>
              </a:rPr>
              <a:t>To ensure uninterrupted functioning and information security of the treasury information systems </a:t>
            </a:r>
          </a:p>
          <a:p>
            <a:pPr algn="just"/>
            <a:r>
              <a:rPr lang="en-US" sz="1600" dirty="0">
                <a:latin typeface="Arial" pitchFamily="34" charset="0"/>
                <a:cs typeface="Arial" pitchFamily="34" charset="0"/>
              </a:rPr>
              <a:t>To ensure the accounting of budgetary principles </a:t>
            </a:r>
          </a:p>
          <a:p>
            <a:pPr algn="just"/>
            <a:r>
              <a:rPr lang="en-US" sz="1600" dirty="0">
                <a:latin typeface="Arial" pitchFamily="34" charset="0"/>
                <a:cs typeface="Arial" pitchFamily="34" charset="0"/>
              </a:rPr>
              <a:t>Consolidation of financial statements for the republican and local budgets</a:t>
            </a:r>
          </a:p>
          <a:p>
            <a:pPr algn="just"/>
            <a:r>
              <a:rPr lang="en-US" sz="1600" dirty="0">
                <a:latin typeface="Arial" pitchFamily="34" charset="0"/>
                <a:cs typeface="Arial" pitchFamily="34" charset="0"/>
              </a:rPr>
              <a:t>State budget money management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>
                <a:latin typeface="Arial" pitchFamily="34" charset="0"/>
                <a:cs typeface="Arial" pitchFamily="34" charset="0"/>
              </a:rPr>
              <a:t>Serving the clients which are subjects of the Quasi-Public Sector</a:t>
            </a:r>
          </a:p>
          <a:p>
            <a:pPr algn="just"/>
            <a:r>
              <a:rPr lang="en-US" sz="1600" dirty="0">
                <a:latin typeface="Arial" pitchFamily="34" charset="0"/>
                <a:cs typeface="Arial" pitchFamily="34" charset="0"/>
              </a:rPr>
              <a:t>Coordination of Territorial Treasury Bodies activities</a:t>
            </a:r>
          </a:p>
          <a:p>
            <a:pPr algn="just"/>
            <a:r>
              <a:rPr lang="en-US" sz="1600" dirty="0">
                <a:latin typeface="Arial" pitchFamily="34" charset="0"/>
                <a:cs typeface="Arial" pitchFamily="34" charset="0"/>
              </a:rPr>
              <a:t>Registration of state obligations for Public-Private Partnership projects, including state concession obligations</a:t>
            </a:r>
          </a:p>
        </p:txBody>
      </p:sp>
      <p:pic>
        <p:nvPicPr>
          <p:cNvPr id="1026" name="Picture 2" descr="L:\Иконки\urban-buildings_318-62374.jpg"/>
          <p:cNvPicPr>
            <a:picLocks noChangeAspect="1" noChangeArrowheads="1"/>
          </p:cNvPicPr>
          <p:nvPr/>
        </p:nvPicPr>
        <p:blipFill>
          <a:blip r:embed="rId4" cstate="print"/>
          <a:srcRect t="2604" b="3645"/>
          <a:stretch>
            <a:fillRect/>
          </a:stretch>
        </p:blipFill>
        <p:spPr bwMode="auto">
          <a:xfrm>
            <a:off x="6104841" y="1564622"/>
            <a:ext cx="685799" cy="642942"/>
          </a:xfrm>
          <a:prstGeom prst="rect">
            <a:avLst/>
          </a:prstGeom>
          <a:noFill/>
        </p:spPr>
      </p:pic>
      <p:pic>
        <p:nvPicPr>
          <p:cNvPr id="1028" name="Picture 4" descr="L:\Иконки\Corporation-512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4714908" y="1421746"/>
            <a:ext cx="788969" cy="78896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658922" y="2207564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Committee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7549" y="2207564"/>
            <a:ext cx="14382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Departments</a:t>
            </a:r>
            <a:endParaRPr lang="ru-RU" sz="13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 descr="L:\Иконки\urban-buildings_318-62374.jpg"/>
          <p:cNvPicPr>
            <a:picLocks noChangeAspect="1" noChangeArrowheads="1"/>
          </p:cNvPicPr>
          <p:nvPr/>
        </p:nvPicPr>
        <p:blipFill>
          <a:blip r:embed="rId4" cstate="print"/>
          <a:srcRect t="2604" b="3645"/>
          <a:stretch>
            <a:fillRect/>
          </a:stretch>
        </p:blipFill>
        <p:spPr bwMode="auto">
          <a:xfrm>
            <a:off x="7850562" y="1548536"/>
            <a:ext cx="685799" cy="642942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181399" y="2207564"/>
            <a:ext cx="17940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188 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city and district </a:t>
            </a:r>
          </a:p>
          <a:p>
            <a:pPr algn="ctr"/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divisions</a:t>
            </a:r>
            <a:endParaRPr lang="ru-RU" sz="13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5500694" y="1778936"/>
            <a:ext cx="357190" cy="14287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7142006" y="1778936"/>
            <a:ext cx="357190" cy="14287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Выноска со стрелкой вниз 35"/>
          <p:cNvSpPr/>
          <p:nvPr/>
        </p:nvSpPr>
        <p:spPr>
          <a:xfrm>
            <a:off x="4658922" y="928670"/>
            <a:ext cx="4323974" cy="2500330"/>
          </a:xfrm>
          <a:prstGeom prst="downArrowCallout">
            <a:avLst>
              <a:gd name="adj1" fmla="val 11008"/>
              <a:gd name="adj2" fmla="val 9375"/>
              <a:gd name="adj3" fmla="val 15475"/>
              <a:gd name="adj4" fmla="val 80399"/>
            </a:avLst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500694" y="3922076"/>
            <a:ext cx="2696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12 306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public institutions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4876" y="4643446"/>
            <a:ext cx="4214842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Volume of serviced budget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Republic budget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₸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trillions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34,8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billions)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budgets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₸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trillions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$ 14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billions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43438" y="4185595"/>
            <a:ext cx="4339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23 319 </a:t>
            </a:r>
            <a:r>
              <a:rPr lang="en-US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employees of accounting services</a:t>
            </a:r>
            <a:endParaRPr lang="ru-RU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0436" y="1005950"/>
            <a:ext cx="352372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3 066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employees of the treasury bodies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DC422642-8C14-4B1C-82E7-03BB21097A5C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80" y="2643182"/>
            <a:ext cx="1227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Goal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065139217"/>
              </p:ext>
            </p:extLst>
          </p:nvPr>
        </p:nvGraphicFramePr>
        <p:xfrm>
          <a:off x="504960" y="3011353"/>
          <a:ext cx="4209916" cy="326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000760" y="3143248"/>
            <a:ext cx="2016224" cy="76798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Processing time per document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64656" y="4391288"/>
            <a:ext cx="1800201" cy="5624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endParaRPr lang="ru-RU" dirty="0">
              <a:ln w="18415" cmpd="sng">
                <a:noFill/>
                <a:prstDash val="solid"/>
              </a:ln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08873" y="4391288"/>
            <a:ext cx="1876553" cy="5624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endParaRPr lang="ru-RU" dirty="0">
              <a:ln w="18415" cmpd="sng">
                <a:noFill/>
                <a:prstDash val="solid"/>
              </a:ln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>
            <a:stCxn id="18" idx="2"/>
          </p:cNvCxnSpPr>
          <p:nvPr/>
        </p:nvCxnSpPr>
        <p:spPr>
          <a:xfrm rot="5400000">
            <a:off x="6567339" y="3916160"/>
            <a:ext cx="446459" cy="436608"/>
          </a:xfrm>
          <a:prstGeom prst="straightConnector1">
            <a:avLst/>
          </a:prstGeom>
          <a:ln cmpd="sng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6995826" y="3923999"/>
            <a:ext cx="446459" cy="420930"/>
          </a:xfrm>
          <a:prstGeom prst="straightConnector1">
            <a:avLst/>
          </a:prstGeom>
          <a:ln cmpd="sng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190" y="3409959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2011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190" y="3738254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2012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496" y="4133109"/>
            <a:ext cx="66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2013-16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190" y="453426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643" y="4866750"/>
            <a:ext cx="680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2018-19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190" y="523049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190" y="552214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/>
                </a:solidFill>
              </a:rPr>
              <a:t>2021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47992" y="5144272"/>
            <a:ext cx="1800201" cy="761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8 034 873 </a:t>
            </a:r>
            <a:r>
              <a:rPr lang="en-US" sz="14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  <a:endParaRPr lang="ru-RU" sz="1400" b="1" dirty="0">
              <a:ln w="18415" cmpd="sng">
                <a:noFill/>
                <a:prstDash val="solid"/>
              </a:ln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76818" y="5144272"/>
            <a:ext cx="1876553" cy="761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403 702 </a:t>
            </a:r>
            <a:r>
              <a:rPr lang="en-US" sz="1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  <a:r>
              <a:rPr lang="kk-KZ" sz="1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endParaRPr lang="ru-RU" sz="14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28860" y="6208961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Hours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85984" y="6238895"/>
            <a:ext cx="142876" cy="1905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984474" y="3972511"/>
            <a:ext cx="16592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Payments (Commercial Invoice)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00892" y="3929066"/>
            <a:ext cx="2286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Application for Contract Registration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99592" y="71249"/>
            <a:ext cx="8136904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indicators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4" cstate="print"/>
          <a:srcRect l="15900" t="16300" r="15100" b="16950"/>
          <a:stretch>
            <a:fillRect/>
          </a:stretch>
        </p:blipFill>
        <p:spPr bwMode="auto">
          <a:xfrm>
            <a:off x="96618" y="77152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7" name="Прямоугольник 46"/>
          <p:cNvSpPr/>
          <p:nvPr/>
        </p:nvSpPr>
        <p:spPr>
          <a:xfrm>
            <a:off x="285720" y="1083229"/>
            <a:ext cx="3031190" cy="1368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905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of processing time for financial documents transaction</a:t>
            </a:r>
            <a:endParaRPr lang="ru-RU" sz="2000" b="1" dirty="0">
              <a:ln w="1905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26602" y="1000108"/>
            <a:ext cx="2160240" cy="5605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endParaRPr lang="ru-RU" sz="20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4643438" y="1142984"/>
            <a:ext cx="1714512" cy="345609"/>
          </a:xfrm>
          <a:prstGeom prst="rightArrow">
            <a:avLst>
              <a:gd name="adj1" fmla="val 46108"/>
              <a:gd name="adj2" fmla="val 100000"/>
            </a:avLst>
          </a:prstGeom>
          <a:solidFill>
            <a:srgbClr val="153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75"/>
          </a:p>
        </p:txBody>
      </p:sp>
      <p:sp>
        <p:nvSpPr>
          <p:cNvPr id="50" name="Прямоугольник 49"/>
          <p:cNvSpPr/>
          <p:nvPr/>
        </p:nvSpPr>
        <p:spPr>
          <a:xfrm>
            <a:off x="6626602" y="2000240"/>
            <a:ext cx="2160240" cy="684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2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endParaRPr lang="ru-RU" sz="2000" b="1" dirty="0">
              <a:ln w="18415" cmpd="sng">
                <a:noFill/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73640" y="860051"/>
            <a:ext cx="121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planned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84474" y="1872364"/>
            <a:ext cx="1160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actual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28992" y="1500174"/>
            <a:ext cx="121444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tx1"/>
                </a:solidFill>
              </a:rPr>
              <a:t>2017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4606585" y="2171519"/>
            <a:ext cx="1714512" cy="345609"/>
          </a:xfrm>
          <a:prstGeom prst="rightArrow">
            <a:avLst>
              <a:gd name="adj1" fmla="val 46108"/>
              <a:gd name="adj2" fmla="val 100000"/>
            </a:avLst>
          </a:prstGeom>
          <a:solidFill>
            <a:srgbClr val="153C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75"/>
          </a:p>
        </p:txBody>
      </p:sp>
      <p:sp>
        <p:nvSpPr>
          <p:cNvPr id="42" name="Прямоугольник 41"/>
          <p:cNvSpPr/>
          <p:nvPr/>
        </p:nvSpPr>
        <p:spPr>
          <a:xfrm>
            <a:off x="129276" y="6478772"/>
            <a:ext cx="8928992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Номер слайда 6"/>
          <p:cNvSpPr txBox="1">
            <a:spLocks/>
          </p:cNvSpPr>
          <p:nvPr/>
        </p:nvSpPr>
        <p:spPr>
          <a:xfrm>
            <a:off x="8471318" y="6460217"/>
            <a:ext cx="563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499DA-28F6-4655-8B09-542836300D74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7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556140" y="5002306"/>
            <a:ext cx="4680520" cy="1307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facilities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latin typeface="Arial" pitchFamily="34" charset="0"/>
                <a:cs typeface="Arial" pitchFamily="34" charset="0"/>
              </a:rPr>
              <a:t>with a total cost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₸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5,9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billions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71249"/>
            <a:ext cx="8136904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Treasury support for public procurements</a:t>
            </a:r>
          </a:p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construction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96618" y="77152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29276" y="6478772"/>
            <a:ext cx="8928992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71318" y="6460217"/>
            <a:ext cx="563218" cy="365125"/>
          </a:xfrm>
        </p:spPr>
        <p:txBody>
          <a:bodyPr/>
          <a:lstStyle/>
          <a:p>
            <a:fld id="{4B6499DA-28F6-4655-8B09-542836300D74}" type="slidenum">
              <a:rPr lang="ru-RU" sz="1800" smtClean="0">
                <a:solidFill>
                  <a:schemeClr val="tx2">
                    <a:lumMod val="75000"/>
                  </a:schemeClr>
                </a:solidFill>
              </a:rPr>
              <a:pPr/>
              <a:t>4</a:t>
            </a:fld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5536" y="4108013"/>
            <a:ext cx="1764196" cy="17885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6380" y="3202106"/>
            <a:ext cx="4680520" cy="1307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facilities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latin typeface="Arial" pitchFamily="34" charset="0"/>
                <a:cs typeface="Arial" pitchFamily="34" charset="0"/>
              </a:rPr>
              <a:t>with a total cost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₸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0,7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billions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555776" y="2307813"/>
            <a:ext cx="1764196" cy="17885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</a:t>
            </a:r>
          </a:p>
        </p:txBody>
      </p:sp>
      <p:sp>
        <p:nvSpPr>
          <p:cNvPr id="16" name="Стрелка вправо 15"/>
          <p:cNvSpPr/>
          <p:nvPr/>
        </p:nvSpPr>
        <p:spPr>
          <a:xfrm rot="19556559">
            <a:off x="1919002" y="3878519"/>
            <a:ext cx="899912" cy="39461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9556559">
            <a:off x="4245276" y="2240687"/>
            <a:ext cx="899912" cy="39461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78508" y="1196752"/>
            <a:ext cx="3857988" cy="150213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Contracts</a:t>
            </a:r>
            <a:r>
              <a:rPr lang="kk-KZ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registered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  for works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₸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4,2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billions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2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71249"/>
            <a:ext cx="8136904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Contract registration of Public-Private Partnership (Concessions)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96618" y="77152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452320" y="6460217"/>
            <a:ext cx="1582216" cy="365125"/>
          </a:xfrm>
        </p:spPr>
        <p:txBody>
          <a:bodyPr/>
          <a:lstStyle/>
          <a:p>
            <a:fld id="{4B6499DA-28F6-4655-8B09-542836300D74}" type="slidenum">
              <a:rPr lang="ru-RU" sz="1800" smtClean="0">
                <a:solidFill>
                  <a:schemeClr val="tx2">
                    <a:lumMod val="75000"/>
                  </a:schemeClr>
                </a:solidFill>
              </a:rPr>
              <a:pPr/>
              <a:t>5</a:t>
            </a:fld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857760"/>
            <a:ext cx="7715304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Registered (as of 01/05/2018)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197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contracts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republican projects with state obligations for the amount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610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billions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194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contracts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local projects with state obligations for the amount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147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billions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351752273"/>
              </p:ext>
            </p:extLst>
          </p:nvPr>
        </p:nvGraphicFramePr>
        <p:xfrm>
          <a:off x="3857620" y="1071546"/>
          <a:ext cx="607223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5929322" y="3447772"/>
            <a:ext cx="382744" cy="5064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715008" y="3214686"/>
            <a:ext cx="382744" cy="5064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8" y="1000108"/>
            <a:ext cx="2640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Arial" pitchFamily="34" charset="0"/>
                <a:cs typeface="Arial" pitchFamily="34" charset="0"/>
              </a:rPr>
              <a:t>Projects at the local level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72" y="1000108"/>
            <a:ext cx="3953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Arial" pitchFamily="34" charset="0"/>
                <a:cs typeface="Arial" pitchFamily="34" charset="0"/>
              </a:rPr>
              <a:t>Projects at the republic (national) level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4263363149"/>
              </p:ext>
            </p:extLst>
          </p:nvPr>
        </p:nvGraphicFramePr>
        <p:xfrm>
          <a:off x="-1000164" y="1214422"/>
          <a:ext cx="642942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1500166" y="2285992"/>
            <a:ext cx="382744" cy="5064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2428860" y="2857496"/>
            <a:ext cx="382744" cy="5064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0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580" y="71248"/>
            <a:ext cx="8136904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Implementation of the fourth level of budget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96618" y="77152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29276" y="6478772"/>
            <a:ext cx="8928992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71318" y="6460217"/>
            <a:ext cx="563218" cy="365125"/>
          </a:xfrm>
        </p:spPr>
        <p:txBody>
          <a:bodyPr/>
          <a:lstStyle/>
          <a:p>
            <a:fld id="{4B6499DA-28F6-4655-8B09-542836300D74}" type="slidenum">
              <a:rPr lang="ru-RU" sz="1800" smtClean="0">
                <a:solidFill>
                  <a:schemeClr val="tx2">
                    <a:lumMod val="75000"/>
                  </a:schemeClr>
                </a:solidFill>
              </a:rPr>
              <a:pPr/>
              <a:t>6</a:t>
            </a:fld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 rot="2476377">
            <a:off x="2746261" y="3274962"/>
            <a:ext cx="484632" cy="54172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1149814"/>
              </p:ext>
            </p:extLst>
          </p:nvPr>
        </p:nvGraphicFramePr>
        <p:xfrm>
          <a:off x="971601" y="1268760"/>
          <a:ext cx="7560840" cy="115079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4212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36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3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2008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Annual plan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latin typeface="Arial" pitchFamily="34" charset="0"/>
                          <a:cs typeface="Arial" pitchFamily="34" charset="0"/>
                        </a:rPr>
                        <a:t>Planned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Factual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Revenue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113</a:t>
                      </a:r>
                      <a:r>
                        <a:rPr lang="ru-RU" sz="1600" b="1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775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23 939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27 676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115,6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2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Expenditure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113 858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22 385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21 932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7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Deficit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- 95 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1 554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5 744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08179" y="2618561"/>
            <a:ext cx="2664296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1062 </a:t>
            </a:r>
            <a:endParaRPr lang="en-US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budgets of local 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self-governance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4" y="3795731"/>
            <a:ext cx="3024337" cy="1656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987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budgets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received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subventions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49708" y="3795731"/>
            <a:ext cx="3384376" cy="1613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budgets are self-sufficient due to tax and non-tax revenues, of which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transfers budget withdrawals</a:t>
            </a:r>
          </a:p>
          <a:p>
            <a:pPr algn="just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withdrawals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31559" y="836711"/>
            <a:ext cx="1279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u="sng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Millions </a:t>
            </a:r>
            <a:r>
              <a:rPr lang="en-US" sz="1400" i="1" u="sng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tenge</a:t>
            </a:r>
            <a:endParaRPr lang="ru-RU" sz="1400" u="sng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3076355"/>
              </p:ext>
            </p:extLst>
          </p:nvPr>
        </p:nvGraphicFramePr>
        <p:xfrm>
          <a:off x="1763688" y="5550566"/>
          <a:ext cx="5976664" cy="70550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460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03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81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81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2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Growth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Number of FMIS Users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2 407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3 267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35%</a:t>
                      </a:r>
                    </a:p>
                  </a:txBody>
                  <a:tcPr marL="6662" marR="6662" marT="66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Стрелка вниз 13"/>
          <p:cNvSpPr/>
          <p:nvPr/>
        </p:nvSpPr>
        <p:spPr>
          <a:xfrm rot="19107205">
            <a:off x="6091156" y="3293820"/>
            <a:ext cx="484632" cy="54172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7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71249"/>
            <a:ext cx="8136904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96618" y="77152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29276" y="6478772"/>
            <a:ext cx="8928992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7422" y="3143248"/>
            <a:ext cx="484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Thank you for attention!</a:t>
            </a:r>
          </a:p>
        </p:txBody>
      </p:sp>
    </p:spTree>
    <p:extLst>
      <p:ext uri="{BB962C8B-B14F-4D97-AF65-F5344CB8AC3E}">
        <p14:creationId xmlns:p14="http://schemas.microsoft.com/office/powerpoint/2010/main" xmlns="" val="847934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477</Words>
  <Application>Microsoft Office PowerPoint</Application>
  <PresentationFormat>Экран (4:3)</PresentationFormat>
  <Paragraphs>140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TChikanaev</dc:creator>
  <cp:lastModifiedBy>TChikanaev</cp:lastModifiedBy>
  <cp:revision>197</cp:revision>
  <dcterms:created xsi:type="dcterms:W3CDTF">2018-05-14T03:32:29Z</dcterms:created>
  <dcterms:modified xsi:type="dcterms:W3CDTF">2018-05-22T04:15:47Z</dcterms:modified>
</cp:coreProperties>
</file>