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31" r:id="rId1"/>
  </p:sldMasterIdLst>
  <p:notesMasterIdLst>
    <p:notesMasterId r:id="rId20"/>
  </p:notesMasterIdLst>
  <p:sldIdLst>
    <p:sldId id="441" r:id="rId2"/>
    <p:sldId id="470" r:id="rId3"/>
    <p:sldId id="471" r:id="rId4"/>
    <p:sldId id="464" r:id="rId5"/>
    <p:sldId id="463" r:id="rId6"/>
    <p:sldId id="444" r:id="rId7"/>
    <p:sldId id="459" r:id="rId8"/>
    <p:sldId id="449" r:id="rId9"/>
    <p:sldId id="453" r:id="rId10"/>
    <p:sldId id="454" r:id="rId11"/>
    <p:sldId id="456" r:id="rId12"/>
    <p:sldId id="466" r:id="rId13"/>
    <p:sldId id="467" r:id="rId14"/>
    <p:sldId id="472" r:id="rId15"/>
    <p:sldId id="473" r:id="rId16"/>
    <p:sldId id="474" r:id="rId17"/>
    <p:sldId id="476" r:id="rId18"/>
    <p:sldId id="47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E00"/>
    <a:srgbClr val="172E00"/>
    <a:srgbClr val="2448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6000" autoAdjust="0"/>
  </p:normalViewPr>
  <p:slideViewPr>
    <p:cSldViewPr>
      <p:cViewPr varScale="1">
        <p:scale>
          <a:sx n="119" d="100"/>
          <a:sy n="119" d="100"/>
        </p:scale>
        <p:origin x="102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5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59141-8077-4D43-A040-B6EA5AC621BC}" type="datetimeFigureOut">
              <a:rPr lang="en-US" smtClean="0"/>
              <a:pPr/>
              <a:t>11/18/2016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74DB7-85A5-49CD-A2C6-27E61496A21F}" type="slidenum">
              <a:rPr lang="en-US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8864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4DB7-85A5-49CD-A2C6-27E61496A21F}" type="slidenum">
              <a:rPr lang="en-US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0469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4DB7-85A5-49CD-A2C6-27E61496A21F}" type="slidenum">
              <a:rPr lang="en-US" smtClean="0"/>
              <a:pPr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7272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i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4DB7-85A5-49CD-A2C6-27E61496A21F}" type="slidenum">
              <a:rPr lang="en-US" smtClean="0"/>
              <a:pPr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0557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4DB7-85A5-49CD-A2C6-27E61496A21F}" type="slidenum">
              <a:rPr lang="en-US" smtClean="0"/>
              <a:pPr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307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4DB7-85A5-49CD-A2C6-27E61496A21F}" type="slidenum">
              <a:rPr lang="en-US" smtClean="0"/>
              <a:pPr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62008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4DB7-85A5-49CD-A2C6-27E61496A21F}" type="slidenum">
              <a:rPr lang="en-US" smtClean="0"/>
              <a:pPr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0037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4DB7-85A5-49CD-A2C6-27E61496A21F}" type="slidenum">
              <a:rPr lang="en-US" smtClean="0"/>
              <a:pPr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9204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4DB7-85A5-49CD-A2C6-27E61496A21F}" type="slidenum">
              <a:rPr lang="en-US" smtClean="0"/>
              <a:pPr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6326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4DB7-85A5-49CD-A2C6-27E61496A21F}" type="slidenum">
              <a:rPr lang="en-US" smtClean="0"/>
              <a:pPr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6041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4DB7-85A5-49CD-A2C6-27E61496A21F}" type="slidenum">
              <a:rPr lang="en-US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62896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4DB7-85A5-49CD-A2C6-27E61496A21F}" type="slidenum">
              <a:rPr lang="en-US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6605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4DB7-85A5-49CD-A2C6-27E61496A21F}" type="slidenum">
              <a:rPr lang="en-US" smtClean="0"/>
              <a:pPr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958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4DB7-85A5-49CD-A2C6-27E61496A21F}" type="slidenum">
              <a:rPr lang="en-US" smtClean="0"/>
              <a:pPr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0586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4DB7-85A5-49CD-A2C6-27E61496A21F}" type="slidenum">
              <a:rPr lang="en-US" smtClean="0"/>
              <a:pPr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4694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4DB7-85A5-49CD-A2C6-27E61496A21F}" type="slidenum">
              <a:rPr lang="en-US" smtClean="0"/>
              <a:pPr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4288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4DB7-85A5-49CD-A2C6-27E61496A21F}" type="slidenum">
              <a:rPr lang="en-US" smtClean="0"/>
              <a:pPr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6258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74DB7-85A5-49CD-A2C6-27E61496A21F}" type="slidenum">
              <a:rPr lang="en-US" smtClean="0"/>
              <a:pPr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0078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11/18/2016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7AF16DE-A0D5-4438-950F-5B1E159C2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5691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00" y="457200"/>
            <a:ext cx="6172200" cy="4678204"/>
          </a:xfrm>
          <a:prstGeom prst="rect">
            <a:avLst/>
          </a:prstGeom>
          <a:solidFill>
            <a:srgbClr val="1F3E00"/>
          </a:solidFill>
        </p:spPr>
        <p:txBody>
          <a:bodyPr wrap="square" rtlCol="0">
            <a:spAutoFit/>
          </a:bodyPr>
          <a:lstStyle/>
          <a:p>
            <a:r>
              <a:rPr lang="hr-HR" sz="4400" dirty="0" smtClean="0">
                <a:solidFill>
                  <a:schemeClr val="bg1"/>
                </a:solidFill>
              </a:rPr>
              <a:t>Novi pristupi u planiranju proračuna prema učinku</a:t>
            </a:r>
          </a:p>
          <a:p>
            <a:endParaRPr lang="hr-HR" dirty="0">
              <a:solidFill>
                <a:schemeClr val="bg1"/>
              </a:solidFill>
            </a:endParaRPr>
          </a:p>
          <a:p>
            <a:r>
              <a:rPr lang="hr-HR" sz="2400" i="1" dirty="0" smtClean="0">
                <a:solidFill>
                  <a:srgbClr val="0070C0"/>
                </a:solidFill>
              </a:rPr>
              <a:t>Lekcije iz iskustva provođenja reformi u sedam zemalja</a:t>
            </a:r>
          </a:p>
          <a:p>
            <a:endParaRPr lang="hr-HR" dirty="0">
              <a:solidFill>
                <a:schemeClr val="bg1"/>
              </a:solidFill>
            </a:endParaRPr>
          </a:p>
          <a:p>
            <a:r>
              <a:rPr lang="hr-HR" dirty="0" err="1" smtClean="0">
                <a:solidFill>
                  <a:schemeClr val="bg1"/>
                </a:solidFill>
              </a:rPr>
              <a:t>Donald</a:t>
            </a:r>
            <a:r>
              <a:rPr lang="hr-HR" dirty="0" smtClean="0">
                <a:solidFill>
                  <a:schemeClr val="bg1"/>
                </a:solidFill>
              </a:rPr>
              <a:t> </a:t>
            </a:r>
            <a:r>
              <a:rPr lang="hr-HR" dirty="0" err="1" smtClean="0">
                <a:solidFill>
                  <a:schemeClr val="bg1"/>
                </a:solidFill>
              </a:rPr>
              <a:t>Moynihan</a:t>
            </a:r>
            <a:r>
              <a:rPr lang="hr-HR" dirty="0" smtClean="0">
                <a:solidFill>
                  <a:schemeClr val="bg1"/>
                </a:solidFill>
              </a:rPr>
              <a:t> i Ivor </a:t>
            </a:r>
            <a:r>
              <a:rPr lang="hr-HR" dirty="0" err="1" smtClean="0">
                <a:solidFill>
                  <a:schemeClr val="bg1"/>
                </a:solidFill>
              </a:rPr>
              <a:t>Beazley</a:t>
            </a:r>
            <a:endParaRPr lang="hr-HR" dirty="0" smtClean="0">
              <a:solidFill>
                <a:schemeClr val="bg1"/>
              </a:solidFill>
            </a:endParaRPr>
          </a:p>
          <a:p>
            <a:endParaRPr lang="hr-HR" dirty="0">
              <a:solidFill>
                <a:schemeClr val="bg1"/>
              </a:solidFill>
            </a:endParaRPr>
          </a:p>
          <a:p>
            <a:endParaRPr lang="hr-HR" dirty="0" smtClean="0">
              <a:solidFill>
                <a:schemeClr val="bg1"/>
              </a:solidFill>
            </a:endParaRPr>
          </a:p>
          <a:p>
            <a:endParaRPr lang="hr-HR" dirty="0">
              <a:solidFill>
                <a:schemeClr val="bg1"/>
              </a:solidFill>
            </a:endParaRPr>
          </a:p>
          <a:p>
            <a:endParaRPr lang="hr-HR" dirty="0" smtClean="0">
              <a:solidFill>
                <a:schemeClr val="bg1"/>
              </a:solidFill>
            </a:endParaRPr>
          </a:p>
          <a:p>
            <a:endParaRPr lang="hr-HR" dirty="0">
              <a:solidFill>
                <a:schemeClr val="bg1"/>
              </a:solidFill>
            </a:endParaRPr>
          </a:p>
          <a:p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85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1868577"/>
            <a:ext cx="836295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400" i="1" dirty="0" smtClean="0"/>
              <a:t>Rutinska upotreba informacija o učinku: </a:t>
            </a:r>
            <a:r>
              <a:rPr lang="en-US" sz="2400" dirty="0" smtClean="0"/>
              <a:t>putem evaluacije programa, revizija i rutinskog učenja</a:t>
            </a:r>
            <a:endParaRPr lang="hr-HR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6056531"/>
            <a:ext cx="41148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</a:rPr>
              <a:t>SMJERNICE U RAZVOJU</a:t>
            </a:r>
          </a:p>
          <a:p>
            <a:r>
              <a:rPr lang="hr-HR" b="1" dirty="0" smtClean="0"/>
              <a:t>Upravljanje javnim sektorom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156162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914400"/>
            <a:ext cx="836295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400" i="1" dirty="0"/>
              <a:t>Promjena u ponašanju: </a:t>
            </a:r>
            <a:r>
              <a:rPr lang="en-US" sz="2400" dirty="0" smtClean="0"/>
              <a:t>Brzina i ambicija promjena trebaju odražavati težinu izgradnje kulture učinka</a:t>
            </a:r>
          </a:p>
          <a:p>
            <a:pPr lvl="0"/>
            <a:endParaRPr lang="hr-HR" sz="2400" dirty="0"/>
          </a:p>
          <a:p>
            <a:pPr lvl="0"/>
            <a:r>
              <a:rPr lang="en-US" sz="2400" i="1" dirty="0"/>
              <a:t>Ravnomjerna politička i birokratska potpora </a:t>
            </a:r>
            <a:r>
              <a:rPr lang="en-US" sz="2400" dirty="0"/>
              <a:t>Politički prvak ima prednosti i nedostatke</a:t>
            </a:r>
            <a:endParaRPr lang="hr-HR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6056531"/>
            <a:ext cx="41148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</a:rPr>
              <a:t>SMJERNICE U RAZVOJU</a:t>
            </a:r>
          </a:p>
          <a:p>
            <a:r>
              <a:rPr lang="hr-HR" b="1" dirty="0" smtClean="0"/>
              <a:t>Upravljanje javnim sektorom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114146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0999" y="1719071"/>
            <a:ext cx="8407893" cy="399592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Umjesto standardnog izvještavanja, naglasak na ključnim područjima pružanja usluga te strateškim političkim prioritetima</a:t>
            </a:r>
            <a:endParaRPr lang="hr-HR" sz="2800" dirty="0" smtClean="0"/>
          </a:p>
          <a:p>
            <a:r>
              <a:rPr lang="en-US" sz="2800" dirty="0" smtClean="0"/>
              <a:t>Umjesto oslanjanja na proračunski proces, dio sveobuhvatnog pristupa za analizu politike i upravljanje </a:t>
            </a:r>
            <a:endParaRPr lang="hr-HR" sz="2800" dirty="0"/>
          </a:p>
          <a:p>
            <a:r>
              <a:rPr lang="en-US" sz="2800" dirty="0" smtClean="0"/>
              <a:t>Naglasak na upraviteljima programa koji su najizgledniji korisnici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Novi pristup za budućnost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4670" y="6096000"/>
            <a:ext cx="41148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</a:rPr>
              <a:t>SMJERNICE U RAZVOJU</a:t>
            </a:r>
          </a:p>
          <a:p>
            <a:r>
              <a:rPr lang="hr-HR" b="1" dirty="0" smtClean="0"/>
              <a:t>Upravljanje javnim sektorom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153139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600200"/>
            <a:ext cx="8407893" cy="424647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Uskladiti planiranje proračuna prema učinku s kapacitetima i potrebama</a:t>
            </a:r>
          </a:p>
          <a:p>
            <a:r>
              <a:rPr lang="en-US" sz="2800" dirty="0" smtClean="0"/>
              <a:t>Za dugoročni pristup bitni su dosljednost u svim pokušajima reforme te postupna prilagodba promjena na temelju iskustva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Novi pristup za budućnost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6056531"/>
            <a:ext cx="41148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</a:rPr>
              <a:t>SMJERNICE U RAZVOJU</a:t>
            </a:r>
          </a:p>
          <a:p>
            <a:r>
              <a:rPr lang="hr-HR" b="1" dirty="0" smtClean="0"/>
              <a:t>Upravljanje javnim sektorom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186153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990600"/>
            <a:ext cx="7848600" cy="4419600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800" dirty="0" smtClean="0"/>
              <a:t>Poljska: od revolucionarnog do razvojnog pristupa</a:t>
            </a:r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r>
              <a:rPr lang="en-US" sz="2400" u="sng" dirty="0" smtClean="0"/>
              <a:t>Zbog čega revolucija nije uspjela?</a:t>
            </a:r>
          </a:p>
          <a:p>
            <a:r>
              <a:rPr lang="en-US" sz="2400" dirty="0" smtClean="0"/>
              <a:t>Složeni dizajn planiranja proračuna prema učinku (najbolje od OECD-a)</a:t>
            </a:r>
          </a:p>
          <a:p>
            <a:r>
              <a:rPr lang="en-US" sz="2400" dirty="0" smtClean="0"/>
              <a:t>Gubitak političke podrške</a:t>
            </a:r>
          </a:p>
          <a:p>
            <a:r>
              <a:rPr lang="en-US" sz="2400" dirty="0" smtClean="0"/>
              <a:t>Premalo zaposlenika i previše podjela u Ministarstvu financija</a:t>
            </a:r>
            <a:endParaRPr lang="hr-HR" sz="2400" dirty="0" smtClean="0"/>
          </a:p>
          <a:p>
            <a:r>
              <a:rPr lang="en-US" sz="2400" dirty="0" smtClean="0"/>
              <a:t>Odugovlačenje s reformom zakonodavstva</a:t>
            </a:r>
          </a:p>
          <a:p>
            <a:r>
              <a:rPr lang="en-US" sz="2400" dirty="0" smtClean="0"/>
              <a:t>Kulturne prepreke reformi javnog sektora temeljenoj na ciljevima</a:t>
            </a:r>
          </a:p>
          <a:p>
            <a:pPr>
              <a:buFontTx/>
              <a:buChar char="-"/>
            </a:pPr>
            <a:endParaRPr lang="hr-HR" sz="2400" dirty="0" smtClean="0"/>
          </a:p>
          <a:p>
            <a:endParaRPr lang="hr-HR" dirty="0" smtClean="0"/>
          </a:p>
          <a:p>
            <a:endParaRPr lang="hr-HR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85800" y="6056531"/>
            <a:ext cx="41148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</a:rPr>
              <a:t>SMJERNICE U RAZVOJU</a:t>
            </a:r>
          </a:p>
          <a:p>
            <a:r>
              <a:rPr lang="hr-HR" b="1" dirty="0" smtClean="0"/>
              <a:t>Upravljanje javnim sektorom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317240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39140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838200" y="1066800"/>
            <a:ext cx="7543800" cy="40934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Nizozemska: problemi tijekom prvog desetljeća planiranja proračuna prema učinku</a:t>
            </a:r>
          </a:p>
          <a:p>
            <a:endParaRPr lang="hr-HR" dirty="0" smtClean="0"/>
          </a:p>
          <a:p>
            <a:pPr>
              <a:buFontTx/>
              <a:buChar char="-"/>
            </a:pPr>
            <a:r>
              <a:rPr lang="en-US" sz="2400" dirty="0" smtClean="0"/>
              <a:t>Prenaglašavanje usklađenosti umjesto relevantnosti</a:t>
            </a:r>
          </a:p>
          <a:p>
            <a:pPr>
              <a:buFontTx/>
              <a:buChar char="-"/>
            </a:pPr>
            <a:endParaRPr lang="hr-HR" sz="2400" dirty="0" smtClean="0"/>
          </a:p>
          <a:p>
            <a:pPr>
              <a:buFontTx/>
              <a:buChar char="-"/>
            </a:pPr>
            <a:r>
              <a:rPr lang="en-US" sz="2400" dirty="0" smtClean="0"/>
              <a:t>Proračun zatrpan informacijama o učinku</a:t>
            </a:r>
          </a:p>
          <a:p>
            <a:endParaRPr lang="hr-HR" sz="2400" dirty="0" smtClean="0"/>
          </a:p>
          <a:p>
            <a:pPr>
              <a:buFontTx/>
              <a:buChar char="-"/>
            </a:pPr>
            <a:r>
              <a:rPr lang="en-US" sz="2400" dirty="0" smtClean="0"/>
              <a:t>Ograničena pažnja političara, simbolična upotreba informacija</a:t>
            </a:r>
          </a:p>
          <a:p>
            <a:endParaRPr lang="hr-HR" sz="2400" dirty="0" smtClean="0"/>
          </a:p>
          <a:p>
            <a:pPr>
              <a:buFontTx/>
              <a:buChar char="-"/>
            </a:pPr>
            <a:r>
              <a:rPr lang="en-US" sz="2400" dirty="0" smtClean="0"/>
              <a:t>Vladine agencije se time služe za vlastitu legitimaciju</a:t>
            </a:r>
          </a:p>
          <a:p>
            <a:pPr>
              <a:buFontTx/>
              <a:buChar char="-"/>
            </a:pPr>
            <a:endParaRPr lang="hr-HR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13280" y="6534834"/>
            <a:ext cx="41148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</a:rPr>
              <a:t>SMJERNICE U RAZVOJU</a:t>
            </a:r>
          </a:p>
          <a:p>
            <a:r>
              <a:rPr lang="hr-HR" b="1" dirty="0" smtClean="0"/>
              <a:t>Upravljanje javnim sektorom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50491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609600" y="1143000"/>
            <a:ext cx="80010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Nizozemska: selektivno razdvajanje učinka i planiranja proračuna</a:t>
            </a:r>
            <a:endParaRPr lang="hr-HR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6056531"/>
            <a:ext cx="41148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</a:rPr>
              <a:t>SMJERNICE U RAZVOJU</a:t>
            </a:r>
          </a:p>
          <a:p>
            <a:r>
              <a:rPr lang="hr-HR" b="1" dirty="0" smtClean="0"/>
              <a:t>Upravljanje javnim sektorom</a:t>
            </a:r>
            <a:endParaRPr lang="hr-HR" b="1" dirty="0"/>
          </a:p>
        </p:txBody>
      </p:sp>
      <p:pic>
        <p:nvPicPr>
          <p:cNvPr id="2050" name="Picture 2" descr="C:\Users\Assia\Desktop\Untit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00" y="2126217"/>
            <a:ext cx="7812000" cy="376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46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571500" y="260787"/>
            <a:ext cx="8001000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Operativne lekcije za zemlje koje žele uvesti planiranje proračuna prema učinku</a:t>
            </a:r>
            <a:endParaRPr lang="hr-HR" sz="2800" dirty="0"/>
          </a:p>
          <a:p>
            <a:endParaRPr lang="hr-HR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Jasni i realistični ciljevi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Analitička sposobnost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Podrška ostalih reformi usmjerenih na učinak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Prateća infrastruktura, srednjoročni okvir rashoda (MTEF), strateški planovi, sustavi za prikupljanje podataka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Pojednostavljene opcije (npr. Nizozemska, Rusija)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Rutinske rasprave o učinku  </a:t>
            </a:r>
          </a:p>
          <a:p>
            <a:endParaRPr lang="hr-HR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6056531"/>
            <a:ext cx="41148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</a:rPr>
              <a:t>SMJERNICE U RAZVOJU</a:t>
            </a:r>
          </a:p>
          <a:p>
            <a:r>
              <a:rPr lang="hr-HR" b="1" dirty="0" smtClean="0"/>
              <a:t>Upravljanje javnim sektorom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353835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609600" y="1143000"/>
            <a:ext cx="80010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nl-NL" sz="2800" dirty="0" smtClean="0"/>
              <a:t>Hvala</a:t>
            </a:r>
            <a:endParaRPr lang="hr-HR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6056531"/>
            <a:ext cx="41148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</a:rPr>
              <a:t>SMJERNICE U RAZVOJU</a:t>
            </a:r>
          </a:p>
          <a:p>
            <a:r>
              <a:rPr lang="hr-HR" b="1" dirty="0" smtClean="0"/>
              <a:t>Upravljanje javnim sektorom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374934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476231"/>
            <a:ext cx="8382000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Pozadina analize</a:t>
            </a:r>
          </a:p>
          <a:p>
            <a:endParaRPr lang="hr-HR" sz="2400" dirty="0" smtClean="0">
              <a:cs typeface="Times New Roman"/>
            </a:endParaRPr>
          </a:p>
          <a:p>
            <a:r>
              <a:rPr lang="en-US" sz="2400" dirty="0" smtClean="0"/>
              <a:t>Zemlje sa srednjim i nižim prihodima čiji je cilj primijeniti najbolje međunarodne prakse u planiranju proračuna</a:t>
            </a:r>
          </a:p>
          <a:p>
            <a:endParaRPr lang="hr-HR" sz="2400" dirty="0">
              <a:cs typeface="Times New Roman"/>
            </a:endParaRPr>
          </a:p>
          <a:p>
            <a:r>
              <a:rPr lang="en-US" sz="2400" dirty="0" smtClean="0"/>
              <a:t>U istočnoj Europi su prethodni reformatori pokušavali planiranje proračuna prema učinku učiniti učinkovitijim</a:t>
            </a:r>
          </a:p>
          <a:p>
            <a:endParaRPr lang="hr-HR" sz="2400" dirty="0">
              <a:cs typeface="Times New Roman"/>
            </a:endParaRPr>
          </a:p>
          <a:p>
            <a:r>
              <a:rPr lang="en-US" sz="2400" dirty="0" smtClean="0"/>
              <a:t>Što mogu zemlje koje teže reformama naučiti iz iskustva svojih susjeda te od naprednih reformatora u zemljama OECD-a?</a:t>
            </a:r>
          </a:p>
          <a:p>
            <a:endParaRPr lang="hr-HR" sz="2400" dirty="0"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6056531"/>
            <a:ext cx="41148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</a:rPr>
              <a:t>SMJERNICE U RAZVOJU</a:t>
            </a:r>
          </a:p>
          <a:p>
            <a:r>
              <a:rPr lang="hr-HR" b="1" dirty="0" smtClean="0"/>
              <a:t>Upravljanje javnim sektorom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414064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391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33400"/>
            <a:ext cx="8382000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400" i="1" dirty="0" smtClean="0"/>
              <a:t>Metodologija:</a:t>
            </a:r>
          </a:p>
          <a:p>
            <a:pPr lvl="0"/>
            <a:endParaRPr lang="hr-HR" sz="2400" i="1" dirty="0"/>
          </a:p>
          <a:p>
            <a:pPr lvl="0"/>
            <a:r>
              <a:rPr lang="en-US" sz="2400" i="1" dirty="0" smtClean="0"/>
              <a:t>običan upitnik</a:t>
            </a:r>
          </a:p>
          <a:p>
            <a:pPr lvl="0"/>
            <a:endParaRPr lang="hr-HR" sz="2400" i="1" dirty="0"/>
          </a:p>
          <a:p>
            <a:pPr lvl="0"/>
            <a:r>
              <a:rPr lang="en-US" sz="2400" i="1" dirty="0" smtClean="0"/>
              <a:t>Sedam detaljnih analiza slučajeva zemalja: Australija, Estonija, Francuska, Nizozemska, Poljska, Rusija, SAD.  </a:t>
            </a:r>
          </a:p>
          <a:p>
            <a:pPr lvl="0"/>
            <a:endParaRPr lang="hr-HR" sz="2400" i="1" dirty="0"/>
          </a:p>
          <a:p>
            <a:pPr lvl="0"/>
            <a:r>
              <a:rPr lang="en-US" sz="2400" i="1" dirty="0" smtClean="0"/>
              <a:t>Analize za razdoblje 2014. - 2015. pripremili su nacionalni stručnjaci i akademici koji su sudjelovali u procesu reforme</a:t>
            </a:r>
          </a:p>
          <a:p>
            <a:pPr lvl="0"/>
            <a:endParaRPr lang="hr-HR" sz="2400" i="1" dirty="0"/>
          </a:p>
          <a:p>
            <a:pPr lvl="0"/>
            <a:r>
              <a:rPr lang="en-US" sz="2400" i="1" dirty="0" smtClean="0"/>
              <a:t>Kolege ocjenjivači: Neil Cole (CABRI), Teresa Curristine (MMF), Allen Schick (UMD), Nicola Smithers (SB), Mark Ahern (SB)</a:t>
            </a:r>
            <a:endParaRPr lang="hr-HR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6534834"/>
            <a:ext cx="41148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</a:rPr>
              <a:t>SMJERNICE U RAZVOJU</a:t>
            </a:r>
          </a:p>
          <a:p>
            <a:r>
              <a:rPr lang="hr-HR" b="1" dirty="0" smtClean="0"/>
              <a:t>Upravljanje javnim sektorom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70139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240" y="381000"/>
            <a:ext cx="8382000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Definiramo planiranje proračuna prema učinku u skladu s našim ambicijama</a:t>
            </a:r>
          </a:p>
          <a:p>
            <a:endParaRPr lang="hr-HR" sz="2400" dirty="0">
              <a:cs typeface="Times New Roman"/>
            </a:endParaRPr>
          </a:p>
          <a:p>
            <a:r>
              <a:rPr lang="en-US" sz="2400" dirty="0"/>
              <a:t>Definicija OECD-a: </a:t>
            </a:r>
            <a:r>
              <a:rPr lang="en-GB" altLang="zh-CN" sz="2400" i="1" dirty="0" smtClean="0"/>
              <a:t>„Planiranje proračuna prema učinku jest upotreba informacija o učinku kako bi se financiranje povezalo s rezultatima, u cilju povećanja efikasnosti, učinkovitosti, transparentnosti i odgovornosti. ”</a:t>
            </a:r>
            <a:endParaRPr lang="hr-HR" altLang="zh-CN" sz="2400" i="1" dirty="0">
              <a:ea typeface="宋体" pitchFamily="2" charset="-122"/>
              <a:cs typeface="Times New Roman"/>
            </a:endParaRPr>
          </a:p>
          <a:p>
            <a:endParaRPr lang="hr-HR" sz="2400" dirty="0">
              <a:cs typeface="Times New Roman"/>
            </a:endParaRPr>
          </a:p>
          <a:p>
            <a:r>
              <a:rPr lang="en-US" sz="2400" dirty="0"/>
              <a:t>Jaz između naših očekivanja i primijećenih utjecaja sustava učinka obično je velik što rezultira razočaranjem</a:t>
            </a:r>
          </a:p>
          <a:p>
            <a:endParaRPr lang="hr-HR" sz="2400" dirty="0"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6056531"/>
            <a:ext cx="41148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</a:rPr>
              <a:t>SMJERNICE U RAZVOJU</a:t>
            </a:r>
          </a:p>
          <a:p>
            <a:r>
              <a:rPr lang="hr-HR" b="1" dirty="0" smtClean="0"/>
              <a:t>Upravljanje javnim sektorom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109097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90739"/>
            <a:ext cx="8382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 dirty="0" smtClean="0"/>
              <a:t>Izazovi u planiranju proračuna prema učinku</a:t>
            </a:r>
            <a:endParaRPr lang="hr-HR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6056531"/>
            <a:ext cx="41148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</a:rPr>
              <a:t>SMJERNICE U RAZVOJU</a:t>
            </a:r>
          </a:p>
          <a:p>
            <a:r>
              <a:rPr lang="hr-HR" b="1" dirty="0" smtClean="0"/>
              <a:t>Upravljanje javnim sektorom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56962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391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990600"/>
            <a:ext cx="8382000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400" i="1" dirty="0"/>
              <a:t>Postavljanje ciljeva; </a:t>
            </a:r>
            <a:r>
              <a:rPr lang="en-US" sz="2400" dirty="0" smtClean="0"/>
              <a:t>Primarni izazov za vladu jest odlučiti koja je svrha planiranja proračuna prema učinku</a:t>
            </a:r>
          </a:p>
          <a:p>
            <a:pPr lvl="0"/>
            <a:endParaRPr lang="hr-HR" sz="2400" dirty="0" smtClean="0"/>
          </a:p>
          <a:p>
            <a:pPr lvl="0"/>
            <a:endParaRPr lang="hr-HR" sz="2400" dirty="0"/>
          </a:p>
          <a:p>
            <a:pPr lvl="0"/>
            <a:r>
              <a:rPr sz="2400" i="1" dirty="0" smtClean="0"/>
              <a:t>Planovi izvan proračuna:</a:t>
            </a:r>
            <a:r>
              <a:rPr lang="en-US" sz="2400" dirty="0"/>
              <a:t> upravitelji će se najvjerojatnije služiti informacijama o učinku</a:t>
            </a:r>
          </a:p>
          <a:p>
            <a:pPr lvl="0"/>
            <a:endParaRPr lang="hr-HR" sz="2400" dirty="0"/>
          </a:p>
          <a:p>
            <a:pPr lvl="0"/>
            <a:endParaRPr lang="hr-HR" sz="2400" dirty="0" smtClean="0"/>
          </a:p>
          <a:p>
            <a:pPr lvl="0"/>
            <a:endParaRPr lang="hr-HR" sz="2400" dirty="0"/>
          </a:p>
          <a:p>
            <a:pPr lvl="0"/>
            <a:endParaRPr lang="hr-HR" sz="2400" dirty="0" smtClean="0"/>
          </a:p>
          <a:p>
            <a:pPr lvl="0"/>
            <a:endParaRPr lang="hr-HR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52409" y="6534834"/>
            <a:ext cx="41148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</a:rPr>
              <a:t>SMJERNICE U RAZVOJU</a:t>
            </a:r>
          </a:p>
          <a:p>
            <a:r>
              <a:rPr lang="hr-HR" b="1" dirty="0" smtClean="0"/>
              <a:t>Upravljanje javnim sektorom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6856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6056531"/>
            <a:ext cx="41148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</a:rPr>
              <a:t>SMJERNICE U RAZVOJU</a:t>
            </a:r>
          </a:p>
          <a:p>
            <a:r>
              <a:rPr lang="hr-HR" b="1" dirty="0" smtClean="0"/>
              <a:t>Upravljanje javnim sektorom</a:t>
            </a:r>
            <a:endParaRPr lang="hr-HR" b="1" dirty="0"/>
          </a:p>
        </p:txBody>
      </p:sp>
      <p:pic>
        <p:nvPicPr>
          <p:cNvPr id="1026" name="Picture 2" descr="C:\Users\Assia\Desktop\Untit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5606"/>
            <a:ext cx="7992000" cy="552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41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520" y="260787"/>
            <a:ext cx="8412480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400" i="1" dirty="0"/>
              <a:t>Ograničenja kapaciteta: </a:t>
            </a:r>
            <a:r>
              <a:rPr lang="en-US" sz="2400" dirty="0"/>
              <a:t>vlade podcjenjuju troškove uspješnog sustava planiranja proračuna prema učinku</a:t>
            </a:r>
            <a:r>
              <a:rPr sz="2400" dirty="0" smtClean="0"/>
              <a:t> </a:t>
            </a:r>
            <a:endParaRPr lang="hr-HR" sz="2400" i="1" dirty="0" smtClean="0"/>
          </a:p>
          <a:p>
            <a:pPr lvl="0"/>
            <a:endParaRPr lang="hr-HR" sz="2400" i="1" dirty="0"/>
          </a:p>
          <a:p>
            <a:pPr lvl="0"/>
            <a:endParaRPr lang="hr-HR" sz="2400" dirty="0"/>
          </a:p>
          <a:p>
            <a:pPr lvl="0"/>
            <a:r>
              <a:rPr sz="2400" i="1" dirty="0" smtClean="0"/>
              <a:t>Prevelika količina informacija:</a:t>
            </a:r>
            <a:r>
              <a:rPr lang="en-US" sz="2400" dirty="0"/>
              <a:t> zemlje obično izrađuju previše mjernih podataka</a:t>
            </a:r>
          </a:p>
          <a:p>
            <a:pPr lvl="0"/>
            <a:endParaRPr lang="hr-HR" sz="2400" dirty="0"/>
          </a:p>
          <a:p>
            <a:pPr lvl="0"/>
            <a:endParaRPr lang="hr-HR" sz="2400" dirty="0" smtClean="0"/>
          </a:p>
          <a:p>
            <a:pPr lvl="0"/>
            <a:endParaRPr lang="hr-HR" sz="2400" dirty="0" smtClean="0"/>
          </a:p>
          <a:p>
            <a:pPr lvl="0"/>
            <a:endParaRPr lang="hr-HR" sz="2400" dirty="0"/>
          </a:p>
          <a:p>
            <a:pPr lvl="0"/>
            <a:endParaRPr lang="hr-HR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6056531"/>
            <a:ext cx="41148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</a:rPr>
              <a:t>SMJERNICE U RAZVOJU</a:t>
            </a:r>
          </a:p>
          <a:p>
            <a:r>
              <a:rPr lang="hr-HR" b="1" dirty="0" smtClean="0"/>
              <a:t>Upravljanje javnim sektorom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138870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990600"/>
            <a:ext cx="836295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400" i="1" dirty="0"/>
              <a:t>Prioriteti među strateškim ciljevima: </a:t>
            </a:r>
            <a:r>
              <a:rPr lang="en-US" sz="2400" dirty="0" smtClean="0"/>
              <a:t>Vjerojatno će se koristiti mjerni podaci za najznačajnija područja pružanja usluga.</a:t>
            </a:r>
          </a:p>
          <a:p>
            <a:pPr lvl="0"/>
            <a:endParaRPr lang="hr-HR" sz="2400" dirty="0"/>
          </a:p>
          <a:p>
            <a:pPr lvl="0"/>
            <a:r>
              <a:rPr lang="en-US" sz="2400" i="1" dirty="0" smtClean="0"/>
              <a:t>Upravljanje iskrivljenom upotrebom informacija o učinku: </a:t>
            </a:r>
            <a:r>
              <a:rPr lang="en-US" sz="2400" dirty="0"/>
              <a:t>Pretjerani naglasak na učinku može uzrokovati iskrivljenje mjernih podataka</a:t>
            </a:r>
            <a:r>
              <a:rPr lang="en-US" sz="2400" i="1" dirty="0"/>
              <a:t> </a:t>
            </a:r>
            <a:endParaRPr lang="hr-HR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6056531"/>
            <a:ext cx="41148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1"/>
                </a:solidFill>
              </a:rPr>
              <a:t>SMJERNICE U RAZVOJU</a:t>
            </a:r>
          </a:p>
          <a:p>
            <a:r>
              <a:rPr lang="hr-HR" b="1" dirty="0" smtClean="0"/>
              <a:t>Upravljanje javnim sektorom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38502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4508</TotalTime>
  <Words>659</Words>
  <Application>Microsoft Office PowerPoint</Application>
  <PresentationFormat>On-screen Show (4:3)</PresentationFormat>
  <Paragraphs>138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微软雅黑</vt:lpstr>
      <vt:lpstr>宋体</vt:lpstr>
      <vt:lpstr>Arial</vt:lpstr>
      <vt:lpstr>Calibri</vt:lpstr>
      <vt:lpstr>Franklin Gothic Medium</vt:lpstr>
      <vt:lpstr>Times New Roman</vt:lpstr>
      <vt:lpstr>Wingdings</vt:lpstr>
      <vt:lpstr>Wingdings 2</vt:lpstr>
      <vt:lpstr>Grid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Novi pristup za budućnost</vt:lpstr>
      <vt:lpstr>Novi pristup za budućnost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the idea of performance budgeting running out of steam?</dc:title>
  <dc:creator>Moynihan</dc:creator>
  <cp:lastModifiedBy>Naida Čaršimamović</cp:lastModifiedBy>
  <cp:revision>162</cp:revision>
  <dcterms:created xsi:type="dcterms:W3CDTF">2006-08-16T00:00:00Z</dcterms:created>
  <dcterms:modified xsi:type="dcterms:W3CDTF">2016-11-18T10:54:32Z</dcterms:modified>
</cp:coreProperties>
</file>