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mf" ContentType="image/x-wm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31" r:id="rId1"/>
  </p:sldMasterIdLst>
  <p:notesMasterIdLst>
    <p:notesMasterId r:id="rId20"/>
  </p:notesMasterIdLst>
  <p:sldIdLst>
    <p:sldId id="441" r:id="rId2"/>
    <p:sldId id="470" r:id="rId3"/>
    <p:sldId id="471" r:id="rId4"/>
    <p:sldId id="464" r:id="rId5"/>
    <p:sldId id="463" r:id="rId6"/>
    <p:sldId id="444" r:id="rId7"/>
    <p:sldId id="459" r:id="rId8"/>
    <p:sldId id="449" r:id="rId9"/>
    <p:sldId id="453" r:id="rId10"/>
    <p:sldId id="454" r:id="rId11"/>
    <p:sldId id="456" r:id="rId12"/>
    <p:sldId id="466" r:id="rId13"/>
    <p:sldId id="467" r:id="rId14"/>
    <p:sldId id="472" r:id="rId15"/>
    <p:sldId id="473" r:id="rId16"/>
    <p:sldId id="474" r:id="rId17"/>
    <p:sldId id="476" r:id="rId18"/>
    <p:sldId id="47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31"/>
    <p:restoredTop sz="98287" autoAdjust="0"/>
  </p:normalViewPr>
  <p:slideViewPr>
    <p:cSldViewPr>
      <p:cViewPr varScale="1">
        <p:scale>
          <a:sx n="82" d="100"/>
          <a:sy n="82" d="100"/>
        </p:scale>
        <p:origin x="-186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54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F59141-8077-4D43-A040-B6EA5AC621BC}" type="datetimeFigureOut">
              <a:rPr lang="en-US" smtClean="0"/>
              <a:pPr/>
              <a:t>20.11.16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274DB7-85A5-49CD-A2C6-27E61496A21F}" type="slidenum">
              <a:rPr lang="en-US" smtClean="0"/>
              <a:pPr/>
              <a:t>‹#›</a:t>
            </a:fld>
            <a:endParaRPr lang="en-US"/>
          </a:p>
        </p:txBody>
      </p:sp>
    </p:spTree>
    <p:extLst>
      <p:ext uri="{BB962C8B-B14F-4D97-AF65-F5344CB8AC3E}">
        <p14:creationId xmlns:p14="http://schemas.microsoft.com/office/powerpoint/2010/main" val="3488648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Переходим</a:t>
            </a:r>
            <a:r>
              <a:rPr lang="ru-RU" baseline="0" dirty="0" smtClean="0"/>
              <a:t> к следующему поколению бюджетов, ориентированных на результат (БОР)</a:t>
            </a:r>
          </a:p>
          <a:p>
            <a:r>
              <a:rPr lang="ru-RU" baseline="0" dirty="0" smtClean="0"/>
              <a:t>Уроки из опыта реформ в семи странах</a:t>
            </a:r>
          </a:p>
          <a:p>
            <a:endParaRPr lang="ru-RU" baseline="0" dirty="0" smtClean="0"/>
          </a:p>
          <a:p>
            <a:r>
              <a:rPr lang="ru-RU" baseline="0" dirty="0" smtClean="0"/>
              <a:t>Дональд </a:t>
            </a:r>
            <a:r>
              <a:rPr lang="ru-RU" baseline="0" dirty="0" err="1" smtClean="0"/>
              <a:t>Мойнихэн</a:t>
            </a:r>
            <a:r>
              <a:rPr lang="ru-RU" baseline="0" dirty="0" smtClean="0"/>
              <a:t> и </a:t>
            </a:r>
            <a:r>
              <a:rPr lang="ru-RU" baseline="0" dirty="0" err="1" smtClean="0"/>
              <a:t>Айвор</a:t>
            </a:r>
            <a:r>
              <a:rPr lang="ru-RU" baseline="0" dirty="0" smtClean="0"/>
              <a:t> </a:t>
            </a:r>
            <a:r>
              <a:rPr lang="ru-RU" baseline="0" dirty="0" err="1" smtClean="0"/>
              <a:t>Бизли</a:t>
            </a:r>
            <a:endParaRPr lang="ru-RU" baseline="0" dirty="0" smtClean="0"/>
          </a:p>
          <a:p>
            <a:endParaRPr lang="ru-RU" baseline="0" dirty="0" smtClean="0"/>
          </a:p>
          <a:p>
            <a:r>
              <a:rPr lang="ru-RU" baseline="0" dirty="0" smtClean="0"/>
              <a:t>Группа Всемирного банка</a:t>
            </a:r>
            <a:endParaRPr lang="ru-RU"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1</a:t>
            </a:fld>
            <a:endParaRPr lang="en-US"/>
          </a:p>
        </p:txBody>
      </p:sp>
    </p:spTree>
    <p:extLst>
      <p:ext uri="{BB962C8B-B14F-4D97-AF65-F5344CB8AC3E}">
        <p14:creationId xmlns:p14="http://schemas.microsoft.com/office/powerpoint/2010/main" val="4092353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Learning Routines – detail </a:t>
            </a:r>
          </a:p>
          <a:p>
            <a:endParaRPr lang="en-US" dirty="0" smtClean="0"/>
          </a:p>
          <a:p>
            <a:r>
              <a:rPr lang="en-US" dirty="0" smtClean="0"/>
              <a:t>Risk that officials</a:t>
            </a:r>
            <a:r>
              <a:rPr lang="en-US" baseline="0" dirty="0" smtClean="0"/>
              <a:t> only pay attention to performance information as part of the budget process. </a:t>
            </a:r>
          </a:p>
          <a:p>
            <a:endParaRPr lang="en-US" baseline="0" dirty="0" smtClean="0"/>
          </a:p>
          <a:p>
            <a:r>
              <a:rPr lang="en-US" dirty="0" smtClean="0"/>
              <a:t>Analytical approach: reforms create new routines within line ministries – alternative to incentives</a:t>
            </a:r>
          </a:p>
          <a:p>
            <a:endParaRPr lang="en-US" dirty="0" smtClean="0"/>
          </a:p>
          <a:p>
            <a:r>
              <a:rPr lang="en-US" dirty="0" smtClean="0"/>
              <a:t>Assumptions:</a:t>
            </a:r>
          </a:p>
          <a:p>
            <a:pPr lvl="1"/>
            <a:r>
              <a:rPr lang="en-US" dirty="0" smtClean="0"/>
              <a:t>Routines structure organizational life</a:t>
            </a:r>
          </a:p>
          <a:p>
            <a:pPr lvl="1"/>
            <a:r>
              <a:rPr lang="en-US" dirty="0" smtClean="0"/>
              <a:t>Behavior is shaped by routines you engage in</a:t>
            </a:r>
          </a:p>
          <a:p>
            <a:pPr lvl="1"/>
            <a:r>
              <a:rPr lang="en-US" dirty="0" smtClean="0"/>
              <a:t>Performance information use is a social process</a:t>
            </a:r>
          </a:p>
          <a:p>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10</a:t>
            </a:fld>
            <a:endParaRPr lang="en-US"/>
          </a:p>
        </p:txBody>
      </p:sp>
    </p:spTree>
    <p:extLst>
      <p:ext uri="{BB962C8B-B14F-4D97-AF65-F5344CB8AC3E}">
        <p14:creationId xmlns:p14="http://schemas.microsoft.com/office/powerpoint/2010/main" val="1850078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Changing behavior takes time.  </a:t>
            </a:r>
            <a:r>
              <a:rPr lang="en-US" baseline="0" dirty="0" smtClean="0"/>
              <a:t>If the design runs ahead of accepted norms of behavior it is likely to fail.  [Polish example] failed in part because of bureaucratic resistance to performance accountability rooted in a rejection of communist state planning.  </a:t>
            </a:r>
          </a:p>
          <a:p>
            <a:endParaRPr lang="en-US" baseline="0" dirty="0" smtClean="0"/>
          </a:p>
          <a:p>
            <a:r>
              <a:rPr lang="en-US" baseline="0" dirty="0" smtClean="0"/>
              <a:t>PB needs both political and bureaucratic backing.  Performance based reforms with strong political backing may be vulnerable to changes in Government.  On the other hand to achieve cultural change across government requires top level support.  Isolated performance reforms originating from officials in the Ministry of Finance are unlikely to deliver transformative results.</a:t>
            </a:r>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11</a:t>
            </a:fld>
            <a:endParaRPr lang="en-US"/>
          </a:p>
        </p:txBody>
      </p:sp>
    </p:spTree>
    <p:extLst>
      <p:ext uri="{BB962C8B-B14F-4D97-AF65-F5344CB8AC3E}">
        <p14:creationId xmlns:p14="http://schemas.microsoft.com/office/powerpoint/2010/main" val="1087272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Simplified formats for</a:t>
            </a:r>
            <a:r>
              <a:rPr lang="en-US" sz="1200" i="1" baseline="0" dirty="0" smtClean="0"/>
              <a:t> programs that are primarily activity or output driven  - e.g. policy programs </a:t>
            </a:r>
          </a:p>
          <a:p>
            <a:endParaRPr lang="en-US" sz="1200" i="1" baseline="0" dirty="0" smtClean="0"/>
          </a:p>
          <a:p>
            <a:r>
              <a:rPr lang="en-US" sz="1200" i="1" baseline="0" dirty="0" smtClean="0"/>
              <a:t>Performance budgeting should not be made the engine reforms designed to improve performance and change culture</a:t>
            </a:r>
          </a:p>
          <a:p>
            <a:endParaRPr lang="en-US" sz="1200" i="1" baseline="0" dirty="0" smtClean="0"/>
          </a:p>
        </p:txBody>
      </p:sp>
      <p:sp>
        <p:nvSpPr>
          <p:cNvPr id="4" name="Slide Number Placeholder 3"/>
          <p:cNvSpPr>
            <a:spLocks noGrp="1"/>
          </p:cNvSpPr>
          <p:nvPr>
            <p:ph type="sldNum" sz="quarter" idx="10"/>
          </p:nvPr>
        </p:nvSpPr>
        <p:spPr/>
        <p:txBody>
          <a:bodyPr/>
          <a:lstStyle/>
          <a:p>
            <a:fld id="{A7274DB7-85A5-49CD-A2C6-27E61496A21F}" type="slidenum">
              <a:rPr lang="en-US" smtClean="0"/>
              <a:pPr/>
              <a:t>12</a:t>
            </a:fld>
            <a:endParaRPr lang="en-US"/>
          </a:p>
        </p:txBody>
      </p:sp>
    </p:spTree>
    <p:extLst>
      <p:ext uri="{BB962C8B-B14F-4D97-AF65-F5344CB8AC3E}">
        <p14:creationId xmlns:p14="http://schemas.microsoft.com/office/powerpoint/2010/main" val="540557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2600" dirty="0" smtClean="0"/>
              <a:t>Performance data cannot create the capacities necessary for their effective use</a:t>
            </a:r>
          </a:p>
          <a:p>
            <a:endParaRPr lang="en-US" sz="1200" i="1" dirty="0" smtClean="0"/>
          </a:p>
          <a:p>
            <a:r>
              <a:rPr lang="en-US" sz="1200" i="1" dirty="0" smtClean="0"/>
              <a:t>Learning from Experience: </a:t>
            </a:r>
            <a:r>
              <a:rPr lang="en-US" sz="1200" dirty="0" smtClean="0"/>
              <a:t>Best students identified the shortcomings of previous reform efforts, rather than repeating past failures or starting anew</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Those who do not learn from history are doomed to repeat it</a:t>
            </a:r>
          </a:p>
          <a:p>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13</a:t>
            </a:fld>
            <a:endParaRPr lang="en-US"/>
          </a:p>
        </p:txBody>
      </p:sp>
    </p:spTree>
    <p:extLst>
      <p:ext uri="{BB962C8B-B14F-4D97-AF65-F5344CB8AC3E}">
        <p14:creationId xmlns:p14="http://schemas.microsoft.com/office/powerpoint/2010/main" val="175307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Learning from Experience: </a:t>
            </a:r>
            <a:r>
              <a:rPr lang="en-US" sz="1200" dirty="0" smtClean="0"/>
              <a:t>Best students identified the shortcomings of previous reform efforts, rather than repeating past failures or starting anew</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Those who do not learn from history are doomed to repeat it</a:t>
            </a:r>
          </a:p>
          <a:p>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14</a:t>
            </a:fld>
            <a:endParaRPr lang="en-US"/>
          </a:p>
        </p:txBody>
      </p:sp>
    </p:spTree>
    <p:extLst>
      <p:ext uri="{BB962C8B-B14F-4D97-AF65-F5344CB8AC3E}">
        <p14:creationId xmlns:p14="http://schemas.microsoft.com/office/powerpoint/2010/main" val="2462008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15</a:t>
            </a:fld>
            <a:endParaRPr lang="en-US"/>
          </a:p>
        </p:txBody>
      </p:sp>
    </p:spTree>
    <p:extLst>
      <p:ext uri="{BB962C8B-B14F-4D97-AF65-F5344CB8AC3E}">
        <p14:creationId xmlns:p14="http://schemas.microsoft.com/office/powerpoint/2010/main" val="2040037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800" dirty="0" smtClean="0"/>
          </a:p>
          <a:p>
            <a:r>
              <a:rPr lang="en-US" sz="2800" dirty="0" smtClean="0"/>
              <a:t>Analytic model to</a:t>
            </a:r>
            <a:r>
              <a:rPr lang="en-US" sz="2800" baseline="0" dirty="0" smtClean="0"/>
              <a:t> discuss relevance of performance indicators in budgetary context and resulted in 50% decrease </a:t>
            </a:r>
            <a:endParaRPr lang="en-US" sz="2800" dirty="0" smtClean="0"/>
          </a:p>
        </p:txBody>
      </p:sp>
      <p:sp>
        <p:nvSpPr>
          <p:cNvPr id="4" name="Slide Number Placeholder 3"/>
          <p:cNvSpPr>
            <a:spLocks noGrp="1"/>
          </p:cNvSpPr>
          <p:nvPr>
            <p:ph type="sldNum" sz="quarter" idx="10"/>
          </p:nvPr>
        </p:nvSpPr>
        <p:spPr/>
        <p:txBody>
          <a:bodyPr/>
          <a:lstStyle/>
          <a:p>
            <a:fld id="{A7274DB7-85A5-49CD-A2C6-27E61496A21F}" type="slidenum">
              <a:rPr lang="en-US" smtClean="0"/>
              <a:pPr/>
              <a:t>16</a:t>
            </a:fld>
            <a:endParaRPr lang="en-US"/>
          </a:p>
        </p:txBody>
      </p:sp>
    </p:spTree>
    <p:extLst>
      <p:ext uri="{BB962C8B-B14F-4D97-AF65-F5344CB8AC3E}">
        <p14:creationId xmlns:p14="http://schemas.microsoft.com/office/powerpoint/2010/main" val="2029204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800" dirty="0" smtClean="0"/>
          </a:p>
          <a:p>
            <a:r>
              <a:rPr lang="en-US" sz="2800" dirty="0" smtClean="0"/>
              <a:t>Analytic model to</a:t>
            </a:r>
            <a:r>
              <a:rPr lang="en-US" sz="2800" baseline="0" dirty="0" smtClean="0"/>
              <a:t> discuss relevance of performance indicators in budgetary context and resulted in 50% decrease </a:t>
            </a:r>
            <a:endParaRPr lang="en-US" sz="2800" dirty="0" smtClean="0"/>
          </a:p>
        </p:txBody>
      </p:sp>
      <p:sp>
        <p:nvSpPr>
          <p:cNvPr id="4" name="Slide Number Placeholder 3"/>
          <p:cNvSpPr>
            <a:spLocks noGrp="1"/>
          </p:cNvSpPr>
          <p:nvPr>
            <p:ph type="sldNum" sz="quarter" idx="10"/>
          </p:nvPr>
        </p:nvSpPr>
        <p:spPr/>
        <p:txBody>
          <a:bodyPr/>
          <a:lstStyle/>
          <a:p>
            <a:fld id="{A7274DB7-85A5-49CD-A2C6-27E61496A21F}" type="slidenum">
              <a:rPr lang="en-US" smtClean="0"/>
              <a:pPr/>
              <a:t>17</a:t>
            </a:fld>
            <a:endParaRPr lang="en-US"/>
          </a:p>
        </p:txBody>
      </p:sp>
    </p:spTree>
    <p:extLst>
      <p:ext uri="{BB962C8B-B14F-4D97-AF65-F5344CB8AC3E}">
        <p14:creationId xmlns:p14="http://schemas.microsoft.com/office/powerpoint/2010/main" val="1976326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800" dirty="0" smtClean="0"/>
          </a:p>
          <a:p>
            <a:r>
              <a:rPr lang="en-US" sz="2800" dirty="0" smtClean="0"/>
              <a:t>Analytic model to</a:t>
            </a:r>
            <a:r>
              <a:rPr lang="en-US" sz="2800" baseline="0" dirty="0" smtClean="0"/>
              <a:t> discuss relevance of performance indicators in budgetary context and resulted in 50% decrease </a:t>
            </a:r>
            <a:endParaRPr lang="en-US" sz="2800" dirty="0" smtClean="0"/>
          </a:p>
        </p:txBody>
      </p:sp>
      <p:sp>
        <p:nvSpPr>
          <p:cNvPr id="4" name="Slide Number Placeholder 3"/>
          <p:cNvSpPr>
            <a:spLocks noGrp="1"/>
          </p:cNvSpPr>
          <p:nvPr>
            <p:ph type="sldNum" sz="quarter" idx="10"/>
          </p:nvPr>
        </p:nvSpPr>
        <p:spPr/>
        <p:txBody>
          <a:bodyPr/>
          <a:lstStyle/>
          <a:p>
            <a:fld id="{A7274DB7-85A5-49CD-A2C6-27E61496A21F}" type="slidenum">
              <a:rPr lang="en-US" smtClean="0"/>
              <a:pPr/>
              <a:t>18</a:t>
            </a:fld>
            <a:endParaRPr lang="en-US"/>
          </a:p>
        </p:txBody>
      </p:sp>
    </p:spTree>
    <p:extLst>
      <p:ext uri="{BB962C8B-B14F-4D97-AF65-F5344CB8AC3E}">
        <p14:creationId xmlns:p14="http://schemas.microsoft.com/office/powerpoint/2010/main" val="2656041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2</a:t>
            </a:fld>
            <a:endParaRPr lang="en-US"/>
          </a:p>
        </p:txBody>
      </p:sp>
    </p:spTree>
    <p:extLst>
      <p:ext uri="{BB962C8B-B14F-4D97-AF65-F5344CB8AC3E}">
        <p14:creationId xmlns:p14="http://schemas.microsoft.com/office/powerpoint/2010/main" val="890469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Focused on a narrower</a:t>
            </a:r>
            <a:r>
              <a:rPr lang="en-US" baseline="0" dirty="0" smtClean="0"/>
              <a:t> definition of performance budgeting by focusing on the annual budget cycle, rather than tools such as expenditure reviews and program evaluations   </a:t>
            </a:r>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3</a:t>
            </a:fld>
            <a:endParaRPr lang="en-US"/>
          </a:p>
        </p:txBody>
      </p:sp>
    </p:spTree>
    <p:extLst>
      <p:ext uri="{BB962C8B-B14F-4D97-AF65-F5344CB8AC3E}">
        <p14:creationId xmlns:p14="http://schemas.microsoft.com/office/powerpoint/2010/main" val="2462896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2800" dirty="0" smtClean="0"/>
              <a:t>That</a:t>
            </a:r>
            <a:r>
              <a:rPr lang="uk-UA" sz="2800" dirty="0" smtClean="0"/>
              <a:t>’</a:t>
            </a:r>
            <a:r>
              <a:rPr lang="en-US" sz="2800" dirty="0" smtClean="0"/>
              <a:t>s a big job, and </a:t>
            </a:r>
            <a:r>
              <a:rPr lang="en-US" sz="2800" dirty="0" err="1" smtClean="0"/>
              <a:t>govts</a:t>
            </a:r>
            <a:r>
              <a:rPr lang="en-US" sz="2800" baseline="0" dirty="0" smtClean="0"/>
              <a:t> devote a lot of resources toward it</a:t>
            </a:r>
            <a:endParaRPr lang="en-US" sz="2800" dirty="0" smtClean="0"/>
          </a:p>
          <a:p>
            <a:endParaRPr lang="en-US" sz="2800" dirty="0" smtClean="0"/>
          </a:p>
          <a:p>
            <a:r>
              <a:rPr lang="en-US" sz="2800" dirty="0" smtClean="0"/>
              <a:t>Dampen the expectations, be less disappointed!</a:t>
            </a:r>
          </a:p>
          <a:p>
            <a:endParaRPr lang="en-US" sz="2800" dirty="0" smtClean="0">
              <a:cs typeface="Times New Roman"/>
            </a:endParaRPr>
          </a:p>
          <a:p>
            <a:r>
              <a:rPr lang="en-US" sz="2800" dirty="0" smtClean="0">
                <a:cs typeface="Times New Roman"/>
              </a:rPr>
              <a:t>Start with more realistic definition of performance systems</a:t>
            </a:r>
          </a:p>
          <a:p>
            <a:pPr lvl="1"/>
            <a:r>
              <a:rPr lang="en-US" sz="2800" dirty="0" smtClean="0">
                <a:cs typeface="Times New Roman"/>
              </a:rPr>
              <a:t>Away from A set of formal rules that seek to disrupt strongly embedded social routines</a:t>
            </a:r>
          </a:p>
          <a:p>
            <a:pPr lvl="1"/>
            <a:r>
              <a:rPr lang="en-US" sz="2800" dirty="0" smtClean="0">
                <a:cs typeface="Times New Roman"/>
              </a:rPr>
              <a:t>Towards approaches informed</a:t>
            </a:r>
            <a:r>
              <a:rPr lang="en-US" sz="2800" baseline="0" dirty="0" smtClean="0">
                <a:cs typeface="Times New Roman"/>
              </a:rPr>
              <a:t> by</a:t>
            </a:r>
            <a:r>
              <a:rPr lang="en-US" sz="2800" dirty="0" smtClean="0">
                <a:cs typeface="Times New Roman"/>
              </a:rPr>
              <a:t> how it works in practice, and lean into those patterns rather than try to break them too much</a:t>
            </a:r>
          </a:p>
          <a:p>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4</a:t>
            </a:fld>
            <a:endParaRPr lang="en-US"/>
          </a:p>
        </p:txBody>
      </p:sp>
    </p:spTree>
    <p:extLst>
      <p:ext uri="{BB962C8B-B14F-4D97-AF65-F5344CB8AC3E}">
        <p14:creationId xmlns:p14="http://schemas.microsoft.com/office/powerpoint/2010/main" val="756605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5</a:t>
            </a:fld>
            <a:endParaRPr lang="en-US"/>
          </a:p>
        </p:txBody>
      </p:sp>
    </p:spTree>
    <p:extLst>
      <p:ext uri="{BB962C8B-B14F-4D97-AF65-F5344CB8AC3E}">
        <p14:creationId xmlns:p14="http://schemas.microsoft.com/office/powerpoint/2010/main" val="266958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PB typically generates</a:t>
            </a:r>
            <a:r>
              <a:rPr lang="en-US" sz="1200" baseline="0" dirty="0" smtClean="0"/>
              <a:t> high expectations.  These typically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Improved transparency regarding the objectives of spending and the results achieved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More rational and informed resource allocation both by Min Fin and line ministries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Improved management of resources by program managers, linked to flexibility and move away from item budgeting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smtClean="0"/>
              <a:t>But they may go further to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Improved coordination across government in support of cross cutting objectives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Much stronger accountability for the delivery of results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Putting all the focus on the annual budget process detracts from the value of performance budgeting for managing programs.</a:t>
            </a:r>
          </a:p>
          <a:p>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6</a:t>
            </a:fld>
            <a:endParaRPr lang="en-US"/>
          </a:p>
        </p:txBody>
      </p:sp>
    </p:spTree>
    <p:extLst>
      <p:ext uri="{BB962C8B-B14F-4D97-AF65-F5344CB8AC3E}">
        <p14:creationId xmlns:p14="http://schemas.microsoft.com/office/powerpoint/2010/main" val="1350586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7</a:t>
            </a:fld>
            <a:endParaRPr lang="en-US"/>
          </a:p>
        </p:txBody>
      </p:sp>
    </p:spTree>
    <p:extLst>
      <p:ext uri="{BB962C8B-B14F-4D97-AF65-F5344CB8AC3E}">
        <p14:creationId xmlns:p14="http://schemas.microsoft.com/office/powerpoint/2010/main" val="434694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Performance budgeting generates high transaction costs. The costs of doing this may outweigh</a:t>
            </a:r>
            <a:r>
              <a:rPr lang="en-US" baseline="0" dirty="0" smtClean="0"/>
              <a:t> the benefits, especially during the start up phase.</a:t>
            </a:r>
          </a:p>
          <a:p>
            <a:endParaRPr lang="en-US" baseline="0" dirty="0" smtClean="0"/>
          </a:p>
          <a:p>
            <a:r>
              <a:rPr lang="en-US" baseline="0" dirty="0" smtClean="0"/>
              <a:t>Identifying the right metrics is also challenging, especially for ministries that have policy or regulatory outputs rather than directly delivering services</a:t>
            </a:r>
          </a:p>
          <a:p>
            <a:endParaRPr lang="en-US" baseline="0" dirty="0" smtClean="0"/>
          </a:p>
          <a:p>
            <a:r>
              <a:rPr lang="en-US" baseline="0" dirty="0" smtClean="0"/>
              <a:t>One size fits all approach results in “mental gymnastics”</a:t>
            </a:r>
          </a:p>
          <a:p>
            <a:endParaRPr lang="en-US" baseline="0" dirty="0" smtClean="0"/>
          </a:p>
          <a:p>
            <a:r>
              <a:rPr lang="en-US" baseline="0" dirty="0" smtClean="0"/>
              <a:t>Decision makers cant cope with the volume of data </a:t>
            </a:r>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8</a:t>
            </a:fld>
            <a:endParaRPr lang="en-US"/>
          </a:p>
        </p:txBody>
      </p:sp>
    </p:spTree>
    <p:extLst>
      <p:ext uri="{BB962C8B-B14F-4D97-AF65-F5344CB8AC3E}">
        <p14:creationId xmlns:p14="http://schemas.microsoft.com/office/powerpoint/2010/main" val="1044288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no longer make the case that these are “unanticipated” consequences – empirical regularity</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Iceberg of performance systems.</a:t>
            </a:r>
          </a:p>
          <a:p>
            <a:endParaRPr lang="en-US" dirty="0" smtClean="0"/>
          </a:p>
          <a:p>
            <a:endParaRPr lang="en-US" dirty="0" smtClean="0"/>
          </a:p>
          <a:p>
            <a:r>
              <a:rPr lang="en-US" dirty="0" smtClean="0"/>
              <a:t>Campbell's law: The more any quantitative social indicator (or even some qualitative indicator) is used for social decision-making, the more subject it will be to corruption pressures and the more apt it will be to distort and corrupt the social processes it is intended to monitor”</a:t>
            </a:r>
          </a:p>
          <a:p>
            <a:endParaRPr lang="en-US" dirty="0"/>
          </a:p>
        </p:txBody>
      </p:sp>
      <p:sp>
        <p:nvSpPr>
          <p:cNvPr id="4" name="Slide Number Placeholder 3"/>
          <p:cNvSpPr>
            <a:spLocks noGrp="1"/>
          </p:cNvSpPr>
          <p:nvPr>
            <p:ph type="sldNum" sz="quarter" idx="10"/>
          </p:nvPr>
        </p:nvSpPr>
        <p:spPr/>
        <p:txBody>
          <a:bodyPr/>
          <a:lstStyle/>
          <a:p>
            <a:fld id="{A7274DB7-85A5-49CD-A2C6-27E61496A21F}" type="slidenum">
              <a:rPr lang="en-US" smtClean="0"/>
              <a:pPr/>
              <a:t>9</a:t>
            </a:fld>
            <a:endParaRPr lang="en-US"/>
          </a:p>
        </p:txBody>
      </p:sp>
    </p:spTree>
    <p:extLst>
      <p:ext uri="{BB962C8B-B14F-4D97-AF65-F5344CB8AC3E}">
        <p14:creationId xmlns:p14="http://schemas.microsoft.com/office/powerpoint/2010/main" val="786258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1D8BD707-D9CF-40AE-B4C6-C98DA3205C09}" type="datetimeFigureOut">
              <a:rPr lang="en-US" smtClean="0"/>
              <a:pPr/>
              <a:t>20.11.16</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pPr algn="r"/>
            <a:fld id="{F7886C9C-DC18-4195-8FD5-A50AA931D419}" type="slidenum">
              <a:rPr lang="en-US" smtClean="0"/>
              <a:pPr algn="r"/>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20.11.16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1D8BD707-D9CF-40AE-B4C6-C98DA3205C09}" type="datetimeFigureOut">
              <a:rPr lang="en-US" smtClean="0"/>
              <a:pPr/>
              <a:t>20.11.16</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57AF16DE-A0D5-4438-950F-5B1E159C2C28}" type="slidenum">
              <a:rPr lang="en-US" smtClean="0"/>
              <a:pPr/>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20.11.16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20.11.16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20.11.16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1D8BD707-D9CF-40AE-B4C6-C98DA3205C09}" type="datetimeFigureOut">
              <a:rPr lang="en-US" smtClean="0"/>
              <a:pPr/>
              <a:t>20.11.16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2754ED01-E2A0-4C1E-8E21-014B99041579}" type="slidenum">
              <a:rPr lang="en-US" smtClean="0"/>
              <a:pPr/>
              <a:t>‹#›</a:t>
            </a:fld>
            <a:endParaRPr lang="en-US" dirty="0"/>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1D8BD707-D9CF-40AE-B4C6-C98DA3205C09}" type="datetimeFigureOut">
              <a:rPr lang="en-US" smtClean="0"/>
              <a:pPr/>
              <a:t>20.11.16</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tiff"/></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5.wmf"/><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tiff"/></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0" y="0"/>
            <a:ext cx="9105691" cy="6857999"/>
          </a:xfrm>
          <a:prstGeom prst="rect">
            <a:avLst/>
          </a:prstGeom>
        </p:spPr>
      </p:pic>
    </p:spTree>
    <p:extLst>
      <p:ext uri="{BB962C8B-B14F-4D97-AF65-F5344CB8AC3E}">
        <p14:creationId xmlns:p14="http://schemas.microsoft.com/office/powerpoint/2010/main" val="12198594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381000" y="1868577"/>
            <a:ext cx="8362950" cy="1384995"/>
          </a:xfrm>
          <a:prstGeom prst="rect">
            <a:avLst/>
          </a:prstGeom>
          <a:solidFill>
            <a:schemeClr val="bg1"/>
          </a:solidFill>
        </p:spPr>
        <p:txBody>
          <a:bodyPr wrap="square" rtlCol="0">
            <a:spAutoFit/>
          </a:bodyPr>
          <a:lstStyle/>
          <a:p>
            <a:pPr lvl="0"/>
            <a:r>
              <a:rPr lang="ru-RU" sz="2800" i="1" dirty="0" smtClean="0"/>
              <a:t>Формализация использования информации БОР</a:t>
            </a:r>
            <a:r>
              <a:rPr lang="en-US" sz="2800" i="1" dirty="0" smtClean="0"/>
              <a:t>: </a:t>
            </a:r>
            <a:r>
              <a:rPr lang="ru-RU" sz="2800" dirty="0" smtClean="0"/>
              <a:t>через оценку программ, аудит, стандартный процесс повышения квалификации</a:t>
            </a:r>
            <a:endParaRPr lang="en-US" sz="2800" dirty="0"/>
          </a:p>
        </p:txBody>
      </p:sp>
    </p:spTree>
    <p:extLst>
      <p:ext uri="{BB962C8B-B14F-4D97-AF65-F5344CB8AC3E}">
        <p14:creationId xmlns:p14="http://schemas.microsoft.com/office/powerpoint/2010/main" val="156162597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381000" y="914400"/>
            <a:ext cx="8362950" cy="3970318"/>
          </a:xfrm>
          <a:prstGeom prst="rect">
            <a:avLst/>
          </a:prstGeom>
          <a:solidFill>
            <a:schemeClr val="bg1"/>
          </a:solidFill>
        </p:spPr>
        <p:txBody>
          <a:bodyPr wrap="square" rtlCol="0">
            <a:spAutoFit/>
          </a:bodyPr>
          <a:lstStyle/>
          <a:p>
            <a:pPr lvl="0"/>
            <a:r>
              <a:rPr lang="ru-RU" sz="2800" i="1" dirty="0" smtClean="0"/>
              <a:t>Изменение поведения</a:t>
            </a:r>
            <a:r>
              <a:rPr lang="en-US" sz="2800" i="1" dirty="0" smtClean="0"/>
              <a:t>: </a:t>
            </a:r>
            <a:r>
              <a:rPr lang="ru-RU" sz="2800" dirty="0" smtClean="0"/>
              <a:t>темпы и ожидания изменений должны отражать сложность формирования культуры ориентированности на результат</a:t>
            </a:r>
            <a:r>
              <a:rPr lang="en-US" sz="2800" dirty="0" smtClean="0"/>
              <a:t>.</a:t>
            </a:r>
          </a:p>
          <a:p>
            <a:pPr lvl="0"/>
            <a:endParaRPr lang="en-US" sz="2800" dirty="0"/>
          </a:p>
          <a:p>
            <a:pPr lvl="0"/>
            <a:r>
              <a:rPr lang="ru-RU" sz="2800" i="1" dirty="0" smtClean="0"/>
              <a:t>Равновесность политической и бюрократической поддержки</a:t>
            </a:r>
            <a:r>
              <a:rPr lang="en-US" sz="2800" i="1" dirty="0" smtClean="0"/>
              <a:t>: </a:t>
            </a:r>
            <a:r>
              <a:rPr lang="ru-RU" sz="2800" dirty="0" smtClean="0"/>
              <a:t>в наличии политического деятеля, поддерживающего БОР, есть как плюсы, так и минусы</a:t>
            </a:r>
            <a:endParaRPr lang="en-US" sz="2800" dirty="0"/>
          </a:p>
        </p:txBody>
      </p:sp>
    </p:spTree>
    <p:extLst>
      <p:ext uri="{BB962C8B-B14F-4D97-AF65-F5344CB8AC3E}">
        <p14:creationId xmlns:p14="http://schemas.microsoft.com/office/powerpoint/2010/main" val="11414624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Content Placeholder 3"/>
          <p:cNvSpPr>
            <a:spLocks noGrp="1"/>
          </p:cNvSpPr>
          <p:nvPr>
            <p:ph idx="1"/>
          </p:nvPr>
        </p:nvSpPr>
        <p:spPr>
          <a:solidFill>
            <a:schemeClr val="bg1"/>
          </a:solidFill>
        </p:spPr>
        <p:txBody>
          <a:bodyPr>
            <a:normAutofit/>
          </a:bodyPr>
          <a:lstStyle/>
          <a:p>
            <a:r>
              <a:rPr lang="ru-RU" sz="2800" dirty="0" smtClean="0"/>
              <a:t>Вместо стандартной отчётности уделить основное внимание важнейшим услугам и стратегическим направлениям политики  </a:t>
            </a:r>
            <a:endParaRPr lang="en-US" sz="2800" dirty="0" smtClean="0"/>
          </a:p>
          <a:p>
            <a:r>
              <a:rPr lang="ru-RU" sz="2800" dirty="0" smtClean="0"/>
              <a:t>Заниматься не столько бюджетным процессом, сколько анализировать политику в целом и управление ею</a:t>
            </a:r>
            <a:endParaRPr lang="en-US" sz="2800" dirty="0"/>
          </a:p>
          <a:p>
            <a:r>
              <a:rPr lang="ru-RU" sz="2800" dirty="0" smtClean="0"/>
              <a:t>Держать в центре внимания руководителей программ, так как они самые вероятные пользователи</a:t>
            </a:r>
            <a:endParaRPr lang="en-US" sz="2800" dirty="0" smtClean="0"/>
          </a:p>
        </p:txBody>
      </p:sp>
      <p:sp>
        <p:nvSpPr>
          <p:cNvPr id="6" name="Title 5"/>
          <p:cNvSpPr>
            <a:spLocks noGrp="1"/>
          </p:cNvSpPr>
          <p:nvPr>
            <p:ph type="title"/>
          </p:nvPr>
        </p:nvSpPr>
        <p:spPr>
          <a:xfrm>
            <a:off x="380999" y="332339"/>
            <a:ext cx="8381260" cy="1054394"/>
          </a:xfrm>
          <a:solidFill>
            <a:schemeClr val="bg1"/>
          </a:solidFill>
        </p:spPr>
        <p:txBody>
          <a:bodyPr/>
          <a:lstStyle/>
          <a:p>
            <a:r>
              <a:rPr lang="ru-RU" dirty="0" smtClean="0">
                <a:solidFill>
                  <a:schemeClr val="tx1"/>
                </a:solidFill>
              </a:rPr>
              <a:t>ПОДХОД «СЛЕДУЮЩЕГО ПОКОЛЕНИЯ»</a:t>
            </a:r>
            <a:endParaRPr lang="en-US" dirty="0">
              <a:solidFill>
                <a:schemeClr val="tx1"/>
              </a:solidFill>
            </a:endParaRPr>
          </a:p>
        </p:txBody>
      </p:sp>
    </p:spTree>
    <p:extLst>
      <p:ext uri="{BB962C8B-B14F-4D97-AF65-F5344CB8AC3E}">
        <p14:creationId xmlns:p14="http://schemas.microsoft.com/office/powerpoint/2010/main" val="153139359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Content Placeholder 3"/>
          <p:cNvSpPr>
            <a:spLocks noGrp="1"/>
          </p:cNvSpPr>
          <p:nvPr>
            <p:ph idx="1"/>
          </p:nvPr>
        </p:nvSpPr>
        <p:spPr>
          <a:xfrm>
            <a:off x="381000" y="1600200"/>
            <a:ext cx="8407893" cy="4246478"/>
          </a:xfrm>
          <a:solidFill>
            <a:schemeClr val="bg1"/>
          </a:solidFill>
        </p:spPr>
        <p:txBody>
          <a:bodyPr>
            <a:normAutofit/>
          </a:bodyPr>
          <a:lstStyle/>
          <a:p>
            <a:r>
              <a:rPr lang="ru-RU" sz="2800" dirty="0" smtClean="0"/>
              <a:t>Согласованность бюджетирования, ориентированного на результат, с возможностями и потребностями</a:t>
            </a:r>
            <a:endParaRPr lang="en-US" sz="2800" dirty="0" smtClean="0"/>
          </a:p>
          <a:p>
            <a:r>
              <a:rPr lang="ru-RU" sz="2800" dirty="0" smtClean="0"/>
              <a:t>Долгосрочный подход ценится, когда многочисленные реформы не противоречат друг другу, а изменения нарастают постепенно, отталкиваясь от опыта адаптации  </a:t>
            </a:r>
            <a:endParaRPr lang="en-US" sz="2800" dirty="0"/>
          </a:p>
        </p:txBody>
      </p:sp>
      <p:sp>
        <p:nvSpPr>
          <p:cNvPr id="6" name="Title 5"/>
          <p:cNvSpPr>
            <a:spLocks noGrp="1"/>
          </p:cNvSpPr>
          <p:nvPr>
            <p:ph type="title"/>
          </p:nvPr>
        </p:nvSpPr>
        <p:spPr>
          <a:solidFill>
            <a:schemeClr val="bg1"/>
          </a:solidFill>
        </p:spPr>
        <p:txBody>
          <a:bodyPr/>
          <a:lstStyle/>
          <a:p>
            <a:r>
              <a:rPr lang="ru-RU" dirty="0">
                <a:solidFill>
                  <a:schemeClr val="tx1"/>
                </a:solidFill>
              </a:rPr>
              <a:t>ПОДХОД </a:t>
            </a:r>
            <a:r>
              <a:rPr lang="ru-RU" dirty="0" smtClean="0">
                <a:solidFill>
                  <a:schemeClr val="tx1"/>
                </a:solidFill>
              </a:rPr>
              <a:t>«СЛЕДУЮЩЕГО ПОКОЛЕНИЯ»</a:t>
            </a:r>
            <a:endParaRPr lang="en-US" dirty="0">
              <a:solidFill>
                <a:schemeClr val="tx1"/>
              </a:solidFill>
            </a:endParaRPr>
          </a:p>
        </p:txBody>
      </p:sp>
    </p:spTree>
    <p:extLst>
      <p:ext uri="{BB962C8B-B14F-4D97-AF65-F5344CB8AC3E}">
        <p14:creationId xmlns:p14="http://schemas.microsoft.com/office/powerpoint/2010/main" val="186153772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0" y="0"/>
            <a:ext cx="9144000" cy="6858000"/>
          </a:xfrm>
          <a:prstGeom prst="rect">
            <a:avLst/>
          </a:prstGeom>
        </p:spPr>
      </p:pic>
      <p:sp>
        <p:nvSpPr>
          <p:cNvPr id="7" name="Tijdelijke aanduiding voor inhoud 2"/>
          <p:cNvSpPr>
            <a:spLocks noGrp="1"/>
          </p:cNvSpPr>
          <p:nvPr>
            <p:ph idx="1"/>
          </p:nvPr>
        </p:nvSpPr>
        <p:spPr>
          <a:xfrm>
            <a:off x="609600" y="990600"/>
            <a:ext cx="7848600" cy="4419600"/>
          </a:xfrm>
          <a:solidFill>
            <a:schemeClr val="bg1"/>
          </a:solidFill>
        </p:spPr>
        <p:txBody>
          <a:bodyPr>
            <a:normAutofit fontScale="92500" lnSpcReduction="10000"/>
          </a:bodyPr>
          <a:lstStyle/>
          <a:p>
            <a:pPr>
              <a:buNone/>
            </a:pPr>
            <a:r>
              <a:rPr lang="ru-RU" sz="2800" dirty="0" smtClean="0"/>
              <a:t>Польша</a:t>
            </a:r>
            <a:r>
              <a:rPr lang="en-US" sz="2800" dirty="0" smtClean="0"/>
              <a:t> : </a:t>
            </a:r>
            <a:r>
              <a:rPr lang="ru-RU" sz="2800" dirty="0" smtClean="0"/>
              <a:t>переход от революционного к эволюционному подходу</a:t>
            </a:r>
            <a:endParaRPr lang="en-US" sz="2800" dirty="0" smtClean="0"/>
          </a:p>
          <a:p>
            <a:pPr>
              <a:buNone/>
            </a:pPr>
            <a:endParaRPr lang="en-US" dirty="0" smtClean="0"/>
          </a:p>
          <a:p>
            <a:pPr>
              <a:buNone/>
            </a:pPr>
            <a:r>
              <a:rPr lang="ru-RU" sz="2400" u="sng" dirty="0" smtClean="0"/>
              <a:t>Почему революция не удалась</a:t>
            </a:r>
            <a:r>
              <a:rPr lang="en-US" sz="2400" u="sng" dirty="0" smtClean="0"/>
              <a:t>?</a:t>
            </a:r>
          </a:p>
          <a:p>
            <a:r>
              <a:rPr lang="ru-RU" sz="2400" dirty="0" smtClean="0"/>
              <a:t>Сложность построения БОР</a:t>
            </a:r>
            <a:r>
              <a:rPr lang="en-US" sz="2400" dirty="0" smtClean="0"/>
              <a:t> (</a:t>
            </a:r>
            <a:r>
              <a:rPr lang="ru-RU" sz="2400" dirty="0" smtClean="0"/>
              <a:t>самые современные достижения ОЭСР</a:t>
            </a:r>
            <a:r>
              <a:rPr lang="en-US" sz="2400" dirty="0" smtClean="0"/>
              <a:t>)</a:t>
            </a:r>
          </a:p>
          <a:p>
            <a:r>
              <a:rPr lang="ru-RU" sz="2400" dirty="0" smtClean="0"/>
              <a:t>Затухание политической поддержки</a:t>
            </a:r>
            <a:endParaRPr lang="en-US" sz="2400" dirty="0" smtClean="0"/>
          </a:p>
          <a:p>
            <a:r>
              <a:rPr lang="ru-RU" sz="2400" dirty="0" smtClean="0"/>
              <a:t>Недоукомплектованное персоналом и разрозненное министерство финансов</a:t>
            </a:r>
            <a:endParaRPr lang="en-US" sz="2400" dirty="0" smtClean="0"/>
          </a:p>
          <a:p>
            <a:r>
              <a:rPr lang="ru-RU" sz="2400" dirty="0" smtClean="0"/>
              <a:t>Застопорившаяся реформа законодательства</a:t>
            </a:r>
            <a:endParaRPr lang="en-US" sz="2400" dirty="0" smtClean="0"/>
          </a:p>
          <a:p>
            <a:r>
              <a:rPr lang="ru-RU" sz="2400" dirty="0" smtClean="0"/>
              <a:t>Культурные препятствия на пути реформы госсектора, основанной на достижении цели </a:t>
            </a:r>
            <a:endParaRPr lang="en-US" sz="2400" dirty="0" smtClean="0"/>
          </a:p>
          <a:p>
            <a:pPr>
              <a:buFontTx/>
              <a:buChar char="-"/>
            </a:pPr>
            <a:endParaRPr lang="en-US" sz="2400" dirty="0" smtClean="0"/>
          </a:p>
          <a:p>
            <a:endParaRPr lang="en-US" dirty="0" smtClean="0"/>
          </a:p>
          <a:p>
            <a:endParaRPr lang="en-US" dirty="0" smtClean="0"/>
          </a:p>
        </p:txBody>
      </p:sp>
    </p:spTree>
    <p:extLst>
      <p:ext uri="{BB962C8B-B14F-4D97-AF65-F5344CB8AC3E}">
        <p14:creationId xmlns:p14="http://schemas.microsoft.com/office/powerpoint/2010/main" val="31724053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cstate="print"/>
          <a:stretch>
            <a:fillRect/>
          </a:stretch>
        </p:blipFill>
        <p:spPr>
          <a:xfrm>
            <a:off x="0" y="0"/>
            <a:ext cx="9144000" cy="7391400"/>
          </a:xfrm>
          <a:prstGeom prst="rect">
            <a:avLst/>
          </a:prstGeom>
        </p:spPr>
      </p:pic>
      <p:sp>
        <p:nvSpPr>
          <p:cNvPr id="7" name="Rechthoek 6"/>
          <p:cNvSpPr/>
          <p:nvPr/>
        </p:nvSpPr>
        <p:spPr>
          <a:xfrm>
            <a:off x="838200" y="1066800"/>
            <a:ext cx="7543800" cy="5632311"/>
          </a:xfrm>
          <a:prstGeom prst="rect">
            <a:avLst/>
          </a:prstGeom>
          <a:solidFill>
            <a:schemeClr val="bg1"/>
          </a:solidFill>
        </p:spPr>
        <p:txBody>
          <a:bodyPr wrap="square">
            <a:spAutoFit/>
          </a:bodyPr>
          <a:lstStyle/>
          <a:p>
            <a:r>
              <a:rPr lang="ru-RU" sz="2800" dirty="0" smtClean="0"/>
              <a:t>Нидерланды</a:t>
            </a:r>
            <a:r>
              <a:rPr lang="en-US" sz="2800" dirty="0" smtClean="0"/>
              <a:t>: </a:t>
            </a:r>
            <a:r>
              <a:rPr lang="ru-RU" sz="2800" dirty="0" smtClean="0"/>
              <a:t>проблемы, связанные с первым десятилетием бюджетирования, ориентированного на результат</a:t>
            </a:r>
            <a:endParaRPr lang="en-US" sz="2800" dirty="0" smtClean="0"/>
          </a:p>
          <a:p>
            <a:endParaRPr lang="en-US" dirty="0" smtClean="0"/>
          </a:p>
          <a:p>
            <a:pPr>
              <a:buFontTx/>
              <a:buChar char="-"/>
            </a:pPr>
            <a:r>
              <a:rPr lang="ru-RU" sz="2400" dirty="0" smtClean="0"/>
              <a:t>Преувеличенное внимание соответствию, а не актуальности</a:t>
            </a:r>
            <a:endParaRPr lang="en-US" sz="2400" dirty="0" smtClean="0"/>
          </a:p>
          <a:p>
            <a:pPr>
              <a:buFontTx/>
              <a:buChar char="-"/>
            </a:pPr>
            <a:r>
              <a:rPr lang="ru-RU" sz="2400" dirty="0" smtClean="0"/>
              <a:t>Перегрузка бюджета информацией о результатах работы </a:t>
            </a:r>
            <a:endParaRPr lang="en-US" sz="2400" dirty="0" smtClean="0"/>
          </a:p>
          <a:p>
            <a:endParaRPr lang="en-US" sz="2400" dirty="0" smtClean="0"/>
          </a:p>
          <a:p>
            <a:pPr>
              <a:buFontTx/>
              <a:buChar char="-"/>
            </a:pPr>
            <a:r>
              <a:rPr lang="ru-RU" sz="2400" dirty="0" smtClean="0"/>
              <a:t>Политики проявляют чисто символическое внимание, да и то не всегда</a:t>
            </a:r>
            <a:endParaRPr lang="en-US" sz="2400" dirty="0" smtClean="0"/>
          </a:p>
          <a:p>
            <a:endParaRPr lang="en-US" sz="2400" dirty="0" smtClean="0"/>
          </a:p>
          <a:p>
            <a:pPr>
              <a:buFontTx/>
              <a:buChar char="-"/>
            </a:pPr>
            <a:r>
              <a:rPr lang="ru-RU" sz="2400" dirty="0" smtClean="0"/>
              <a:t>Используется ведомствами для оправдания собственного существования </a:t>
            </a:r>
            <a:endParaRPr lang="en-US" sz="2400" dirty="0" smtClean="0"/>
          </a:p>
          <a:p>
            <a:pPr>
              <a:buFontTx/>
              <a:buChar char="-"/>
            </a:pPr>
            <a:endParaRPr lang="en-US" dirty="0" smtClean="0"/>
          </a:p>
        </p:txBody>
      </p:sp>
    </p:spTree>
    <p:extLst>
      <p:ext uri="{BB962C8B-B14F-4D97-AF65-F5344CB8AC3E}">
        <p14:creationId xmlns:p14="http://schemas.microsoft.com/office/powerpoint/2010/main" val="50491389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pic>
        <p:nvPicPr>
          <p:cNvPr id="6" name="Afbeelding 5"/>
          <p:cNvPicPr/>
          <p:nvPr/>
        </p:nvPicPr>
        <p:blipFill>
          <a:blip r:embed="rId4" cstate="print"/>
          <a:srcRect/>
          <a:stretch>
            <a:fillRect/>
          </a:stretch>
        </p:blipFill>
        <p:spPr bwMode="auto">
          <a:xfrm>
            <a:off x="762000" y="2416129"/>
            <a:ext cx="7696200" cy="2743200"/>
          </a:xfrm>
          <a:prstGeom prst="rect">
            <a:avLst/>
          </a:prstGeom>
          <a:solidFill>
            <a:schemeClr val="bg1"/>
          </a:solidFill>
          <a:ln w="9525">
            <a:noFill/>
            <a:miter lim="800000"/>
            <a:headEnd/>
            <a:tailEnd/>
          </a:ln>
        </p:spPr>
      </p:pic>
      <p:sp>
        <p:nvSpPr>
          <p:cNvPr id="7" name="Rechthoek 6"/>
          <p:cNvSpPr/>
          <p:nvPr/>
        </p:nvSpPr>
        <p:spPr>
          <a:xfrm>
            <a:off x="609600" y="1143000"/>
            <a:ext cx="8001000" cy="954107"/>
          </a:xfrm>
          <a:prstGeom prst="rect">
            <a:avLst/>
          </a:prstGeom>
          <a:solidFill>
            <a:schemeClr val="bg1"/>
          </a:solidFill>
        </p:spPr>
        <p:txBody>
          <a:bodyPr wrap="square">
            <a:spAutoFit/>
          </a:bodyPr>
          <a:lstStyle/>
          <a:p>
            <a:r>
              <a:rPr lang="ru-RU" sz="2800" dirty="0" smtClean="0"/>
              <a:t>Нидерланды</a:t>
            </a:r>
            <a:r>
              <a:rPr lang="en-US" sz="2800" dirty="0" smtClean="0"/>
              <a:t>: </a:t>
            </a:r>
            <a:r>
              <a:rPr lang="ru-RU" sz="2800" dirty="0" smtClean="0"/>
              <a:t>выборочный отрыв результатов от бюджетирования</a:t>
            </a:r>
            <a:endParaRPr lang="nl-NL" sz="2800" dirty="0"/>
          </a:p>
        </p:txBody>
      </p:sp>
      <p:sp>
        <p:nvSpPr>
          <p:cNvPr id="5" name="TextBox 4"/>
          <p:cNvSpPr txBox="1"/>
          <p:nvPr/>
        </p:nvSpPr>
        <p:spPr>
          <a:xfrm>
            <a:off x="914400" y="3676423"/>
            <a:ext cx="914400" cy="861774"/>
          </a:xfrm>
          <a:prstGeom prst="rect">
            <a:avLst/>
          </a:prstGeom>
          <a:noFill/>
        </p:spPr>
        <p:txBody>
          <a:bodyPr wrap="square" rtlCol="0">
            <a:spAutoFit/>
          </a:bodyPr>
          <a:lstStyle/>
          <a:p>
            <a:r>
              <a:rPr lang="ru-RU" sz="1000" dirty="0" smtClean="0"/>
              <a:t>Воздействие результатов политики  правительства?</a:t>
            </a:r>
            <a:endParaRPr lang="en-US" sz="1000" dirty="0"/>
          </a:p>
        </p:txBody>
      </p:sp>
      <p:sp>
        <p:nvSpPr>
          <p:cNvPr id="8" name="TextBox 7"/>
          <p:cNvSpPr txBox="1"/>
          <p:nvPr/>
        </p:nvSpPr>
        <p:spPr>
          <a:xfrm>
            <a:off x="3326612" y="3647015"/>
            <a:ext cx="731290" cy="707886"/>
          </a:xfrm>
          <a:prstGeom prst="rect">
            <a:avLst/>
          </a:prstGeom>
          <a:noFill/>
        </p:spPr>
        <p:txBody>
          <a:bodyPr wrap="none" rtlCol="0">
            <a:spAutoFit/>
          </a:bodyPr>
          <a:lstStyle/>
          <a:p>
            <a:r>
              <a:rPr lang="ru-RU" sz="1000" dirty="0" err="1" smtClean="0"/>
              <a:t>Значи</a:t>
            </a:r>
            <a:endParaRPr lang="ru-RU" sz="1000" dirty="0" smtClean="0"/>
          </a:p>
          <a:p>
            <a:r>
              <a:rPr lang="ru-RU" sz="1000" dirty="0" smtClean="0"/>
              <a:t>тельное </a:t>
            </a:r>
          </a:p>
          <a:p>
            <a:r>
              <a:rPr lang="ru-RU" sz="1000" dirty="0" err="1" smtClean="0"/>
              <a:t>Финанси</a:t>
            </a:r>
            <a:endParaRPr lang="ru-RU" sz="1000" dirty="0" smtClean="0"/>
          </a:p>
          <a:p>
            <a:r>
              <a:rPr lang="ru-RU" sz="1000" dirty="0" err="1" smtClean="0"/>
              <a:t>рование</a:t>
            </a:r>
            <a:r>
              <a:rPr lang="ru-RU" sz="1000" dirty="0" smtClean="0"/>
              <a:t>?</a:t>
            </a:r>
            <a:endParaRPr lang="en-US" sz="1000" dirty="0"/>
          </a:p>
        </p:txBody>
      </p:sp>
      <p:sp>
        <p:nvSpPr>
          <p:cNvPr id="9" name="TextBox 8"/>
          <p:cNvSpPr txBox="1"/>
          <p:nvPr/>
        </p:nvSpPr>
        <p:spPr>
          <a:xfrm>
            <a:off x="5636648" y="3644913"/>
            <a:ext cx="803425" cy="1015663"/>
          </a:xfrm>
          <a:prstGeom prst="rect">
            <a:avLst/>
          </a:prstGeom>
          <a:noFill/>
        </p:spPr>
        <p:txBody>
          <a:bodyPr wrap="none" rtlCol="0">
            <a:spAutoFit/>
          </a:bodyPr>
          <a:lstStyle/>
          <a:p>
            <a:r>
              <a:rPr lang="ru-RU" sz="1000" dirty="0" err="1" smtClean="0"/>
              <a:t>Реали</a:t>
            </a:r>
            <a:endParaRPr lang="ru-RU" sz="1000" dirty="0" smtClean="0"/>
          </a:p>
          <a:p>
            <a:r>
              <a:rPr lang="ru-RU" sz="1000" dirty="0" err="1" smtClean="0"/>
              <a:t>зуется</a:t>
            </a:r>
            <a:r>
              <a:rPr lang="ru-RU" sz="1000" dirty="0" smtClean="0"/>
              <a:t> </a:t>
            </a:r>
          </a:p>
          <a:p>
            <a:r>
              <a:rPr lang="ru-RU" sz="1000" dirty="0" smtClean="0"/>
              <a:t>ли поли</a:t>
            </a:r>
          </a:p>
          <a:p>
            <a:r>
              <a:rPr lang="ru-RU" sz="1000" dirty="0" smtClean="0"/>
              <a:t>тика </a:t>
            </a:r>
          </a:p>
          <a:p>
            <a:r>
              <a:rPr lang="ru-RU" sz="1000" dirty="0" err="1" smtClean="0"/>
              <a:t>гос.ве</a:t>
            </a:r>
            <a:endParaRPr lang="ru-RU" sz="1000" dirty="0" smtClean="0"/>
          </a:p>
          <a:p>
            <a:r>
              <a:rPr lang="ru-RU" sz="1000" dirty="0" err="1" smtClean="0"/>
              <a:t>домством</a:t>
            </a:r>
            <a:r>
              <a:rPr lang="ru-RU" sz="1000" dirty="0" smtClean="0"/>
              <a:t>?</a:t>
            </a:r>
            <a:endParaRPr lang="en-US" sz="1000" dirty="0"/>
          </a:p>
        </p:txBody>
      </p:sp>
      <p:sp>
        <p:nvSpPr>
          <p:cNvPr id="10" name="TextBox 9"/>
          <p:cNvSpPr txBox="1"/>
          <p:nvPr/>
        </p:nvSpPr>
        <p:spPr>
          <a:xfrm>
            <a:off x="7774287" y="3510730"/>
            <a:ext cx="534121" cy="553998"/>
          </a:xfrm>
          <a:prstGeom prst="rect">
            <a:avLst/>
          </a:prstGeom>
          <a:noFill/>
        </p:spPr>
        <p:txBody>
          <a:bodyPr wrap="none" rtlCol="0">
            <a:spAutoFit/>
          </a:bodyPr>
          <a:lstStyle/>
          <a:p>
            <a:r>
              <a:rPr lang="ru-RU" sz="1000" dirty="0" smtClean="0"/>
              <a:t>Прав. </a:t>
            </a:r>
          </a:p>
          <a:p>
            <a:r>
              <a:rPr lang="ru-RU" sz="1000" dirty="0" err="1" smtClean="0"/>
              <a:t>Реали</a:t>
            </a:r>
            <a:endParaRPr lang="ru-RU" sz="1000" dirty="0" smtClean="0"/>
          </a:p>
          <a:p>
            <a:r>
              <a:rPr lang="ru-RU" sz="1000" dirty="0" err="1" smtClean="0"/>
              <a:t>зует</a:t>
            </a:r>
            <a:endParaRPr lang="en-US" sz="1000" dirty="0"/>
          </a:p>
        </p:txBody>
      </p:sp>
      <p:sp>
        <p:nvSpPr>
          <p:cNvPr id="11" name="TextBox 10"/>
          <p:cNvSpPr txBox="1"/>
          <p:nvPr/>
        </p:nvSpPr>
        <p:spPr>
          <a:xfrm>
            <a:off x="7293976" y="4305900"/>
            <a:ext cx="582211" cy="553998"/>
          </a:xfrm>
          <a:prstGeom prst="rect">
            <a:avLst/>
          </a:prstGeom>
          <a:noFill/>
        </p:spPr>
        <p:txBody>
          <a:bodyPr wrap="none" rtlCol="0">
            <a:spAutoFit/>
          </a:bodyPr>
          <a:lstStyle/>
          <a:p>
            <a:r>
              <a:rPr lang="ru-RU" sz="1000" dirty="0" smtClean="0"/>
              <a:t>Прав.</a:t>
            </a:r>
          </a:p>
          <a:p>
            <a:r>
              <a:rPr lang="ru-RU" sz="1000" dirty="0" smtClean="0"/>
              <a:t> </a:t>
            </a:r>
            <a:r>
              <a:rPr lang="ru-RU" sz="1000" dirty="0" err="1" smtClean="0"/>
              <a:t>финан</a:t>
            </a:r>
            <a:endParaRPr lang="ru-RU" sz="1000" dirty="0" smtClean="0"/>
          </a:p>
          <a:p>
            <a:r>
              <a:rPr lang="ru-RU" sz="1000" dirty="0" err="1" smtClean="0"/>
              <a:t>сирует</a:t>
            </a:r>
            <a:endParaRPr lang="en-US" sz="1000" dirty="0"/>
          </a:p>
        </p:txBody>
      </p:sp>
      <p:sp>
        <p:nvSpPr>
          <p:cNvPr id="12" name="TextBox 11"/>
          <p:cNvSpPr txBox="1"/>
          <p:nvPr/>
        </p:nvSpPr>
        <p:spPr>
          <a:xfrm>
            <a:off x="5034417" y="4325492"/>
            <a:ext cx="551754" cy="553998"/>
          </a:xfrm>
          <a:prstGeom prst="rect">
            <a:avLst/>
          </a:prstGeom>
          <a:noFill/>
        </p:spPr>
        <p:txBody>
          <a:bodyPr wrap="none" rtlCol="0">
            <a:spAutoFit/>
          </a:bodyPr>
          <a:lstStyle/>
          <a:p>
            <a:r>
              <a:rPr lang="ru-RU" sz="1000" dirty="0" smtClean="0"/>
              <a:t>Прав.</a:t>
            </a:r>
          </a:p>
          <a:p>
            <a:r>
              <a:rPr lang="ru-RU" sz="1000" dirty="0" err="1" smtClean="0"/>
              <a:t>регули</a:t>
            </a:r>
            <a:endParaRPr lang="ru-RU" sz="1000" dirty="0" smtClean="0"/>
          </a:p>
          <a:p>
            <a:r>
              <a:rPr lang="ru-RU" sz="1000" dirty="0" err="1" smtClean="0"/>
              <a:t>рует</a:t>
            </a:r>
            <a:endParaRPr lang="en-US" sz="1000" dirty="0"/>
          </a:p>
        </p:txBody>
      </p:sp>
      <p:sp>
        <p:nvSpPr>
          <p:cNvPr id="13" name="TextBox 12"/>
          <p:cNvSpPr txBox="1"/>
          <p:nvPr/>
        </p:nvSpPr>
        <p:spPr>
          <a:xfrm>
            <a:off x="2889514" y="4303036"/>
            <a:ext cx="551754" cy="553998"/>
          </a:xfrm>
          <a:prstGeom prst="rect">
            <a:avLst/>
          </a:prstGeom>
          <a:noFill/>
        </p:spPr>
        <p:txBody>
          <a:bodyPr wrap="none" rtlCol="0">
            <a:spAutoFit/>
          </a:bodyPr>
          <a:lstStyle/>
          <a:p>
            <a:r>
              <a:rPr lang="ru-RU" sz="1000" dirty="0" smtClean="0"/>
              <a:t>Прав. </a:t>
            </a:r>
          </a:p>
          <a:p>
            <a:r>
              <a:rPr lang="ru-RU" sz="1000" dirty="0" err="1" smtClean="0"/>
              <a:t>Стиму</a:t>
            </a:r>
            <a:endParaRPr lang="ru-RU" sz="1000" dirty="0" smtClean="0"/>
          </a:p>
          <a:p>
            <a:r>
              <a:rPr lang="ru-RU" sz="1000" dirty="0" err="1" smtClean="0"/>
              <a:t>лирует</a:t>
            </a:r>
            <a:endParaRPr lang="en-US" sz="1000" dirty="0"/>
          </a:p>
        </p:txBody>
      </p:sp>
      <p:sp>
        <p:nvSpPr>
          <p:cNvPr id="14" name="TextBox 13"/>
          <p:cNvSpPr txBox="1"/>
          <p:nvPr/>
        </p:nvSpPr>
        <p:spPr>
          <a:xfrm>
            <a:off x="2209800" y="2816034"/>
            <a:ext cx="865943" cy="246221"/>
          </a:xfrm>
          <a:prstGeom prst="rect">
            <a:avLst/>
          </a:prstGeom>
          <a:noFill/>
        </p:spPr>
        <p:txBody>
          <a:bodyPr wrap="none" rtlCol="0">
            <a:spAutoFit/>
          </a:bodyPr>
          <a:lstStyle/>
          <a:p>
            <a:r>
              <a:rPr lang="ru-RU" sz="1000" dirty="0" smtClean="0"/>
              <a:t>решительно</a:t>
            </a:r>
            <a:endParaRPr lang="en-US" sz="1000" dirty="0"/>
          </a:p>
        </p:txBody>
      </p:sp>
      <p:sp>
        <p:nvSpPr>
          <p:cNvPr id="15" name="TextBox 14"/>
          <p:cNvSpPr txBox="1"/>
          <p:nvPr/>
        </p:nvSpPr>
        <p:spPr>
          <a:xfrm>
            <a:off x="4523543" y="2821708"/>
            <a:ext cx="865943" cy="246221"/>
          </a:xfrm>
          <a:prstGeom prst="rect">
            <a:avLst/>
          </a:prstGeom>
          <a:noFill/>
        </p:spPr>
        <p:txBody>
          <a:bodyPr wrap="none" rtlCol="0">
            <a:spAutoFit/>
          </a:bodyPr>
          <a:lstStyle/>
          <a:p>
            <a:r>
              <a:rPr lang="ru-RU" sz="1000" dirty="0" smtClean="0"/>
              <a:t>решительно</a:t>
            </a:r>
            <a:endParaRPr lang="en-US" sz="1000" dirty="0"/>
          </a:p>
        </p:txBody>
      </p:sp>
      <p:sp>
        <p:nvSpPr>
          <p:cNvPr id="16" name="TextBox 15"/>
          <p:cNvSpPr txBox="1"/>
          <p:nvPr/>
        </p:nvSpPr>
        <p:spPr>
          <a:xfrm>
            <a:off x="7009156" y="2816034"/>
            <a:ext cx="330540" cy="246221"/>
          </a:xfrm>
          <a:prstGeom prst="rect">
            <a:avLst/>
          </a:prstGeom>
          <a:noFill/>
        </p:spPr>
        <p:txBody>
          <a:bodyPr wrap="none" rtlCol="0">
            <a:spAutoFit/>
          </a:bodyPr>
          <a:lstStyle/>
          <a:p>
            <a:r>
              <a:rPr lang="ru-RU" sz="1000" dirty="0" smtClean="0"/>
              <a:t>Да</a:t>
            </a:r>
            <a:endParaRPr lang="en-US" sz="1000" dirty="0"/>
          </a:p>
        </p:txBody>
      </p:sp>
      <p:sp>
        <p:nvSpPr>
          <p:cNvPr id="17" name="TextBox 16"/>
          <p:cNvSpPr txBox="1"/>
          <p:nvPr/>
        </p:nvSpPr>
        <p:spPr>
          <a:xfrm>
            <a:off x="6883230" y="3785205"/>
            <a:ext cx="381836" cy="246221"/>
          </a:xfrm>
          <a:prstGeom prst="rect">
            <a:avLst/>
          </a:prstGeom>
          <a:noFill/>
        </p:spPr>
        <p:txBody>
          <a:bodyPr wrap="none" rtlCol="0">
            <a:spAutoFit/>
          </a:bodyPr>
          <a:lstStyle/>
          <a:p>
            <a:r>
              <a:rPr lang="ru-RU" sz="1000" dirty="0" smtClean="0"/>
              <a:t>Нет</a:t>
            </a:r>
            <a:endParaRPr lang="en-US" sz="1000" dirty="0"/>
          </a:p>
        </p:txBody>
      </p:sp>
      <p:sp>
        <p:nvSpPr>
          <p:cNvPr id="18" name="TextBox 17"/>
          <p:cNvSpPr txBox="1"/>
          <p:nvPr/>
        </p:nvSpPr>
        <p:spPr>
          <a:xfrm>
            <a:off x="4656357" y="3857425"/>
            <a:ext cx="688009" cy="246221"/>
          </a:xfrm>
          <a:prstGeom prst="rect">
            <a:avLst/>
          </a:prstGeom>
          <a:noFill/>
        </p:spPr>
        <p:txBody>
          <a:bodyPr wrap="none" rtlCol="0">
            <a:spAutoFit/>
          </a:bodyPr>
          <a:lstStyle/>
          <a:p>
            <a:r>
              <a:rPr lang="ru-RU" sz="1000" dirty="0" err="1" smtClean="0"/>
              <a:t>Огранич</a:t>
            </a:r>
            <a:r>
              <a:rPr lang="ru-RU" sz="1000" dirty="0" smtClean="0"/>
              <a:t>.</a:t>
            </a:r>
            <a:endParaRPr lang="en-US" sz="1000" dirty="0"/>
          </a:p>
        </p:txBody>
      </p:sp>
      <p:sp>
        <p:nvSpPr>
          <p:cNvPr id="19" name="TextBox 18"/>
          <p:cNvSpPr txBox="1"/>
          <p:nvPr/>
        </p:nvSpPr>
        <p:spPr>
          <a:xfrm>
            <a:off x="2148458" y="3815143"/>
            <a:ext cx="688009" cy="246221"/>
          </a:xfrm>
          <a:prstGeom prst="rect">
            <a:avLst/>
          </a:prstGeom>
          <a:noFill/>
        </p:spPr>
        <p:txBody>
          <a:bodyPr wrap="none" rtlCol="0">
            <a:spAutoFit/>
          </a:bodyPr>
          <a:lstStyle/>
          <a:p>
            <a:r>
              <a:rPr lang="ru-RU" sz="1000" dirty="0" err="1" smtClean="0"/>
              <a:t>Огранич</a:t>
            </a:r>
            <a:r>
              <a:rPr lang="ru-RU" sz="1000" dirty="0" smtClean="0"/>
              <a:t>.</a:t>
            </a:r>
            <a:endParaRPr lang="en-US" sz="1000" dirty="0"/>
          </a:p>
        </p:txBody>
      </p:sp>
    </p:spTree>
    <p:extLst>
      <p:ext uri="{BB962C8B-B14F-4D97-AF65-F5344CB8AC3E}">
        <p14:creationId xmlns:p14="http://schemas.microsoft.com/office/powerpoint/2010/main" val="25344628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7" name="Rechthoek 6"/>
          <p:cNvSpPr/>
          <p:nvPr/>
        </p:nvSpPr>
        <p:spPr>
          <a:xfrm>
            <a:off x="571500" y="260787"/>
            <a:ext cx="8001000" cy="5509200"/>
          </a:xfrm>
          <a:prstGeom prst="rect">
            <a:avLst/>
          </a:prstGeom>
          <a:solidFill>
            <a:schemeClr val="bg1"/>
          </a:solidFill>
        </p:spPr>
        <p:txBody>
          <a:bodyPr wrap="square">
            <a:spAutoFit/>
          </a:bodyPr>
          <a:lstStyle/>
          <a:p>
            <a:r>
              <a:rPr lang="ru-RU" sz="2800" dirty="0" smtClean="0"/>
              <a:t>Уроки для тех, кто задумывается над введением БОР</a:t>
            </a:r>
            <a:endParaRPr lang="nl-NL" sz="2800" dirty="0"/>
          </a:p>
          <a:p>
            <a:endParaRPr lang="nl-NL" sz="2800" dirty="0" smtClean="0"/>
          </a:p>
          <a:p>
            <a:pPr marL="457200" indent="-457200">
              <a:buFont typeface="Arial" panose="020B0604020202020204" pitchFamily="34" charset="0"/>
              <a:buChar char="•"/>
            </a:pPr>
            <a:r>
              <a:rPr lang="ru-RU" sz="2400" dirty="0" smtClean="0"/>
              <a:t>Ясные и реалистичные задачи</a:t>
            </a:r>
            <a:r>
              <a:rPr lang="nl-NL" sz="2400" dirty="0" smtClean="0"/>
              <a:t> </a:t>
            </a:r>
            <a:endParaRPr lang="nl-NL" sz="2400" dirty="0"/>
          </a:p>
          <a:p>
            <a:pPr marL="457200" indent="-457200">
              <a:buFont typeface="Arial" panose="020B0604020202020204" pitchFamily="34" charset="0"/>
              <a:buChar char="•"/>
            </a:pPr>
            <a:r>
              <a:rPr lang="ru-RU" sz="2400" dirty="0" smtClean="0"/>
              <a:t>Возможности по ведению аналитической работы</a:t>
            </a:r>
            <a:endParaRPr lang="nl-NL" sz="2400" dirty="0"/>
          </a:p>
          <a:p>
            <a:pPr marL="457200" indent="-457200">
              <a:buFont typeface="Arial" panose="020B0604020202020204" pitchFamily="34" charset="0"/>
              <a:buChar char="•"/>
            </a:pPr>
            <a:r>
              <a:rPr lang="ru-RU" sz="2400" dirty="0" smtClean="0"/>
              <a:t>Поддержка со стороны других реформ, ориентированных на результативность деятельности </a:t>
            </a:r>
          </a:p>
          <a:p>
            <a:pPr marL="457200" indent="-457200">
              <a:buFont typeface="Arial" panose="020B0604020202020204" pitchFamily="34" charset="0"/>
              <a:buChar char="•"/>
            </a:pPr>
            <a:r>
              <a:rPr lang="ru-RU" sz="2400" dirty="0" smtClean="0"/>
              <a:t>Поддерживающая инфраструктура</a:t>
            </a:r>
            <a:r>
              <a:rPr lang="nl-NL" sz="2400" dirty="0" smtClean="0"/>
              <a:t>, </a:t>
            </a:r>
            <a:r>
              <a:rPr lang="ru-RU" sz="2400" dirty="0" smtClean="0"/>
              <a:t>среднесрочные планы финансирования</a:t>
            </a:r>
            <a:r>
              <a:rPr lang="nl-NL" sz="2400" dirty="0" smtClean="0"/>
              <a:t>, </a:t>
            </a:r>
            <a:r>
              <a:rPr lang="ru-RU" sz="2400" dirty="0" smtClean="0"/>
              <a:t>стратегические планы</a:t>
            </a:r>
            <a:r>
              <a:rPr lang="nl-NL" sz="2400" dirty="0" smtClean="0"/>
              <a:t>, </a:t>
            </a:r>
            <a:r>
              <a:rPr lang="ru-RU" sz="2400" dirty="0" smtClean="0"/>
              <a:t>системы сбора данных</a:t>
            </a:r>
            <a:endParaRPr lang="nl-NL" sz="2400" dirty="0"/>
          </a:p>
          <a:p>
            <a:pPr marL="457200" indent="-457200">
              <a:buFont typeface="Arial" panose="020B0604020202020204" pitchFamily="34" charset="0"/>
              <a:buChar char="•"/>
            </a:pPr>
            <a:r>
              <a:rPr lang="ru-RU" sz="2400" dirty="0" smtClean="0"/>
              <a:t>Упрощённые варианты </a:t>
            </a:r>
            <a:r>
              <a:rPr lang="nl-NL" sz="2400" dirty="0" smtClean="0"/>
              <a:t>(</a:t>
            </a:r>
            <a:r>
              <a:rPr lang="ru-RU" sz="2400" dirty="0" smtClean="0"/>
              <a:t>как в Нидерландах, России</a:t>
            </a:r>
            <a:r>
              <a:rPr lang="nl-NL" sz="2400" dirty="0" smtClean="0"/>
              <a:t>)</a:t>
            </a:r>
            <a:endParaRPr lang="nl-NL" sz="2400" dirty="0"/>
          </a:p>
          <a:p>
            <a:pPr marL="457200" indent="-457200">
              <a:buFont typeface="Arial" panose="020B0604020202020204" pitchFamily="34" charset="0"/>
              <a:buChar char="•"/>
            </a:pPr>
            <a:r>
              <a:rPr lang="ru-RU" sz="2400" dirty="0" smtClean="0"/>
              <a:t>Обсуждения результатов стали повседневной практикой</a:t>
            </a:r>
            <a:endParaRPr lang="nl-NL" sz="2400" dirty="0"/>
          </a:p>
          <a:p>
            <a:endParaRPr lang="nl-NL" sz="2800" dirty="0"/>
          </a:p>
        </p:txBody>
      </p:sp>
    </p:spTree>
    <p:extLst>
      <p:ext uri="{BB962C8B-B14F-4D97-AF65-F5344CB8AC3E}">
        <p14:creationId xmlns:p14="http://schemas.microsoft.com/office/powerpoint/2010/main" val="353835317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cstate="print"/>
          <a:stretch>
            <a:fillRect/>
          </a:stretch>
        </p:blipFill>
        <p:spPr>
          <a:xfrm>
            <a:off x="0" y="0"/>
            <a:ext cx="9144000" cy="6858000"/>
          </a:xfrm>
          <a:prstGeom prst="rect">
            <a:avLst/>
          </a:prstGeom>
        </p:spPr>
      </p:pic>
      <p:sp>
        <p:nvSpPr>
          <p:cNvPr id="7" name="Rechthoek 6"/>
          <p:cNvSpPr/>
          <p:nvPr/>
        </p:nvSpPr>
        <p:spPr>
          <a:xfrm>
            <a:off x="571500" y="2342387"/>
            <a:ext cx="8001000" cy="523220"/>
          </a:xfrm>
          <a:prstGeom prst="rect">
            <a:avLst/>
          </a:prstGeom>
          <a:solidFill>
            <a:schemeClr val="bg1"/>
          </a:solidFill>
        </p:spPr>
        <p:txBody>
          <a:bodyPr wrap="square">
            <a:spAutoFit/>
          </a:bodyPr>
          <a:lstStyle/>
          <a:p>
            <a:pPr algn="ctr"/>
            <a:r>
              <a:rPr lang="ru-RU" sz="2800" dirty="0" smtClean="0"/>
              <a:t>Спасибо </a:t>
            </a:r>
            <a:endParaRPr lang="nl-NL" sz="2800" dirty="0"/>
          </a:p>
        </p:txBody>
      </p:sp>
    </p:spTree>
    <p:extLst>
      <p:ext uri="{BB962C8B-B14F-4D97-AF65-F5344CB8AC3E}">
        <p14:creationId xmlns:p14="http://schemas.microsoft.com/office/powerpoint/2010/main" val="37493469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381000" y="476231"/>
            <a:ext cx="8382000" cy="6986528"/>
          </a:xfrm>
          <a:prstGeom prst="rect">
            <a:avLst/>
          </a:prstGeom>
          <a:solidFill>
            <a:schemeClr val="bg1"/>
          </a:solidFill>
        </p:spPr>
        <p:txBody>
          <a:bodyPr wrap="square" rtlCol="0">
            <a:spAutoFit/>
          </a:bodyPr>
          <a:lstStyle/>
          <a:p>
            <a:r>
              <a:rPr lang="ru-RU" sz="2800" i="1" dirty="0" smtClean="0">
                <a:cs typeface="Times New Roman"/>
              </a:rPr>
              <a:t>Исходная информация</a:t>
            </a:r>
            <a:endParaRPr lang="en-US" sz="2800" i="1" dirty="0" smtClean="0">
              <a:cs typeface="Times New Roman"/>
            </a:endParaRPr>
          </a:p>
          <a:p>
            <a:endParaRPr lang="en-US" sz="2800" dirty="0" smtClean="0">
              <a:cs typeface="Times New Roman"/>
            </a:endParaRPr>
          </a:p>
          <a:p>
            <a:r>
              <a:rPr lang="ru-RU" sz="2800" dirty="0" smtClean="0">
                <a:cs typeface="Times New Roman"/>
              </a:rPr>
              <a:t>Страны со средним и низким</a:t>
            </a:r>
            <a:r>
              <a:rPr lang="en-US" sz="2800" dirty="0" smtClean="0">
                <a:cs typeface="Times New Roman"/>
              </a:rPr>
              <a:t> </a:t>
            </a:r>
            <a:r>
              <a:rPr lang="ru-RU" sz="2800" dirty="0" smtClean="0">
                <a:cs typeface="Times New Roman"/>
              </a:rPr>
              <a:t>уровнем доходов стремятся узнать о передовых мировых практиках бюджетирования</a:t>
            </a:r>
            <a:endParaRPr lang="en-US" sz="2800" dirty="0" smtClean="0">
              <a:cs typeface="Times New Roman"/>
            </a:endParaRPr>
          </a:p>
          <a:p>
            <a:endParaRPr lang="en-US" sz="2800" dirty="0">
              <a:cs typeface="Times New Roman"/>
            </a:endParaRPr>
          </a:p>
          <a:p>
            <a:r>
              <a:rPr lang="ru-RU" sz="2800" dirty="0" smtClean="0">
                <a:cs typeface="Times New Roman"/>
              </a:rPr>
              <a:t>Страны </a:t>
            </a:r>
            <a:r>
              <a:rPr lang="ru-RU" sz="2800" dirty="0">
                <a:cs typeface="Times New Roman"/>
              </a:rPr>
              <a:t>Восточной </a:t>
            </a:r>
            <a:r>
              <a:rPr lang="ru-RU" sz="2800" dirty="0" smtClean="0">
                <a:cs typeface="Times New Roman"/>
              </a:rPr>
              <a:t>Европы, </a:t>
            </a:r>
            <a:r>
              <a:rPr lang="ru-RU" sz="2800" dirty="0">
                <a:cs typeface="Times New Roman"/>
              </a:rPr>
              <a:t>начавшие </a:t>
            </a:r>
            <a:r>
              <a:rPr lang="ru-RU" sz="2800" dirty="0" smtClean="0">
                <a:cs typeface="Times New Roman"/>
              </a:rPr>
              <a:t>реформы одни из первых, </a:t>
            </a:r>
            <a:r>
              <a:rPr lang="ru-RU" sz="2800" dirty="0">
                <a:cs typeface="Times New Roman"/>
              </a:rPr>
              <a:t>много </a:t>
            </a:r>
            <a:r>
              <a:rPr lang="ru-RU" sz="2800" dirty="0" smtClean="0">
                <a:cs typeface="Times New Roman"/>
              </a:rPr>
              <a:t>лет бьются над тем, чтобы как можно эффективнее использовать подходы бюджетирования, ориентированного на результат (БОР)</a:t>
            </a:r>
            <a:r>
              <a:rPr lang="en-US" sz="2800" dirty="0" smtClean="0">
                <a:cs typeface="Times New Roman"/>
              </a:rPr>
              <a:t>.</a:t>
            </a:r>
          </a:p>
          <a:p>
            <a:endParaRPr lang="en-US" sz="2800" dirty="0">
              <a:cs typeface="Times New Roman"/>
            </a:endParaRPr>
          </a:p>
          <a:p>
            <a:r>
              <a:rPr lang="ru-RU" sz="2800" dirty="0" smtClean="0">
                <a:cs typeface="Times New Roman"/>
              </a:rPr>
              <a:t>Что можно почерпнуть из опыта этих стран и стран ОЭСР, далеко продвинувшихся в реформах, связанных с БОР</a:t>
            </a:r>
            <a:r>
              <a:rPr lang="en-US" sz="2800" dirty="0" smtClean="0">
                <a:cs typeface="Times New Roman"/>
              </a:rPr>
              <a:t>?</a:t>
            </a:r>
          </a:p>
          <a:p>
            <a:endParaRPr lang="en-US" sz="2800" dirty="0">
              <a:cs typeface="Times New Roman"/>
            </a:endParaRPr>
          </a:p>
        </p:txBody>
      </p:sp>
    </p:spTree>
    <p:extLst>
      <p:ext uri="{BB962C8B-B14F-4D97-AF65-F5344CB8AC3E}">
        <p14:creationId xmlns:p14="http://schemas.microsoft.com/office/powerpoint/2010/main" val="41406489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7391400"/>
          </a:xfrm>
          <a:prstGeom prst="rect">
            <a:avLst/>
          </a:prstGeom>
        </p:spPr>
      </p:pic>
      <p:sp>
        <p:nvSpPr>
          <p:cNvPr id="5" name="TextBox 4"/>
          <p:cNvSpPr txBox="1"/>
          <p:nvPr/>
        </p:nvSpPr>
        <p:spPr>
          <a:xfrm>
            <a:off x="381000" y="533400"/>
            <a:ext cx="8382000" cy="6555641"/>
          </a:xfrm>
          <a:prstGeom prst="rect">
            <a:avLst/>
          </a:prstGeom>
          <a:solidFill>
            <a:schemeClr val="bg1"/>
          </a:solidFill>
        </p:spPr>
        <p:txBody>
          <a:bodyPr wrap="square" rtlCol="0">
            <a:spAutoFit/>
          </a:bodyPr>
          <a:lstStyle/>
          <a:p>
            <a:pPr lvl="0"/>
            <a:r>
              <a:rPr lang="ru-RU" sz="2800" i="1" dirty="0" smtClean="0"/>
              <a:t>Методика</a:t>
            </a:r>
            <a:r>
              <a:rPr lang="en-US" sz="2800" i="1" dirty="0" smtClean="0"/>
              <a:t>:</a:t>
            </a:r>
          </a:p>
          <a:p>
            <a:pPr lvl="0"/>
            <a:endParaRPr lang="en-US" sz="2800" i="1" dirty="0"/>
          </a:p>
          <a:p>
            <a:pPr lvl="0"/>
            <a:r>
              <a:rPr lang="ru-RU" sz="2800" i="1" dirty="0" smtClean="0"/>
              <a:t>Простое анкетирование</a:t>
            </a:r>
            <a:endParaRPr lang="en-US" sz="2800" i="1" dirty="0" smtClean="0"/>
          </a:p>
          <a:p>
            <a:pPr lvl="0"/>
            <a:endParaRPr lang="en-US" sz="2800" i="1" dirty="0"/>
          </a:p>
          <a:p>
            <a:pPr lvl="0"/>
            <a:r>
              <a:rPr lang="ru-RU" sz="2800" i="1" dirty="0" smtClean="0"/>
              <a:t>Семь детально изученных стран: Австралия, Нидерланды, Польша, Россия</a:t>
            </a:r>
            <a:r>
              <a:rPr lang="ru-RU" sz="2800" i="1" dirty="0"/>
              <a:t>, </a:t>
            </a:r>
            <a:r>
              <a:rPr lang="ru-RU" sz="2800" i="1" dirty="0" smtClean="0"/>
              <a:t>США, </a:t>
            </a:r>
            <a:r>
              <a:rPr lang="ru-RU" sz="2800" i="1" dirty="0"/>
              <a:t>Франция, </a:t>
            </a:r>
            <a:r>
              <a:rPr lang="ru-RU" sz="2800" i="1" dirty="0" smtClean="0"/>
              <a:t>Эстония.</a:t>
            </a:r>
            <a:endParaRPr lang="en-US" sz="2800" i="1" dirty="0" smtClean="0"/>
          </a:p>
          <a:p>
            <a:pPr lvl="0"/>
            <a:endParaRPr lang="en-US" sz="2800" i="1" dirty="0"/>
          </a:p>
          <a:p>
            <a:pPr lvl="0"/>
            <a:r>
              <a:rPr lang="ru-RU" sz="2800" i="1" dirty="0" smtClean="0"/>
              <a:t>Исследования проводились в </a:t>
            </a:r>
            <a:r>
              <a:rPr lang="en-US" sz="2800" i="1" dirty="0" smtClean="0"/>
              <a:t>2014-</a:t>
            </a:r>
            <a:r>
              <a:rPr lang="ru-RU" sz="2800" i="1" dirty="0" smtClean="0"/>
              <a:t>20</a:t>
            </a:r>
            <a:r>
              <a:rPr lang="en-US" sz="2800" i="1" dirty="0" smtClean="0"/>
              <a:t>15</a:t>
            </a:r>
            <a:r>
              <a:rPr lang="ru-RU" sz="2800" i="1" dirty="0" smtClean="0"/>
              <a:t> гг. силами национальных экспертов и учёных, </a:t>
            </a:r>
            <a:r>
              <a:rPr lang="ru-RU" sz="2800" i="1" dirty="0" err="1" smtClean="0"/>
              <a:t>непосредст-венно</a:t>
            </a:r>
            <a:r>
              <a:rPr lang="ru-RU" sz="2800" i="1" dirty="0" smtClean="0"/>
              <a:t> вовлечённых в процесс реформирования</a:t>
            </a:r>
            <a:endParaRPr lang="en-US" sz="2800" i="1" dirty="0" smtClean="0"/>
          </a:p>
          <a:p>
            <a:pPr lvl="0"/>
            <a:endParaRPr lang="en-US" sz="2800" i="1" dirty="0"/>
          </a:p>
          <a:p>
            <a:pPr lvl="0"/>
            <a:r>
              <a:rPr lang="ru-RU" sz="2800" i="1" dirty="0" smtClean="0"/>
              <a:t>Рецензенты:</a:t>
            </a:r>
            <a:r>
              <a:rPr lang="en-US" sz="2800" i="1" dirty="0" smtClean="0"/>
              <a:t>  </a:t>
            </a:r>
            <a:r>
              <a:rPr lang="ru-RU" sz="2800" i="1" dirty="0" smtClean="0"/>
              <a:t>Нейл </a:t>
            </a:r>
            <a:r>
              <a:rPr lang="ru-RU" sz="2800" i="1" dirty="0" err="1" smtClean="0"/>
              <a:t>Коул</a:t>
            </a:r>
            <a:r>
              <a:rPr lang="ru-RU" sz="2800" i="1" dirty="0" smtClean="0"/>
              <a:t> </a:t>
            </a:r>
            <a:r>
              <a:rPr lang="en-US" sz="2800" i="1" dirty="0" smtClean="0"/>
              <a:t>(CABRI), </a:t>
            </a:r>
            <a:r>
              <a:rPr lang="ru-RU" sz="2800" i="1" dirty="0" smtClean="0"/>
              <a:t>Тереза </a:t>
            </a:r>
            <a:r>
              <a:rPr lang="ru-RU" sz="2800" i="1" dirty="0" err="1" smtClean="0"/>
              <a:t>Кэрристин</a:t>
            </a:r>
            <a:r>
              <a:rPr lang="ru-RU" sz="2800" i="1" dirty="0" smtClean="0"/>
              <a:t> </a:t>
            </a:r>
            <a:r>
              <a:rPr lang="en-US" sz="2800" i="1" dirty="0" smtClean="0"/>
              <a:t>(</a:t>
            </a:r>
            <a:r>
              <a:rPr lang="ru-RU" sz="2800" i="1" dirty="0" smtClean="0"/>
              <a:t>МВФ</a:t>
            </a:r>
            <a:r>
              <a:rPr lang="en-US" sz="2800" i="1" dirty="0" smtClean="0"/>
              <a:t>), </a:t>
            </a:r>
            <a:r>
              <a:rPr lang="ru-RU" sz="2800" i="1" dirty="0" smtClean="0"/>
              <a:t>Ален Шик </a:t>
            </a:r>
            <a:r>
              <a:rPr lang="en-US" sz="2800" i="1" dirty="0" smtClean="0"/>
              <a:t>(UMD), </a:t>
            </a:r>
            <a:r>
              <a:rPr lang="ru-RU" sz="2800" i="1" dirty="0" smtClean="0"/>
              <a:t>Никола </a:t>
            </a:r>
            <a:r>
              <a:rPr lang="ru-RU" sz="2800" i="1" dirty="0" err="1" smtClean="0"/>
              <a:t>Смитерс</a:t>
            </a:r>
            <a:r>
              <a:rPr lang="ru-RU" sz="2800" i="1" dirty="0" smtClean="0"/>
              <a:t> </a:t>
            </a:r>
            <a:r>
              <a:rPr lang="en-US" sz="2800" i="1" dirty="0" smtClean="0"/>
              <a:t>(</a:t>
            </a:r>
            <a:r>
              <a:rPr lang="ru-RU" sz="2800" i="1" dirty="0" smtClean="0"/>
              <a:t>ВБ</a:t>
            </a:r>
            <a:r>
              <a:rPr lang="en-US" sz="2800" i="1" dirty="0" smtClean="0"/>
              <a:t>), </a:t>
            </a:r>
            <a:r>
              <a:rPr lang="ru-RU" sz="2800" i="1" dirty="0" smtClean="0"/>
              <a:t>Марк </a:t>
            </a:r>
            <a:r>
              <a:rPr lang="ru-RU" sz="2800" i="1" dirty="0" err="1" smtClean="0"/>
              <a:t>Аэрн</a:t>
            </a:r>
            <a:r>
              <a:rPr lang="ru-RU" sz="2800" i="1" dirty="0" smtClean="0"/>
              <a:t> </a:t>
            </a:r>
            <a:r>
              <a:rPr lang="en-US" sz="2800" i="1" dirty="0" smtClean="0"/>
              <a:t>(</a:t>
            </a:r>
            <a:r>
              <a:rPr lang="ru-RU" sz="2800" i="1" dirty="0" smtClean="0"/>
              <a:t>ВБ</a:t>
            </a:r>
            <a:r>
              <a:rPr lang="en-US" sz="2800" i="1" dirty="0" smtClean="0"/>
              <a:t>)</a:t>
            </a:r>
            <a:endParaRPr lang="en-US" sz="2800" dirty="0"/>
          </a:p>
        </p:txBody>
      </p:sp>
    </p:spTree>
    <p:extLst>
      <p:ext uri="{BB962C8B-B14F-4D97-AF65-F5344CB8AC3E}">
        <p14:creationId xmlns:p14="http://schemas.microsoft.com/office/powerpoint/2010/main" val="7013932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396240" y="381000"/>
            <a:ext cx="8382000" cy="6124754"/>
          </a:xfrm>
          <a:prstGeom prst="rect">
            <a:avLst/>
          </a:prstGeom>
          <a:solidFill>
            <a:schemeClr val="bg1"/>
          </a:solidFill>
        </p:spPr>
        <p:txBody>
          <a:bodyPr wrap="square" rtlCol="0">
            <a:spAutoFit/>
          </a:bodyPr>
          <a:lstStyle/>
          <a:p>
            <a:r>
              <a:rPr lang="ru-RU" sz="2800" dirty="0" smtClean="0">
                <a:cs typeface="Times New Roman"/>
              </a:rPr>
              <a:t>Мы определяем БОР, исходя из наших ожиданий от него</a:t>
            </a:r>
            <a:endParaRPr lang="en-US" sz="2800" dirty="0">
              <a:cs typeface="Times New Roman"/>
            </a:endParaRPr>
          </a:p>
          <a:p>
            <a:endParaRPr lang="en-US" sz="2800" dirty="0">
              <a:cs typeface="Times New Roman"/>
            </a:endParaRPr>
          </a:p>
          <a:p>
            <a:r>
              <a:rPr lang="ru-RU" sz="2800" dirty="0" smtClean="0">
                <a:cs typeface="Times New Roman"/>
              </a:rPr>
              <a:t>Определение ОЭСР</a:t>
            </a:r>
            <a:r>
              <a:rPr lang="en-US" sz="2800" dirty="0" smtClean="0">
                <a:cs typeface="Times New Roman"/>
              </a:rPr>
              <a:t>: “</a:t>
            </a:r>
            <a:r>
              <a:rPr lang="ru-RU" sz="2800" i="1" dirty="0" smtClean="0">
                <a:cs typeface="Times New Roman"/>
              </a:rPr>
              <a:t>Бюджетирование, ориентированное на результат (БОР) – Это использование информации о результатах работы для увязывания финансирования с результатами, с целью повышения эффективности, действенности, прозрачности и подотчётности</a:t>
            </a:r>
            <a:r>
              <a:rPr lang="en-GB" altLang="zh-CN" sz="2800" i="1" dirty="0" smtClean="0">
                <a:ea typeface="宋体" pitchFamily="2" charset="-122"/>
                <a:cs typeface="Times New Roman"/>
              </a:rPr>
              <a:t>”</a:t>
            </a:r>
            <a:endParaRPr lang="en-GB" altLang="zh-CN" sz="2800" i="1" dirty="0">
              <a:ea typeface="宋体" pitchFamily="2" charset="-122"/>
              <a:cs typeface="Times New Roman"/>
            </a:endParaRPr>
          </a:p>
          <a:p>
            <a:endParaRPr lang="en-US" sz="2800" dirty="0">
              <a:cs typeface="Times New Roman"/>
            </a:endParaRPr>
          </a:p>
          <a:p>
            <a:r>
              <a:rPr lang="ru-RU" sz="2800" dirty="0" smtClean="0">
                <a:cs typeface="Times New Roman"/>
              </a:rPr>
              <a:t>Между нашими ожиданиями и фактическим итогом реализации БОР, обычно, огромная  дистанция, что приводит к разочарованиям</a:t>
            </a:r>
            <a:endParaRPr lang="en-US" sz="2800" dirty="0" smtClean="0">
              <a:cs typeface="Times New Roman"/>
            </a:endParaRPr>
          </a:p>
          <a:p>
            <a:endParaRPr lang="en-US" sz="2800" dirty="0">
              <a:cs typeface="Times New Roman"/>
            </a:endParaRPr>
          </a:p>
        </p:txBody>
      </p:sp>
    </p:spTree>
    <p:extLst>
      <p:ext uri="{BB962C8B-B14F-4D97-AF65-F5344CB8AC3E}">
        <p14:creationId xmlns:p14="http://schemas.microsoft.com/office/powerpoint/2010/main" val="10909723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381000" y="590739"/>
            <a:ext cx="8382000" cy="646331"/>
          </a:xfrm>
          <a:prstGeom prst="rect">
            <a:avLst/>
          </a:prstGeom>
          <a:solidFill>
            <a:schemeClr val="bg1"/>
          </a:solidFill>
        </p:spPr>
        <p:txBody>
          <a:bodyPr wrap="square" rtlCol="0">
            <a:spAutoFit/>
          </a:bodyPr>
          <a:lstStyle/>
          <a:p>
            <a:pPr lvl="0"/>
            <a:r>
              <a:rPr lang="ru-RU" sz="3600" dirty="0" smtClean="0"/>
              <a:t>Вызовы БОР</a:t>
            </a:r>
            <a:endParaRPr lang="en-US" sz="3600" dirty="0"/>
          </a:p>
        </p:txBody>
      </p:sp>
    </p:spTree>
    <p:extLst>
      <p:ext uri="{BB962C8B-B14F-4D97-AF65-F5344CB8AC3E}">
        <p14:creationId xmlns:p14="http://schemas.microsoft.com/office/powerpoint/2010/main" val="5696286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7391400"/>
          </a:xfrm>
          <a:prstGeom prst="rect">
            <a:avLst/>
          </a:prstGeom>
        </p:spPr>
      </p:pic>
      <p:sp>
        <p:nvSpPr>
          <p:cNvPr id="5" name="TextBox 4"/>
          <p:cNvSpPr txBox="1"/>
          <p:nvPr/>
        </p:nvSpPr>
        <p:spPr>
          <a:xfrm>
            <a:off x="381000" y="990600"/>
            <a:ext cx="8382000" cy="4832092"/>
          </a:xfrm>
          <a:prstGeom prst="rect">
            <a:avLst/>
          </a:prstGeom>
          <a:solidFill>
            <a:schemeClr val="bg1"/>
          </a:solidFill>
        </p:spPr>
        <p:txBody>
          <a:bodyPr wrap="square" rtlCol="0">
            <a:spAutoFit/>
          </a:bodyPr>
          <a:lstStyle/>
          <a:p>
            <a:pPr lvl="0"/>
            <a:r>
              <a:rPr lang="ru-RU" sz="2800" i="1" dirty="0" smtClean="0"/>
              <a:t>Постановка задач</a:t>
            </a:r>
            <a:r>
              <a:rPr lang="en-US" sz="2800" i="1" dirty="0" smtClean="0"/>
              <a:t>: </a:t>
            </a:r>
            <a:r>
              <a:rPr lang="ru-RU" sz="2800" dirty="0" smtClean="0"/>
              <a:t>главный вызов для правительств – это решить, в чем цель БОР</a:t>
            </a:r>
            <a:endParaRPr lang="en-US" sz="2800" dirty="0" smtClean="0"/>
          </a:p>
          <a:p>
            <a:pPr lvl="0"/>
            <a:endParaRPr lang="en-US" sz="2800" dirty="0"/>
          </a:p>
          <a:p>
            <a:pPr lvl="0"/>
            <a:r>
              <a:rPr lang="ru-RU" sz="2800" i="1" dirty="0" smtClean="0"/>
              <a:t>Смотреть на ситуацию шире, не просто как на бюджет</a:t>
            </a:r>
            <a:r>
              <a:rPr lang="en-US" sz="2800" dirty="0" smtClean="0"/>
              <a:t>: </a:t>
            </a:r>
            <a:r>
              <a:rPr lang="ru-RU" sz="2800" dirty="0" smtClean="0"/>
              <a:t>самыми вероятными пользователями информации о БОР являются руководители </a:t>
            </a:r>
            <a:endParaRPr lang="en-US" sz="2800" dirty="0" smtClean="0"/>
          </a:p>
          <a:p>
            <a:pPr lvl="0"/>
            <a:endParaRPr lang="en-US" sz="2800" dirty="0"/>
          </a:p>
          <a:p>
            <a:pPr lvl="0"/>
            <a:endParaRPr lang="en-US" sz="2800" dirty="0" smtClean="0"/>
          </a:p>
          <a:p>
            <a:pPr lvl="0"/>
            <a:endParaRPr lang="en-US" sz="2800" dirty="0"/>
          </a:p>
          <a:p>
            <a:pPr lvl="0"/>
            <a:endParaRPr lang="en-US" sz="2800" dirty="0" smtClean="0"/>
          </a:p>
          <a:p>
            <a:pPr lvl="0"/>
            <a:endParaRPr lang="en-US" sz="2800" dirty="0"/>
          </a:p>
        </p:txBody>
      </p:sp>
    </p:spTree>
    <p:extLst>
      <p:ext uri="{BB962C8B-B14F-4D97-AF65-F5344CB8AC3E}">
        <p14:creationId xmlns:p14="http://schemas.microsoft.com/office/powerpoint/2010/main" val="685667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a:blip r:embed="rId4"/>
          <a:stretch>
            <a:fillRect/>
          </a:stretch>
        </p:blipFill>
        <p:spPr>
          <a:xfrm>
            <a:off x="152400" y="381000"/>
            <a:ext cx="8839200" cy="5409618"/>
          </a:xfrm>
          <a:prstGeom prst="rect">
            <a:avLst/>
          </a:prstGeom>
        </p:spPr>
      </p:pic>
      <p:sp>
        <p:nvSpPr>
          <p:cNvPr id="6" name="TextBox 5"/>
          <p:cNvSpPr txBox="1"/>
          <p:nvPr/>
        </p:nvSpPr>
        <p:spPr>
          <a:xfrm>
            <a:off x="762000" y="1752600"/>
            <a:ext cx="3276600" cy="461665"/>
          </a:xfrm>
          <a:prstGeom prst="rect">
            <a:avLst/>
          </a:prstGeom>
          <a:solidFill>
            <a:schemeClr val="bg1"/>
          </a:solidFill>
        </p:spPr>
        <p:txBody>
          <a:bodyPr wrap="square" rtlCol="0">
            <a:spAutoFit/>
          </a:bodyPr>
          <a:lstStyle/>
          <a:p>
            <a:r>
              <a:rPr lang="ru-RU" sz="1200" dirty="0" smtClean="0"/>
              <a:t>Министерства используют данные в целях решения задач управления (вопрос 28)</a:t>
            </a:r>
            <a:endParaRPr lang="en-US" sz="1200" dirty="0"/>
          </a:p>
        </p:txBody>
      </p:sp>
      <p:sp>
        <p:nvSpPr>
          <p:cNvPr id="7" name="TextBox 6"/>
          <p:cNvSpPr txBox="1"/>
          <p:nvPr/>
        </p:nvSpPr>
        <p:spPr>
          <a:xfrm>
            <a:off x="914400" y="2694789"/>
            <a:ext cx="3124200" cy="646331"/>
          </a:xfrm>
          <a:prstGeom prst="rect">
            <a:avLst/>
          </a:prstGeom>
          <a:solidFill>
            <a:schemeClr val="bg1"/>
          </a:solidFill>
        </p:spPr>
        <p:txBody>
          <a:bodyPr wrap="square" rtlCol="0">
            <a:spAutoFit/>
          </a:bodyPr>
          <a:lstStyle/>
          <a:p>
            <a:r>
              <a:rPr lang="ru-RU" sz="1200" dirty="0" smtClean="0"/>
              <a:t>Министерства используют данные в целях распределения бюджетных ресурсов (вопрос 24)</a:t>
            </a:r>
            <a:endParaRPr lang="en-US" sz="1200" dirty="0"/>
          </a:p>
        </p:txBody>
      </p:sp>
      <p:sp>
        <p:nvSpPr>
          <p:cNvPr id="8" name="TextBox 7"/>
          <p:cNvSpPr txBox="1"/>
          <p:nvPr/>
        </p:nvSpPr>
        <p:spPr>
          <a:xfrm>
            <a:off x="762000" y="3708826"/>
            <a:ext cx="3276600" cy="461665"/>
          </a:xfrm>
          <a:prstGeom prst="rect">
            <a:avLst/>
          </a:prstGeom>
          <a:solidFill>
            <a:schemeClr val="bg1"/>
          </a:solidFill>
        </p:spPr>
        <p:txBody>
          <a:bodyPr wrap="square" rtlCol="0">
            <a:spAutoFit/>
          </a:bodyPr>
          <a:lstStyle/>
          <a:p>
            <a:r>
              <a:rPr lang="ru-RU" sz="1200" dirty="0" smtClean="0"/>
              <a:t>Использование данных законодательными органами в целях подотчетности (вопрос 26)</a:t>
            </a:r>
            <a:endParaRPr lang="en-US" sz="1200" dirty="0"/>
          </a:p>
        </p:txBody>
      </p:sp>
      <p:sp>
        <p:nvSpPr>
          <p:cNvPr id="9" name="TextBox 8"/>
          <p:cNvSpPr txBox="1"/>
          <p:nvPr/>
        </p:nvSpPr>
        <p:spPr>
          <a:xfrm>
            <a:off x="3352800" y="4795075"/>
            <a:ext cx="533400" cy="400110"/>
          </a:xfrm>
          <a:prstGeom prst="rect">
            <a:avLst/>
          </a:prstGeom>
          <a:solidFill>
            <a:schemeClr val="bg1"/>
          </a:solidFill>
        </p:spPr>
        <p:txBody>
          <a:bodyPr wrap="square" rtlCol="0">
            <a:spAutoFit/>
          </a:bodyPr>
          <a:lstStyle/>
          <a:p>
            <a:pPr algn="ctr"/>
            <a:r>
              <a:rPr lang="ru-RU" sz="1000" dirty="0" smtClean="0"/>
              <a:t>Никогда</a:t>
            </a:r>
            <a:endParaRPr lang="en-US" sz="1000" dirty="0"/>
          </a:p>
        </p:txBody>
      </p:sp>
      <p:sp>
        <p:nvSpPr>
          <p:cNvPr id="10" name="TextBox 9"/>
          <p:cNvSpPr txBox="1"/>
          <p:nvPr/>
        </p:nvSpPr>
        <p:spPr>
          <a:xfrm>
            <a:off x="4141470" y="4816099"/>
            <a:ext cx="582930" cy="400110"/>
          </a:xfrm>
          <a:prstGeom prst="rect">
            <a:avLst/>
          </a:prstGeom>
          <a:solidFill>
            <a:schemeClr val="bg1"/>
          </a:solidFill>
        </p:spPr>
        <p:txBody>
          <a:bodyPr wrap="square" rtlCol="0">
            <a:spAutoFit/>
          </a:bodyPr>
          <a:lstStyle/>
          <a:p>
            <a:pPr algn="ctr"/>
            <a:r>
              <a:rPr lang="ru-RU" sz="1000" dirty="0" smtClean="0"/>
              <a:t>Ред</a:t>
            </a:r>
          </a:p>
          <a:p>
            <a:pPr algn="ctr"/>
            <a:r>
              <a:rPr lang="ru-RU" sz="1000" dirty="0" smtClean="0"/>
              <a:t>ко</a:t>
            </a:r>
            <a:endParaRPr lang="en-US" sz="1000" dirty="0"/>
          </a:p>
        </p:txBody>
      </p:sp>
      <p:sp>
        <p:nvSpPr>
          <p:cNvPr id="11" name="TextBox 10"/>
          <p:cNvSpPr txBox="1"/>
          <p:nvPr/>
        </p:nvSpPr>
        <p:spPr>
          <a:xfrm>
            <a:off x="4979670" y="4777999"/>
            <a:ext cx="506730" cy="400110"/>
          </a:xfrm>
          <a:prstGeom prst="rect">
            <a:avLst/>
          </a:prstGeom>
          <a:solidFill>
            <a:schemeClr val="bg1"/>
          </a:solidFill>
        </p:spPr>
        <p:txBody>
          <a:bodyPr wrap="square" rtlCol="0">
            <a:spAutoFit/>
          </a:bodyPr>
          <a:lstStyle/>
          <a:p>
            <a:pPr algn="ctr"/>
            <a:r>
              <a:rPr lang="ru-RU" sz="1000" dirty="0" err="1" smtClean="0"/>
              <a:t>Обы</a:t>
            </a:r>
            <a:endParaRPr lang="ru-RU" sz="1000" dirty="0" smtClean="0"/>
          </a:p>
          <a:p>
            <a:pPr algn="ctr"/>
            <a:r>
              <a:rPr lang="ru-RU" sz="1000" dirty="0" err="1" smtClean="0"/>
              <a:t>чно</a:t>
            </a:r>
            <a:endParaRPr lang="en-US" sz="1000" dirty="0"/>
          </a:p>
        </p:txBody>
      </p:sp>
      <p:sp>
        <p:nvSpPr>
          <p:cNvPr id="12" name="TextBox 11"/>
          <p:cNvSpPr txBox="1"/>
          <p:nvPr/>
        </p:nvSpPr>
        <p:spPr>
          <a:xfrm>
            <a:off x="5829300" y="4820168"/>
            <a:ext cx="609600" cy="400110"/>
          </a:xfrm>
          <a:prstGeom prst="rect">
            <a:avLst/>
          </a:prstGeom>
          <a:solidFill>
            <a:schemeClr val="bg1"/>
          </a:solidFill>
        </p:spPr>
        <p:txBody>
          <a:bodyPr wrap="square" rtlCol="0">
            <a:spAutoFit/>
          </a:bodyPr>
          <a:lstStyle/>
          <a:p>
            <a:pPr algn="ctr"/>
            <a:r>
              <a:rPr lang="ru-RU" sz="1000" dirty="0" err="1" smtClean="0"/>
              <a:t>Всег</a:t>
            </a:r>
            <a:endParaRPr lang="ru-RU" sz="1000" dirty="0" smtClean="0"/>
          </a:p>
          <a:p>
            <a:pPr algn="ctr"/>
            <a:r>
              <a:rPr lang="ru-RU" sz="1000" dirty="0" smtClean="0"/>
              <a:t>да</a:t>
            </a:r>
            <a:endParaRPr lang="en-US" sz="1000" dirty="0"/>
          </a:p>
        </p:txBody>
      </p:sp>
      <p:sp>
        <p:nvSpPr>
          <p:cNvPr id="13" name="TextBox 12"/>
          <p:cNvSpPr txBox="1"/>
          <p:nvPr/>
        </p:nvSpPr>
        <p:spPr>
          <a:xfrm>
            <a:off x="2615565" y="4846579"/>
            <a:ext cx="421005" cy="276999"/>
          </a:xfrm>
          <a:prstGeom prst="rect">
            <a:avLst/>
          </a:prstGeom>
          <a:solidFill>
            <a:schemeClr val="bg1"/>
          </a:solidFill>
        </p:spPr>
        <p:txBody>
          <a:bodyPr wrap="square" rtlCol="0">
            <a:spAutoFit/>
          </a:bodyPr>
          <a:lstStyle/>
          <a:p>
            <a:pPr algn="ctr"/>
            <a:r>
              <a:rPr lang="ru-RU" sz="1200" dirty="0" smtClean="0"/>
              <a:t>ГДЕ</a:t>
            </a:r>
            <a:endParaRPr lang="en-US" sz="1200" dirty="0"/>
          </a:p>
        </p:txBody>
      </p:sp>
    </p:spTree>
    <p:extLst>
      <p:ext uri="{BB962C8B-B14F-4D97-AF65-F5344CB8AC3E}">
        <p14:creationId xmlns:p14="http://schemas.microsoft.com/office/powerpoint/2010/main" val="14464181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350520" y="260787"/>
            <a:ext cx="8412480" cy="5262979"/>
          </a:xfrm>
          <a:prstGeom prst="rect">
            <a:avLst/>
          </a:prstGeom>
          <a:solidFill>
            <a:schemeClr val="bg1"/>
          </a:solidFill>
        </p:spPr>
        <p:txBody>
          <a:bodyPr wrap="square" rtlCol="0">
            <a:spAutoFit/>
          </a:bodyPr>
          <a:lstStyle/>
          <a:p>
            <a:pPr lvl="0"/>
            <a:r>
              <a:rPr lang="ru-RU" sz="2800" i="1" dirty="0" smtClean="0"/>
              <a:t>Ограниченные возможности</a:t>
            </a:r>
            <a:r>
              <a:rPr lang="en-US" sz="2800" i="1" dirty="0" smtClean="0"/>
              <a:t>: </a:t>
            </a:r>
            <a:r>
              <a:rPr lang="ru-RU" sz="2800" dirty="0" smtClean="0"/>
              <a:t>правительства успешно недооценивают затраты на бюджетирование, ориентированное на результат</a:t>
            </a:r>
            <a:r>
              <a:rPr lang="en-US" sz="2800" dirty="0" smtClean="0"/>
              <a:t>.</a:t>
            </a:r>
            <a:r>
              <a:rPr lang="en-US" sz="2800" i="1" dirty="0" smtClean="0"/>
              <a:t> </a:t>
            </a:r>
          </a:p>
          <a:p>
            <a:pPr lvl="0"/>
            <a:endParaRPr lang="en-US" sz="2800" i="1" dirty="0"/>
          </a:p>
          <a:p>
            <a:pPr lvl="0"/>
            <a:endParaRPr lang="en-US" sz="2800" dirty="0"/>
          </a:p>
          <a:p>
            <a:pPr lvl="0"/>
            <a:r>
              <a:rPr lang="ru-RU" sz="2800" i="1" dirty="0" smtClean="0"/>
              <a:t>Перегруженность информацией</a:t>
            </a:r>
            <a:r>
              <a:rPr lang="en-US" sz="2800" dirty="0" smtClean="0"/>
              <a:t>: </a:t>
            </a:r>
            <a:r>
              <a:rPr lang="ru-RU" sz="2800" dirty="0" smtClean="0"/>
              <a:t>Страны, как правило, производят слишком много данных</a:t>
            </a:r>
            <a:r>
              <a:rPr lang="en-US" sz="2800" dirty="0" smtClean="0"/>
              <a:t>.</a:t>
            </a:r>
          </a:p>
          <a:p>
            <a:pPr lvl="0"/>
            <a:endParaRPr lang="en-US" sz="2800" dirty="0"/>
          </a:p>
          <a:p>
            <a:pPr lvl="0"/>
            <a:endParaRPr lang="en-US" sz="2800" dirty="0" smtClean="0"/>
          </a:p>
          <a:p>
            <a:pPr lvl="0"/>
            <a:endParaRPr lang="en-US" sz="2800" dirty="0" smtClean="0"/>
          </a:p>
          <a:p>
            <a:pPr lvl="0"/>
            <a:endParaRPr lang="en-US" sz="2800" dirty="0"/>
          </a:p>
          <a:p>
            <a:pPr lvl="0"/>
            <a:endParaRPr lang="en-US" sz="2800" dirty="0"/>
          </a:p>
        </p:txBody>
      </p:sp>
    </p:spTree>
    <p:extLst>
      <p:ext uri="{BB962C8B-B14F-4D97-AF65-F5344CB8AC3E}">
        <p14:creationId xmlns:p14="http://schemas.microsoft.com/office/powerpoint/2010/main" val="13887009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381000" y="990600"/>
            <a:ext cx="8362950" cy="3539430"/>
          </a:xfrm>
          <a:prstGeom prst="rect">
            <a:avLst/>
          </a:prstGeom>
          <a:solidFill>
            <a:schemeClr val="bg1"/>
          </a:solidFill>
        </p:spPr>
        <p:txBody>
          <a:bodyPr wrap="square" rtlCol="0">
            <a:spAutoFit/>
          </a:bodyPr>
          <a:lstStyle/>
          <a:p>
            <a:pPr lvl="0"/>
            <a:r>
              <a:rPr lang="ru-RU" sz="2800" i="1" dirty="0" smtClean="0"/>
              <a:t>Стратегические цели в порядке приоритетности</a:t>
            </a:r>
            <a:r>
              <a:rPr lang="en-US" sz="2800" i="1" dirty="0" smtClean="0"/>
              <a:t>: </a:t>
            </a:r>
            <a:r>
              <a:rPr lang="ru-RU" sz="2800" dirty="0" smtClean="0"/>
              <a:t>Чем популярнее область предоставления услуг, тем выше вероятность того, что данные по ней будут востребованы</a:t>
            </a:r>
            <a:r>
              <a:rPr lang="en-US" sz="2800" dirty="0" smtClean="0"/>
              <a:t>.</a:t>
            </a:r>
          </a:p>
          <a:p>
            <a:pPr lvl="0"/>
            <a:endParaRPr lang="en-US" sz="2800" dirty="0"/>
          </a:p>
          <a:p>
            <a:pPr lvl="0"/>
            <a:r>
              <a:rPr lang="ru-RU" sz="2800" i="1" dirty="0" smtClean="0"/>
              <a:t>Бороться с пороками БОР</a:t>
            </a:r>
            <a:r>
              <a:rPr lang="en-US" sz="2800" i="1" dirty="0" smtClean="0"/>
              <a:t>: </a:t>
            </a:r>
            <a:r>
              <a:rPr lang="ru-RU" sz="2800" dirty="0" smtClean="0"/>
              <a:t>повышенное внимание к результатам работы может мотивировать на «изображение бурной деятельности»</a:t>
            </a:r>
            <a:r>
              <a:rPr lang="en-US" sz="2800" i="1" dirty="0" smtClean="0"/>
              <a:t>. </a:t>
            </a:r>
            <a:endParaRPr lang="en-US" sz="2800" dirty="0"/>
          </a:p>
        </p:txBody>
      </p:sp>
    </p:spTree>
    <p:extLst>
      <p:ext uri="{BB962C8B-B14F-4D97-AF65-F5344CB8AC3E}">
        <p14:creationId xmlns:p14="http://schemas.microsoft.com/office/powerpoint/2010/main" val="38502733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Grid.thmx</Template>
  <TotalTime>4670</TotalTime>
  <Words>1376</Words>
  <Application>Microsoft Macintosh PowerPoint</Application>
  <PresentationFormat>Экран (4:3)</PresentationFormat>
  <Paragraphs>202</Paragraphs>
  <Slides>18</Slides>
  <Notes>18</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Grid</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ПОДХОД «СЛЕДУЮЩЕГО ПОКОЛЕНИЯ»</vt:lpstr>
      <vt:lpstr>ПОДХОД «СЛЕДУЮЩЕГО ПОКОЛЕНИЯ»</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the idea of performance budgeting running out of steam?</dc:title>
  <dc:creator>Moynihan</dc:creator>
  <cp:lastModifiedBy>MacBook Air</cp:lastModifiedBy>
  <cp:revision>175</cp:revision>
  <dcterms:created xsi:type="dcterms:W3CDTF">2006-08-16T00:00:00Z</dcterms:created>
  <dcterms:modified xsi:type="dcterms:W3CDTF">2016-11-20T15:01:31Z</dcterms:modified>
</cp:coreProperties>
</file>