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91" r:id="rId1"/>
    <p:sldMasterId id="2147484258" r:id="rId2"/>
  </p:sldMasterIdLst>
  <p:notesMasterIdLst>
    <p:notesMasterId r:id="rId30"/>
  </p:notesMasterIdLst>
  <p:handoutMasterIdLst>
    <p:handoutMasterId r:id="rId31"/>
  </p:handoutMasterIdLst>
  <p:sldIdLst>
    <p:sldId id="290" r:id="rId3"/>
    <p:sldId id="326" r:id="rId4"/>
    <p:sldId id="329" r:id="rId5"/>
    <p:sldId id="292" r:id="rId6"/>
    <p:sldId id="321" r:id="rId7"/>
    <p:sldId id="295" r:id="rId8"/>
    <p:sldId id="298" r:id="rId9"/>
    <p:sldId id="300" r:id="rId10"/>
    <p:sldId id="338" r:id="rId11"/>
    <p:sldId id="331" r:id="rId12"/>
    <p:sldId id="297" r:id="rId13"/>
    <p:sldId id="315" r:id="rId14"/>
    <p:sldId id="317" r:id="rId15"/>
    <p:sldId id="325" r:id="rId16"/>
    <p:sldId id="332" r:id="rId17"/>
    <p:sldId id="334" r:id="rId18"/>
    <p:sldId id="324" r:id="rId19"/>
    <p:sldId id="302" r:id="rId20"/>
    <p:sldId id="335" r:id="rId21"/>
    <p:sldId id="337" r:id="rId22"/>
    <p:sldId id="304" r:id="rId23"/>
    <p:sldId id="318" r:id="rId24"/>
    <p:sldId id="309" r:id="rId25"/>
    <p:sldId id="306" r:id="rId26"/>
    <p:sldId id="322" r:id="rId27"/>
    <p:sldId id="308" r:id="rId28"/>
    <p:sldId id="311" r:id="rId29"/>
  </p:sldIdLst>
  <p:sldSz cx="9144000" cy="6858000" type="screen4x3"/>
  <p:notesSz cx="6805613" cy="99441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CHOCH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94C5"/>
    <a:srgbClr val="529D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76" autoAdjust="0"/>
    <p:restoredTop sz="97829" autoAdjust="0"/>
  </p:normalViewPr>
  <p:slideViewPr>
    <p:cSldViewPr snapToGrid="0">
      <p:cViewPr varScale="1">
        <p:scale>
          <a:sx n="120" d="100"/>
          <a:sy n="120" d="100"/>
        </p:scale>
        <p:origin x="151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56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FA1B3-A1FA-4F94-9DA9-FBB0398FC8E1}" type="datetimeFigureOut">
              <a:rPr lang="nl-NL" smtClean="0"/>
              <a:pPr/>
              <a:t>16-11-2016</a:t>
            </a:fld>
            <a:endParaRPr lang="hr-HR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5F1FAA-BDFA-49FB-A58A-0C69DA0BD90F}" type="slidenum">
              <a:rPr lang="nl-NL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018075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B2341E-3CF0-4656-8CE4-9117A46C4B67}" type="datetimeFigureOut">
              <a:rPr lang="nl-NL"/>
              <a:pPr>
                <a:defRPr/>
              </a:pPr>
              <a:t>16-11-2016</a:t>
            </a:fld>
            <a:endParaRPr lang="hr-HR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dirty="0" smtClean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768D80-75C9-4F18-B9CE-6964CC2CF748}" type="slidenum">
              <a:rPr lang="nl-NL"/>
              <a:pPr>
                <a:defRPr/>
              </a:pPr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214381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768D80-75C9-4F18-B9CE-6964CC2CF748}" type="slidenum">
              <a:rPr lang="nl-NL" smtClean="0"/>
              <a:pPr>
                <a:defRPr/>
              </a:pPr>
              <a:t>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370096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A35CC5D-70AF-4237-861C-58E3BA07BB76}" type="slidenum">
              <a:rPr lang="nl-NL">
                <a:solidFill>
                  <a:prstClr val="white"/>
                </a:solidFill>
              </a:rPr>
              <a:pPr/>
              <a:t>19</a:t>
            </a:fld>
            <a:endParaRPr lang="hr-HR">
              <a:solidFill>
                <a:prstClr val="white"/>
              </a:solidFill>
            </a:endParaRPr>
          </a:p>
        </p:txBody>
      </p:sp>
      <p:sp>
        <p:nvSpPr>
          <p:cNvPr id="788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20750" y="746125"/>
            <a:ext cx="4968875" cy="3727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0720" y="4721739"/>
            <a:ext cx="5445762" cy="447540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ts val="451"/>
              </a:spcBef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</a:pPr>
            <a:endParaRPr lang="en-GB" dirty="0">
              <a:ea typeface="WenQuanYi Micro Hei" charset="0"/>
              <a:cs typeface="WenQuanYi Micro 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3679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010449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B00D19-5C9E-419A-8FA0-01FDC7149FB8}" type="slidenum">
              <a:rPr lang="nl-NL"/>
              <a:pPr>
                <a:defRPr/>
              </a:pPr>
              <a:t>3</a:t>
            </a:fld>
            <a:endParaRPr lang="hr-HR"/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6125"/>
            <a:ext cx="4968875" cy="37274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722813"/>
            <a:ext cx="5445125" cy="4473575"/>
          </a:xfrm>
          <a:noFill/>
        </p:spPr>
        <p:txBody>
          <a:bodyPr wrap="none" anchor="ctr"/>
          <a:lstStyle/>
          <a:p>
            <a:endParaRPr lang="en-US" smtClean="0">
              <a:cs typeface="Arial" pitchFamily="34" charset="0"/>
            </a:endParaRPr>
          </a:p>
        </p:txBody>
      </p:sp>
      <p:sp>
        <p:nvSpPr>
          <p:cNvPr id="44037" name="Text Box 3"/>
          <p:cNvSpPr txBox="1">
            <a:spLocks noChangeArrowheads="1"/>
          </p:cNvSpPr>
          <p:nvPr/>
        </p:nvSpPr>
        <p:spPr bwMode="auto">
          <a:xfrm>
            <a:off x="3856038" y="9444038"/>
            <a:ext cx="2949575" cy="496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126" tIns="46866" rIns="90126" bIns="46866" anchor="b"/>
          <a:lstStyle/>
          <a:p>
            <a:pPr algn="r">
              <a:tabLst>
                <a:tab pos="0" algn="l"/>
                <a:tab pos="447675" algn="l"/>
                <a:tab pos="896938" algn="l"/>
                <a:tab pos="1347788" algn="l"/>
                <a:tab pos="1797050" algn="l"/>
                <a:tab pos="2246313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6650" algn="l"/>
                <a:tab pos="5395913" algn="l"/>
                <a:tab pos="5846763" algn="l"/>
                <a:tab pos="6296025" algn="l"/>
                <a:tab pos="6745288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</a:pPr>
            <a:fld id="{5B922B36-5DE7-48AD-A80C-3AA899EE7C0B}" type="slidenum">
              <a:rPr lang="nl-NL" sz="1200"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7788" algn="l"/>
                  <a:tab pos="1797050" algn="l"/>
                  <a:tab pos="2246313" algn="l"/>
                  <a:tab pos="2697163" algn="l"/>
                  <a:tab pos="3146425" algn="l"/>
                  <a:tab pos="3597275" algn="l"/>
                  <a:tab pos="4046538" algn="l"/>
                  <a:tab pos="4495800" algn="l"/>
                  <a:tab pos="4946650" algn="l"/>
                  <a:tab pos="5395913" algn="l"/>
                  <a:tab pos="5846763" algn="l"/>
                  <a:tab pos="6296025" algn="l"/>
                  <a:tab pos="6745288" algn="l"/>
                  <a:tab pos="7196138" algn="l"/>
                  <a:tab pos="7645400" algn="l"/>
                  <a:tab pos="8096250" algn="l"/>
                  <a:tab pos="8545513" algn="l"/>
                  <a:tab pos="8994775" algn="l"/>
                </a:tabLst>
              </a:pPr>
              <a:t>3</a:t>
            </a:fld>
            <a:endParaRPr lang="hr-H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968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768D80-75C9-4F18-B9CE-6964CC2CF748}" type="slidenum">
              <a:rPr lang="nl-NL" smtClean="0"/>
              <a:pPr>
                <a:defRPr/>
              </a:pPr>
              <a:t>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80394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768D80-75C9-4F18-B9CE-6964CC2CF748}" type="slidenum">
              <a:rPr lang="nl-NL" smtClean="0"/>
              <a:pPr>
                <a:defRPr/>
              </a:pPr>
              <a:t>8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25465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715406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768D80-75C9-4F18-B9CE-6964CC2CF748}" type="slidenum">
              <a:rPr lang="nl-NL" smtClean="0"/>
              <a:pPr>
                <a:defRPr/>
              </a:pPr>
              <a:t>11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69757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768D80-75C9-4F18-B9CE-6964CC2CF748}" type="slidenum">
              <a:rPr lang="nl-NL" smtClean="0"/>
              <a:pPr>
                <a:defRPr/>
              </a:pPr>
              <a:t>14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55200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B00D19-5C9E-419A-8FA0-01FDC7149FB8}" type="slidenum">
              <a:rPr lang="nl-NL"/>
              <a:pPr>
                <a:defRPr/>
              </a:pPr>
              <a:t>15</a:t>
            </a:fld>
            <a:endParaRPr lang="hr-HR"/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6125"/>
            <a:ext cx="4968875" cy="37274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722813"/>
            <a:ext cx="5445125" cy="4473575"/>
          </a:xfrm>
          <a:noFill/>
        </p:spPr>
        <p:txBody>
          <a:bodyPr wrap="none" anchor="ctr"/>
          <a:lstStyle/>
          <a:p>
            <a:endParaRPr lang="en-US" smtClean="0">
              <a:cs typeface="Arial" pitchFamily="34" charset="0"/>
            </a:endParaRPr>
          </a:p>
        </p:txBody>
      </p:sp>
      <p:sp>
        <p:nvSpPr>
          <p:cNvPr id="44037" name="Text Box 3"/>
          <p:cNvSpPr txBox="1">
            <a:spLocks noChangeArrowheads="1"/>
          </p:cNvSpPr>
          <p:nvPr/>
        </p:nvSpPr>
        <p:spPr bwMode="auto">
          <a:xfrm>
            <a:off x="3856038" y="9444038"/>
            <a:ext cx="2949575" cy="496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126" tIns="46866" rIns="90126" bIns="46866" anchor="b"/>
          <a:lstStyle/>
          <a:p>
            <a:pPr algn="r">
              <a:tabLst>
                <a:tab pos="0" algn="l"/>
                <a:tab pos="447675" algn="l"/>
                <a:tab pos="896938" algn="l"/>
                <a:tab pos="1347788" algn="l"/>
                <a:tab pos="1797050" algn="l"/>
                <a:tab pos="2246313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6650" algn="l"/>
                <a:tab pos="5395913" algn="l"/>
                <a:tab pos="5846763" algn="l"/>
                <a:tab pos="6296025" algn="l"/>
                <a:tab pos="6745288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</a:pPr>
            <a:fld id="{5B922B36-5DE7-48AD-A80C-3AA899EE7C0B}" type="slidenum">
              <a:rPr lang="nl-NL" sz="1200"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7788" algn="l"/>
                  <a:tab pos="1797050" algn="l"/>
                  <a:tab pos="2246313" algn="l"/>
                  <a:tab pos="2697163" algn="l"/>
                  <a:tab pos="3146425" algn="l"/>
                  <a:tab pos="3597275" algn="l"/>
                  <a:tab pos="4046538" algn="l"/>
                  <a:tab pos="4495800" algn="l"/>
                  <a:tab pos="4946650" algn="l"/>
                  <a:tab pos="5395913" algn="l"/>
                  <a:tab pos="5846763" algn="l"/>
                  <a:tab pos="6296025" algn="l"/>
                  <a:tab pos="6745288" algn="l"/>
                  <a:tab pos="7196138" algn="l"/>
                  <a:tab pos="7645400" algn="l"/>
                  <a:tab pos="8096250" algn="l"/>
                  <a:tab pos="8545513" algn="l"/>
                  <a:tab pos="8994775" algn="l"/>
                </a:tabLst>
              </a:pPr>
              <a:t>15</a:t>
            </a:fld>
            <a:endParaRPr lang="hr-H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9295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684730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95920-6B08-4E7D-82F2-EC74BD9E89B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oor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046F96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" name="shpDatum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hpVoettekst"/>
          <p:cNvSpPr>
            <a:spLocks noGrp="1" noChangeArrowheads="1"/>
          </p:cNvSpPr>
          <p:nvPr>
            <p:ph type="ftr" sz="quarter" idx="11"/>
          </p:nvPr>
        </p:nvSpPr>
        <p:spPr>
          <a:xfrm>
            <a:off x="4478338" y="6386513"/>
            <a:ext cx="4165600" cy="3159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Spending Reviews in The Netherlands</a:t>
            </a:r>
            <a:endParaRPr lang="nl-NL"/>
          </a:p>
        </p:txBody>
      </p:sp>
      <p:sp>
        <p:nvSpPr>
          <p:cNvPr id="6" name="shpPagina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4650" y="6378575"/>
            <a:ext cx="712788" cy="3635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90EE3-14D3-4088-9560-4A9252443A3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hpVoetteks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Spending Reviews in The Netherlands</a:t>
            </a:r>
            <a:endParaRPr lang="nl-NL"/>
          </a:p>
        </p:txBody>
      </p:sp>
      <p:sp>
        <p:nvSpPr>
          <p:cNvPr id="6" name="shpPagina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819FB-D2A1-4DB9-A6AC-10E2DBC6AC43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Titel en twee tekst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352425" y="1800225"/>
            <a:ext cx="4038600" cy="441483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43425" y="1800225"/>
            <a:ext cx="4038600" cy="441483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hpVoetteks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Spending Reviews in The Netherlands</a:t>
            </a:r>
            <a:endParaRPr lang="nl-NL"/>
          </a:p>
        </p:txBody>
      </p:sp>
      <p:sp>
        <p:nvSpPr>
          <p:cNvPr id="7" name="shpPagina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F9E1E-8EED-4ABD-982C-7424D8DFE23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el, tekst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352425" y="1800225"/>
            <a:ext cx="4038600" cy="4414838"/>
          </a:xfr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grafiek 3"/>
          <p:cNvSpPr>
            <a:spLocks noGrp="1"/>
          </p:cNvSpPr>
          <p:nvPr>
            <p:ph type="chart" sz="half" idx="2"/>
          </p:nvPr>
        </p:nvSpPr>
        <p:spPr>
          <a:xfrm>
            <a:off x="4543425" y="1800225"/>
            <a:ext cx="4038600" cy="4414838"/>
          </a:xfrm>
        </p:spPr>
        <p:txBody>
          <a:bodyPr/>
          <a:lstStyle/>
          <a:p>
            <a:pPr lvl="0"/>
            <a:endParaRPr lang="nl-NL" noProof="0" dirty="0"/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hpVoetteks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Spending Reviews in The Netherlands</a:t>
            </a:r>
            <a:endParaRPr lang="nl-NL"/>
          </a:p>
        </p:txBody>
      </p:sp>
      <p:sp>
        <p:nvSpPr>
          <p:cNvPr id="7" name="shpPagina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EBAF9-9CE9-4D77-9C3C-CAE79505914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kst en illustr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352425" y="1800225"/>
            <a:ext cx="4038600" cy="44148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llustratie 3"/>
          <p:cNvSpPr>
            <a:spLocks noGrp="1"/>
          </p:cNvSpPr>
          <p:nvPr>
            <p:ph type="clipArt" sz="half" idx="2"/>
          </p:nvPr>
        </p:nvSpPr>
        <p:spPr>
          <a:xfrm>
            <a:off x="4543425" y="1800225"/>
            <a:ext cx="4038600" cy="4414838"/>
          </a:xfrm>
        </p:spPr>
        <p:txBody>
          <a:bodyPr/>
          <a:lstStyle/>
          <a:p>
            <a:pPr lvl="0"/>
            <a:endParaRPr lang="nl-NL" noProof="0" dirty="0"/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hpVoetteks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Spending Reviews in The Netherlands</a:t>
            </a:r>
            <a:endParaRPr lang="nl-NL"/>
          </a:p>
        </p:txBody>
      </p:sp>
      <p:sp>
        <p:nvSpPr>
          <p:cNvPr id="7" name="shpPagina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D27C8-FA47-4577-9706-C736BC1E568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352425" y="1800225"/>
            <a:ext cx="4038600" cy="44148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43425" y="1800225"/>
            <a:ext cx="4038600" cy="4414838"/>
          </a:xfrm>
        </p:spPr>
        <p:txBody>
          <a:bodyPr/>
          <a:lstStyle/>
          <a:p>
            <a:pPr lvl="0"/>
            <a:endParaRPr lang="nl-NL" dirty="0"/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hpVoetteks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Spending Reviews in The Netherlands</a:t>
            </a:r>
            <a:endParaRPr lang="nl-NL"/>
          </a:p>
        </p:txBody>
      </p:sp>
      <p:sp>
        <p:nvSpPr>
          <p:cNvPr id="7" name="shpPagina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F073A-E9B2-42A5-ABBC-AF6D0D828CB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1 tekstblo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pKleurvlakOnder"/>
          <p:cNvSpPr>
            <a:spLocks noChangeArrowheads="1"/>
          </p:cNvSpPr>
          <p:nvPr/>
        </p:nvSpPr>
        <p:spPr bwMode="auto">
          <a:xfrm>
            <a:off x="0" y="6318250"/>
            <a:ext cx="9144000" cy="539750"/>
          </a:xfrm>
          <a:prstGeom prst="rect">
            <a:avLst/>
          </a:prstGeom>
          <a:solidFill>
            <a:srgbClr val="046F96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800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" name="shpTekst"/>
          <p:cNvSpPr>
            <a:spLocks noChangeArrowheads="1"/>
          </p:cNvSpPr>
          <p:nvPr/>
        </p:nvSpPr>
        <p:spPr bwMode="auto">
          <a:xfrm>
            <a:off x="0" y="0"/>
            <a:ext cx="9144000" cy="1071563"/>
          </a:xfrm>
          <a:prstGeom prst="rect">
            <a:avLst/>
          </a:prstGeom>
          <a:solidFill>
            <a:srgbClr val="046F96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800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6" name="shpDatum" descr="RO__vervolgpagina~LPP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8300" y="1233039"/>
            <a:ext cx="7847038" cy="57150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600" spc="-60" baseline="0">
                <a:solidFill>
                  <a:srgbClr val="2494C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"/>
          </p:nvPr>
        </p:nvSpPr>
        <p:spPr>
          <a:xfrm>
            <a:off x="369858" y="1798626"/>
            <a:ext cx="7858180" cy="4273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179388" indent="-179388">
              <a:buFont typeface="Arial" pitchFamily="34" charset="0"/>
              <a:buChar char="•"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396000" indent="-252000">
              <a:buFontTx/>
              <a:buBlip>
                <a:blip r:embed="rId3"/>
              </a:buBlip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539750" indent="-144000">
              <a:buSzPct val="100000"/>
              <a:buFontTx/>
              <a:buBlip>
                <a:blip r:embed="rId4"/>
              </a:buBlip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</p:txBody>
      </p:sp>
      <p:sp>
        <p:nvSpPr>
          <p:cNvPr id="7" name="shpTitel"/>
          <p:cNvSpPr>
            <a:spLocks noGrp="1" noChangeArrowheads="1"/>
          </p:cNvSpPr>
          <p:nvPr>
            <p:ph type="dt" sz="half" idx="10"/>
          </p:nvPr>
        </p:nvSpPr>
        <p:spPr>
          <a:xfrm>
            <a:off x="4641850" y="6542088"/>
            <a:ext cx="4184650" cy="3159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3 juni 2010</a:t>
            </a:r>
          </a:p>
        </p:txBody>
      </p:sp>
      <p:sp>
        <p:nvSpPr>
          <p:cNvPr id="8" name="shpKleurvlakBoven"/>
          <p:cNvSpPr>
            <a:spLocks noGrp="1" noChangeArrowheads="1"/>
          </p:cNvSpPr>
          <p:nvPr>
            <p:ph type="ftr" sz="quarter" idx="11"/>
          </p:nvPr>
        </p:nvSpPr>
        <p:spPr>
          <a:xfrm>
            <a:off x="4645025" y="6362700"/>
            <a:ext cx="4183063" cy="284163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nl-NL" dirty="0" err="1"/>
              <a:t>Fiscal</a:t>
            </a:r>
            <a:r>
              <a:rPr lang="nl-NL" dirty="0"/>
              <a:t> </a:t>
            </a:r>
            <a:r>
              <a:rPr lang="nl-NL" dirty="0" err="1"/>
              <a:t>Consolidation</a:t>
            </a:r>
            <a:r>
              <a:rPr lang="nl-NL" dirty="0"/>
              <a:t> in the Netherlands</a:t>
            </a:r>
          </a:p>
        </p:txBody>
      </p:sp>
      <p:sp>
        <p:nvSpPr>
          <p:cNvPr id="9" name="shpBeeldmerk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7350" y="6362700"/>
            <a:ext cx="712788" cy="363538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EC845DB-13F5-4340-8017-19675E2C2E83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09607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046F96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1253" name="shpDatum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29188" y="6380163"/>
            <a:ext cx="371475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8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4929188" y="2103438"/>
            <a:ext cx="37115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1029" name="shpTekst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43475" y="2797175"/>
            <a:ext cx="3695700" cy="341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2" r:id="rId1"/>
    <p:sldLayoutId id="2147484358" r:id="rId2"/>
    <p:sldLayoutId id="2147484362" r:id="rId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9pPr>
    </p:titleStyle>
    <p:bodyStyle>
      <a:lvl1pPr marL="266700" indent="-266700" algn="l" rtl="0" eaLnBrk="0" fontAlgn="base" hangingPunct="0">
        <a:spcBef>
          <a:spcPct val="0"/>
        </a:spcBef>
        <a:spcAft>
          <a:spcPct val="0"/>
        </a:spcAft>
        <a:buSzPct val="80000"/>
        <a:buChar char="•"/>
        <a:defRPr>
          <a:solidFill>
            <a:srgbClr val="FFFFFF"/>
          </a:solidFill>
          <a:latin typeface="+mn-lt"/>
          <a:ea typeface="+mn-ea"/>
          <a:cs typeface="+mn-cs"/>
        </a:defRPr>
      </a:lvl1pPr>
      <a:lvl2pPr marL="884238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5"/>
        </a:buBlip>
        <a:defRPr>
          <a:solidFill>
            <a:srgbClr val="FFFFFF"/>
          </a:solidFill>
          <a:latin typeface="+mn-lt"/>
        </a:defRPr>
      </a:lvl2pPr>
      <a:lvl3pPr marL="1406525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6"/>
        </a:buBlip>
        <a:defRPr>
          <a:solidFill>
            <a:srgbClr val="FFFFFF"/>
          </a:solidFill>
          <a:latin typeface="+mn-lt"/>
        </a:defRPr>
      </a:lvl3pPr>
      <a:lvl4pPr marL="1928813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7"/>
        </a:buBlip>
        <a:defRPr>
          <a:solidFill>
            <a:srgbClr val="FFFFFF"/>
          </a:solidFill>
          <a:latin typeface="+mn-lt"/>
        </a:defRPr>
      </a:lvl4pPr>
      <a:lvl5pPr marL="24511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FFFFFF"/>
          </a:solidFill>
          <a:latin typeface="+mn-lt"/>
        </a:defRPr>
      </a:lvl5pPr>
      <a:lvl6pPr marL="29083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FFFFFF"/>
          </a:solidFill>
          <a:latin typeface="+mn-lt"/>
        </a:defRPr>
      </a:lvl6pPr>
      <a:lvl7pPr marL="33655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FFFFFF"/>
          </a:solidFill>
          <a:latin typeface="+mn-lt"/>
        </a:defRPr>
      </a:lvl7pPr>
      <a:lvl8pPr marL="38227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FFFFFF"/>
          </a:solidFill>
          <a:latin typeface="+mn-lt"/>
        </a:defRPr>
      </a:lvl8pPr>
      <a:lvl9pPr marL="4279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FFFFFF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pKleurvlakOnder"/>
          <p:cNvSpPr/>
          <p:nvPr/>
        </p:nvSpPr>
        <p:spPr>
          <a:xfrm>
            <a:off x="0" y="6318250"/>
            <a:ext cx="9144000" cy="539750"/>
          </a:xfrm>
          <a:prstGeom prst="rect">
            <a:avLst/>
          </a:prstGeom>
          <a:solidFill>
            <a:srgbClr val="046F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051" name="shpTekst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2425" y="1800225"/>
            <a:ext cx="8229600" cy="441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</p:txBody>
      </p:sp>
      <p:sp>
        <p:nvSpPr>
          <p:cNvPr id="1028" name="shpDatum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86275" y="6540500"/>
            <a:ext cx="4157663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spc="-10" baseline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shpVoetteks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8338" y="6386513"/>
            <a:ext cx="41656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spc="-10" baseline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r>
              <a:rPr lang="en-US" smtClean="0"/>
              <a:t>Spending Reviews in The Netherlands</a:t>
            </a:r>
            <a:endParaRPr lang="nl-NL"/>
          </a:p>
        </p:txBody>
      </p:sp>
      <p:sp>
        <p:nvSpPr>
          <p:cNvPr id="1030" name="shpPagina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74650" y="6378575"/>
            <a:ext cx="712788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spc="-10" baseline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61C050A5-6120-407B-9D7B-05AEA3ABFE7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1026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352425" y="1263650"/>
            <a:ext cx="8229600" cy="571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het opmaakprofiel te bewerken</a:t>
            </a:r>
          </a:p>
        </p:txBody>
      </p:sp>
      <p:sp>
        <p:nvSpPr>
          <p:cNvPr id="17" name="shpKleurvlakBoven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rgbClr val="046F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pic>
        <p:nvPicPr>
          <p:cNvPr id="2057" name="shpBeeldmerk" descr="RO__vervolgpagina~LPPT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53" r:id="rId1"/>
    <p:sldLayoutId id="2147484354" r:id="rId2"/>
    <p:sldLayoutId id="2147484355" r:id="rId3"/>
    <p:sldLayoutId id="2147484356" r:id="rId4"/>
    <p:sldLayoutId id="2147484357" r:id="rId5"/>
    <p:sldLayoutId id="2147484363" r:id="rId6"/>
    <p:sldLayoutId id="2147484364" r:id="rId7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spc="-60">
          <a:solidFill>
            <a:srgbClr val="CC003D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lang="nl-NL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179388" indent="-179388" algn="l" rtl="0" eaLnBrk="0" fontAlgn="base" hangingPunct="0">
        <a:spcBef>
          <a:spcPct val="20000"/>
        </a:spcBef>
        <a:spcAft>
          <a:spcPct val="0"/>
        </a:spcAft>
        <a:buBlip>
          <a:blip r:embed="rId10"/>
        </a:buBlip>
        <a:defRPr lang="nl-NL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377825" indent="-250825" algn="l" rtl="0" eaLnBrk="0" fontAlgn="base" hangingPunct="0">
        <a:spcBef>
          <a:spcPct val="20000"/>
        </a:spcBef>
        <a:spcAft>
          <a:spcPct val="0"/>
        </a:spcAft>
        <a:buBlip>
          <a:blip r:embed="rId11"/>
        </a:buBlip>
        <a:defRPr lang="nl-NL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539750" indent="-142875" algn="l" rtl="0" eaLnBrk="0" fontAlgn="base" hangingPunct="0">
        <a:spcBef>
          <a:spcPct val="20000"/>
        </a:spcBef>
        <a:spcAft>
          <a:spcPct val="0"/>
        </a:spcAft>
        <a:buBlip>
          <a:blip r:embed="rId12"/>
        </a:buBlip>
        <a:defRPr lang="nl-NL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711200" indent="-176213" algn="l" rtl="0" eaLnBrk="0" fontAlgn="base" hangingPunct="0">
        <a:spcBef>
          <a:spcPct val="20000"/>
        </a:spcBef>
        <a:spcAft>
          <a:spcPct val="0"/>
        </a:spcAft>
        <a:defRPr lang="nl-NL" kern="1200" dirty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q=http://www.bigstockphoto.com/image-924539/stock-photo-freedom-of-mind&amp;amp;sa=U&amp;amp;ei=1IN4U7jVIu-b1AX0x4H4BA&amp;amp;ved=0CDYQ9QEwBA&amp;amp;usg=AFQjCNFzrayvtoaYmVO-AUSHgdMMbiOsFA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google.com/url?q=http://www.bigstockphoto.com/image-924539/stock-photo-freedom-of-mind&amp;amp;sa=U&amp;amp;ei=1IN4U7jVIu-b1AX0x4H4BA&amp;amp;ved=0CDYQ9QEwBA&amp;amp;usg=AFQjCNFzrayvtoaYmVO-AUSHgdMMbiOsFA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q=http://en.wikipedia.org/wiki/Thinking_outside_the_box&amp;amp;sa=U&amp;amp;ei=7ZZ4U5S0NMS47QbSrIC4Aw&amp;amp;ved=0CDIQ9QEwAg&amp;amp;usg=AFQjCNHtFIFnTnxNv6Et2m1WJiw9-SOQ6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foto1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584700" cy="6858000"/>
          </a:xfrm>
          <a:prstGeom prst="rect">
            <a:avLst/>
          </a:prstGeom>
        </p:spPr>
      </p:pic>
      <p:sp>
        <p:nvSpPr>
          <p:cNvPr id="5122" name="shpDatum"/>
          <p:cNvSpPr>
            <a:spLocks noChangeArrowheads="1"/>
          </p:cNvSpPr>
          <p:nvPr/>
        </p:nvSpPr>
        <p:spPr bwMode="auto">
          <a:xfrm>
            <a:off x="4929188" y="6380163"/>
            <a:ext cx="371475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 sz="1000">
              <a:solidFill>
                <a:srgbClr val="FFFFFF"/>
              </a:solidFill>
            </a:endParaRPr>
          </a:p>
        </p:txBody>
      </p:sp>
      <p:sp>
        <p:nvSpPr>
          <p:cNvPr id="5123" name="Titel"/>
          <p:cNvSpPr>
            <a:spLocks noChangeArrowheads="1"/>
          </p:cNvSpPr>
          <p:nvPr/>
        </p:nvSpPr>
        <p:spPr bwMode="auto">
          <a:xfrm>
            <a:off x="4920223" y="1883415"/>
            <a:ext cx="3959225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b="1" noProof="1" smtClean="0">
                <a:solidFill>
                  <a:srgbClr val="FFFFFF"/>
                </a:solidFill>
              </a:rPr>
              <a:t>Dubinske analize rashoda u Nizozemskoj</a:t>
            </a:r>
            <a:endParaRPr lang="hr-HR" b="1" noProof="1">
              <a:solidFill>
                <a:srgbClr val="FFFFFF"/>
              </a:solidFill>
            </a:endParaRPr>
          </a:p>
        </p:txBody>
      </p:sp>
      <p:sp>
        <p:nvSpPr>
          <p:cNvPr id="5124" name="Subtitel"/>
          <p:cNvSpPr>
            <a:spLocks noChangeArrowheads="1"/>
          </p:cNvSpPr>
          <p:nvPr/>
        </p:nvSpPr>
        <p:spPr bwMode="auto">
          <a:xfrm>
            <a:off x="4929188" y="3708400"/>
            <a:ext cx="3959225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nl-NL" sz="1800" noProof="1">
              <a:solidFill>
                <a:srgbClr val="FFFFFF"/>
              </a:solidFill>
            </a:endParaRPr>
          </a:p>
        </p:txBody>
      </p:sp>
      <p:sp>
        <p:nvSpPr>
          <p:cNvPr id="5125" name="TMNaamSpreker"/>
          <p:cNvSpPr txBox="1">
            <a:spLocks noChangeArrowheads="1"/>
          </p:cNvSpPr>
          <p:nvPr/>
        </p:nvSpPr>
        <p:spPr bwMode="auto">
          <a:xfrm>
            <a:off x="4925291" y="5334000"/>
            <a:ext cx="4424218" cy="118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nl-NL" sz="1600" noProof="1" smtClean="0">
                <a:solidFill>
                  <a:srgbClr val="FFFFFF"/>
                </a:solidFill>
              </a:rPr>
              <a:t>Marjon Schols</a:t>
            </a:r>
          </a:p>
          <a:p>
            <a:pPr>
              <a:lnSpc>
                <a:spcPct val="115000"/>
              </a:lnSpc>
              <a:spcBef>
                <a:spcPct val="2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nl-NL" sz="1600" noProof="1" smtClean="0">
                <a:solidFill>
                  <a:srgbClr val="FFFFFF"/>
                </a:solidFill>
              </a:rPr>
              <a:t>Viša savjetnica</a:t>
            </a:r>
          </a:p>
          <a:p>
            <a:pPr>
              <a:lnSpc>
                <a:spcPct val="115000"/>
              </a:lnSpc>
              <a:spcBef>
                <a:spcPct val="2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nl-NL" sz="1600" noProof="1" smtClean="0">
                <a:solidFill>
                  <a:srgbClr val="FFFFFF"/>
                </a:solidFill>
              </a:rPr>
              <a:t>Ured za stratešku analizu</a:t>
            </a:r>
          </a:p>
          <a:p>
            <a:pPr>
              <a:lnSpc>
                <a:spcPct val="115000"/>
              </a:lnSpc>
              <a:spcBef>
                <a:spcPct val="2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nl-NL" sz="1600" noProof="1" smtClean="0">
                <a:solidFill>
                  <a:srgbClr val="FFFFFF"/>
                </a:solidFill>
              </a:rPr>
              <a:t>Ministarstvo financija</a:t>
            </a:r>
          </a:p>
        </p:txBody>
      </p:sp>
      <p:sp>
        <p:nvSpPr>
          <p:cNvPr id="5126" name="TMNaamConferentie"/>
          <p:cNvSpPr txBox="1">
            <a:spLocks noChangeArrowheads="1"/>
          </p:cNvSpPr>
          <p:nvPr/>
        </p:nvSpPr>
        <p:spPr bwMode="auto">
          <a:xfrm>
            <a:off x="4929188" y="3708400"/>
            <a:ext cx="3959225" cy="1237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buSzPct val="80000"/>
            </a:pPr>
            <a:r>
              <a:rPr lang="nl-NL" sz="1600" b="1" i="1" noProof="1" smtClean="0">
                <a:solidFill>
                  <a:srgbClr val="FFFFFF"/>
                </a:solidFill>
              </a:rPr>
              <a:t>Prezentacija za Radnu skupinu za programsko planiranje i planiranje proračuna prema učinku </a:t>
            </a:r>
          </a:p>
          <a:p>
            <a:pPr eaLnBrk="1" hangingPunct="1">
              <a:buSzPct val="80000"/>
            </a:pPr>
            <a:r>
              <a:rPr lang="en-US" sz="1600" b="1" i="1" noProof="1" smtClean="0">
                <a:solidFill>
                  <a:srgbClr val="FFFFFF"/>
                </a:solidFill>
              </a:rPr>
              <a:t>PEMPAL, 23. studenoga 2016.</a:t>
            </a:r>
            <a:endParaRPr lang="hr-HR" sz="1600" b="1" i="1" noProof="1">
              <a:solidFill>
                <a:srgbClr val="FFFFFF"/>
              </a:solidFill>
            </a:endParaRPr>
          </a:p>
        </p:txBody>
      </p:sp>
      <p:pic>
        <p:nvPicPr>
          <p:cNvPr id="5127" name="Picture 11" descr="RO_F_Logo_Powerpoint_diap_en 1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929188" y="897775"/>
            <a:ext cx="1886990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16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Ministarstvo financija</a:t>
            </a:r>
            <a:endParaRPr lang="hr-HR" sz="16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pBeeldmerk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0" y="6494462"/>
            <a:ext cx="712788" cy="363538"/>
          </a:xfrm>
        </p:spPr>
        <p:txBody>
          <a:bodyPr/>
          <a:lstStyle/>
          <a:p>
            <a:pPr>
              <a:defRPr/>
            </a:pPr>
            <a:fld id="{E63EF6C5-BAE4-4927-8BFA-7E0889374C6C}" type="slidenum">
              <a:rPr lang="nl-NL"/>
              <a:pPr>
                <a:defRPr/>
              </a:pPr>
              <a:t>10</a:t>
            </a:fld>
            <a:endParaRPr lang="hr-HR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6713" y="1233488"/>
            <a:ext cx="8431212" cy="609600"/>
          </a:xfrm>
          <a:noFill/>
        </p:spPr>
        <p:txBody>
          <a:bodyPr anchor="ctr"/>
          <a:lstStyle/>
          <a:p>
            <a:pPr>
              <a:defRPr/>
            </a:pPr>
            <a:r>
              <a:rPr lang="en-US" sz="2200" dirty="0" smtClean="0"/>
              <a:t>Dubinske analize rashoda: povezanost s proračunskim procesom</a:t>
            </a:r>
          </a:p>
        </p:txBody>
      </p:sp>
      <p:sp>
        <p:nvSpPr>
          <p:cNvPr id="14340" name="Rectangle 3"/>
          <p:cNvSpPr txBox="1">
            <a:spLocks noChangeArrowheads="1"/>
          </p:cNvSpPr>
          <p:nvPr/>
        </p:nvSpPr>
        <p:spPr bwMode="auto">
          <a:xfrm>
            <a:off x="366713" y="1947863"/>
            <a:ext cx="8777287" cy="426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9388" lvl="1" indent="-179388" eaLnBrk="0" hangingPunct="0">
              <a:lnSpc>
                <a:spcPct val="150000"/>
              </a:lnSpc>
              <a:spcBef>
                <a:spcPct val="20000"/>
              </a:spcBef>
            </a:pPr>
            <a:endParaRPr lang="en-US" sz="1400" dirty="0" smtClean="0"/>
          </a:p>
          <a:p>
            <a:pPr marL="179388" lvl="1" indent="-179388" eaLnBrk="0" hangingPunct="0">
              <a:lnSpc>
                <a:spcPct val="15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endParaRPr lang="en-US" sz="1400" dirty="0"/>
          </a:p>
          <a:p>
            <a:pPr marL="179388" lvl="1" indent="-179388" eaLnBrk="0" hangingPunct="0">
              <a:lnSpc>
                <a:spcPct val="150000"/>
              </a:lnSpc>
              <a:spcBef>
                <a:spcPct val="20000"/>
              </a:spcBef>
            </a:pPr>
            <a:endParaRPr lang="en-US" sz="1400" dirty="0"/>
          </a:p>
          <a:p>
            <a:pPr marL="179388" lvl="1" indent="-179388" eaLnBrk="0" hangingPunct="0">
              <a:lnSpc>
                <a:spcPct val="150000"/>
              </a:lnSpc>
              <a:spcBef>
                <a:spcPct val="20000"/>
              </a:spcBef>
            </a:pPr>
            <a:endParaRPr lang="en-US" sz="1400" dirty="0"/>
          </a:p>
        </p:txBody>
      </p:sp>
      <p:pic>
        <p:nvPicPr>
          <p:cNvPr id="8" name="Picture 2" descr="N:\Irf\BSA\Buitenland\2014 Slovenie\two hands conect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7100" y="2206623"/>
            <a:ext cx="4749800" cy="33879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3538" y="1128464"/>
            <a:ext cx="8229600" cy="449220"/>
          </a:xfrm>
        </p:spPr>
        <p:txBody>
          <a:bodyPr/>
          <a:lstStyle/>
          <a:p>
            <a:r>
              <a:rPr lang="en-US" sz="2800" noProof="0" dirty="0" smtClean="0"/>
              <a:t>Donošenje političkih i proračunskih odluka</a:t>
            </a:r>
            <a:endParaRPr lang="hr-HR" sz="2800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647210" y="1683326"/>
            <a:ext cx="5288972" cy="4582391"/>
          </a:xfrm>
        </p:spPr>
        <p:txBody>
          <a:bodyPr/>
          <a:lstStyle/>
          <a:p>
            <a:pPr>
              <a:spcBef>
                <a:spcPts val="600"/>
              </a:spcBef>
              <a:buAutoNum type="arabicParenR"/>
            </a:pPr>
            <a:endParaRPr lang="hr-HR" sz="1600" b="1" noProof="0" dirty="0" smtClean="0"/>
          </a:p>
          <a:p>
            <a:pPr>
              <a:spcBef>
                <a:spcPts val="600"/>
              </a:spcBef>
              <a:buAutoNum type="arabicParenR"/>
            </a:pPr>
            <a:endParaRPr lang="hr-HR" sz="1600" b="1" noProof="0" dirty="0" smtClean="0"/>
          </a:p>
          <a:p>
            <a:pPr>
              <a:spcBef>
                <a:spcPts val="600"/>
              </a:spcBef>
              <a:buAutoNum type="arabicParenR"/>
            </a:pPr>
            <a:r>
              <a:rPr lang="en-US" sz="1600" b="1" noProof="0" dirty="0" smtClean="0"/>
              <a:t>Koalicijski dogovor na početku mandata Kabineta vlade</a:t>
            </a:r>
          </a:p>
          <a:p>
            <a:pPr>
              <a:spcBef>
                <a:spcPts val="600"/>
              </a:spcBef>
            </a:pPr>
            <a:r>
              <a:t/>
            </a:r>
            <a:br/>
            <a:endParaRPr lang="hr-HR" sz="1600" noProof="0" dirty="0" smtClean="0"/>
          </a:p>
          <a:p>
            <a:pPr>
              <a:spcBef>
                <a:spcPts val="600"/>
              </a:spcBef>
              <a:buAutoNum type="arabicParenR" startAt="2"/>
            </a:pPr>
            <a:r>
              <a:rPr lang="en-US" sz="1600" b="1" noProof="0" dirty="0" smtClean="0"/>
              <a:t>Ažuriranje planova i proračuna na godišnjoj razini </a:t>
            </a:r>
          </a:p>
          <a:p>
            <a:pPr lvl="1">
              <a:buNone/>
            </a:pPr>
            <a:endParaRPr lang="hr-HR" sz="1600" noProof="0" dirty="0" smtClean="0"/>
          </a:p>
          <a:p>
            <a:pPr lvl="1">
              <a:buNone/>
            </a:pPr>
            <a:r>
              <a:rPr lang="en-US" sz="1600" noProof="0" dirty="0" smtClean="0"/>
              <a:t>=&gt;  Potreba za informacijama o relevantnosti, učinkovitosti, efikasnosti i troškovima budućih politika</a:t>
            </a:r>
            <a:endParaRPr lang="hr-HR" noProof="0" dirty="0" smtClean="0"/>
          </a:p>
          <a:p>
            <a:pPr lvl="1">
              <a:buNone/>
            </a:pPr>
            <a:endParaRPr lang="hr-HR" noProof="0" dirty="0" smtClean="0"/>
          </a:p>
          <a:p>
            <a:pPr lvl="1">
              <a:buNone/>
            </a:pPr>
            <a:endParaRPr lang="hr-HR" noProof="0" dirty="0" smtClean="0"/>
          </a:p>
          <a:p>
            <a:pPr>
              <a:buFontTx/>
              <a:buChar char="-"/>
            </a:pPr>
            <a:endParaRPr lang="hr-HR" noProof="0" dirty="0" smtClean="0"/>
          </a:p>
          <a:p>
            <a:pPr>
              <a:buFontTx/>
              <a:buChar char="-"/>
            </a:pPr>
            <a:endParaRPr lang="hr-HR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dirty="0" smtClean="0"/>
              <a:t>Dubinske analize rashoda u Nizozemskoj</a:t>
            </a:r>
            <a:endParaRPr lang="hr-HR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BF9E1E-8EED-4ABD-982C-7424D8DFE230}" type="slidenum">
              <a:rPr lang="nl-NL" smtClean="0"/>
              <a:pPr>
                <a:defRPr/>
              </a:pPr>
              <a:t>11</a:t>
            </a:fld>
            <a:endParaRPr lang="hr-HR"/>
          </a:p>
        </p:txBody>
      </p:sp>
      <p:pic>
        <p:nvPicPr>
          <p:cNvPr id="36866" name="Picture 2" descr="N:\Irf\BSA\Buitenland\korea 2015\thV1J82MG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650" y="4162720"/>
            <a:ext cx="2857500" cy="1943100"/>
          </a:xfrm>
          <a:prstGeom prst="rect">
            <a:avLst/>
          </a:prstGeom>
          <a:noFill/>
        </p:spPr>
      </p:pic>
      <p:pic>
        <p:nvPicPr>
          <p:cNvPr id="36867" name="Picture 3" descr="N:\Irf\BSA\Buitenland\korea 2015\t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650" y="2046435"/>
            <a:ext cx="285750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737" y="989330"/>
            <a:ext cx="8507796" cy="571500"/>
          </a:xfrm>
        </p:spPr>
        <p:txBody>
          <a:bodyPr/>
          <a:lstStyle/>
          <a:p>
            <a:r>
              <a:rPr dirty="0" smtClean="0"/>
              <a:t>Dubinske analize rashoda: povezane s proračunskim procesom</a:t>
            </a:r>
            <a:endParaRPr lang="hr-HR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10862" y="1886169"/>
            <a:ext cx="7194002" cy="4414838"/>
          </a:xfrm>
        </p:spPr>
        <p:txBody>
          <a:bodyPr/>
          <a:lstStyle/>
          <a:p>
            <a:pPr marL="0" lvl="1" indent="0">
              <a:lnSpc>
                <a:spcPct val="150000"/>
              </a:lnSpc>
              <a:buFont typeface="Arial" pitchFamily="34" charset="0"/>
              <a:buChar char="•"/>
            </a:pPr>
            <a:r>
              <a:rPr sz="1400" dirty="0" smtClean="0"/>
              <a:t>  </a:t>
            </a:r>
            <a:r>
              <a:rPr lang="en-US" sz="1400" noProof="0" dirty="0" smtClean="0"/>
              <a:t>P</a:t>
            </a:r>
            <a:r>
              <a:rPr sz="1400" dirty="0" smtClean="0"/>
              <a:t>regovori o temama koje su utemeljene na pregovorima o proračunu</a:t>
            </a:r>
            <a:r>
              <a:rPr lang="en-US" sz="1400" dirty="0" smtClean="0"/>
              <a:t> </a:t>
            </a:r>
          </a:p>
          <a:p>
            <a:pPr marL="0" lvl="1" indent="0">
              <a:lnSpc>
                <a:spcPct val="150000"/>
              </a:lnSpc>
              <a:buFont typeface="Arial" pitchFamily="34" charset="0"/>
              <a:buChar char="•"/>
            </a:pPr>
            <a:endParaRPr lang="hr-HR" sz="1400" noProof="0" dirty="0" smtClean="0"/>
          </a:p>
          <a:p>
            <a:pPr marL="0" lvl="1" indent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400" dirty="0" smtClean="0"/>
              <a:t>  Ministarstvo financija upravlja instrumentom</a:t>
            </a:r>
          </a:p>
          <a:p>
            <a:pPr marL="0" lvl="1" indent="0">
              <a:lnSpc>
                <a:spcPct val="150000"/>
              </a:lnSpc>
              <a:buFont typeface="Arial" pitchFamily="34" charset="0"/>
              <a:buChar char="•"/>
            </a:pPr>
            <a:endParaRPr lang="hr-HR" sz="1400" noProof="0" dirty="0" smtClean="0"/>
          </a:p>
          <a:p>
            <a:pPr marL="0" lvl="1" indent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400" dirty="0" smtClean="0"/>
              <a:t>  K</a:t>
            </a:r>
            <a:r>
              <a:rPr lang="en-US" sz="1400" noProof="0" dirty="0" smtClean="0"/>
              <a:t>abinet odlučuje o opisu poslova </a:t>
            </a:r>
          </a:p>
          <a:p>
            <a:pPr marL="0" lvl="1" indent="0">
              <a:lnSpc>
                <a:spcPct val="150000"/>
              </a:lnSpc>
              <a:buFont typeface="Arial" pitchFamily="34" charset="0"/>
              <a:buChar char="•"/>
            </a:pPr>
            <a:endParaRPr lang="hr-HR" sz="1400" noProof="0" dirty="0" smtClean="0"/>
          </a:p>
          <a:p>
            <a:pPr marL="0" lvl="1" indent="0">
              <a:lnSpc>
                <a:spcPct val="150000"/>
              </a:lnSpc>
              <a:buFont typeface="Arial" pitchFamily="34" charset="0"/>
              <a:buChar char="•"/>
            </a:pPr>
            <a:r>
              <a:rPr sz="1400" dirty="0" smtClean="0"/>
              <a:t>  </a:t>
            </a:r>
            <a:r>
              <a:rPr lang="en-US" sz="1400" noProof="0" dirty="0" smtClean="0"/>
              <a:t>Opis poslova objavljuje se u memorandumu o proračunu</a:t>
            </a:r>
          </a:p>
          <a:p>
            <a:pPr marL="0" lvl="1" indent="0">
              <a:lnSpc>
                <a:spcPct val="150000"/>
              </a:lnSpc>
              <a:buFont typeface="Arial" pitchFamily="34" charset="0"/>
              <a:buChar char="•"/>
            </a:pPr>
            <a:endParaRPr lang="hr-HR" sz="1400" noProof="0" dirty="0" smtClean="0"/>
          </a:p>
          <a:p>
            <a:pPr marL="0" lvl="1" indent="0">
              <a:lnSpc>
                <a:spcPct val="150000"/>
              </a:lnSpc>
              <a:buFont typeface="Arial" pitchFamily="34" charset="0"/>
              <a:buChar char="•"/>
            </a:pPr>
            <a:r>
              <a:rPr lang="nl-NL" sz="1400" dirty="0" smtClean="0"/>
              <a:t>   </a:t>
            </a:r>
            <a:r>
              <a:rPr sz="1400" dirty="0" smtClean="0"/>
              <a:t>Izvještaji su dovršeni prije početka proljetnih dogovora o proračunu</a:t>
            </a:r>
            <a:endParaRPr lang="hr-HR" sz="1400" dirty="0" smtClean="0"/>
          </a:p>
          <a:p>
            <a:pPr marL="0" lvl="1" indent="0">
              <a:lnSpc>
                <a:spcPct val="150000"/>
              </a:lnSpc>
              <a:buFont typeface="Arial" pitchFamily="34" charset="0"/>
              <a:buChar char="•"/>
            </a:pPr>
            <a:endParaRPr lang="hr-HR" sz="1400" noProof="0" dirty="0" smtClean="0"/>
          </a:p>
          <a:p>
            <a:pPr marL="0" lvl="1" indent="0">
              <a:lnSpc>
                <a:spcPct val="150000"/>
              </a:lnSpc>
              <a:buNone/>
            </a:pPr>
            <a:endParaRPr lang="hr-HR" sz="1400" noProof="0" dirty="0" smtClean="0"/>
          </a:p>
          <a:p>
            <a:pPr marL="0" lvl="1" indent="0">
              <a:lnSpc>
                <a:spcPct val="150000"/>
              </a:lnSpc>
              <a:buNone/>
            </a:pPr>
            <a:endParaRPr lang="hr-HR" sz="1400" b="1" noProof="0" dirty="0" smtClean="0"/>
          </a:p>
          <a:p>
            <a:endParaRPr lang="hr-HR" sz="1400" noProof="0" dirty="0"/>
          </a:p>
        </p:txBody>
      </p:sp>
      <p:pic>
        <p:nvPicPr>
          <p:cNvPr id="5" name="Picture 2" descr="N:\Irf\BSA\Buitenland\2014 Slovenie\two hands conect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1478" y="2238154"/>
            <a:ext cx="2962522" cy="21131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2483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noProof="0" dirty="0" smtClean="0">
                <a:solidFill>
                  <a:srgbClr val="C00000"/>
                </a:solidFill>
              </a:rPr>
              <a:t>Opis poslova</a:t>
            </a:r>
            <a:endParaRPr lang="hr-HR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52425" y="1800225"/>
            <a:ext cx="4812003" cy="4414838"/>
          </a:xfrm>
        </p:spPr>
        <p:txBody>
          <a:bodyPr/>
          <a:lstStyle/>
          <a:p>
            <a:pPr lvl="1">
              <a:lnSpc>
                <a:spcPct val="150000"/>
              </a:lnSpc>
            </a:pPr>
            <a:endParaRPr lang="hr-HR" sz="1600" noProof="0" dirty="0" smtClean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sz="1600" noProof="0" dirty="0" smtClean="0">
                <a:solidFill>
                  <a:schemeClr val="tx1"/>
                </a:solidFill>
              </a:rPr>
              <a:t>Pozadina i kontekst</a:t>
            </a:r>
          </a:p>
          <a:p>
            <a:pPr lvl="1">
              <a:lnSpc>
                <a:spcPct val="150000"/>
              </a:lnSpc>
            </a:pPr>
            <a:r>
              <a:rPr lang="en-US" sz="1600" noProof="0" dirty="0" smtClean="0"/>
              <a:t>Obuhvat</a:t>
            </a:r>
          </a:p>
          <a:p>
            <a:pPr lvl="1">
              <a:lnSpc>
                <a:spcPct val="150000"/>
              </a:lnSpc>
            </a:pPr>
            <a:r>
              <a:rPr lang="en-US" sz="1600" noProof="0" dirty="0" smtClean="0"/>
              <a:t>Opis svega što barem jedna politička opcija mora sadržavati (-20 %)</a:t>
            </a:r>
          </a:p>
          <a:p>
            <a:pPr lvl="1">
              <a:lnSpc>
                <a:spcPct val="150000"/>
              </a:lnSpc>
            </a:pPr>
            <a:r>
              <a:rPr lang="en-US" sz="1600" noProof="0" dirty="0" smtClean="0"/>
              <a:t>Sastav radne skupine, uključujući vanjske stručnjake</a:t>
            </a:r>
          </a:p>
          <a:p>
            <a:pPr lvl="1">
              <a:lnSpc>
                <a:spcPct val="150000"/>
              </a:lnSpc>
            </a:pPr>
            <a:r>
              <a:rPr lang="en-US" sz="1600" dirty="0" smtClean="0"/>
              <a:t>D</a:t>
            </a:r>
            <a:r>
              <a:rPr lang="en-US" sz="1600" noProof="0" dirty="0" smtClean="0"/>
              <a:t>atum do kojeg izvještaj treba biti napravljen</a:t>
            </a:r>
          </a:p>
          <a:p>
            <a:endParaRPr lang="hr-HR" noProof="0" dirty="0"/>
          </a:p>
        </p:txBody>
      </p:sp>
      <p:pic>
        <p:nvPicPr>
          <p:cNvPr id="4" name="Afbeelding 3" descr="rp_crossroa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74504" y="1868234"/>
            <a:ext cx="3252403" cy="37170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44095" y="5735782"/>
            <a:ext cx="2485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800" dirty="0" smtClean="0"/>
              <a:t>*MAINSTREAM = glavna struja</a:t>
            </a:r>
          </a:p>
          <a:p>
            <a:r>
              <a:rPr lang="hr-HR" sz="800" dirty="0" smtClean="0"/>
              <a:t>*UNKNOWN = nepoznato</a:t>
            </a:r>
          </a:p>
          <a:p>
            <a:r>
              <a:rPr lang="hr-HR" sz="800" dirty="0" smtClean="0"/>
              <a:t>*NICHE = niša</a:t>
            </a:r>
            <a:endParaRPr lang="hr-HR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Vrste tema</a:t>
            </a:r>
            <a:endParaRPr lang="hr-HR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sz="1400" dirty="0" smtClean="0"/>
              <a:t>Široko područje obuhvata politike </a:t>
            </a:r>
          </a:p>
          <a:p>
            <a:pPr lvl="4">
              <a:buFont typeface="Arial" pitchFamily="34" charset="0"/>
              <a:buChar char="•"/>
            </a:pPr>
            <a:r>
              <a:rPr lang="nl-NL" sz="1400" dirty="0" smtClean="0"/>
              <a:t>Poljoprivredna politika</a:t>
            </a:r>
            <a:endParaRPr lang="hr-HR" sz="1400" dirty="0" smtClean="0"/>
          </a:p>
          <a:p>
            <a:pPr lvl="4"/>
            <a:endParaRPr lang="hr-HR" sz="1400" dirty="0" smtClean="0"/>
          </a:p>
          <a:p>
            <a:pPr>
              <a:buFont typeface="Arial" pitchFamily="34" charset="0"/>
              <a:buChar char="•"/>
            </a:pPr>
            <a:r>
              <a:rPr sz="1400" dirty="0" smtClean="0"/>
              <a:t>Konkretna tema za svako ministarstvo </a:t>
            </a:r>
          </a:p>
          <a:p>
            <a:pPr lvl="4">
              <a:buFont typeface="Arial" pitchFamily="34" charset="0"/>
              <a:buChar char="•"/>
            </a:pPr>
            <a:r>
              <a:rPr sz="1400" dirty="0" smtClean="0"/>
              <a:t>Državni krediti za obrazovne ustanove</a:t>
            </a:r>
            <a:endParaRPr lang="hr-HR" sz="1400" dirty="0" smtClean="0"/>
          </a:p>
          <a:p>
            <a:pPr lvl="4">
              <a:buFont typeface="Arial" pitchFamily="34" charset="0"/>
              <a:buChar char="•"/>
            </a:pPr>
            <a:r>
              <a:rPr sz="1400" dirty="0" smtClean="0"/>
              <a:t>Oružani sustavi</a:t>
            </a:r>
            <a:endParaRPr lang="hr-HR" sz="1400" dirty="0" smtClean="0"/>
          </a:p>
          <a:p>
            <a:pPr lvl="4">
              <a:buFont typeface="Arial" pitchFamily="34" charset="0"/>
              <a:buChar char="•"/>
            </a:pPr>
            <a:r>
              <a:rPr lang="nl-NL" sz="1400" dirty="0" smtClean="0"/>
              <a:t>Inovacije u zdravstvu</a:t>
            </a:r>
          </a:p>
          <a:p>
            <a:pPr lvl="4"/>
            <a:endParaRPr lang="hr-HR" sz="1400" dirty="0" smtClean="0"/>
          </a:p>
          <a:p>
            <a:pPr>
              <a:buFont typeface="Arial" pitchFamily="34" charset="0"/>
              <a:buChar char="•"/>
            </a:pPr>
            <a:r>
              <a:rPr sz="1400" dirty="0" smtClean="0"/>
              <a:t>Međuresorna tema </a:t>
            </a:r>
          </a:p>
          <a:p>
            <a:pPr lvl="4">
              <a:buFont typeface="Arial" pitchFamily="34" charset="0"/>
              <a:buChar char="•"/>
            </a:pPr>
            <a:r>
              <a:rPr sz="1400" dirty="0" smtClean="0"/>
              <a:t>Provođenje prometnih propisa</a:t>
            </a:r>
            <a:endParaRPr lang="hr-HR" sz="1400" dirty="0" smtClean="0"/>
          </a:p>
          <a:p>
            <a:pPr lvl="4">
              <a:buFont typeface="Arial" pitchFamily="34" charset="0"/>
              <a:buChar char="•"/>
            </a:pPr>
            <a:r>
              <a:rPr sz="1400" dirty="0" smtClean="0"/>
              <a:t>Tržište socijalnog stanovanja</a:t>
            </a:r>
            <a:endParaRPr lang="hr-HR" sz="1400" dirty="0" smtClean="0"/>
          </a:p>
          <a:p>
            <a:pPr lvl="4">
              <a:buFont typeface="Arial" pitchFamily="34" charset="0"/>
              <a:buChar char="•"/>
            </a:pPr>
            <a:r>
              <a:rPr lang="nl-NL" sz="1400" dirty="0" smtClean="0"/>
              <a:t>Mirovine</a:t>
            </a:r>
          </a:p>
          <a:p>
            <a:pPr lvl="4">
              <a:buFont typeface="Arial" pitchFamily="34" charset="0"/>
              <a:buChar char="•"/>
            </a:pPr>
            <a:endParaRPr lang="hr-HR" sz="1400" dirty="0" smtClean="0"/>
          </a:p>
          <a:p>
            <a:pPr>
              <a:buFont typeface="Arial" pitchFamily="34" charset="0"/>
              <a:buChar char="•"/>
            </a:pPr>
            <a:r>
              <a:rPr sz="1400" dirty="0" smtClean="0"/>
              <a:t>Horizontalna tema</a:t>
            </a:r>
          </a:p>
          <a:p>
            <a:pPr lvl="4">
              <a:buFont typeface="Arial" pitchFamily="34" charset="0"/>
              <a:buChar char="•"/>
            </a:pPr>
            <a:r>
              <a:rPr sz="1400" dirty="0" smtClean="0"/>
              <a:t>Komunikacija vlade</a:t>
            </a:r>
            <a:endParaRPr lang="hr-HR" sz="1400" dirty="0" smtClean="0"/>
          </a:p>
          <a:p>
            <a:pPr lvl="4">
              <a:buFont typeface="Arial" pitchFamily="34" charset="0"/>
              <a:buChar char="•"/>
            </a:pPr>
            <a:r>
              <a:rPr lang="nl-NL" sz="1400" dirty="0" smtClean="0"/>
              <a:t>Potpore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395288" y="1148109"/>
            <a:ext cx="8748712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dirty="0" smtClean="0">
                <a:solidFill>
                  <a:srgbClr val="C00000"/>
                </a:solidFill>
              </a:rPr>
              <a:t>Dubinske analize rashoda:</a:t>
            </a:r>
            <a:r>
              <a:rPr lang="nl-NL" dirty="0" smtClean="0">
                <a:solidFill>
                  <a:srgbClr val="C00000"/>
                </a:solidFill>
              </a:rPr>
              <a:t> </a:t>
            </a:r>
            <a:r>
              <a:rPr lang="hr-HR" dirty="0" smtClean="0">
                <a:solidFill>
                  <a:srgbClr val="C00000"/>
                </a:solidFill>
              </a:rPr>
              <a:t>p</a:t>
            </a:r>
            <a:r>
              <a:rPr lang="nl-NL" dirty="0" err="1" smtClean="0">
                <a:solidFill>
                  <a:srgbClr val="C00000"/>
                </a:solidFill>
              </a:rPr>
              <a:t>otpuno</a:t>
            </a:r>
            <a:r>
              <a:rPr lang="nl-NL" dirty="0" smtClean="0">
                <a:solidFill>
                  <a:srgbClr val="C00000"/>
                </a:solidFill>
              </a:rPr>
              <a:t> (?) neovisne</a:t>
            </a:r>
            <a:endParaRPr lang="hr-HR" dirty="0">
              <a:solidFill>
                <a:srgbClr val="C00000"/>
              </a:solidFill>
            </a:endParaRPr>
          </a:p>
        </p:txBody>
      </p:sp>
      <p:sp>
        <p:nvSpPr>
          <p:cNvPr id="4" name="Tijdelijke aanduiding voor dianummer 2"/>
          <p:cNvSpPr>
            <a:spLocks noGrp="1"/>
          </p:cNvSpPr>
          <p:nvPr>
            <p:ph type="sldNum" idx="4294967295"/>
          </p:nvPr>
        </p:nvSpPr>
        <p:spPr>
          <a:xfrm>
            <a:off x="0" y="6494462"/>
            <a:ext cx="712788" cy="3635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995920-6B08-4E7D-82F2-EC74BD9E89B1}" type="slidenum">
              <a:rPr lang="nl-NL" smtClean="0"/>
              <a:pPr>
                <a:defRPr/>
              </a:pPr>
              <a:t>15</a:t>
            </a:fld>
            <a:endParaRPr lang="hr-HR" dirty="0"/>
          </a:p>
        </p:txBody>
      </p:sp>
      <p:pic>
        <p:nvPicPr>
          <p:cNvPr id="56322" name="Picture 2" descr="N:\Irf\BSA\Buitenland\2014 Slovenie\Free-Thinker-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7788" y="1790700"/>
            <a:ext cx="6500812" cy="4264181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Dubinske analize rashoda:</a:t>
            </a:r>
            <a:r>
              <a:rPr lang="nl-NL" dirty="0" smtClean="0">
                <a:solidFill>
                  <a:srgbClr val="C00000"/>
                </a:solidFill>
              </a:rPr>
              <a:t> </a:t>
            </a:r>
            <a:r>
              <a:rPr lang="hr-HR" dirty="0" smtClean="0">
                <a:solidFill>
                  <a:srgbClr val="C00000"/>
                </a:solidFill>
              </a:rPr>
              <a:t>p</a:t>
            </a:r>
            <a:r>
              <a:rPr lang="nl-NL" dirty="0" err="1" smtClean="0">
                <a:solidFill>
                  <a:srgbClr val="C00000"/>
                </a:solidFill>
              </a:rPr>
              <a:t>otpuno</a:t>
            </a:r>
            <a:r>
              <a:rPr lang="nl-NL" dirty="0" smtClean="0">
                <a:solidFill>
                  <a:srgbClr val="C00000"/>
                </a:solidFill>
              </a:rPr>
              <a:t> (?) neovisne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endParaRPr lang="hr-HR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150000"/>
              </a:lnSpc>
            </a:pPr>
            <a:r>
              <a:rPr lang="en-US" sz="1600" dirty="0" smtClean="0"/>
              <a:t>Neovisne, nepolitičke radne skupine (državni službenici na visokoj razini te vanjski stručnjaci)</a:t>
            </a:r>
          </a:p>
          <a:p>
            <a:pPr lvl="1">
              <a:lnSpc>
                <a:spcPct val="150000"/>
              </a:lnSpc>
            </a:pPr>
            <a:r>
              <a:rPr lang="en-US" sz="1600" dirty="0" smtClean="0"/>
              <a:t>Njima predsjedaju visoki dužnosnici koji nisu odgovorni za predmetnu politiku, ali koji razumiju „kako stvari funkcioniraju u Haagu”.</a:t>
            </a:r>
          </a:p>
          <a:p>
            <a:pPr lvl="1">
              <a:lnSpc>
                <a:spcPct val="150000"/>
              </a:lnSpc>
            </a:pPr>
            <a:r>
              <a:rPr lang="en-US" sz="1600" dirty="0" smtClean="0"/>
              <a:t>Izvještaj sastavlja (neovisni) tajnik (MF i resorno ministarstvo)</a:t>
            </a:r>
          </a:p>
          <a:p>
            <a:pPr lvl="1">
              <a:lnSpc>
                <a:spcPct val="150000"/>
              </a:lnSpc>
            </a:pPr>
            <a:endParaRPr lang="hr-HR" sz="1600" dirty="0" smtClean="0"/>
          </a:p>
          <a:p>
            <a:pPr lvl="1">
              <a:lnSpc>
                <a:spcPct val="150000"/>
              </a:lnSpc>
            </a:pPr>
            <a:r>
              <a:rPr sz="1600" dirty="0" smtClean="0"/>
              <a:t>Izvještaji su objektivni, analitički i nepolitički</a:t>
            </a:r>
          </a:p>
          <a:p>
            <a:pPr lvl="1">
              <a:lnSpc>
                <a:spcPct val="150000"/>
              </a:lnSpc>
            </a:pPr>
            <a:r>
              <a:rPr sz="1600" dirty="0" smtClean="0"/>
              <a:t>Političke opcije ne moraju biti usklađene s političkim sklonostima i planovima Kabineta</a:t>
            </a:r>
            <a:endParaRPr lang="hr-HR" sz="1600" dirty="0" smtClean="0"/>
          </a:p>
          <a:p>
            <a:pPr lvl="1">
              <a:lnSpc>
                <a:spcPct val="150000"/>
              </a:lnSpc>
            </a:pPr>
            <a:r>
              <a:rPr lang="en-US" sz="1600" dirty="0" smtClean="0"/>
              <a:t>Nema veta na političke opcije</a:t>
            </a:r>
          </a:p>
          <a:p>
            <a:pPr lvl="1">
              <a:lnSpc>
                <a:spcPct val="150000"/>
              </a:lnSpc>
            </a:pPr>
            <a:endParaRPr lang="hr-HR" sz="1600" dirty="0" smtClean="0"/>
          </a:p>
          <a:p>
            <a:pPr lvl="1">
              <a:lnSpc>
                <a:spcPct val="150000"/>
              </a:lnSpc>
            </a:pPr>
            <a:endParaRPr lang="hr-HR" sz="1600" dirty="0" smtClean="0"/>
          </a:p>
          <a:p>
            <a:endParaRPr lang="hr-HR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pBeeldmerk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EF6C5-BAE4-4927-8BFA-7E0889374C6C}" type="slidenum">
              <a:rPr lang="nl-NL"/>
              <a:pPr>
                <a:defRPr/>
              </a:pPr>
              <a:t>17</a:t>
            </a:fld>
            <a:endParaRPr lang="hr-HR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6713" y="1233488"/>
            <a:ext cx="8431212" cy="609600"/>
          </a:xfrm>
          <a:noFill/>
        </p:spPr>
        <p:txBody>
          <a:bodyPr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dirty="0" smtClean="0"/>
              <a:t>Dubinske analize rashoda:</a:t>
            </a:r>
            <a:r>
              <a:rPr lang="nl-NL" dirty="0" smtClean="0">
                <a:solidFill>
                  <a:srgbClr val="C00000"/>
                </a:solidFill>
              </a:rPr>
              <a:t> </a:t>
            </a:r>
            <a:r>
              <a:rPr lang="hr-HR" dirty="0" smtClean="0">
                <a:solidFill>
                  <a:srgbClr val="C00000"/>
                </a:solidFill>
              </a:rPr>
              <a:t>p</a:t>
            </a:r>
            <a:r>
              <a:rPr lang="nl-NL" dirty="0" err="1" smtClean="0">
                <a:solidFill>
                  <a:srgbClr val="C00000"/>
                </a:solidFill>
              </a:rPr>
              <a:t>otpuno</a:t>
            </a:r>
            <a:r>
              <a:rPr lang="nl-NL" dirty="0" smtClean="0">
                <a:solidFill>
                  <a:srgbClr val="C00000"/>
                </a:solidFill>
              </a:rPr>
              <a:t> (?) neovisne</a:t>
            </a:r>
            <a:endParaRPr lang="hr-HR" dirty="0">
              <a:solidFill>
                <a:srgbClr val="C00000"/>
              </a:solidFill>
            </a:endParaRPr>
          </a:p>
        </p:txBody>
      </p:sp>
      <p:sp>
        <p:nvSpPr>
          <p:cNvPr id="14340" name="Rectangle 3"/>
          <p:cNvSpPr txBox="1">
            <a:spLocks noChangeArrowheads="1"/>
          </p:cNvSpPr>
          <p:nvPr/>
        </p:nvSpPr>
        <p:spPr bwMode="auto">
          <a:xfrm>
            <a:off x="366714" y="1783271"/>
            <a:ext cx="8209727" cy="4066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9388" lvl="1" indent="-179388">
              <a:lnSpc>
                <a:spcPct val="150000"/>
              </a:lnSpc>
              <a:spcBef>
                <a:spcPct val="20000"/>
              </a:spcBef>
              <a:buBlip>
                <a:blip r:embed="rId3"/>
              </a:buBlip>
            </a:pPr>
            <a:endParaRPr lang="hr-HR" sz="1600" dirty="0" smtClean="0"/>
          </a:p>
          <a:p>
            <a:pPr marL="179388" lvl="1" indent="-179388">
              <a:lnSpc>
                <a:spcPct val="15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1600" dirty="0" smtClean="0"/>
              <a:t>Razlika između tehnokratske faze i faze političkog donošenja odluka </a:t>
            </a:r>
          </a:p>
          <a:p>
            <a:pPr marL="179388" lvl="1" indent="-179388">
              <a:lnSpc>
                <a:spcPct val="150000"/>
              </a:lnSpc>
              <a:spcBef>
                <a:spcPct val="20000"/>
              </a:spcBef>
              <a:buBlip>
                <a:blip r:embed="rId3"/>
              </a:buBlip>
            </a:pPr>
            <a:endParaRPr lang="hr-HR" sz="1600" dirty="0" smtClean="0"/>
          </a:p>
          <a:p>
            <a:pPr marL="179388" lvl="1" indent="-179388">
              <a:lnSpc>
                <a:spcPct val="15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1600" dirty="0" smtClean="0"/>
              <a:t>Provjera kvalitete koju provodi odbor za dubinsku analizu rashoda</a:t>
            </a:r>
          </a:p>
          <a:p>
            <a:pPr marL="179388" lvl="1" indent="-179388">
              <a:lnSpc>
                <a:spcPct val="150000"/>
              </a:lnSpc>
              <a:spcBef>
                <a:spcPct val="20000"/>
              </a:spcBef>
              <a:buBlip>
                <a:blip r:embed="rId3"/>
              </a:buBlip>
            </a:pPr>
            <a:endParaRPr lang="hr-HR" sz="1600" dirty="0" smtClean="0"/>
          </a:p>
          <a:p>
            <a:pPr marL="179388" lvl="1" indent="-179388">
              <a:lnSpc>
                <a:spcPct val="150000"/>
              </a:lnSpc>
              <a:spcBef>
                <a:spcPct val="20000"/>
              </a:spcBef>
              <a:buBlip>
                <a:blip r:embed="rId3"/>
              </a:buBlip>
            </a:pPr>
            <a:r>
              <a:rPr sz="1600" dirty="0" smtClean="0"/>
              <a:t>Politički odgovor Kabineta</a:t>
            </a:r>
          </a:p>
          <a:p>
            <a:pPr marL="179388" lvl="1" indent="-179388">
              <a:lnSpc>
                <a:spcPct val="150000"/>
              </a:lnSpc>
              <a:spcBef>
                <a:spcPct val="20000"/>
              </a:spcBef>
              <a:buBlip>
                <a:blip r:embed="rId3"/>
              </a:buBlip>
            </a:pPr>
            <a:endParaRPr lang="hr-HR" sz="1600" dirty="0" smtClean="0"/>
          </a:p>
          <a:p>
            <a:pPr marL="179388" lvl="1" indent="-179388">
              <a:lnSpc>
                <a:spcPct val="15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nl-NL" sz="1600" dirty="0" smtClean="0"/>
              <a:t>Izvještaj i odgovor su javni</a:t>
            </a:r>
            <a:endParaRPr lang="hr-HR" sz="1600" dirty="0" smtClean="0"/>
          </a:p>
          <a:p>
            <a:pPr marL="179388" lvl="1" indent="-179388" eaLnBrk="0" hangingPunct="0">
              <a:lnSpc>
                <a:spcPct val="150000"/>
              </a:lnSpc>
              <a:spcBef>
                <a:spcPct val="20000"/>
              </a:spcBef>
            </a:pPr>
            <a:endParaRPr lang="hr-HR" sz="1600" dirty="0"/>
          </a:p>
          <a:p>
            <a:pPr marL="179388" lvl="1" indent="-179388" eaLnBrk="0" hangingPunct="0">
              <a:lnSpc>
                <a:spcPct val="150000"/>
              </a:lnSpc>
              <a:spcBef>
                <a:spcPct val="20000"/>
              </a:spcBef>
            </a:pPr>
            <a:endParaRPr lang="hr-HR" sz="160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478338" y="6386513"/>
            <a:ext cx="4165600" cy="315912"/>
          </a:xfrm>
        </p:spPr>
        <p:txBody>
          <a:bodyPr/>
          <a:lstStyle/>
          <a:p>
            <a:pPr algn="r">
              <a:defRPr/>
            </a:pPr>
            <a:r>
              <a:rPr dirty="0" smtClean="0"/>
              <a:t>Dubinske analize rashoda u Nizozemskoj</a:t>
            </a:r>
            <a:endParaRPr lang="hr-HR" dirty="0"/>
          </a:p>
        </p:txBody>
      </p:sp>
      <p:pic>
        <p:nvPicPr>
          <p:cNvPr id="9" name="Picture 2" descr="N:\Irf\BSA\Buitenland\2014 Slovenie\Free-Thinker-cop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0310" y="3993931"/>
            <a:ext cx="3270137" cy="21450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481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D3DF90-68C8-44A5-A4CC-E0302598C8C9}" type="slidenum">
              <a:rPr lang="nl-NL" smtClean="0"/>
              <a:pPr>
                <a:defRPr/>
              </a:pPr>
              <a:t>18</a:t>
            </a:fld>
            <a:endParaRPr lang="hr-HR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noProof="0" dirty="0" smtClean="0"/>
              <a:t>Odbor za dubinsku analizu rashoda</a:t>
            </a:r>
            <a:endParaRPr lang="hr-HR" noProof="0" dirty="0" smtClean="0">
              <a:solidFill>
                <a:srgbClr val="C00000"/>
              </a:solidFill>
            </a:endParaRPr>
          </a:p>
        </p:txBody>
      </p:sp>
      <p:sp>
        <p:nvSpPr>
          <p:cNvPr id="21508" name="Content Placeholder 2"/>
          <p:cNvSpPr txBox="1">
            <a:spLocks/>
          </p:cNvSpPr>
          <p:nvPr/>
        </p:nvSpPr>
        <p:spPr bwMode="auto">
          <a:xfrm>
            <a:off x="414338" y="2046724"/>
            <a:ext cx="8461375" cy="3619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9388" lvl="1" indent="-179388">
              <a:lnSpc>
                <a:spcPct val="15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GB" sz="1600" dirty="0" smtClean="0"/>
              <a:t>Članovi odbora:</a:t>
            </a:r>
            <a:endParaRPr lang="hr-HR" sz="1600" dirty="0"/>
          </a:p>
          <a:p>
            <a:pPr marL="636588" lvl="2" indent="-179388">
              <a:lnSpc>
                <a:spcPct val="15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GB" sz="1600" dirty="0" smtClean="0"/>
              <a:t>Predsjednik: generalni direktor za proračun</a:t>
            </a:r>
            <a:endParaRPr lang="hr-HR" sz="1600" dirty="0"/>
          </a:p>
          <a:p>
            <a:pPr marL="636588" lvl="2" indent="-179388">
              <a:lnSpc>
                <a:spcPct val="15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GB" sz="1600" dirty="0"/>
              <a:t>Članovi: ekonomski stručnjaci tj. </a:t>
            </a:r>
            <a:r>
              <a:rPr lang="en-GB" sz="1600" i="1" dirty="0"/>
              <a:t>think tanks</a:t>
            </a:r>
            <a:r>
              <a:rPr lang="en-GB" sz="1600" dirty="0"/>
              <a:t> koji rade u većim ministarstvima </a:t>
            </a:r>
            <a:r>
              <a:t/>
            </a:r>
            <a:br/>
            <a:endParaRPr lang="hr-HR" sz="1600" dirty="0" smtClean="0"/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600" dirty="0" smtClean="0"/>
              <a:t>Zadaci: </a:t>
            </a:r>
          </a:p>
          <a:p>
            <a:pPr marL="636588" lvl="2" indent="-179388">
              <a:lnSpc>
                <a:spcPct val="15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GB" sz="1600" dirty="0" smtClean="0"/>
              <a:t>Odabir teme</a:t>
            </a:r>
          </a:p>
          <a:p>
            <a:pPr marL="636588" lvl="2" indent="-179388">
              <a:lnSpc>
                <a:spcPct val="15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GB" sz="1600" dirty="0" smtClean="0"/>
              <a:t>Osiguranje kvalitete </a:t>
            </a:r>
          </a:p>
          <a:p>
            <a:pPr marL="636588" lvl="2" indent="-179388">
              <a:lnSpc>
                <a:spcPct val="15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GB" sz="1600" dirty="0" smtClean="0"/>
              <a:t>Arbitar za sukobe u radnoj skupini 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478338" y="6386513"/>
            <a:ext cx="4165600" cy="315912"/>
          </a:xfrm>
        </p:spPr>
        <p:txBody>
          <a:bodyPr/>
          <a:lstStyle/>
          <a:p>
            <a:pPr algn="r">
              <a:defRPr/>
            </a:pPr>
            <a:r>
              <a:rPr dirty="0" smtClean="0"/>
              <a:t>Dubinske analize rashoda u Nizozemskoj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53926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0" y="6494462"/>
            <a:ext cx="712788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29E931C-BCDD-4954-A43D-F6E06C8E67D0}" type="slidenum">
              <a:rPr lang="nl-NL" sz="1000" smtClean="0">
                <a:solidFill>
                  <a:schemeClr val="bg1"/>
                </a:solidFill>
              </a:rPr>
              <a:pPr defTabSz="449263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19</a:t>
            </a:fld>
            <a:endParaRPr lang="hr-HR" sz="1000" dirty="0" smtClean="0">
              <a:solidFill>
                <a:schemeClr val="bg1"/>
              </a:solidFill>
            </a:endParaRPr>
          </a:p>
        </p:txBody>
      </p:sp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366713" y="1233488"/>
            <a:ext cx="8442325" cy="571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dirty="0" smtClean="0">
                <a:solidFill>
                  <a:srgbClr val="C00000"/>
                </a:solidFill>
              </a:rPr>
              <a:t>Dubinske analize rashoda:</a:t>
            </a:r>
            <a:r>
              <a:rPr lang="nl-NL" sz="2800" dirty="0" smtClean="0">
                <a:solidFill>
                  <a:srgbClr val="C00000"/>
                </a:solidFill>
                <a:latin typeface="Verdana" pitchFamily="32" charset="0"/>
              </a:rPr>
              <a:t> kreativne</a:t>
            </a:r>
            <a:r>
              <a:rPr dirty="0" smtClean="0"/>
              <a:t> </a:t>
            </a:r>
          </a:p>
        </p:txBody>
      </p:sp>
      <p:pic>
        <p:nvPicPr>
          <p:cNvPr id="6" name="Picture 2" descr="https://encrypted-tbn0.gstatic.com/images?q=tbn:ANd9GcSQ7sjYeUNyhbIfb5gbcKtIsEnlIki52PQpj43HwBSZCDGaYKP8Grr6u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730500" y="2161457"/>
            <a:ext cx="3769443" cy="3769443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Definicija dubinske analize rashoda </a:t>
            </a:r>
            <a:r>
              <a:t/>
            </a:r>
            <a:br/>
            <a:endParaRPr lang="hr-HR" sz="28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0" y="6494462"/>
            <a:ext cx="712788" cy="363538"/>
          </a:xfrm>
        </p:spPr>
        <p:txBody>
          <a:bodyPr/>
          <a:lstStyle/>
          <a:p>
            <a:pPr>
              <a:defRPr/>
            </a:pPr>
            <a:fld id="{EEC845DB-13F5-4340-8017-19675E2C2E83}" type="slidenum">
              <a:rPr lang="nl-NL" smtClean="0">
                <a:solidFill>
                  <a:schemeClr val="bg1"/>
                </a:solidFill>
              </a:rPr>
              <a:pPr>
                <a:defRPr/>
              </a:pPr>
              <a:t>2</a:t>
            </a:fld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609600" indent="-606425">
              <a:lnSpc>
                <a:spcPct val="150000"/>
              </a:lnSpc>
              <a:spcBef>
                <a:spcPts val="600"/>
              </a:spcBef>
              <a:buFont typeface="Times New Roman" pitchFamily="18" charset="0"/>
              <a:buAutoNum type="arabicPeriod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/>
            </a:pPr>
            <a:r>
              <a:rPr lang="en-GB" sz="1600" dirty="0" smtClean="0"/>
              <a:t>Izvještaj koji uključuje opcije uštede ili bolje potrošnje </a:t>
            </a:r>
            <a:endParaRPr lang="hr-HR" sz="1600" dirty="0">
              <a:cs typeface="Arial" charset="0"/>
            </a:endParaRPr>
          </a:p>
          <a:p>
            <a:pPr marL="1066800" lvl="1" indent="-442913">
              <a:lnSpc>
                <a:spcPct val="150000"/>
              </a:lnSpc>
              <a:spcBef>
                <a:spcPts val="600"/>
              </a:spcBef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/>
            </a:pPr>
            <a:endParaRPr lang="hr-HR" sz="1600" dirty="0">
              <a:cs typeface="Arial" charset="0"/>
            </a:endParaRPr>
          </a:p>
          <a:p>
            <a:pPr marL="609600" indent="-606425">
              <a:lnSpc>
                <a:spcPct val="150000"/>
              </a:lnSpc>
              <a:spcBef>
                <a:spcPts val="600"/>
              </a:spcBef>
              <a:buFont typeface="+mj-lt"/>
              <a:buAutoNum type="arabicPeriod" startAt="2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/>
            </a:pPr>
            <a:r>
              <a:rPr lang="en-GB" sz="1600" dirty="0" smtClean="0"/>
              <a:t>Ključni elementi:</a:t>
            </a:r>
          </a:p>
          <a:p>
            <a:pPr marL="1066800" lvl="1" indent="-606425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/>
            </a:pPr>
            <a:r>
              <a:rPr lang="en-GB" sz="1600" dirty="0" smtClean="0"/>
              <a:t>Teorijska analiza: uloga vlade</a:t>
            </a:r>
          </a:p>
          <a:p>
            <a:pPr marL="1066800" lvl="1" indent="-606425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/>
            </a:pPr>
            <a:r>
              <a:rPr lang="en-GB" sz="1600" dirty="0" smtClean="0"/>
              <a:t>Objektivna ocjena prednosti i nedostataka trenutačnih politika</a:t>
            </a:r>
          </a:p>
          <a:p>
            <a:pPr marL="1066800" lvl="1" indent="-606425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/>
            </a:pPr>
            <a:r>
              <a:rPr lang="en-GB" sz="1600" dirty="0" smtClean="0"/>
              <a:t>Opcije za uštedu i/ili veću vrijednost za uloženi novac</a:t>
            </a:r>
          </a:p>
          <a:p>
            <a:pPr marL="1066800" lvl="1" indent="-606425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/>
            </a:pPr>
            <a:r>
              <a:rPr lang="en-GB" sz="1600" dirty="0" smtClean="0"/>
              <a:t>Utjecaj opcija na društvo i proračun (troškovi provedbe)  </a:t>
            </a:r>
          </a:p>
          <a:p>
            <a:pPr marL="1066800" lvl="1" indent="-606425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/>
            </a:pPr>
            <a:endParaRPr lang="hr-HR" sz="1400" b="1" dirty="0" smtClean="0">
              <a:cs typeface="Arial" charset="0"/>
            </a:endParaRPr>
          </a:p>
          <a:p>
            <a:pPr marL="1066800" lvl="1" indent="-606425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/>
            </a:pPr>
            <a:endParaRPr lang="hr-HR" sz="1400" b="1" dirty="0" smtClean="0">
              <a:cs typeface="Arial" charset="0"/>
            </a:endParaRPr>
          </a:p>
          <a:p>
            <a:pPr marL="1066800" lvl="1" indent="-606425">
              <a:lnSpc>
                <a:spcPct val="150000"/>
              </a:lnSpc>
              <a:spcBef>
                <a:spcPts val="600"/>
              </a:spcBef>
              <a:buFont typeface="+mj-lt"/>
              <a:buAutoNum type="arabicPeriod" startAt="2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/>
            </a:pPr>
            <a:endParaRPr lang="hr-HR" sz="1400" b="1" dirty="0">
              <a:cs typeface="Arial" charset="0"/>
            </a:endParaRPr>
          </a:p>
          <a:p>
            <a:pPr marL="987425" lvl="1" indent="-363538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/>
            </a:pPr>
            <a:endParaRPr lang="hr-HR" sz="1400" dirty="0">
              <a:cs typeface="Arial" charset="0"/>
            </a:endParaRPr>
          </a:p>
        </p:txBody>
      </p:sp>
      <p:pic>
        <p:nvPicPr>
          <p:cNvPr id="6" name="Picture 7" descr="http://www.elsevier.nl/upload/4ba31f04-c1ee-4ea4-9b1c-e9afc9fa0a34_heroverwegingen01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0976" y="1195652"/>
            <a:ext cx="2013024" cy="151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Dubinske analize rashoda:</a:t>
            </a:r>
            <a:r>
              <a:rPr lang="nl-NL" sz="2800" dirty="0" smtClean="0">
                <a:solidFill>
                  <a:srgbClr val="C00000"/>
                </a:solidFill>
                <a:latin typeface="Verdana" pitchFamily="32" charset="0"/>
              </a:rPr>
              <a:t> kreativne</a:t>
            </a:r>
            <a:r>
              <a:rPr dirty="0" smtClean="0"/>
              <a:t> </a:t>
            </a:r>
            <a:r>
              <a:t/>
            </a:r>
            <a:br/>
            <a:endParaRPr lang="hr-HR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Mnogo više od popisa opcija tehničke uštede</a:t>
            </a:r>
          </a:p>
          <a:p>
            <a:pPr>
              <a:buFont typeface="Arial" pitchFamily="34" charset="0"/>
              <a:buChar char="•"/>
            </a:pPr>
            <a:endParaRPr lang="hr-HR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Kombinirati nekoliko izvora i više perspektiva:</a:t>
            </a:r>
          </a:p>
          <a:p>
            <a:pPr lvl="4">
              <a:buFont typeface="Arial" pitchFamily="34" charset="0"/>
              <a:buChar char="•"/>
            </a:pPr>
            <a:r>
              <a:rPr lang="en-US" sz="1600" dirty="0" smtClean="0"/>
              <a:t>npr. empiričke dokaze, učinak politika, ekonomsku teoriju o ulozi vlade, buduće izazove, međunarodna iskustva, poticaje i destimulacije u financijskim sustavima, očekivane buduće proračunske rizike, podatke o trenutačnim instrumentima koji se upotrebljavaju</a:t>
            </a:r>
          </a:p>
          <a:p>
            <a:pPr lvl="4">
              <a:buFont typeface="Arial" pitchFamily="34" charset="0"/>
              <a:buChar char="•"/>
            </a:pPr>
            <a:endParaRPr lang="hr-HR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Političke opcije temelje se na analizi prednosti i nedostataka; razdvojiti strateške opcije i elemente koji se moraju žrtvovati.</a:t>
            </a:r>
          </a:p>
          <a:p>
            <a:pPr>
              <a:buFont typeface="Arial" pitchFamily="34" charset="0"/>
              <a:buChar char="•"/>
            </a:pPr>
            <a:endParaRPr lang="hr-HR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Opcije koje se mogu provoditi u praksi i kojima se opisuje (pozitivan i negativan) utjecaj na društvo i proračun.</a:t>
            </a:r>
            <a:r>
              <a:t/>
            </a:r>
            <a:br/>
            <a:endParaRPr lang="hr-HR" sz="1600" dirty="0" smtClean="0"/>
          </a:p>
          <a:p>
            <a:r>
              <a:rPr lang="en-US" sz="1600" i="1" dirty="0" smtClean="0"/>
              <a:t>-&gt; S obzirom na to da se dubinske analize rashoda izrađuju još od 1981., postupak je dobro poznat</a:t>
            </a:r>
            <a:endParaRPr lang="hr-HR" sz="1600" i="1" dirty="0"/>
          </a:p>
        </p:txBody>
      </p:sp>
      <p:pic>
        <p:nvPicPr>
          <p:cNvPr id="4" name="Picture 2" descr="https://encrypted-tbn0.gstatic.com/images?q=tbn:ANd9GcSQ7sjYeUNyhbIfb5gbcKtIsEnlIki52PQpj43HwBSZCDGaYKP8Grr6u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127497" y="1282263"/>
            <a:ext cx="1348390" cy="13483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6ED396-2A77-4F4C-BE29-5FAA6AF0D435}" type="slidenum">
              <a:rPr lang="nl-NL" smtClean="0"/>
              <a:pPr>
                <a:defRPr/>
              </a:pPr>
              <a:t>21</a:t>
            </a:fld>
            <a:endParaRPr lang="hr-HR"/>
          </a:p>
        </p:txBody>
      </p:sp>
      <p:sp>
        <p:nvSpPr>
          <p:cNvPr id="23555" name="Tekstvak 5"/>
          <p:cNvSpPr txBox="1">
            <a:spLocks noChangeArrowheads="1"/>
          </p:cNvSpPr>
          <p:nvPr/>
        </p:nvSpPr>
        <p:spPr bwMode="auto">
          <a:xfrm>
            <a:off x="161925" y="1883541"/>
            <a:ext cx="89820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sz="2800" dirty="0" smtClean="0">
                <a:solidFill>
                  <a:srgbClr val="C00000"/>
                </a:solidFill>
              </a:rPr>
              <a:t>Poseban slučaj: </a:t>
            </a:r>
            <a:endParaRPr lang="hr-HR" sz="2800" dirty="0">
              <a:solidFill>
                <a:srgbClr val="C00000"/>
              </a:solidFill>
            </a:endParaRPr>
          </a:p>
          <a:p>
            <a:pPr algn="ctr"/>
            <a:r>
              <a:rPr dirty="0" smtClean="0">
                <a:solidFill>
                  <a:srgbClr val="C00000"/>
                </a:solidFill>
              </a:rPr>
              <a:t>sveobuhvatne dubinske analize rashoda 2009./2010.</a:t>
            </a:r>
            <a:endParaRPr lang="hr-HR" sz="2800" dirty="0">
              <a:solidFill>
                <a:srgbClr val="C00000"/>
              </a:solidFill>
            </a:endParaRPr>
          </a:p>
        </p:txBody>
      </p:sp>
      <p:pic>
        <p:nvPicPr>
          <p:cNvPr id="23556" name="Picture 7" descr="http://www.elsevier.nl/upload/4ba31f04-c1ee-4ea4-9b1c-e9afc9fa0a34_heroverwegingen01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1213" y="3716338"/>
            <a:ext cx="2566987" cy="192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478338" y="6386513"/>
            <a:ext cx="4165600" cy="315912"/>
          </a:xfrm>
        </p:spPr>
        <p:txBody>
          <a:bodyPr/>
          <a:lstStyle/>
          <a:p>
            <a:pPr algn="r">
              <a:defRPr/>
            </a:pPr>
            <a:r>
              <a:rPr dirty="0" smtClean="0"/>
              <a:t>Dubinske analize rashoda u Nizozemskoj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34837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802" y="1138959"/>
            <a:ext cx="8670552" cy="571500"/>
          </a:xfrm>
        </p:spPr>
        <p:txBody>
          <a:bodyPr/>
          <a:lstStyle/>
          <a:p>
            <a:r>
              <a:rPr lang="en-US" noProof="0" dirty="0" smtClean="0"/>
              <a:t>Potreba za sveobuhvatnom dubinskom analizom rashoda 2009./2010.</a:t>
            </a:r>
            <a:endParaRPr lang="hr-HR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373880" y="2042159"/>
            <a:ext cx="4162425" cy="3296603"/>
          </a:xfrm>
        </p:spPr>
        <p:txBody>
          <a:bodyPr/>
          <a:lstStyle/>
          <a:p>
            <a:pPr marL="352426" lvl="1" indent="-315913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noProof="0" dirty="0" smtClean="0"/>
              <a:t>Početak financijske krize 2008. godine </a:t>
            </a:r>
          </a:p>
          <a:p>
            <a:pPr marL="352426" lvl="1" indent="-315913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noProof="0" dirty="0" smtClean="0"/>
              <a:t>Od proračunskog suficita do </a:t>
            </a:r>
          </a:p>
          <a:p>
            <a:pPr marL="36513" lvl="1" indent="0">
              <a:lnSpc>
                <a:spcPct val="150000"/>
              </a:lnSpc>
              <a:buNone/>
            </a:pPr>
            <a:r>
              <a:rPr dirty="0" smtClean="0"/>
              <a:t>     </a:t>
            </a:r>
            <a:r>
              <a:rPr lang="en-US" sz="1600" noProof="0" dirty="0" smtClean="0"/>
              <a:t>proračunskog deficita u iznosu od 5,5 % BDP-a</a:t>
            </a:r>
          </a:p>
          <a:p>
            <a:pPr marL="352426" lvl="1" indent="-315913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noProof="0" dirty="0" smtClean="0"/>
              <a:t>Zadatak Vlade</a:t>
            </a:r>
          </a:p>
          <a:p>
            <a:pPr marL="712788" lvl="3" indent="-315913">
              <a:lnSpc>
                <a:spcPct val="150000"/>
              </a:lnSpc>
              <a:buFontTx/>
              <a:buNone/>
            </a:pPr>
            <a:r>
              <a:rPr lang="en-US" sz="1600" i="1" noProof="0" dirty="0" smtClean="0"/>
              <a:t>„Pružiti uvid u različite</a:t>
            </a:r>
          </a:p>
          <a:p>
            <a:pPr marL="712788" lvl="3" indent="-315913">
              <a:lnSpc>
                <a:spcPct val="150000"/>
              </a:lnSpc>
              <a:buFontTx/>
              <a:buNone/>
            </a:pPr>
            <a:r>
              <a:rPr lang="en-US" sz="1600" i="1" noProof="0" dirty="0" smtClean="0"/>
              <a:t> opcije štednje te učinke istih</a:t>
            </a:r>
            <a:r>
              <a:rPr lang="en-US" sz="1600" noProof="0" dirty="0" smtClean="0"/>
              <a:t>”</a:t>
            </a:r>
          </a:p>
          <a:p>
            <a:pPr>
              <a:buFont typeface="Arial" pitchFamily="34" charset="0"/>
              <a:buChar char="•"/>
            </a:pPr>
            <a:endParaRPr lang="hr-HR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dirty="0" smtClean="0"/>
              <a:t>Dubinske analize rashoda u Nizozemskoj</a:t>
            </a:r>
            <a:endParaRPr lang="hr-HR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BF9E1E-8EED-4ABD-982C-7424D8DFE230}" type="slidenum">
              <a:rPr lang="nl-NL" smtClean="0"/>
              <a:pPr>
                <a:defRPr/>
              </a:pPr>
              <a:t>22</a:t>
            </a:fld>
            <a:endParaRPr lang="hr-HR"/>
          </a:p>
        </p:txBody>
      </p:sp>
      <p:pic>
        <p:nvPicPr>
          <p:cNvPr id="7" name="Picture 1" descr="N:\Irf\BSA\Buitenland\korea 2015\grafie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802" y="2037397"/>
            <a:ext cx="3827010" cy="2976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Raspored</a:t>
            </a:r>
            <a:endParaRPr lang="hr-HR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41337" lvl="2" indent="-342900">
              <a:lnSpc>
                <a:spcPct val="150000"/>
              </a:lnSpc>
              <a:buFont typeface="Arial" charset="0"/>
              <a:buChar char="•"/>
            </a:pPr>
            <a:endParaRPr lang="hr-HR" sz="1600" noProof="0" dirty="0" smtClean="0"/>
          </a:p>
          <a:p>
            <a:pPr marL="342900" lvl="1" indent="-342900">
              <a:lnSpc>
                <a:spcPct val="150000"/>
              </a:lnSpc>
              <a:buFont typeface="Arial" charset="0"/>
              <a:buChar char="•"/>
            </a:pPr>
            <a:r>
              <a:rPr lang="en-US" sz="1600" noProof="0" dirty="0" smtClean="0"/>
              <a:t>Rujan 2009.: Radne skupine za dubinsku analizu rashoda</a:t>
            </a:r>
          </a:p>
          <a:p>
            <a:pPr marL="342900" lvl="1" indent="-342900">
              <a:lnSpc>
                <a:spcPct val="150000"/>
              </a:lnSpc>
              <a:buFont typeface="Arial" charset="0"/>
              <a:buChar char="•"/>
            </a:pPr>
            <a:r>
              <a:rPr lang="en-US" sz="1600" noProof="0" dirty="0" smtClean="0"/>
              <a:t>Veljača 2010.: Raspad vlade, objavljeni prijevremeni izbori </a:t>
            </a:r>
          </a:p>
          <a:p>
            <a:pPr marL="342900" lvl="1" indent="-342900">
              <a:lnSpc>
                <a:spcPct val="150000"/>
              </a:lnSpc>
              <a:buFont typeface="Arial" charset="0"/>
              <a:buChar char="•"/>
            </a:pPr>
            <a:r>
              <a:rPr lang="en-US" sz="1600" noProof="0" dirty="0" smtClean="0"/>
              <a:t>Travanj 2010.: 20 izvještaja poslano Parlamentu (bez odgovora Kabineta)</a:t>
            </a:r>
          </a:p>
          <a:p>
            <a:pPr marL="342900" lvl="1" indent="-342900">
              <a:lnSpc>
                <a:spcPct val="150000"/>
              </a:lnSpc>
              <a:buFont typeface="Arial" charset="0"/>
              <a:buChar char="•"/>
            </a:pPr>
            <a:r>
              <a:rPr lang="en-US" sz="1600" noProof="0" dirty="0" smtClean="0"/>
              <a:t>lipanj 2010.: nacionalni izbori</a:t>
            </a:r>
          </a:p>
          <a:p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4819182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DD28C5-00C4-48D9-96A9-B176B908CF84}" type="slidenum">
              <a:rPr lang="nl-NL" smtClean="0"/>
              <a:pPr>
                <a:defRPr/>
              </a:pPr>
              <a:t>24</a:t>
            </a:fld>
            <a:endParaRPr lang="hr-HR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 smtClean="0">
                <a:solidFill>
                  <a:srgbClr val="C00000"/>
                </a:solidFill>
              </a:rPr>
              <a:t>Sveobuhvatna dubinska analiza rashoda 2009./2010.</a:t>
            </a:r>
            <a:endParaRPr lang="hr-HR" noProof="0" dirty="0">
              <a:solidFill>
                <a:srgbClr val="C00000"/>
              </a:solidFill>
            </a:endParaRPr>
          </a:p>
        </p:txBody>
      </p:sp>
      <p:sp>
        <p:nvSpPr>
          <p:cNvPr id="25604" name="Rechthoek 7"/>
          <p:cNvSpPr>
            <a:spLocks noChangeArrowheads="1"/>
          </p:cNvSpPr>
          <p:nvPr/>
        </p:nvSpPr>
        <p:spPr bwMode="auto">
          <a:xfrm>
            <a:off x="457199" y="2078298"/>
            <a:ext cx="8240713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lvl="1" indent="-342900">
              <a:lnSpc>
                <a:spcPct val="150000"/>
              </a:lnSpc>
              <a:buFont typeface="Arial" charset="0"/>
              <a:buChar char="•"/>
            </a:pPr>
            <a:endParaRPr lang="hr-HR" sz="1600" dirty="0" smtClean="0"/>
          </a:p>
          <a:p>
            <a:pPr marL="342900" lvl="1" indent="-342900">
              <a:lnSpc>
                <a:spcPct val="150000"/>
              </a:lnSpc>
              <a:buFont typeface="Arial" charset="0"/>
              <a:buChar char="•"/>
            </a:pPr>
            <a:r>
              <a:rPr lang="en-US" sz="1600" dirty="0" smtClean="0"/>
              <a:t>20 </a:t>
            </a:r>
            <a:r>
              <a:rPr lang="en-US" sz="1600" dirty="0" err="1" smtClean="0"/>
              <a:t>tema</a:t>
            </a:r>
            <a:endParaRPr lang="hr-HR" sz="1600" dirty="0" smtClean="0"/>
          </a:p>
          <a:p>
            <a:pPr marL="342900" lvl="1" indent="-342900">
              <a:lnSpc>
                <a:spcPct val="150000"/>
              </a:lnSpc>
              <a:buFont typeface="Arial" charset="0"/>
              <a:buChar char="•"/>
            </a:pPr>
            <a:r>
              <a:rPr lang="en-US" sz="1600" dirty="0" smtClean="0"/>
              <a:t>Tematski orijentirane: </a:t>
            </a:r>
            <a:r>
              <a:rPr lang="en-US" sz="1600" dirty="0" err="1" smtClean="0"/>
              <a:t>diljem</a:t>
            </a:r>
            <a:r>
              <a:rPr lang="en-US" sz="1600" dirty="0" smtClean="0"/>
              <a:t> </a:t>
            </a:r>
            <a:r>
              <a:rPr lang="en-US" sz="1600" dirty="0" err="1" smtClean="0"/>
              <a:t>odjela</a:t>
            </a:r>
            <a:endParaRPr lang="hr-HR" sz="1600" dirty="0" smtClean="0"/>
          </a:p>
          <a:p>
            <a:pPr marL="342900" lvl="1" indent="-342900">
              <a:lnSpc>
                <a:spcPct val="150000"/>
              </a:lnSpc>
              <a:buFont typeface="Arial" charset="0"/>
              <a:buChar char="•"/>
            </a:pPr>
            <a:r>
              <a:rPr lang="en-US" sz="1600" dirty="0" smtClean="0"/>
              <a:t>Jedna obvezna politička opcija: 20 % smanjenja potrošnje i/ili </a:t>
            </a:r>
            <a:r>
              <a:rPr lang="en-US" sz="1600" dirty="0" err="1" smtClean="0"/>
              <a:t>poreznih</a:t>
            </a:r>
            <a:r>
              <a:rPr lang="en-US" sz="1600" dirty="0" smtClean="0"/>
              <a:t> </a:t>
            </a:r>
            <a:r>
              <a:rPr lang="en-US" sz="1600" dirty="0" err="1" smtClean="0"/>
              <a:t>rashoda</a:t>
            </a:r>
            <a:endParaRPr lang="hr-HR" sz="1600" dirty="0" smtClean="0"/>
          </a:p>
          <a:p>
            <a:pPr marL="342900" lvl="1" indent="-342900">
              <a:lnSpc>
                <a:spcPct val="150000"/>
              </a:lnSpc>
              <a:buFont typeface="Arial" charset="0"/>
              <a:buChar char="•"/>
            </a:pPr>
            <a:r>
              <a:rPr lang="en-US" sz="1600" dirty="0" smtClean="0"/>
              <a:t>Vanjski stručnjaci nizozemskog Zavoda za analizu </a:t>
            </a:r>
            <a:r>
              <a:rPr lang="en-US" sz="1600" dirty="0" err="1" smtClean="0"/>
              <a:t>gospodarske</a:t>
            </a:r>
            <a:r>
              <a:rPr lang="en-US" sz="1600" dirty="0" smtClean="0"/>
              <a:t> </a:t>
            </a:r>
            <a:r>
              <a:rPr lang="en-US" sz="1600" dirty="0" err="1" smtClean="0"/>
              <a:t>politike</a:t>
            </a:r>
            <a:endParaRPr lang="hr-HR" sz="1600" dirty="0" smtClean="0"/>
          </a:p>
          <a:p>
            <a:pPr marL="342900" lvl="1" indent="-342900">
              <a:lnSpc>
                <a:spcPct val="150000"/>
              </a:lnSpc>
              <a:buFont typeface="Arial" charset="0"/>
              <a:buChar char="•"/>
            </a:pPr>
            <a:r>
              <a:rPr lang="en-US" sz="1600" dirty="0" smtClean="0"/>
              <a:t>Izvršenje nadgledaju premijer te dva potpredsjednika vlade</a:t>
            </a:r>
          </a:p>
          <a:p>
            <a:pPr marL="0" lvl="1">
              <a:lnSpc>
                <a:spcPct val="150000"/>
              </a:lnSpc>
            </a:pPr>
            <a:endParaRPr lang="hr-HR" sz="1600" dirty="0" smtClean="0"/>
          </a:p>
          <a:p>
            <a:pPr marL="342900" lvl="1" indent="-342900">
              <a:lnSpc>
                <a:spcPct val="150000"/>
              </a:lnSpc>
            </a:pPr>
            <a:r>
              <a:rPr lang="en-US" sz="1600" dirty="0" smtClean="0"/>
              <a:t>U svim izvještajima utvrđeno je mogućih </a:t>
            </a:r>
            <a:r>
              <a:rPr lang="en-US" sz="1600" b="1" dirty="0" smtClean="0"/>
              <a:t>35 milijardi EUR</a:t>
            </a:r>
            <a:r>
              <a:rPr lang="en-US" sz="1600" dirty="0" smtClean="0"/>
              <a:t> uštede. </a:t>
            </a:r>
          </a:p>
          <a:p>
            <a:pPr marL="342900" lvl="1" indent="-342900">
              <a:lnSpc>
                <a:spcPct val="150000"/>
              </a:lnSpc>
            </a:pPr>
            <a:endParaRPr lang="hr-HR" sz="160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478338" y="6386513"/>
            <a:ext cx="4165600" cy="315912"/>
          </a:xfrm>
        </p:spPr>
        <p:txBody>
          <a:bodyPr/>
          <a:lstStyle/>
          <a:p>
            <a:pPr algn="r">
              <a:defRPr/>
            </a:pPr>
            <a:r>
              <a:rPr dirty="0" smtClean="0"/>
              <a:t>Dubinske analize rashoda u Nizozemskoj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127966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pBeeldmerk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EA99A7-8433-4421-A20A-9A678AC38B79}" type="slidenum">
              <a:rPr lang="nl-NL"/>
              <a:pPr>
                <a:defRPr/>
              </a:pPr>
              <a:t>25</a:t>
            </a:fld>
            <a:endParaRPr lang="hr-HR"/>
          </a:p>
        </p:txBody>
      </p:sp>
      <p:sp>
        <p:nvSpPr>
          <p:cNvPr id="2539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6713" y="1233488"/>
            <a:ext cx="8442325" cy="571500"/>
          </a:xfrm>
          <a:noFill/>
        </p:spPr>
        <p:txBody>
          <a:bodyPr anchor="ctr"/>
          <a:lstStyle/>
          <a:p>
            <a:pPr>
              <a:defRPr/>
            </a:pPr>
            <a:r>
              <a:rPr lang="en-US" noProof="0" dirty="0" smtClean="0"/>
              <a:t>Teme dubinske analize rashoda 2009./2010.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0825" y="1727775"/>
            <a:ext cx="4260850" cy="4356100"/>
          </a:xfrm>
        </p:spPr>
        <p:txBody>
          <a:bodyPr/>
          <a:lstStyle/>
          <a:p>
            <a:pPr marL="304800" indent="-304800">
              <a:lnSpc>
                <a:spcPct val="150000"/>
              </a:lnSpc>
              <a:buFontTx/>
              <a:buAutoNum type="arabicPeriod"/>
            </a:pPr>
            <a:r>
              <a:rPr lang="en-US" sz="1400" noProof="0" dirty="0" smtClean="0"/>
              <a:t>Energija i klimatske promjene </a:t>
            </a:r>
          </a:p>
          <a:p>
            <a:pPr marL="304800" indent="-304800">
              <a:lnSpc>
                <a:spcPct val="150000"/>
              </a:lnSpc>
              <a:buFontTx/>
              <a:buAutoNum type="arabicPeriod"/>
            </a:pPr>
            <a:r>
              <a:rPr lang="en-US" sz="1400" noProof="0" dirty="0" smtClean="0"/>
              <a:t>Okoliš</a:t>
            </a:r>
          </a:p>
          <a:p>
            <a:pPr marL="304800" indent="-304800">
              <a:lnSpc>
                <a:spcPct val="150000"/>
              </a:lnSpc>
              <a:buFontTx/>
              <a:buAutoNum type="arabicPeriod"/>
            </a:pPr>
            <a:r>
              <a:rPr lang="en-US" sz="1400" noProof="0" dirty="0" smtClean="0"/>
              <a:t>Prijevoz te gospodarenje otpadom</a:t>
            </a:r>
          </a:p>
          <a:p>
            <a:pPr marL="304800" indent="-304800">
              <a:lnSpc>
                <a:spcPct val="150000"/>
              </a:lnSpc>
              <a:buFontTx/>
              <a:buAutoNum type="arabicPeriod"/>
            </a:pPr>
            <a:r>
              <a:rPr lang="en-US" sz="1400" noProof="0" dirty="0" smtClean="0"/>
              <a:t>Stanovanje </a:t>
            </a:r>
          </a:p>
          <a:p>
            <a:pPr marL="304800" indent="-304800">
              <a:lnSpc>
                <a:spcPct val="150000"/>
              </a:lnSpc>
              <a:buFontTx/>
              <a:buAutoNum type="arabicPeriod"/>
            </a:pPr>
            <a:r>
              <a:rPr lang="en-US" sz="1400" noProof="0" dirty="0" smtClean="0"/>
              <a:t>Produktivnost u obrazovanju</a:t>
            </a:r>
          </a:p>
          <a:p>
            <a:pPr marL="304800" indent="-304800">
              <a:lnSpc>
                <a:spcPct val="150000"/>
              </a:lnSpc>
              <a:buFontTx/>
              <a:buAutoNum type="arabicPeriod"/>
            </a:pPr>
            <a:r>
              <a:rPr lang="en-US" sz="1400" noProof="0" dirty="0" smtClean="0"/>
              <a:t>Visoko obrazovanje</a:t>
            </a:r>
          </a:p>
          <a:p>
            <a:pPr marL="304800" indent="-304800">
              <a:lnSpc>
                <a:spcPct val="150000"/>
              </a:lnSpc>
              <a:buFontTx/>
              <a:buAutoNum type="arabicPeriod"/>
            </a:pPr>
            <a:r>
              <a:rPr lang="en-US" sz="1400" noProof="0" dirty="0" smtClean="0"/>
              <a:t>Dječji doplatak</a:t>
            </a:r>
          </a:p>
          <a:p>
            <a:pPr marL="304800" indent="-304800">
              <a:lnSpc>
                <a:spcPct val="150000"/>
              </a:lnSpc>
              <a:buFontTx/>
              <a:buAutoNum type="arabicPeriod"/>
            </a:pPr>
            <a:r>
              <a:rPr lang="en-US" sz="1400" noProof="0" dirty="0" smtClean="0"/>
              <a:t>Inovacije i primijenjeno istraživanje</a:t>
            </a:r>
          </a:p>
          <a:p>
            <a:pPr marL="304800" indent="-304800">
              <a:lnSpc>
                <a:spcPct val="150000"/>
              </a:lnSpc>
              <a:buFontTx/>
              <a:buAutoNum type="arabicPeriod"/>
            </a:pPr>
            <a:r>
              <a:rPr lang="en-US" sz="1400" noProof="0" dirty="0" smtClean="0"/>
              <a:t>Dohodovne potpore i programi zapošljavanja za osobe s malo vještina</a:t>
            </a:r>
          </a:p>
          <a:p>
            <a:pPr marL="304800" indent="-304800">
              <a:lnSpc>
                <a:spcPct val="150000"/>
              </a:lnSpc>
              <a:buFontTx/>
              <a:buAutoNum type="arabicPeriod"/>
            </a:pPr>
            <a:r>
              <a:rPr lang="en-US" sz="1400" noProof="0" dirty="0" smtClean="0"/>
              <a:t> Naknade za nezaposlenost</a:t>
            </a:r>
          </a:p>
        </p:txBody>
      </p:sp>
      <p:sp>
        <p:nvSpPr>
          <p:cNvPr id="26629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02150" y="1727775"/>
            <a:ext cx="4573588" cy="4356100"/>
          </a:xfrm>
        </p:spPr>
        <p:txBody>
          <a:bodyPr/>
          <a:lstStyle/>
          <a:p>
            <a:pPr marL="357188" indent="-357188">
              <a:lnSpc>
                <a:spcPct val="150000"/>
              </a:lnSpc>
              <a:buFontTx/>
              <a:buAutoNum type="arabicPeriod" startAt="11"/>
            </a:pPr>
            <a:r>
              <a:rPr lang="en-US" sz="1400" noProof="0" dirty="0" smtClean="0"/>
              <a:t> Kurativne zdravstvene mjere</a:t>
            </a:r>
          </a:p>
          <a:p>
            <a:pPr marL="357188" indent="-357188">
              <a:lnSpc>
                <a:spcPct val="150000"/>
              </a:lnSpc>
              <a:buFontTx/>
              <a:buAutoNum type="arabicPeriod" startAt="11"/>
            </a:pPr>
            <a:r>
              <a:rPr lang="en-US" sz="1400" noProof="0" dirty="0" smtClean="0"/>
              <a:t> Dugoročna zdravstvena zaštita</a:t>
            </a:r>
          </a:p>
          <a:p>
            <a:pPr marL="357188" indent="-357188">
              <a:lnSpc>
                <a:spcPct val="150000"/>
              </a:lnSpc>
              <a:buFontTx/>
              <a:buAutoNum type="arabicPeriod" startAt="11"/>
            </a:pPr>
            <a:r>
              <a:rPr lang="en-US" sz="1400" noProof="0" dirty="0" smtClean="0"/>
              <a:t> Službena razvojna pomoć</a:t>
            </a:r>
          </a:p>
          <a:p>
            <a:pPr marL="357188" indent="-357188">
              <a:lnSpc>
                <a:spcPct val="150000"/>
              </a:lnSpc>
              <a:buFontTx/>
              <a:buAutoNum type="arabicPeriod" startAt="11"/>
            </a:pPr>
            <a:r>
              <a:rPr lang="en-US" sz="1400" noProof="0" dirty="0" smtClean="0"/>
              <a:t> Imigracija, integracija i azil</a:t>
            </a:r>
          </a:p>
          <a:p>
            <a:pPr marL="357188" indent="-357188">
              <a:lnSpc>
                <a:spcPct val="150000"/>
              </a:lnSpc>
              <a:buFontTx/>
              <a:buAutoNum type="arabicPeriod" startAt="11"/>
            </a:pPr>
            <a:r>
              <a:rPr lang="en-US" sz="1400" noProof="0" dirty="0" smtClean="0"/>
              <a:t> Javna sigurnost i terorizam</a:t>
            </a:r>
          </a:p>
          <a:p>
            <a:pPr marL="357188" indent="-357188">
              <a:lnSpc>
                <a:spcPct val="150000"/>
              </a:lnSpc>
              <a:buFontTx/>
              <a:buAutoNum type="arabicPeriod" startAt="11"/>
            </a:pPr>
            <a:r>
              <a:rPr lang="en-US" sz="1400" noProof="0" dirty="0" smtClean="0"/>
              <a:t> Porezna uprava</a:t>
            </a:r>
          </a:p>
          <a:p>
            <a:pPr marL="357188" indent="-357188">
              <a:lnSpc>
                <a:spcPct val="150000"/>
              </a:lnSpc>
              <a:buFontTx/>
              <a:buAutoNum type="arabicPeriod" startAt="11"/>
            </a:pPr>
            <a:r>
              <a:rPr lang="en-US" sz="1400" noProof="0" dirty="0" smtClean="0"/>
              <a:t> Uprava za dohodovne potpore</a:t>
            </a:r>
          </a:p>
          <a:p>
            <a:pPr marL="357188" indent="-357188">
              <a:lnSpc>
                <a:spcPct val="150000"/>
              </a:lnSpc>
              <a:buFontTx/>
              <a:buAutoNum type="arabicPeriod" startAt="11"/>
            </a:pPr>
            <a:r>
              <a:rPr lang="en-US" sz="1400" noProof="0" dirty="0" smtClean="0"/>
              <a:t> Javna uprava</a:t>
            </a:r>
          </a:p>
          <a:p>
            <a:pPr marL="357188" indent="-357188">
              <a:lnSpc>
                <a:spcPct val="150000"/>
              </a:lnSpc>
              <a:buFontTx/>
              <a:buAutoNum type="arabicPeriod" startAt="11"/>
            </a:pPr>
            <a:r>
              <a:rPr lang="en-US" sz="1400" noProof="0" dirty="0" smtClean="0"/>
              <a:t> Operativno upravljanje u institucijama javnog sektora</a:t>
            </a:r>
          </a:p>
          <a:p>
            <a:pPr marL="357188" indent="-357188">
              <a:lnSpc>
                <a:spcPct val="150000"/>
              </a:lnSpc>
              <a:buFontTx/>
              <a:buAutoNum type="arabicPeriod" startAt="11"/>
            </a:pPr>
            <a:r>
              <a:rPr lang="en-US" sz="1400" noProof="0" dirty="0" smtClean="0"/>
              <a:t> Međunarodna sigurnost</a:t>
            </a: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478338" y="6386513"/>
            <a:ext cx="4165600" cy="315912"/>
          </a:xfrm>
        </p:spPr>
        <p:txBody>
          <a:bodyPr/>
          <a:lstStyle/>
          <a:p>
            <a:pPr algn="r">
              <a:defRPr/>
            </a:pPr>
            <a:r>
              <a:rPr dirty="0" smtClean="0"/>
              <a:t>Dubinske analize rashoda u Nizozemskoj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0446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39F7F8-6931-408A-A278-BA389C03C206}" type="slidenum">
              <a:rPr lang="nl-NL" smtClean="0"/>
              <a:pPr>
                <a:defRPr/>
              </a:pPr>
              <a:t>26</a:t>
            </a:fld>
            <a:endParaRPr lang="hr-HR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52425" y="1263650"/>
            <a:ext cx="8229600" cy="33178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noProof="0" dirty="0" smtClean="0">
                <a:solidFill>
                  <a:srgbClr val="C00000"/>
                </a:solidFill>
              </a:rPr>
              <a:t>Krajnji rezultat</a:t>
            </a:r>
            <a:r>
              <a:rPr dirty="0" smtClean="0"/>
              <a:t> </a:t>
            </a:r>
            <a:r>
              <a:t/>
            </a:r>
            <a:br/>
            <a:endParaRPr lang="hr-HR" sz="2000" noProof="0" dirty="0">
              <a:solidFill>
                <a:schemeClr val="tx1"/>
              </a:solidFill>
            </a:endParaRPr>
          </a:p>
        </p:txBody>
      </p:sp>
      <p:grpSp>
        <p:nvGrpSpPr>
          <p:cNvPr id="2" name="Groep 11"/>
          <p:cNvGrpSpPr>
            <a:grpSpLocks/>
          </p:cNvGrpSpPr>
          <p:nvPr/>
        </p:nvGrpSpPr>
        <p:grpSpPr bwMode="auto">
          <a:xfrm>
            <a:off x="638501" y="2097185"/>
            <a:ext cx="4447612" cy="4179771"/>
            <a:chOff x="203080" y="2139647"/>
            <a:chExt cx="4447542" cy="4178965"/>
          </a:xfrm>
        </p:grpSpPr>
        <p:sp>
          <p:nvSpPr>
            <p:cNvPr id="2055" name="Rechthoek 9"/>
            <p:cNvSpPr>
              <a:spLocks noChangeArrowheads="1"/>
            </p:cNvSpPr>
            <p:nvPr/>
          </p:nvSpPr>
          <p:spPr bwMode="auto">
            <a:xfrm rot="16200000">
              <a:off x="-1206747" y="3549474"/>
              <a:ext cx="3373644" cy="553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r-HR" sz="1000" b="1" dirty="0">
                  <a:solidFill>
                    <a:schemeClr val="tx1"/>
                  </a:solidFill>
                </a:rPr>
                <a:t>%</a:t>
              </a:r>
              <a:r>
                <a:rPr lang="nl-NL" sz="1000" b="1" dirty="0" smtClean="0">
                  <a:solidFill>
                    <a:schemeClr val="tx1"/>
                  </a:solidFill>
                </a:rPr>
                <a:t> </a:t>
              </a:r>
              <a:r>
                <a:rPr lang="nl-NL" sz="1000" b="1" dirty="0" err="1">
                  <a:solidFill>
                    <a:schemeClr val="tx1"/>
                  </a:solidFill>
                </a:rPr>
                <a:t>preuzimanja</a:t>
              </a:r>
              <a:r>
                <a:rPr lang="nl-NL" sz="1000" b="1" dirty="0">
                  <a:solidFill>
                    <a:schemeClr val="tx1"/>
                  </a:solidFill>
                </a:rPr>
                <a:t> </a:t>
              </a:r>
              <a:r>
                <a:rPr lang="nl-NL" sz="1000" b="1" dirty="0" err="1">
                  <a:solidFill>
                    <a:schemeClr val="tx1"/>
                  </a:solidFill>
                </a:rPr>
                <a:t>mjera</a:t>
              </a:r>
              <a:r>
                <a:rPr lang="nl-NL" sz="1000" b="1" dirty="0">
                  <a:solidFill>
                    <a:schemeClr val="tx1"/>
                  </a:solidFill>
                </a:rPr>
                <a:t> </a:t>
              </a:r>
              <a:r>
                <a:rPr lang="nl-NL" sz="1000" b="1" dirty="0" err="1">
                  <a:solidFill>
                    <a:schemeClr val="tx1"/>
                  </a:solidFill>
                </a:rPr>
                <a:t>iz</a:t>
              </a:r>
              <a:r>
                <a:rPr lang="nl-NL" sz="1000" b="1" dirty="0">
                  <a:solidFill>
                    <a:schemeClr val="tx1"/>
                  </a:solidFill>
                </a:rPr>
                <a:t> </a:t>
              </a:r>
              <a:r>
                <a:rPr lang="nl-NL" sz="1000" b="1" dirty="0" err="1">
                  <a:solidFill>
                    <a:schemeClr val="tx1"/>
                  </a:solidFill>
                </a:rPr>
                <a:t>sveobuhvatne</a:t>
              </a:r>
              <a:r>
                <a:rPr lang="nl-NL" sz="1000" b="1" dirty="0">
                  <a:solidFill>
                    <a:schemeClr val="tx1"/>
                  </a:solidFill>
                </a:rPr>
                <a:t> </a:t>
              </a:r>
              <a:r>
                <a:rPr lang="nl-NL" sz="1000" b="1" dirty="0" err="1">
                  <a:solidFill>
                    <a:schemeClr val="tx1"/>
                  </a:solidFill>
                </a:rPr>
                <a:t>dubinske</a:t>
              </a:r>
              <a:r>
                <a:rPr lang="nl-NL" sz="1000" b="1" dirty="0">
                  <a:solidFill>
                    <a:schemeClr val="tx1"/>
                  </a:solidFill>
                </a:rPr>
                <a:t> </a:t>
              </a:r>
              <a:r>
                <a:rPr lang="nl-NL" sz="1000" b="1" dirty="0" err="1">
                  <a:solidFill>
                    <a:schemeClr val="tx1"/>
                  </a:solidFill>
                </a:rPr>
                <a:t>analize</a:t>
              </a:r>
              <a:r>
                <a:rPr lang="nl-NL" sz="1000" b="1" dirty="0">
                  <a:solidFill>
                    <a:schemeClr val="tx1"/>
                  </a:solidFill>
                </a:rPr>
                <a:t> </a:t>
              </a:r>
              <a:r>
                <a:rPr lang="nl-NL" sz="1000" b="1" dirty="0" err="1">
                  <a:solidFill>
                    <a:schemeClr val="tx1"/>
                  </a:solidFill>
                </a:rPr>
                <a:t>rashoda</a:t>
              </a:r>
              <a:r>
                <a:rPr lang="nl-NL" sz="1000" b="1" dirty="0">
                  <a:solidFill>
                    <a:schemeClr val="tx1"/>
                  </a:solidFill>
                </a:rPr>
                <a:t> u </a:t>
              </a:r>
              <a:r>
                <a:rPr lang="nl-NL" sz="1000" b="1" dirty="0" err="1">
                  <a:solidFill>
                    <a:schemeClr val="tx1"/>
                  </a:solidFill>
                </a:rPr>
                <a:t>izbornim</a:t>
              </a:r>
              <a:r>
                <a:rPr lang="nl-NL" sz="1000" b="1" dirty="0">
                  <a:solidFill>
                    <a:schemeClr val="tx1"/>
                  </a:solidFill>
                </a:rPr>
                <a:t> </a:t>
              </a:r>
              <a:r>
                <a:rPr lang="nl-NL" sz="1000" b="1" dirty="0" err="1">
                  <a:solidFill>
                    <a:schemeClr val="tx1"/>
                  </a:solidFill>
                </a:rPr>
                <a:t>programima</a:t>
              </a:r>
              <a:r>
                <a:rPr lang="nl-NL" sz="1000" b="1" dirty="0">
                  <a:solidFill>
                    <a:schemeClr val="tx1"/>
                  </a:solidFill>
                </a:rPr>
                <a:t> </a:t>
              </a:r>
              <a:endParaRPr lang="hr-HR" sz="1000" b="1" dirty="0"/>
            </a:p>
          </p:txBody>
        </p:sp>
        <p:sp>
          <p:nvSpPr>
            <p:cNvPr id="2056" name="Rechthoek 10"/>
            <p:cNvSpPr>
              <a:spLocks noChangeArrowheads="1"/>
            </p:cNvSpPr>
            <p:nvPr/>
          </p:nvSpPr>
          <p:spPr bwMode="auto">
            <a:xfrm>
              <a:off x="2987824" y="6072391"/>
              <a:ext cx="166279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nl-NL" sz="1000" b="1" dirty="0" err="1">
                  <a:solidFill>
                    <a:schemeClr val="tx1"/>
                  </a:solidFill>
                </a:rPr>
                <a:t>Političke</a:t>
              </a:r>
              <a:r>
                <a:rPr lang="nl-NL" sz="1000" b="1" dirty="0">
                  <a:solidFill>
                    <a:schemeClr val="tx1"/>
                  </a:solidFill>
                </a:rPr>
                <a:t> </a:t>
              </a:r>
              <a:r>
                <a:rPr lang="nl-NL" sz="1000" b="1" dirty="0" err="1">
                  <a:solidFill>
                    <a:schemeClr val="tx1"/>
                  </a:solidFill>
                </a:rPr>
                <a:t>stranke</a:t>
              </a:r>
              <a:endParaRPr lang="hr-HR" sz="1000" b="1" dirty="0"/>
            </a:p>
          </p:txBody>
        </p:sp>
      </p:grpSp>
      <p:sp>
        <p:nvSpPr>
          <p:cNvPr id="13" name="Rechthoek 12"/>
          <p:cNvSpPr/>
          <p:nvPr/>
        </p:nvSpPr>
        <p:spPr>
          <a:xfrm>
            <a:off x="5321300" y="1494942"/>
            <a:ext cx="3695700" cy="854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0" lvl="1" indent="1588">
              <a:lnSpc>
                <a:spcPct val="150000"/>
              </a:lnSpc>
              <a:defRPr/>
            </a:pPr>
            <a:r>
              <a:rPr lang="en-US" sz="1100" b="1" dirty="0"/>
              <a:t>Znatan utjecaj izvještaja dubinskih analiza rashoda na izborni program nizozemskih političkih stranaka 2010. godine!</a:t>
            </a:r>
            <a:endParaRPr lang="hr-HR" sz="1100" b="1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478338" y="6386513"/>
            <a:ext cx="4165600" cy="315912"/>
          </a:xfrm>
        </p:spPr>
        <p:txBody>
          <a:bodyPr/>
          <a:lstStyle/>
          <a:p>
            <a:pPr algn="r">
              <a:defRPr/>
            </a:pPr>
            <a:r>
              <a:rPr dirty="0" smtClean="0"/>
              <a:t>Dubinske analize rashoda u Nizozemskoj</a:t>
            </a:r>
            <a:endParaRPr lang="hr-HR" dirty="0"/>
          </a:p>
        </p:txBody>
      </p:sp>
      <p:pic>
        <p:nvPicPr>
          <p:cNvPr id="2060" name="Picture 12" descr="C:\Users\Assia\Desktop\Untitle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526" y="2468291"/>
            <a:ext cx="6029474" cy="34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8360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8F8111-9740-4335-AD85-6E883B06F64F}" type="slidenum">
              <a:rPr lang="nl-NL" smtClean="0"/>
              <a:pPr>
                <a:defRPr/>
              </a:pPr>
              <a:t>27</a:t>
            </a:fld>
            <a:endParaRPr lang="hr-HR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33375" y="1190625"/>
            <a:ext cx="8229600" cy="331788"/>
          </a:xfrm>
        </p:spPr>
        <p:txBody>
          <a:bodyPr>
            <a:noAutofit/>
          </a:bodyPr>
          <a:lstStyle/>
          <a:p>
            <a:pPr lvl="2">
              <a:defRPr/>
            </a:pPr>
            <a:r>
              <a:rPr lang="en-US" noProof="0" dirty="0" smtClean="0"/>
              <a:t>Dubinske analize rashoda imaju značajan utjecaj </a:t>
            </a:r>
            <a:r>
              <a:t/>
            </a:r>
            <a:br/>
            <a:r>
              <a:t/>
            </a:r>
            <a:br/>
            <a:r>
              <a:t/>
            </a:r>
            <a:br/>
            <a:endParaRPr lang="hr-HR" sz="2000" noProof="0" dirty="0">
              <a:solidFill>
                <a:schemeClr val="tx1"/>
              </a:solidFill>
            </a:endParaRPr>
          </a:p>
        </p:txBody>
      </p:sp>
      <p:sp>
        <p:nvSpPr>
          <p:cNvPr id="28676" name="Rectangle 3"/>
          <p:cNvSpPr txBox="1">
            <a:spLocks noChangeArrowheads="1"/>
          </p:cNvSpPr>
          <p:nvPr/>
        </p:nvSpPr>
        <p:spPr bwMode="auto">
          <a:xfrm>
            <a:off x="134938" y="1712913"/>
            <a:ext cx="8853487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38175" lvl="2" indent="-179388" eaLnBrk="0" hangingPunct="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hr-HR" sz="1600" dirty="0" smtClean="0"/>
          </a:p>
          <a:p>
            <a:pPr marL="638175" lvl="2" indent="-179388" eaLnBrk="0" hangingPunct="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 smtClean="0"/>
              <a:t>O analizama se mnogo raspravlja u javnosti;</a:t>
            </a:r>
          </a:p>
          <a:p>
            <a:pPr marL="638175" lvl="2" indent="-179388" eaLnBrk="0" hangingPunct="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hr-HR" sz="1600" dirty="0" smtClean="0"/>
          </a:p>
          <a:p>
            <a:pPr marL="638175" lvl="2" indent="-179388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1600" dirty="0" smtClean="0"/>
              <a:t>Imaju značajan utjecaj na izborne programe nizozemskih političkih stranaka;</a:t>
            </a:r>
          </a:p>
          <a:p>
            <a:pPr marL="638175" lvl="2" indent="-179388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endParaRPr lang="hr-HR" sz="1600" dirty="0" smtClean="0"/>
          </a:p>
          <a:p>
            <a:pPr marL="638175" lvl="2" indent="-179388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1600" dirty="0" smtClean="0"/>
              <a:t>Usvojeni su mnogi prijedlozi iz dubinskih analiza rashoda</a:t>
            </a:r>
          </a:p>
          <a:p>
            <a:pPr marL="638175" lvl="2" indent="-179388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endParaRPr lang="hr-HR" sz="1600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478338" y="6386513"/>
            <a:ext cx="4165600" cy="315912"/>
          </a:xfrm>
        </p:spPr>
        <p:txBody>
          <a:bodyPr/>
          <a:lstStyle/>
          <a:p>
            <a:pPr algn="r">
              <a:defRPr/>
            </a:pPr>
            <a:r>
              <a:rPr dirty="0" smtClean="0"/>
              <a:t>Dubinske analize rashoda u Nizozemskoj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20299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395288" y="1173656"/>
            <a:ext cx="8147050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nl-NL" sz="2800" dirty="0" smtClean="0">
                <a:solidFill>
                  <a:srgbClr val="C00000"/>
                </a:solidFill>
              </a:rPr>
              <a:t>Definicija </a:t>
            </a:r>
            <a:r>
              <a:rPr lang="nl-NL" sz="2800" u="sng" dirty="0" smtClean="0">
                <a:solidFill>
                  <a:srgbClr val="C00000"/>
                </a:solidFill>
              </a:rPr>
              <a:t>uspješne</a:t>
            </a:r>
            <a:r>
              <a:rPr lang="nl-NL" sz="2800" dirty="0" smtClean="0">
                <a:solidFill>
                  <a:srgbClr val="C00000"/>
                </a:solidFill>
              </a:rPr>
              <a:t> dubinske analize rashoda</a:t>
            </a:r>
            <a:endParaRPr lang="hr-HR" sz="2800" dirty="0">
              <a:solidFill>
                <a:srgbClr val="C00000"/>
              </a:solidFill>
            </a:endParaRPr>
          </a:p>
        </p:txBody>
      </p:sp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457200" y="1916113"/>
            <a:ext cx="8229600" cy="4357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609600" indent="-606425">
              <a:lnSpc>
                <a:spcPct val="150000"/>
              </a:lnSpc>
              <a:spcBef>
                <a:spcPts val="600"/>
              </a:spcBef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/>
            </a:pPr>
            <a:r>
              <a:rPr lang="en-GB" sz="1600" dirty="0" smtClean="0"/>
              <a:t>1. </a:t>
            </a:r>
            <a:r>
              <a:rPr lang="en-GB" sz="1600" b="1" dirty="0" smtClean="0"/>
              <a:t>Povezanost</a:t>
            </a:r>
          </a:p>
          <a:p>
            <a:pPr marL="609600" indent="-606425">
              <a:lnSpc>
                <a:spcPct val="150000"/>
              </a:lnSpc>
              <a:spcBef>
                <a:spcPts val="600"/>
              </a:spcBef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/>
            </a:pPr>
            <a:r>
              <a:rPr lang="en-US" sz="1600" dirty="0" smtClean="0"/>
              <a:t>	</a:t>
            </a:r>
            <a:r>
              <a:rPr lang="en-GB" sz="1600" dirty="0" smtClean="0"/>
              <a:t>neprekidni dio postupka </a:t>
            </a:r>
            <a:r>
              <a:rPr lang="en-GB" sz="1600" dirty="0" err="1" smtClean="0"/>
              <a:t>pripreme</a:t>
            </a:r>
            <a:r>
              <a:rPr lang="en-GB" sz="1600" dirty="0" smtClean="0"/>
              <a:t> </a:t>
            </a:r>
            <a:r>
              <a:rPr lang="en-GB" sz="1600" dirty="0" err="1" smtClean="0"/>
              <a:t>proračuna</a:t>
            </a:r>
            <a:endParaRPr lang="hr-HR" sz="1600" dirty="0" smtClean="0"/>
          </a:p>
          <a:p>
            <a:pPr marL="609600" indent="-606425">
              <a:lnSpc>
                <a:spcPct val="150000"/>
              </a:lnSpc>
              <a:spcBef>
                <a:spcPts val="600"/>
              </a:spcBef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/>
            </a:pPr>
            <a:r>
              <a:rPr lang="en-GB" sz="1600" dirty="0" smtClean="0"/>
              <a:t>2. </a:t>
            </a:r>
            <a:r>
              <a:rPr lang="en-GB" sz="1600" b="1" dirty="0" smtClean="0"/>
              <a:t>Potpuna neovisnost</a:t>
            </a:r>
          </a:p>
          <a:p>
            <a:pPr marL="609600" indent="-606425">
              <a:lnSpc>
                <a:spcPct val="150000"/>
              </a:lnSpc>
              <a:spcBef>
                <a:spcPts val="600"/>
              </a:spcBef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/>
            </a:pPr>
            <a:r>
              <a:rPr lang="en-US" sz="1600" dirty="0" smtClean="0"/>
              <a:t>	</a:t>
            </a:r>
            <a:r>
              <a:rPr lang="en-GB" sz="1600" dirty="0" smtClean="0"/>
              <a:t>neovisna radna skupina;</a:t>
            </a:r>
          </a:p>
          <a:p>
            <a:pPr marL="609600" indent="-606425">
              <a:lnSpc>
                <a:spcPct val="150000"/>
              </a:lnSpc>
              <a:spcBef>
                <a:spcPts val="600"/>
              </a:spcBef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/>
            </a:pPr>
            <a:r>
              <a:rPr lang="en-US" sz="1600" dirty="0" smtClean="0"/>
              <a:t>	</a:t>
            </a:r>
            <a:r>
              <a:rPr lang="en-GB" sz="1600" dirty="0" smtClean="0"/>
              <a:t>neovisno o trenutačnim politikama i stajalištima donositelja političkih odluka</a:t>
            </a:r>
          </a:p>
          <a:p>
            <a:pPr marL="609600" indent="-606425">
              <a:lnSpc>
                <a:spcPct val="150000"/>
              </a:lnSpc>
              <a:spcBef>
                <a:spcPts val="600"/>
              </a:spcBef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/>
            </a:pPr>
            <a:endParaRPr lang="hr-HR" sz="1600" dirty="0" smtClean="0">
              <a:cs typeface="Arial" charset="0"/>
            </a:endParaRPr>
          </a:p>
          <a:p>
            <a:pPr marL="609600" indent="-606425">
              <a:lnSpc>
                <a:spcPct val="150000"/>
              </a:lnSpc>
              <a:spcBef>
                <a:spcPts val="600"/>
              </a:spcBef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/>
            </a:pPr>
            <a:r>
              <a:rPr lang="en-GB" sz="1600" dirty="0" smtClean="0"/>
              <a:t>3. </a:t>
            </a:r>
            <a:r>
              <a:rPr lang="en-GB" sz="1600" b="1" dirty="0" smtClean="0"/>
              <a:t>Kreativnost </a:t>
            </a:r>
          </a:p>
          <a:p>
            <a:pPr marL="609600" indent="-606425">
              <a:lnSpc>
                <a:spcPct val="150000"/>
              </a:lnSpc>
              <a:spcBef>
                <a:spcPts val="600"/>
              </a:spcBef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/>
            </a:pPr>
            <a:r>
              <a:rPr lang="en-US" sz="1600" dirty="0" smtClean="0"/>
              <a:t>	</a:t>
            </a:r>
            <a:r>
              <a:rPr lang="en-GB" sz="1600" dirty="0" smtClean="0"/>
              <a:t>proširiti vidike i promijeniti način razmišljanja </a:t>
            </a:r>
          </a:p>
          <a:p>
            <a:pPr marL="609600" indent="-606425">
              <a:lnSpc>
                <a:spcPct val="150000"/>
              </a:lnSpc>
              <a:spcBef>
                <a:spcPts val="600"/>
              </a:spcBef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/>
            </a:pPr>
            <a:r>
              <a:rPr lang="en-US" sz="1600" dirty="0" smtClean="0"/>
              <a:t>	</a:t>
            </a:r>
            <a:r>
              <a:rPr lang="en-GB" sz="1600" dirty="0" smtClean="0"/>
              <a:t>upotrebljavati različite izvore i gledišta</a:t>
            </a:r>
          </a:p>
          <a:p>
            <a:pPr marL="609600" indent="-606425">
              <a:lnSpc>
                <a:spcPct val="150000"/>
              </a:lnSpc>
              <a:spcBef>
                <a:spcPts val="600"/>
              </a:spcBef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/>
            </a:pPr>
            <a:r>
              <a:rPr lang="en-US" dirty="0" smtClean="0"/>
              <a:t>	</a:t>
            </a:r>
          </a:p>
          <a:p>
            <a:pPr marL="609600" indent="-606425">
              <a:lnSpc>
                <a:spcPct val="150000"/>
              </a:lnSpc>
              <a:spcBef>
                <a:spcPts val="600"/>
              </a:spcBef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/>
            </a:pPr>
            <a:r>
              <a:rPr lang="en-US" dirty="0" smtClean="0"/>
              <a:t>	</a:t>
            </a:r>
          </a:p>
          <a:p>
            <a:pPr marL="1066800" lvl="1" indent="-606425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/>
            </a:pPr>
            <a:endParaRPr lang="hr-HR" sz="1600" b="1" dirty="0" smtClean="0">
              <a:cs typeface="Arial" charset="0"/>
            </a:endParaRPr>
          </a:p>
          <a:p>
            <a:pPr marL="1066800" lvl="1" indent="-606425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/>
            </a:pPr>
            <a:endParaRPr lang="hr-HR" sz="1600" b="1" dirty="0" smtClean="0">
              <a:cs typeface="Arial" charset="0"/>
            </a:endParaRPr>
          </a:p>
          <a:p>
            <a:pPr marL="1066800" lvl="1" indent="-606425">
              <a:lnSpc>
                <a:spcPct val="150000"/>
              </a:lnSpc>
              <a:spcBef>
                <a:spcPts val="600"/>
              </a:spcBef>
              <a:buFont typeface="+mj-lt"/>
              <a:buAutoNum type="arabicPeriod" startAt="2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/>
            </a:pPr>
            <a:endParaRPr lang="hr-HR" sz="1600" b="1" dirty="0">
              <a:cs typeface="Arial" charset="0"/>
            </a:endParaRPr>
          </a:p>
          <a:p>
            <a:pPr marL="987425" lvl="1" indent="-363538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/>
            </a:pPr>
            <a:endParaRPr lang="hr-HR" sz="1600" dirty="0">
              <a:cs typeface="Arial" charset="0"/>
            </a:endParaRPr>
          </a:p>
        </p:txBody>
      </p:sp>
      <p:sp>
        <p:nvSpPr>
          <p:cNvPr id="4" name="Tijdelijke aanduiding voor dianummer 2"/>
          <p:cNvSpPr>
            <a:spLocks noGrp="1"/>
          </p:cNvSpPr>
          <p:nvPr>
            <p:ph type="sldNum" idx="4294967295"/>
          </p:nvPr>
        </p:nvSpPr>
        <p:spPr>
          <a:xfrm>
            <a:off x="0" y="6494462"/>
            <a:ext cx="712788" cy="3635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995920-6B08-4E7D-82F2-EC74BD9E89B1}" type="slidenum">
              <a:rPr lang="nl-NL" smtClean="0"/>
              <a:pPr>
                <a:defRPr/>
              </a:pPr>
              <a:t>3</a:t>
            </a:fld>
            <a:endParaRPr lang="hr-HR" dirty="0"/>
          </a:p>
        </p:txBody>
      </p:sp>
      <p:pic>
        <p:nvPicPr>
          <p:cNvPr id="45060" name="Picture 4" descr="https://encrypted-tbn3.gstatic.com/images?q=tbn:ANd9GcTyv-c38LqeXmtDy_00ojhPqDHWh8SzGHWFymRJTCXsEKvrns1ABUR2yS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2147" y="4959732"/>
            <a:ext cx="1351729" cy="1351730"/>
          </a:xfrm>
          <a:prstGeom prst="rect">
            <a:avLst/>
          </a:prstGeom>
          <a:noFill/>
        </p:spPr>
      </p:pic>
      <p:pic>
        <p:nvPicPr>
          <p:cNvPr id="58370" name="Picture 2" descr="N:\Irf\BSA\Buitenland\2014 Slovenie\two hands conect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73159" y="3447323"/>
            <a:ext cx="1870841" cy="1334447"/>
          </a:xfrm>
          <a:prstGeom prst="rect">
            <a:avLst/>
          </a:prstGeom>
          <a:noFill/>
        </p:spPr>
      </p:pic>
      <p:pic>
        <p:nvPicPr>
          <p:cNvPr id="8" name="Picture 2" descr="N:\Irf\BSA\Buitenland\2014 Slovenie\Free-Thinker-cop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5210" y="1821356"/>
            <a:ext cx="2052302" cy="1346199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52425" y="1121982"/>
            <a:ext cx="8229600" cy="5715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rgbClr val="C00000"/>
                </a:solidFill>
              </a:rPr>
              <a:t>Sadržaj</a:t>
            </a:r>
            <a:endParaRPr lang="hr-HR" sz="2800" b="1" noProof="0" dirty="0">
              <a:solidFill>
                <a:srgbClr val="C000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03873" y="1577209"/>
            <a:ext cx="8292397" cy="3651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9388" lvl="1" indent="-179388">
              <a:lnSpc>
                <a:spcPct val="150000"/>
              </a:lnSpc>
              <a:spcBef>
                <a:spcPct val="20000"/>
              </a:spcBef>
            </a:pPr>
            <a:endParaRPr lang="hr-HR" sz="1600" dirty="0" smtClean="0"/>
          </a:p>
          <a:p>
            <a:pPr marL="179388" lvl="1" indent="-179388">
              <a:lnSpc>
                <a:spcPct val="15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1600" dirty="0" smtClean="0"/>
              <a:t>Postupci u izradi dubinskih analiza rashoda u Nizozemskoj</a:t>
            </a:r>
          </a:p>
          <a:p>
            <a:pPr marL="636588" lvl="2" indent="-179388">
              <a:lnSpc>
                <a:spcPct val="15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1600" dirty="0" smtClean="0"/>
              <a:t>Kratak povijesni pregled</a:t>
            </a:r>
          </a:p>
          <a:p>
            <a:pPr marL="636588" lvl="2" indent="-179388">
              <a:lnSpc>
                <a:spcPct val="15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1600" dirty="0" smtClean="0"/>
              <a:t>Ključni elementi za uspješnu dubinsku analizu rashoda (povezanost, neovisnost, kreativnost) </a:t>
            </a:r>
          </a:p>
          <a:p>
            <a:pPr marL="179388" lvl="1" indent="-179388">
              <a:lnSpc>
                <a:spcPct val="150000"/>
              </a:lnSpc>
              <a:spcBef>
                <a:spcPct val="20000"/>
              </a:spcBef>
              <a:buBlip>
                <a:blip r:embed="rId3"/>
              </a:buBlip>
            </a:pPr>
            <a:endParaRPr lang="hr-HR" sz="1600" dirty="0" smtClean="0"/>
          </a:p>
          <a:p>
            <a:pPr marL="179388" lvl="1" indent="-179388">
              <a:lnSpc>
                <a:spcPct val="15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1600" dirty="0" smtClean="0"/>
              <a:t>Dubinska analiza rashoda za 2010.</a:t>
            </a:r>
          </a:p>
          <a:p>
            <a:pPr marL="636588" lvl="2" indent="-179388">
              <a:lnSpc>
                <a:spcPct val="150000"/>
              </a:lnSpc>
              <a:spcBef>
                <a:spcPct val="20000"/>
              </a:spcBef>
              <a:buBlip>
                <a:blip r:embed="rId3"/>
              </a:buBlip>
            </a:pPr>
            <a:endParaRPr lang="hr-HR" sz="1600" dirty="0" smtClean="0"/>
          </a:p>
          <a:p>
            <a:pPr marL="179388" lvl="1" indent="-179388" eaLnBrk="0" hangingPunct="0">
              <a:lnSpc>
                <a:spcPct val="150000"/>
              </a:lnSpc>
              <a:spcBef>
                <a:spcPct val="20000"/>
              </a:spcBef>
            </a:pPr>
            <a:endParaRPr lang="hr-HR" sz="1600" dirty="0"/>
          </a:p>
          <a:p>
            <a:pPr marL="179388" lvl="1" indent="-179388" eaLnBrk="0" hangingPunct="0">
              <a:lnSpc>
                <a:spcPct val="150000"/>
              </a:lnSpc>
              <a:spcBef>
                <a:spcPct val="20000"/>
              </a:spcBef>
            </a:pPr>
            <a:endParaRPr lang="hr-HR" sz="16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6ED396-2A77-4F4C-BE29-5FAA6AF0D435}" type="slidenum">
              <a:rPr lang="nl-NL" smtClean="0"/>
              <a:pPr>
                <a:defRPr/>
              </a:pPr>
              <a:t>5</a:t>
            </a:fld>
            <a:endParaRPr lang="hr-HR"/>
          </a:p>
        </p:txBody>
      </p:sp>
      <p:sp>
        <p:nvSpPr>
          <p:cNvPr id="23555" name="Tekstvak 5"/>
          <p:cNvSpPr txBox="1">
            <a:spLocks noChangeArrowheads="1"/>
          </p:cNvSpPr>
          <p:nvPr/>
        </p:nvSpPr>
        <p:spPr bwMode="auto">
          <a:xfrm>
            <a:off x="161925" y="2146300"/>
            <a:ext cx="89820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sz="2800" dirty="0" smtClean="0">
                <a:solidFill>
                  <a:srgbClr val="C00000"/>
                </a:solidFill>
              </a:rPr>
              <a:t>Dubinske analize rashoda u Nizozemskoj:</a:t>
            </a:r>
            <a:r>
              <a:rPr lang="nl-NL" sz="2800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nl-NL" sz="2800" dirty="0" smtClean="0">
                <a:solidFill>
                  <a:srgbClr val="C00000"/>
                </a:solidFill>
              </a:rPr>
              <a:t>Kratki povijesni pregled</a:t>
            </a:r>
            <a:endParaRPr lang="hr-HR" sz="2800" dirty="0">
              <a:solidFill>
                <a:srgbClr val="C00000"/>
              </a:solidFill>
            </a:endParaRPr>
          </a:p>
        </p:txBody>
      </p:sp>
      <p:pic>
        <p:nvPicPr>
          <p:cNvPr id="23556" name="Picture 7" descr="http://www.elsevier.nl/upload/4ba31f04-c1ee-4ea4-9b1c-e9afc9fa0a34_heroverwegingen01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1213" y="3716338"/>
            <a:ext cx="2566987" cy="192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478338" y="6386513"/>
            <a:ext cx="4165600" cy="315912"/>
          </a:xfrm>
        </p:spPr>
        <p:txBody>
          <a:bodyPr/>
          <a:lstStyle/>
          <a:p>
            <a:pPr algn="r">
              <a:defRPr/>
            </a:pPr>
            <a:r>
              <a:rPr dirty="0" smtClean="0"/>
              <a:t>Dubinske analize rashoda u Nizozemskoj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3483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noProof="0" dirty="0" smtClean="0"/>
              <a:t>Politički kontekst </a:t>
            </a:r>
            <a:endParaRPr lang="hr-HR" sz="2800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352425" y="1982549"/>
            <a:ext cx="3903986" cy="4232514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478338" y="1835150"/>
            <a:ext cx="4551361" cy="2841625"/>
          </a:xfrm>
        </p:spPr>
        <p:txBody>
          <a:bodyPr/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1100" noProof="0" dirty="0" smtClean="0"/>
              <a:t>Parlament s više političkih stranaka;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1100" noProof="0" dirty="0" smtClean="0"/>
              <a:t>Višestranačke koalicije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1100" noProof="0" dirty="0" smtClean="0"/>
              <a:t>Vlada se bira na četiri godine </a:t>
            </a:r>
          </a:p>
          <a:p>
            <a:pPr>
              <a:spcBef>
                <a:spcPts val="600"/>
              </a:spcBef>
            </a:pPr>
            <a:r>
              <a:rPr lang="en-US" sz="1100" noProof="0" dirty="0" smtClean="0"/>
              <a:t>     (mandat kabineta)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endParaRPr lang="hr-HR" sz="1100" noProof="0" dirty="0" smtClean="0"/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1100" noProof="0" dirty="0" smtClean="0"/>
              <a:t>Sastav trenutačne vlade: </a:t>
            </a:r>
          </a:p>
          <a:p>
            <a:pPr marL="0" indent="0">
              <a:spcBef>
                <a:spcPts val="600"/>
              </a:spcBef>
            </a:pPr>
            <a:r>
              <a:rPr lang="en-US" sz="1100" noProof="0" dirty="0" smtClean="0"/>
              <a:t>     - liberalna stranka i socijalistička stranka</a:t>
            </a:r>
          </a:p>
          <a:p>
            <a:pPr marL="0" indent="0">
              <a:spcBef>
                <a:spcPts val="600"/>
              </a:spcBef>
            </a:pPr>
            <a:r>
              <a:rPr lang="en-US" sz="1100" noProof="0" dirty="0" smtClean="0"/>
              <a:t>     - 13 ministara u jednakoj poziciji te s </a:t>
            </a:r>
          </a:p>
          <a:p>
            <a:pPr marL="0" indent="0">
              <a:spcBef>
                <a:spcPts val="600"/>
              </a:spcBef>
            </a:pPr>
            <a:r>
              <a:rPr lang="en-US" sz="1100" noProof="0" dirty="0" smtClean="0"/>
              <a:t>			</a:t>
            </a:r>
            <a:r>
              <a:rPr lang="en-US" sz="1100" noProof="0" dirty="0" err="1" smtClean="0"/>
              <a:t>vlastitim</a:t>
            </a:r>
            <a:r>
              <a:rPr lang="en-US" sz="1100" noProof="0" dirty="0" smtClean="0"/>
              <a:t> </a:t>
            </a:r>
            <a:r>
              <a:rPr lang="en-US" sz="1100" noProof="0" dirty="0" err="1" smtClean="0"/>
              <a:t>proračunom</a:t>
            </a:r>
            <a:endParaRPr lang="hr-HR" sz="1100" noProof="0" dirty="0" smtClean="0"/>
          </a:p>
          <a:p>
            <a:pPr marL="0" lvl="1" indent="0">
              <a:spcBef>
                <a:spcPts val="600"/>
              </a:spcBef>
              <a:buNone/>
            </a:pPr>
            <a:endParaRPr lang="hr-HR" sz="1100" noProof="0" dirty="0" smtClean="0"/>
          </a:p>
          <a:p>
            <a:pPr marL="0" lvl="1" indent="0">
              <a:spcBef>
                <a:spcPts val="600"/>
              </a:spcBef>
              <a:buNone/>
            </a:pPr>
            <a:endParaRPr lang="hr-HR" sz="1100" noProof="0" dirty="0" smtClean="0"/>
          </a:p>
          <a:p>
            <a:pPr>
              <a:spcBef>
                <a:spcPts val="600"/>
              </a:spcBef>
            </a:pPr>
            <a:endParaRPr lang="hr-HR" sz="1100" noProof="0" dirty="0" smtClean="0"/>
          </a:p>
          <a:p>
            <a:pPr>
              <a:spcBef>
                <a:spcPts val="600"/>
              </a:spcBef>
            </a:pPr>
            <a:endParaRPr lang="hr-HR" sz="1100" noProof="0" dirty="0" smtClean="0"/>
          </a:p>
          <a:p>
            <a:pPr>
              <a:buFont typeface="Arial" pitchFamily="34" charset="0"/>
              <a:buChar char="•"/>
            </a:pPr>
            <a:endParaRPr lang="hr-HR" sz="1100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dirty="0" smtClean="0"/>
              <a:t>Dubinske analize rashoda u Nizozemskoj</a:t>
            </a:r>
            <a:endParaRPr lang="hr-HR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BF9E1E-8EED-4ABD-982C-7424D8DFE230}" type="slidenum">
              <a:rPr lang="nl-NL" smtClean="0"/>
              <a:pPr>
                <a:defRPr/>
              </a:pPr>
              <a:t>6</a:t>
            </a:fld>
            <a:endParaRPr lang="hr-HR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7713" y="3414713"/>
            <a:ext cx="28575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7713" y="3414713"/>
            <a:ext cx="28575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9865" y="1987066"/>
            <a:ext cx="3649508" cy="3918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2" descr="Afbeeldingsresultaat voor plaatje premier rutte"/>
          <p:cNvSpPr>
            <a:spLocks noChangeAspect="1" noChangeArrowheads="1"/>
          </p:cNvSpPr>
          <p:nvPr/>
        </p:nvSpPr>
        <p:spPr bwMode="auto">
          <a:xfrm>
            <a:off x="-704850" y="-428625"/>
            <a:ext cx="11811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1" name="Tekstvak 10"/>
          <p:cNvSpPr txBox="1"/>
          <p:nvPr/>
        </p:nvSpPr>
        <p:spPr>
          <a:xfrm>
            <a:off x="6269302" y="4968865"/>
            <a:ext cx="15725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i="1" dirty="0" smtClean="0"/>
              <a:t>g. Rutte</a:t>
            </a:r>
          </a:p>
          <a:p>
            <a:r>
              <a:rPr lang="nl-NL" sz="1400" i="1" dirty="0" smtClean="0"/>
              <a:t>predsjednik vlade Nizozemske</a:t>
            </a:r>
            <a:endParaRPr lang="hr-HR" sz="1400" i="1" dirty="0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338" y="4646026"/>
            <a:ext cx="1569037" cy="15690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4567" y="2012023"/>
            <a:ext cx="1047404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800" dirty="0" smtClean="0"/>
              <a:t>TRAVANJ 2015.</a:t>
            </a:r>
            <a:endParaRPr lang="hr-HR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hthoek 54"/>
          <p:cNvSpPr/>
          <p:nvPr/>
        </p:nvSpPr>
        <p:spPr>
          <a:xfrm>
            <a:off x="5546786" y="3068392"/>
            <a:ext cx="3226278" cy="2573456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650" y="1242573"/>
            <a:ext cx="7601481" cy="445428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rgbClr val="C00000"/>
                </a:solidFill>
              </a:rPr>
              <a:t>Nizozemski sustav evaluacije </a:t>
            </a:r>
            <a:endParaRPr lang="hr-HR" sz="2800" dirty="0">
              <a:solidFill>
                <a:srgbClr val="C00000"/>
              </a:solidFill>
            </a:endParaRPr>
          </a:p>
        </p:txBody>
      </p:sp>
      <p:grpSp>
        <p:nvGrpSpPr>
          <p:cNvPr id="3" name="Groep 20"/>
          <p:cNvGrpSpPr>
            <a:grpSpLocks/>
          </p:cNvGrpSpPr>
          <p:nvPr/>
        </p:nvGrpSpPr>
        <p:grpSpPr bwMode="auto">
          <a:xfrm>
            <a:off x="866775" y="2164372"/>
            <a:ext cx="6645431" cy="3038809"/>
            <a:chOff x="1724240" y="1889127"/>
            <a:chExt cx="5622551" cy="4536296"/>
          </a:xfrm>
        </p:grpSpPr>
        <p:grpSp>
          <p:nvGrpSpPr>
            <p:cNvPr id="4" name="Group 4"/>
            <p:cNvGrpSpPr>
              <a:grpSpLocks noChangeAspect="1"/>
            </p:cNvGrpSpPr>
            <p:nvPr/>
          </p:nvGrpSpPr>
          <p:grpSpPr bwMode="auto">
            <a:xfrm>
              <a:off x="1724240" y="1889127"/>
              <a:ext cx="5622551" cy="4536296"/>
              <a:chOff x="3189" y="6066"/>
              <a:chExt cx="5317" cy="5671"/>
            </a:xfrm>
          </p:grpSpPr>
          <p:sp>
            <p:nvSpPr>
              <p:cNvPr id="14" name="AutoShape 18"/>
              <p:cNvSpPr>
                <a:spLocks noChangeArrowheads="1"/>
              </p:cNvSpPr>
              <p:nvPr/>
            </p:nvSpPr>
            <p:spPr bwMode="auto">
              <a:xfrm>
                <a:off x="4037" y="6066"/>
                <a:ext cx="3779" cy="785"/>
              </a:xfrm>
              <a:prstGeom prst="roundRect">
                <a:avLst>
                  <a:gd name="adj" fmla="val 16667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sz="1100" b="1" dirty="0" smtClean="0"/>
                  <a:t>Studije i evaluacije</a:t>
                </a:r>
                <a:endParaRPr lang="hr-HR" sz="1100" b="1" dirty="0">
                  <a:latin typeface="Arial" pitchFamily="34" charset="0"/>
                </a:endParaRPr>
              </a:p>
            </p:txBody>
          </p:sp>
          <p:sp>
            <p:nvSpPr>
              <p:cNvPr id="15" name="AutoShape 17"/>
              <p:cNvSpPr>
                <a:spLocks noChangeArrowheads="1"/>
              </p:cNvSpPr>
              <p:nvPr/>
            </p:nvSpPr>
            <p:spPr bwMode="auto">
              <a:xfrm>
                <a:off x="3189" y="7673"/>
                <a:ext cx="1330" cy="785"/>
              </a:xfrm>
              <a:prstGeom prst="roundRect">
                <a:avLst>
                  <a:gd name="adj" fmla="val 16667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sz="1000" b="1" dirty="0" smtClean="0"/>
                  <a:t>I. </a:t>
                </a:r>
                <a:r>
                  <a:rPr lang="en-US" sz="1000" b="1" i="1" dirty="0" smtClean="0"/>
                  <a:t>Ex ante</a:t>
                </a:r>
                <a:r>
                  <a:rPr lang="en-US" sz="1000" b="1" dirty="0" smtClean="0"/>
                  <a:t> evaluacije </a:t>
                </a:r>
                <a:endParaRPr lang="hr-HR" sz="1000" b="1" dirty="0">
                  <a:latin typeface="Arial" pitchFamily="34" charset="0"/>
                </a:endParaRPr>
              </a:p>
            </p:txBody>
          </p:sp>
          <p:sp>
            <p:nvSpPr>
              <p:cNvPr id="16" name="AutoShape 16"/>
              <p:cNvSpPr>
                <a:spLocks noChangeArrowheads="1"/>
              </p:cNvSpPr>
              <p:nvPr/>
            </p:nvSpPr>
            <p:spPr bwMode="auto">
              <a:xfrm>
                <a:off x="5262" y="7673"/>
                <a:ext cx="1330" cy="785"/>
              </a:xfrm>
              <a:prstGeom prst="roundRect">
                <a:avLst>
                  <a:gd name="adj" fmla="val 16667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sz="1000" b="1" dirty="0" smtClean="0"/>
                  <a:t>II. </a:t>
                </a:r>
                <a:r>
                  <a:rPr lang="en-US" sz="1000" b="1" i="1" dirty="0" smtClean="0"/>
                  <a:t>Ex post</a:t>
                </a:r>
                <a:r>
                  <a:rPr lang="en-US" sz="1000" b="1" dirty="0" smtClean="0"/>
                  <a:t> evaluacije</a:t>
                </a:r>
                <a:endParaRPr lang="hr-HR" sz="1000" b="1" dirty="0">
                  <a:latin typeface="Arial" pitchFamily="34" charset="0"/>
                </a:endParaRPr>
              </a:p>
            </p:txBody>
          </p:sp>
          <p:sp>
            <p:nvSpPr>
              <p:cNvPr id="17" name="AutoShape 15"/>
              <p:cNvSpPr>
                <a:spLocks noChangeArrowheads="1"/>
              </p:cNvSpPr>
              <p:nvPr/>
            </p:nvSpPr>
            <p:spPr bwMode="auto">
              <a:xfrm>
                <a:off x="5467" y="8897"/>
                <a:ext cx="1328" cy="785"/>
              </a:xfrm>
              <a:prstGeom prst="roundRect">
                <a:avLst>
                  <a:gd name="adj" fmla="val 16667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sz="1000" b="1" dirty="0" smtClean="0"/>
                  <a:t>Pregledi politika</a:t>
                </a:r>
              </a:p>
              <a:p>
                <a:pPr algn="ctr" eaLnBrk="0" hangingPunct="0">
                  <a:defRPr/>
                </a:pPr>
                <a:endParaRPr lang="hr-HR" sz="1100" b="1" dirty="0">
                  <a:latin typeface="Arial" pitchFamily="34" charset="0"/>
                </a:endParaRPr>
              </a:p>
            </p:txBody>
          </p:sp>
          <p:sp>
            <p:nvSpPr>
              <p:cNvPr id="18" name="AutoShape 14"/>
              <p:cNvSpPr>
                <a:spLocks noChangeArrowheads="1"/>
              </p:cNvSpPr>
              <p:nvPr/>
            </p:nvSpPr>
            <p:spPr bwMode="auto">
              <a:xfrm>
                <a:off x="5467" y="9924"/>
                <a:ext cx="1328" cy="785"/>
              </a:xfrm>
              <a:prstGeom prst="roundRect">
                <a:avLst>
                  <a:gd name="adj" fmla="val 16667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sz="1000" b="1" dirty="0" smtClean="0"/>
                  <a:t>Evaluacije utjecaja</a:t>
                </a:r>
                <a:endParaRPr lang="hr-HR" sz="1000" b="1" dirty="0">
                  <a:latin typeface="Arial" pitchFamily="34" charset="0"/>
                </a:endParaRPr>
              </a:p>
            </p:txBody>
          </p:sp>
          <p:sp>
            <p:nvSpPr>
              <p:cNvPr id="19" name="AutoShape 13"/>
              <p:cNvSpPr>
                <a:spLocks noChangeArrowheads="1"/>
              </p:cNvSpPr>
              <p:nvPr/>
            </p:nvSpPr>
            <p:spPr bwMode="auto">
              <a:xfrm>
                <a:off x="3394" y="8885"/>
                <a:ext cx="1329" cy="785"/>
              </a:xfrm>
              <a:prstGeom prst="roundRect">
                <a:avLst>
                  <a:gd name="adj" fmla="val 16667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sz="1000" b="1" dirty="0" smtClean="0"/>
                  <a:t>Analiza socijalnih troškova i koristi</a:t>
                </a:r>
                <a:endParaRPr lang="hr-HR" sz="1000" b="1" dirty="0">
                  <a:cs typeface="Times New Roman" pitchFamily="18" charset="0"/>
                </a:endParaRPr>
              </a:p>
            </p:txBody>
          </p:sp>
          <p:sp>
            <p:nvSpPr>
              <p:cNvPr id="20" name="AutoShape 12"/>
              <p:cNvSpPr>
                <a:spLocks noChangeArrowheads="1"/>
              </p:cNvSpPr>
              <p:nvPr/>
            </p:nvSpPr>
            <p:spPr bwMode="auto">
              <a:xfrm>
                <a:off x="5467" y="10952"/>
                <a:ext cx="1328" cy="785"/>
              </a:xfrm>
              <a:prstGeom prst="roundRect">
                <a:avLst>
                  <a:gd name="adj" fmla="val 16667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sz="1000" b="1" dirty="0" smtClean="0"/>
                  <a:t>Druge evaluacije</a:t>
                </a:r>
                <a:endParaRPr lang="hr-HR" sz="1000" b="1" dirty="0">
                  <a:latin typeface="Arial" pitchFamily="34" charset="0"/>
                </a:endParaRPr>
              </a:p>
            </p:txBody>
          </p:sp>
          <p:sp>
            <p:nvSpPr>
              <p:cNvPr id="22" name="AutoShape 12"/>
              <p:cNvSpPr>
                <a:spLocks noChangeArrowheads="1"/>
              </p:cNvSpPr>
              <p:nvPr/>
            </p:nvSpPr>
            <p:spPr bwMode="auto">
              <a:xfrm>
                <a:off x="7176" y="7671"/>
                <a:ext cx="1330" cy="785"/>
              </a:xfrm>
              <a:prstGeom prst="roundRect">
                <a:avLst>
                  <a:gd name="adj" fmla="val 16667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sz="1000" b="1" dirty="0" smtClean="0">
                    <a:latin typeface="+mj-lt"/>
                  </a:rPr>
                  <a:t>III. Opcije uštede i reforme</a:t>
                </a:r>
                <a:endParaRPr lang="hr-HR" sz="1000" b="1" dirty="0">
                  <a:latin typeface="Arial" pitchFamily="34" charset="0"/>
                  <a:cs typeface="Arial" charset="0"/>
                </a:endParaRPr>
              </a:p>
            </p:txBody>
          </p:sp>
          <p:sp>
            <p:nvSpPr>
              <p:cNvPr id="63" name="AutoShape 13"/>
              <p:cNvSpPr>
                <a:spLocks noChangeArrowheads="1"/>
              </p:cNvSpPr>
              <p:nvPr/>
            </p:nvSpPr>
            <p:spPr bwMode="auto">
              <a:xfrm>
                <a:off x="3394" y="9913"/>
                <a:ext cx="1329" cy="785"/>
              </a:xfrm>
              <a:prstGeom prst="roundRect">
                <a:avLst>
                  <a:gd name="adj" fmla="val 16667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sz="1000" b="1" dirty="0" smtClean="0"/>
                  <a:t>Analiza troškova i učinkovitosti</a:t>
                </a:r>
                <a:endParaRPr lang="hr-HR" sz="1000" b="1" dirty="0">
                  <a:cs typeface="Times New Roman" pitchFamily="18" charset="0"/>
                </a:endParaRPr>
              </a:p>
            </p:txBody>
          </p:sp>
        </p:grpSp>
        <p:cxnSp>
          <p:nvCxnSpPr>
            <p:cNvPr id="8" name="Gebogen verbindingslijn 7"/>
            <p:cNvCxnSpPr>
              <a:stCxn id="14" idx="2"/>
              <a:endCxn id="16" idx="0"/>
            </p:cNvCxnSpPr>
            <p:nvPr/>
          </p:nvCxnSpPr>
          <p:spPr>
            <a:xfrm rot="16200000" flipH="1">
              <a:off x="4290488" y="2845266"/>
              <a:ext cx="657541" cy="1240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bogen verbindingslijn 8"/>
            <p:cNvCxnSpPr>
              <a:stCxn id="14" idx="2"/>
              <a:endCxn id="15" idx="0"/>
            </p:cNvCxnSpPr>
            <p:nvPr/>
          </p:nvCxnSpPr>
          <p:spPr>
            <a:xfrm rot="5400000">
              <a:off x="3194389" y="1750407"/>
              <a:ext cx="657541" cy="2190959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bogen verbindingslijn 29"/>
            <p:cNvCxnSpPr>
              <a:stCxn id="16" idx="1"/>
              <a:endCxn id="20" idx="1"/>
            </p:cNvCxnSpPr>
            <p:nvPr/>
          </p:nvCxnSpPr>
          <p:spPr>
            <a:xfrm rot="10800000" flipH="1" flipV="1">
              <a:off x="3916440" y="3488652"/>
              <a:ext cx="215870" cy="2622777"/>
            </a:xfrm>
            <a:prstGeom prst="bentConnector3">
              <a:avLst>
                <a:gd name="adj1" fmla="val -82576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bogen verbindingslijn 29"/>
            <p:cNvCxnSpPr>
              <a:stCxn id="16" idx="1"/>
              <a:endCxn id="18" idx="1"/>
            </p:cNvCxnSpPr>
            <p:nvPr/>
          </p:nvCxnSpPr>
          <p:spPr>
            <a:xfrm rot="10800000" flipH="1" flipV="1">
              <a:off x="3916440" y="3488652"/>
              <a:ext cx="215870" cy="1800851"/>
            </a:xfrm>
            <a:prstGeom prst="bentConnector3">
              <a:avLst>
                <a:gd name="adj1" fmla="val -82576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bogen verbindingslijn 29"/>
            <p:cNvCxnSpPr>
              <a:stCxn id="16" idx="1"/>
              <a:endCxn id="17" idx="1"/>
            </p:cNvCxnSpPr>
            <p:nvPr/>
          </p:nvCxnSpPr>
          <p:spPr>
            <a:xfrm rot="10800000" flipH="1" flipV="1">
              <a:off x="3916440" y="3488652"/>
              <a:ext cx="215870" cy="978924"/>
            </a:xfrm>
            <a:prstGeom prst="bentConnector3">
              <a:avLst>
                <a:gd name="adj1" fmla="val -82576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AutoShape 15"/>
          <p:cNvSpPr>
            <a:spLocks noChangeArrowheads="1"/>
          </p:cNvSpPr>
          <p:nvPr/>
        </p:nvSpPr>
        <p:spPr bwMode="auto">
          <a:xfrm>
            <a:off x="6681789" y="3793956"/>
            <a:ext cx="1662824" cy="420682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000" b="1" dirty="0" smtClean="0"/>
              <a:t>Dubinske analize rashoda</a:t>
            </a:r>
            <a:endParaRPr lang="hr-HR" sz="1000" b="1" dirty="0"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AutoShape 15"/>
          <p:cNvSpPr>
            <a:spLocks noChangeArrowheads="1"/>
          </p:cNvSpPr>
          <p:nvPr/>
        </p:nvSpPr>
        <p:spPr bwMode="auto">
          <a:xfrm>
            <a:off x="6681789" y="4370120"/>
            <a:ext cx="1662824" cy="420682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000" b="1" dirty="0" smtClean="0"/>
              <a:t>Sveobuhvatne dubinske analize rashoda</a:t>
            </a:r>
            <a:endParaRPr lang="hr-HR" sz="1000" b="1" dirty="0">
              <a:ea typeface="Times New Roman" pitchFamily="18" charset="0"/>
              <a:cs typeface="Times New Roman" pitchFamily="18" charset="0"/>
            </a:endParaRPr>
          </a:p>
        </p:txBody>
      </p:sp>
      <p:cxnSp>
        <p:nvCxnSpPr>
          <p:cNvPr id="76" name="Gebogen verbindingslijn 75"/>
          <p:cNvCxnSpPr>
            <a:stCxn id="14" idx="2"/>
            <a:endCxn id="22" idx="0"/>
          </p:cNvCxnSpPr>
          <p:nvPr/>
        </p:nvCxnSpPr>
        <p:spPr>
          <a:xfrm rot="16200000" flipH="1">
            <a:off x="5264945" y="1608297"/>
            <a:ext cx="439397" cy="239283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Gebogen verbindingslijn 82"/>
          <p:cNvCxnSpPr>
            <a:stCxn id="15" idx="1"/>
            <a:endCxn id="19" idx="1"/>
          </p:cNvCxnSpPr>
          <p:nvPr/>
        </p:nvCxnSpPr>
        <p:spPr>
          <a:xfrm rot="10800000" flipH="1" flipV="1">
            <a:off x="866775" y="3235805"/>
            <a:ext cx="256218" cy="649451"/>
          </a:xfrm>
          <a:prstGeom prst="bentConnector3">
            <a:avLst>
              <a:gd name="adj1" fmla="val -8922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Gebogen verbindingslijn 84"/>
          <p:cNvCxnSpPr>
            <a:stCxn id="15" idx="1"/>
            <a:endCxn id="63" idx="1"/>
          </p:cNvCxnSpPr>
          <p:nvPr/>
        </p:nvCxnSpPr>
        <p:spPr>
          <a:xfrm rot="10800000" flipH="1" flipV="1">
            <a:off x="866775" y="3235805"/>
            <a:ext cx="256218" cy="1200305"/>
          </a:xfrm>
          <a:prstGeom prst="bentConnector3">
            <a:avLst>
              <a:gd name="adj1" fmla="val -8922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6365234" y="3643738"/>
            <a:ext cx="2141204" cy="1310382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0" name="AutoShape 15"/>
          <p:cNvSpPr>
            <a:spLocks noChangeArrowheads="1"/>
          </p:cNvSpPr>
          <p:nvPr/>
        </p:nvSpPr>
        <p:spPr bwMode="auto">
          <a:xfrm>
            <a:off x="6696173" y="5009312"/>
            <a:ext cx="1662824" cy="47243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000" b="1" dirty="0" smtClean="0"/>
              <a:t>Ostalo: Radna skupina za kontrolu troškova zdravstvene zaštite</a:t>
            </a:r>
            <a:endParaRPr lang="hr-HR" sz="1000" b="1" dirty="0">
              <a:ea typeface="Times New Roman" pitchFamily="18" charset="0"/>
              <a:cs typeface="Times New Roman" pitchFamily="18" charset="0"/>
            </a:endParaRPr>
          </a:p>
        </p:txBody>
      </p:sp>
      <p:cxnSp>
        <p:nvCxnSpPr>
          <p:cNvPr id="43" name="Gebogen verbindingslijn 42"/>
          <p:cNvCxnSpPr>
            <a:stCxn id="22" idx="1"/>
            <a:endCxn id="39" idx="1"/>
          </p:cNvCxnSpPr>
          <p:nvPr/>
        </p:nvCxnSpPr>
        <p:spPr>
          <a:xfrm rot="10800000" flipH="1" flipV="1">
            <a:off x="5849911" y="3234733"/>
            <a:ext cx="831878" cy="769563"/>
          </a:xfrm>
          <a:prstGeom prst="bentConnector3">
            <a:avLst>
              <a:gd name="adj1" fmla="val -2748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bogen verbindingslijn 44"/>
          <p:cNvCxnSpPr>
            <a:stCxn id="22" idx="1"/>
            <a:endCxn id="40" idx="1"/>
          </p:cNvCxnSpPr>
          <p:nvPr/>
        </p:nvCxnSpPr>
        <p:spPr>
          <a:xfrm rot="10800000" flipH="1" flipV="1">
            <a:off x="5849911" y="3234733"/>
            <a:ext cx="831878" cy="1345727"/>
          </a:xfrm>
          <a:prstGeom prst="bentConnector3">
            <a:avLst>
              <a:gd name="adj1" fmla="val -2748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bogen verbindingslijn 53"/>
          <p:cNvCxnSpPr>
            <a:stCxn id="22" idx="1"/>
            <a:endCxn id="30" idx="1"/>
          </p:cNvCxnSpPr>
          <p:nvPr/>
        </p:nvCxnSpPr>
        <p:spPr>
          <a:xfrm rot="10800000" flipH="1" flipV="1">
            <a:off x="5849911" y="3234733"/>
            <a:ext cx="846262" cy="2010793"/>
          </a:xfrm>
          <a:prstGeom prst="bentConnector3">
            <a:avLst>
              <a:gd name="adj1" fmla="val -2701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14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A6DD8-B100-488C-B5EF-E821E1D1294B}" type="slidenum">
              <a:rPr lang="nl-NL" smtClean="0"/>
              <a:pPr>
                <a:defRPr/>
              </a:pPr>
              <a:t>8</a:t>
            </a:fld>
            <a:endParaRPr lang="hr-HR"/>
          </a:p>
        </p:txBody>
      </p:sp>
      <p:sp>
        <p:nvSpPr>
          <p:cNvPr id="9" name="Tekstvak 10"/>
          <p:cNvSpPr txBox="1"/>
          <p:nvPr/>
        </p:nvSpPr>
        <p:spPr>
          <a:xfrm>
            <a:off x="6757123" y="1894794"/>
            <a:ext cx="2414587" cy="40164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1000" b="1" dirty="0" smtClean="0"/>
              <a:t>Dubinske analize rashoda</a:t>
            </a:r>
          </a:p>
          <a:p>
            <a:pPr>
              <a:lnSpc>
                <a:spcPct val="150000"/>
              </a:lnSpc>
              <a:defRPr/>
            </a:pPr>
            <a:r>
              <a:rPr lang="en-US" sz="1000" b="1" dirty="0" smtClean="0"/>
              <a:t> 2014. i 2015. </a:t>
            </a:r>
          </a:p>
          <a:p>
            <a:pPr marL="228600" indent="-228600">
              <a:lnSpc>
                <a:spcPct val="150000"/>
              </a:lnSpc>
              <a:buFontTx/>
              <a:buAutoNum type="arabicPeriod"/>
              <a:defRPr/>
            </a:pPr>
            <a:r>
              <a:rPr lang="en-US" sz="1000" dirty="0" smtClean="0"/>
              <a:t>Oružani sustavi</a:t>
            </a:r>
          </a:p>
          <a:p>
            <a:pPr marL="228600" indent="-228600">
              <a:lnSpc>
                <a:spcPct val="150000"/>
              </a:lnSpc>
              <a:buFontTx/>
              <a:buAutoNum type="arabicPeriod"/>
              <a:defRPr/>
            </a:pPr>
            <a:r>
              <a:rPr lang="en-US" sz="1000" dirty="0" smtClean="0"/>
              <a:t>Mirovinski javni sektor </a:t>
            </a:r>
          </a:p>
          <a:p>
            <a:pPr marL="228600" indent="-228600">
              <a:lnSpc>
                <a:spcPct val="150000"/>
              </a:lnSpc>
              <a:buFontTx/>
              <a:buAutoNum type="arabicPeriod"/>
              <a:defRPr/>
            </a:pPr>
            <a:r>
              <a:rPr lang="en-US" sz="1000" dirty="0" smtClean="0"/>
              <a:t>Osobe sa samostalnom djelatnošću </a:t>
            </a:r>
          </a:p>
          <a:p>
            <a:pPr marL="228600" indent="-228600">
              <a:lnSpc>
                <a:spcPct val="150000"/>
              </a:lnSpc>
              <a:buFontTx/>
              <a:buAutoNum type="arabicPeriod"/>
              <a:defRPr/>
            </a:pPr>
            <a:r>
              <a:rPr lang="en-US" sz="1000" dirty="0" smtClean="0"/>
              <a:t>Policija</a:t>
            </a:r>
          </a:p>
          <a:p>
            <a:pPr marL="228600" indent="-228600">
              <a:lnSpc>
                <a:spcPct val="150000"/>
              </a:lnSpc>
              <a:buFontTx/>
              <a:buAutoNum type="arabicPeriod"/>
              <a:defRPr/>
            </a:pPr>
            <a:r>
              <a:rPr lang="en-US" sz="1000" dirty="0" smtClean="0"/>
              <a:t>Provođenje prometnih propisa </a:t>
            </a:r>
          </a:p>
          <a:p>
            <a:pPr marL="228600" indent="-228600">
              <a:lnSpc>
                <a:spcPct val="150000"/>
              </a:lnSpc>
              <a:buFontTx/>
              <a:buAutoNum type="arabicPeriod"/>
              <a:defRPr/>
            </a:pPr>
            <a:r>
              <a:rPr lang="en-US" sz="1000" dirty="0" smtClean="0"/>
              <a:t>Socijalno stanovanje </a:t>
            </a:r>
          </a:p>
          <a:p>
            <a:pPr marL="228600" indent="-228600">
              <a:lnSpc>
                <a:spcPct val="150000"/>
              </a:lnSpc>
              <a:buFontTx/>
              <a:buAutoNum type="arabicPeriod"/>
              <a:defRPr/>
            </a:pPr>
            <a:r>
              <a:rPr lang="en-US" sz="1000" dirty="0" smtClean="0"/>
              <a:t>Isplativost opcija smanjenja emisija CO2 </a:t>
            </a:r>
          </a:p>
          <a:p>
            <a:pPr marL="228600" indent="-228600">
              <a:lnSpc>
                <a:spcPct val="150000"/>
              </a:lnSpc>
              <a:buFontTx/>
              <a:buAutoNum type="arabicPeriod"/>
              <a:defRPr/>
            </a:pPr>
            <a:r>
              <a:rPr lang="en-US" sz="1000" dirty="0" smtClean="0"/>
              <a:t>Kontrola rizika kod bankarskog poslovanja riznice </a:t>
            </a:r>
          </a:p>
          <a:p>
            <a:pPr marL="228600" indent="-228600">
              <a:lnSpc>
                <a:spcPct val="150000"/>
              </a:lnSpc>
              <a:buFontTx/>
              <a:buAutoNum type="arabicPeriod"/>
              <a:defRPr/>
            </a:pPr>
            <a:r>
              <a:rPr lang="en-US" sz="1000" dirty="0" smtClean="0"/>
              <a:t>Preventivne zdravstvene mjere </a:t>
            </a:r>
          </a:p>
          <a:p>
            <a:pPr marL="228600" indent="-228600">
              <a:lnSpc>
                <a:spcPct val="150000"/>
              </a:lnSpc>
              <a:buFontTx/>
              <a:buAutoNum type="arabicPeriod"/>
              <a:defRPr/>
            </a:pPr>
            <a:r>
              <a:rPr lang="en-US" sz="1000" dirty="0" smtClean="0"/>
              <a:t>Porezni prihodi </a:t>
            </a:r>
          </a:p>
          <a:p>
            <a:pPr marL="228600" indent="-228600">
              <a:lnSpc>
                <a:spcPct val="150000"/>
              </a:lnSpc>
              <a:buFontTx/>
              <a:buAutoNum type="arabicPeriod"/>
              <a:defRPr/>
            </a:pPr>
            <a:r>
              <a:rPr lang="en-US" sz="1000" dirty="0" smtClean="0"/>
              <a:t>Infrastrukturni planovi </a:t>
            </a:r>
          </a:p>
          <a:p>
            <a:pPr marL="228600" indent="-228600">
              <a:lnSpc>
                <a:spcPct val="150000"/>
              </a:lnSpc>
              <a:buFontTx/>
              <a:buAutoNum type="arabicPeriod"/>
              <a:defRPr/>
            </a:pPr>
            <a:r>
              <a:rPr lang="en-US" sz="1000" dirty="0" smtClean="0"/>
              <a:t>Učinkovitost obrazovanja </a:t>
            </a:r>
          </a:p>
          <a:p>
            <a:pPr marL="228600" indent="-228600">
              <a:lnSpc>
                <a:spcPct val="150000"/>
              </a:lnSpc>
              <a:defRPr/>
            </a:pPr>
            <a:endParaRPr lang="hr-HR" sz="1000" dirty="0" smtClean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478338" y="6386513"/>
            <a:ext cx="4165600" cy="315912"/>
          </a:xfrm>
        </p:spPr>
        <p:txBody>
          <a:bodyPr/>
          <a:lstStyle/>
          <a:p>
            <a:pPr algn="r">
              <a:defRPr/>
            </a:pPr>
            <a:r>
              <a:rPr dirty="0" smtClean="0"/>
              <a:t>Dubinske analize rashoda u Nizozemskoj</a:t>
            </a:r>
            <a:endParaRPr lang="hr-HR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352424" y="1263650"/>
            <a:ext cx="8791575" cy="571500"/>
          </a:xfrm>
        </p:spPr>
        <p:txBody>
          <a:bodyPr/>
          <a:lstStyle/>
          <a:p>
            <a:pPr>
              <a:defRPr/>
            </a:pPr>
            <a:r>
              <a:rPr lang="en-US" sz="2800" noProof="0" dirty="0" smtClean="0"/>
              <a:t>Broj dubinskih analiza rashoda: 1981.-2015. </a:t>
            </a:r>
            <a:endParaRPr lang="hr-HR" sz="2800" noProof="0" dirty="0"/>
          </a:p>
        </p:txBody>
      </p:sp>
      <p:pic>
        <p:nvPicPr>
          <p:cNvPr id="3074" name="Picture 2" descr="C:\Users\Assia\Desktop\Untitled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56" y="1894794"/>
            <a:ext cx="6239492" cy="43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6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6ED396-2A77-4F4C-BE29-5FAA6AF0D435}" type="slidenum">
              <a:rPr lang="nl-NL" smtClean="0"/>
              <a:pPr>
                <a:defRPr/>
              </a:pPr>
              <a:t>9</a:t>
            </a:fld>
            <a:endParaRPr lang="hr-HR"/>
          </a:p>
        </p:txBody>
      </p:sp>
      <p:sp>
        <p:nvSpPr>
          <p:cNvPr id="23555" name="Tekstvak 5"/>
          <p:cNvSpPr txBox="1">
            <a:spLocks noChangeArrowheads="1"/>
          </p:cNvSpPr>
          <p:nvPr/>
        </p:nvSpPr>
        <p:spPr bwMode="auto">
          <a:xfrm>
            <a:off x="161925" y="2072728"/>
            <a:ext cx="8982075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dirty="0" smtClean="0">
                <a:solidFill>
                  <a:srgbClr val="C00000"/>
                </a:solidFill>
              </a:rPr>
              <a:t>Dubinske analize rashoda u Nizozemskoj:</a:t>
            </a:r>
          </a:p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Ključni elementi za uspješnu dubinsku analizu rashoda  </a:t>
            </a:r>
            <a:endParaRPr lang="hr-HR" sz="2800" dirty="0" smtClean="0">
              <a:solidFill>
                <a:srgbClr val="C00000"/>
              </a:solidFill>
            </a:endParaRPr>
          </a:p>
        </p:txBody>
      </p:sp>
      <p:pic>
        <p:nvPicPr>
          <p:cNvPr id="23556" name="Picture 7" descr="http://www.elsevier.nl/upload/4ba31f04-c1ee-4ea4-9b1c-e9afc9fa0a34_heroverwegingen01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1213" y="3716338"/>
            <a:ext cx="2566987" cy="192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478338" y="6386513"/>
            <a:ext cx="4165600" cy="315912"/>
          </a:xfrm>
        </p:spPr>
        <p:txBody>
          <a:bodyPr/>
          <a:lstStyle/>
          <a:p>
            <a:pPr algn="r">
              <a:defRPr/>
            </a:pPr>
            <a:r>
              <a:rPr dirty="0" smtClean="0"/>
              <a:t>Dubinske analize rashoda u Nizozemskoj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34837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KSTDIA" val="ja"/>
</p:tagLst>
</file>

<file path=ppt/theme/theme1.xml><?xml version="1.0" encoding="utf-8"?>
<a:theme xmlns:a="http://schemas.openxmlformats.org/drawingml/2006/main" name="Inhoud bullet">
  <a:themeElements>
    <a:clrScheme name="">
      <a:dk1>
        <a:srgbClr val="000000"/>
      </a:dk1>
      <a:lt1>
        <a:srgbClr val="FFFFFF"/>
      </a:lt1>
      <a:dk2>
        <a:srgbClr val="046F96"/>
      </a:dk2>
      <a:lt2>
        <a:srgbClr val="EEECE1"/>
      </a:lt2>
      <a:accent1>
        <a:srgbClr val="046F96"/>
      </a:accent1>
      <a:accent2>
        <a:srgbClr val="9ACCD4"/>
      </a:accent2>
      <a:accent3>
        <a:srgbClr val="FFFFFF"/>
      </a:accent3>
      <a:accent4>
        <a:srgbClr val="000000"/>
      </a:accent4>
      <a:accent5>
        <a:srgbClr val="AABBC9"/>
      </a:accent5>
      <a:accent6>
        <a:srgbClr val="8BB9C0"/>
      </a:accent6>
      <a:hlink>
        <a:srgbClr val="ED8FBB"/>
      </a:hlink>
      <a:folHlink>
        <a:srgbClr val="900079"/>
      </a:folHlink>
    </a:clrScheme>
    <a:fontScheme name="Inhoud bull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houd bullet 1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24C2B0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20B09F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houd bullet 2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houd bullet 3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58AE8B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4F9D7D"/>
        </a:accent6>
        <a:hlink>
          <a:srgbClr val="2494C5"/>
        </a:hlink>
        <a:folHlink>
          <a:srgbClr val="9ACC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andaardontwerp">
  <a:themeElements>
    <a:clrScheme name="Kleurenschema Groen">
      <a:dk1>
        <a:sysClr val="windowText" lastClr="000000"/>
      </a:dk1>
      <a:lt1>
        <a:sysClr val="window" lastClr="FFFFFF"/>
      </a:lt1>
      <a:dk2>
        <a:srgbClr val="F4BBD6"/>
      </a:dk2>
      <a:lt2>
        <a:srgbClr val="EEECE1"/>
      </a:lt2>
      <a:accent1>
        <a:srgbClr val="046F96"/>
      </a:accent1>
      <a:accent2>
        <a:srgbClr val="9ACCD4"/>
      </a:accent2>
      <a:accent3>
        <a:srgbClr val="ED8FBB"/>
      </a:accent3>
      <a:accent4>
        <a:srgbClr val="900079"/>
      </a:accent4>
      <a:accent5>
        <a:srgbClr val="47145C"/>
      </a:accent5>
      <a:accent6>
        <a:srgbClr val="0E4A10"/>
      </a:accent6>
      <a:hlink>
        <a:srgbClr val="0000FF"/>
      </a:hlink>
      <a:folHlink>
        <a:srgbClr val="800080"/>
      </a:folHlink>
    </a:clrScheme>
    <a:fontScheme name="Standaardontwerp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1777</TotalTime>
  <Words>1029</Words>
  <Application>Microsoft Office PowerPoint</Application>
  <PresentationFormat>On-screen Show (4:3)</PresentationFormat>
  <Paragraphs>275</Paragraphs>
  <Slides>27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Monotype Corsiva</vt:lpstr>
      <vt:lpstr>Times New Roman</vt:lpstr>
      <vt:lpstr>Verdana</vt:lpstr>
      <vt:lpstr>WenQuanYi Micro Hei</vt:lpstr>
      <vt:lpstr>Wingdings</vt:lpstr>
      <vt:lpstr>Inhoud bullet</vt:lpstr>
      <vt:lpstr>Standaardontwerp</vt:lpstr>
      <vt:lpstr>PowerPoint Presentation</vt:lpstr>
      <vt:lpstr>Definicija dubinske analize rashoda  </vt:lpstr>
      <vt:lpstr>PowerPoint Presentation</vt:lpstr>
      <vt:lpstr>Sadržaj</vt:lpstr>
      <vt:lpstr>PowerPoint Presentation</vt:lpstr>
      <vt:lpstr>Politički kontekst </vt:lpstr>
      <vt:lpstr>Nizozemski sustav evaluacije </vt:lpstr>
      <vt:lpstr>Broj dubinskih analiza rashoda: 1981.-2015. </vt:lpstr>
      <vt:lpstr>PowerPoint Presentation</vt:lpstr>
      <vt:lpstr>Dubinske analize rashoda: povezanost s proračunskim procesom</vt:lpstr>
      <vt:lpstr>Donošenje političkih i proračunskih odluka</vt:lpstr>
      <vt:lpstr>Dubinske analize rashoda: povezane s proračunskim procesom</vt:lpstr>
      <vt:lpstr>Opis poslova</vt:lpstr>
      <vt:lpstr>Vrste tema</vt:lpstr>
      <vt:lpstr>PowerPoint Presentation</vt:lpstr>
      <vt:lpstr>Dubinske analize rashoda: potpuno (?) neovisne  </vt:lpstr>
      <vt:lpstr>Dubinske analize rashoda: potpuno (?) neovisne</vt:lpstr>
      <vt:lpstr>Odbor za dubinsku analizu rashoda</vt:lpstr>
      <vt:lpstr>PowerPoint Presentation</vt:lpstr>
      <vt:lpstr>Dubinske analize rashoda: kreativne  </vt:lpstr>
      <vt:lpstr>PowerPoint Presentation</vt:lpstr>
      <vt:lpstr>Potreba za sveobuhvatnom dubinskom analizom rashoda 2009./2010.</vt:lpstr>
      <vt:lpstr>Raspored</vt:lpstr>
      <vt:lpstr>Sveobuhvatna dubinska analiza rashoda 2009./2010.</vt:lpstr>
      <vt:lpstr>Teme dubinske analize rashoda 2009./2010.</vt:lpstr>
      <vt:lpstr>Krajnji rezultat  </vt:lpstr>
      <vt:lpstr>Dubinske analize rashoda imaju značajan utjecaj    </vt:lpstr>
    </vt:vector>
  </TitlesOfParts>
  <Company>Ministerie van Financiën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Schols and Timmermans (2016)</dc:creator>
  <cp:lastModifiedBy>Naida Čaršimamović</cp:lastModifiedBy>
  <cp:revision>192</cp:revision>
  <dcterms:created xsi:type="dcterms:W3CDTF">2009-01-23T09:04:29Z</dcterms:created>
  <dcterms:modified xsi:type="dcterms:W3CDTF">2016-11-16T08:25:46Z</dcterms:modified>
</cp:coreProperties>
</file>