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91" r:id="rId1"/>
    <p:sldMasterId id="2147484258" r:id="rId2"/>
  </p:sldMasterIdLst>
  <p:notesMasterIdLst>
    <p:notesMasterId r:id="rId30"/>
  </p:notesMasterIdLst>
  <p:handoutMasterIdLst>
    <p:handoutMasterId r:id="rId31"/>
  </p:handoutMasterIdLst>
  <p:sldIdLst>
    <p:sldId id="290" r:id="rId3"/>
    <p:sldId id="326" r:id="rId4"/>
    <p:sldId id="329" r:id="rId5"/>
    <p:sldId id="292" r:id="rId6"/>
    <p:sldId id="321" r:id="rId7"/>
    <p:sldId id="295" r:id="rId8"/>
    <p:sldId id="298" r:id="rId9"/>
    <p:sldId id="300" r:id="rId10"/>
    <p:sldId id="338" r:id="rId11"/>
    <p:sldId id="331" r:id="rId12"/>
    <p:sldId id="297" r:id="rId13"/>
    <p:sldId id="315" r:id="rId14"/>
    <p:sldId id="317" r:id="rId15"/>
    <p:sldId id="325" r:id="rId16"/>
    <p:sldId id="332" r:id="rId17"/>
    <p:sldId id="334" r:id="rId18"/>
    <p:sldId id="324" r:id="rId19"/>
    <p:sldId id="302" r:id="rId20"/>
    <p:sldId id="335" r:id="rId21"/>
    <p:sldId id="337" r:id="rId22"/>
    <p:sldId id="304" r:id="rId23"/>
    <p:sldId id="318" r:id="rId24"/>
    <p:sldId id="309" r:id="rId25"/>
    <p:sldId id="306" r:id="rId26"/>
    <p:sldId id="322" r:id="rId27"/>
    <p:sldId id="308" r:id="rId28"/>
    <p:sldId id="311" r:id="rId29"/>
  </p:sldIdLst>
  <p:sldSz cx="9144000" cy="6858000" type="screen4x3"/>
  <p:notesSz cx="6805613" cy="9944100"/>
  <p:defaultTextStyle>
    <a:defPPr>
      <a:defRPr lang="nl-NL"/>
    </a:defPPr>
    <a:lvl1pPr algn="l" rtl="0" eaLnBrk="0" fontAlgn="base" hangingPunct="0">
      <a:spcBef>
        <a:spcPct val="0"/>
      </a:spcBef>
      <a:spcAft>
        <a:spcPct val="0"/>
      </a:spcAft>
      <a:defRPr sz="2600" kern="1200">
        <a:solidFill>
          <a:srgbClr val="000000"/>
        </a:solidFill>
        <a:latin typeface="Verdana" pitchFamily="34" charset="0"/>
        <a:ea typeface="+mn-ea"/>
        <a:cs typeface="Arial" charset="0"/>
      </a:defRPr>
    </a:lvl1pPr>
    <a:lvl2pPr marL="457200" algn="l" rtl="0" eaLnBrk="0" fontAlgn="base" hangingPunct="0">
      <a:spcBef>
        <a:spcPct val="0"/>
      </a:spcBef>
      <a:spcAft>
        <a:spcPct val="0"/>
      </a:spcAft>
      <a:defRPr sz="2600" kern="1200">
        <a:solidFill>
          <a:srgbClr val="000000"/>
        </a:solidFill>
        <a:latin typeface="Verdana" pitchFamily="34" charset="0"/>
        <a:ea typeface="+mn-ea"/>
        <a:cs typeface="Arial" charset="0"/>
      </a:defRPr>
    </a:lvl2pPr>
    <a:lvl3pPr marL="914400" algn="l" rtl="0" eaLnBrk="0" fontAlgn="base" hangingPunct="0">
      <a:spcBef>
        <a:spcPct val="0"/>
      </a:spcBef>
      <a:spcAft>
        <a:spcPct val="0"/>
      </a:spcAft>
      <a:defRPr sz="2600" kern="1200">
        <a:solidFill>
          <a:srgbClr val="000000"/>
        </a:solidFill>
        <a:latin typeface="Verdana" pitchFamily="34" charset="0"/>
        <a:ea typeface="+mn-ea"/>
        <a:cs typeface="Arial" charset="0"/>
      </a:defRPr>
    </a:lvl3pPr>
    <a:lvl4pPr marL="1371600" algn="l" rtl="0" eaLnBrk="0" fontAlgn="base" hangingPunct="0">
      <a:spcBef>
        <a:spcPct val="0"/>
      </a:spcBef>
      <a:spcAft>
        <a:spcPct val="0"/>
      </a:spcAft>
      <a:defRPr sz="2600" kern="1200">
        <a:solidFill>
          <a:srgbClr val="000000"/>
        </a:solidFill>
        <a:latin typeface="Verdana" pitchFamily="34" charset="0"/>
        <a:ea typeface="+mn-ea"/>
        <a:cs typeface="Arial" charset="0"/>
      </a:defRPr>
    </a:lvl4pPr>
    <a:lvl5pPr marL="1828800" algn="l" rtl="0" eaLnBrk="0" fontAlgn="base" hangingPunct="0">
      <a:spcBef>
        <a:spcPct val="0"/>
      </a:spcBef>
      <a:spcAft>
        <a:spcPct val="0"/>
      </a:spcAft>
      <a:defRPr sz="2600" kern="1200">
        <a:solidFill>
          <a:srgbClr val="000000"/>
        </a:solidFill>
        <a:latin typeface="Verdana" pitchFamily="34" charset="0"/>
        <a:ea typeface="+mn-ea"/>
        <a:cs typeface="Arial" charset="0"/>
      </a:defRPr>
    </a:lvl5pPr>
    <a:lvl6pPr marL="2286000" algn="l" defTabSz="914400" rtl="0" eaLnBrk="1" latinLnBrk="0" hangingPunct="1">
      <a:defRPr sz="2600" kern="1200">
        <a:solidFill>
          <a:srgbClr val="000000"/>
        </a:solidFill>
        <a:latin typeface="Verdana" pitchFamily="34" charset="0"/>
        <a:ea typeface="+mn-ea"/>
        <a:cs typeface="Arial" charset="0"/>
      </a:defRPr>
    </a:lvl6pPr>
    <a:lvl7pPr marL="2743200" algn="l" defTabSz="914400" rtl="0" eaLnBrk="1" latinLnBrk="0" hangingPunct="1">
      <a:defRPr sz="2600" kern="1200">
        <a:solidFill>
          <a:srgbClr val="000000"/>
        </a:solidFill>
        <a:latin typeface="Verdana" pitchFamily="34" charset="0"/>
        <a:ea typeface="+mn-ea"/>
        <a:cs typeface="Arial" charset="0"/>
      </a:defRPr>
    </a:lvl7pPr>
    <a:lvl8pPr marL="3200400" algn="l" defTabSz="914400" rtl="0" eaLnBrk="1" latinLnBrk="0" hangingPunct="1">
      <a:defRPr sz="2600" kern="1200">
        <a:solidFill>
          <a:srgbClr val="000000"/>
        </a:solidFill>
        <a:latin typeface="Verdana" pitchFamily="34" charset="0"/>
        <a:ea typeface="+mn-ea"/>
        <a:cs typeface="Arial" charset="0"/>
      </a:defRPr>
    </a:lvl8pPr>
    <a:lvl9pPr marL="3657600" algn="l" defTabSz="914400" rtl="0" eaLnBrk="1" latinLnBrk="0" hangingPunct="1">
      <a:defRPr sz="2600" kern="1200">
        <a:solidFill>
          <a:srgbClr val="000000"/>
        </a:solidFill>
        <a:latin typeface="Verdana" pitchFamily="34"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OCH"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2494C5"/>
    <a:srgbClr val="529D2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6" autoAdjust="0"/>
    <p:restoredTop sz="81905" autoAdjust="0"/>
  </p:normalViewPr>
  <p:slideViewPr>
    <p:cSldViewPr snapToGrid="0">
      <p:cViewPr varScale="1">
        <p:scale>
          <a:sx n="91" d="100"/>
          <a:sy n="91" d="100"/>
        </p:scale>
        <p:origin x="-1800" y="-108"/>
      </p:cViewPr>
      <p:guideLst>
        <p:guide orient="horz" pos="2160"/>
        <p:guide pos="2880"/>
      </p:guideLst>
    </p:cSldViewPr>
  </p:slideViewPr>
  <p:outlineViewPr>
    <p:cViewPr>
      <p:scale>
        <a:sx n="33" d="100"/>
        <a:sy n="33" d="100"/>
      </p:scale>
      <p:origin x="0" y="1156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fld id="{B5AFA1B3-A1FA-4F94-9DA9-FBB0398FC8E1}" type="datetimeFigureOut">
              <a:rPr lang="nl-NL" smtClean="0"/>
              <a:pPr/>
              <a:t>4-11-2016</a:t>
            </a:fld>
            <a:endParaRPr lang="nl-NL"/>
          </a:p>
        </p:txBody>
      </p:sp>
      <p:sp>
        <p:nvSpPr>
          <p:cNvPr id="4" name="Tijdelijke aanduiding voor voettekst 3"/>
          <p:cNvSpPr>
            <a:spLocks noGrp="1"/>
          </p:cNvSpPr>
          <p:nvPr>
            <p:ph type="ftr" sz="quarter" idx="2"/>
          </p:nvPr>
        </p:nvSpPr>
        <p:spPr>
          <a:xfrm>
            <a:off x="0" y="9445625"/>
            <a:ext cx="2949575" cy="496888"/>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4450" y="9445625"/>
            <a:ext cx="2949575" cy="496888"/>
          </a:xfrm>
          <a:prstGeom prst="rect">
            <a:avLst/>
          </a:prstGeom>
        </p:spPr>
        <p:txBody>
          <a:bodyPr vert="horz" lIns="91440" tIns="45720" rIns="91440" bIns="45720" rtlCol="0" anchor="b"/>
          <a:lstStyle>
            <a:lvl1pPr algn="r">
              <a:defRPr sz="1200"/>
            </a:lvl1pPr>
          </a:lstStyle>
          <a:p>
            <a:fld id="{D45F1FAA-BDFA-49FB-A58A-0C69DA0BD90F}" type="slidenum">
              <a:rPr lang="nl-NL" smtClean="0"/>
              <a:pPr/>
              <a:t>‹nr.›</a:t>
            </a:fld>
            <a:endParaRPr lang="nl-NL"/>
          </a:p>
        </p:txBody>
      </p:sp>
    </p:spTree>
    <p:extLst>
      <p:ext uri="{BB962C8B-B14F-4D97-AF65-F5344CB8AC3E}">
        <p14:creationId xmlns="" xmlns:p14="http://schemas.microsoft.com/office/powerpoint/2010/main" val="13018075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7205"/>
          </a:xfrm>
          <a:prstGeom prst="rect">
            <a:avLst/>
          </a:prstGeom>
        </p:spPr>
        <p:txBody>
          <a:bodyPr vert="horz" lIns="91440" tIns="45720" rIns="91440" bIns="45720" rtlCol="0"/>
          <a:lstStyle>
            <a:lvl1pPr algn="l" eaLnBrk="1" fontAlgn="auto" hangingPunct="1">
              <a:spcBef>
                <a:spcPts val="0"/>
              </a:spcBef>
              <a:spcAft>
                <a:spcPts val="0"/>
              </a:spcAft>
              <a:defRPr sz="1200">
                <a:solidFill>
                  <a:schemeClr val="tx1"/>
                </a:solidFill>
                <a:latin typeface="+mn-lt"/>
                <a:cs typeface="+mn-cs"/>
              </a:defRPr>
            </a:lvl1pPr>
          </a:lstStyle>
          <a:p>
            <a:pPr>
              <a:defRPr/>
            </a:pPr>
            <a:endParaRPr lang="nl-NL"/>
          </a:p>
        </p:txBody>
      </p:sp>
      <p:sp>
        <p:nvSpPr>
          <p:cNvPr id="3" name="Tijdelijke aanduiding voor datum 2"/>
          <p:cNvSpPr>
            <a:spLocks noGrp="1"/>
          </p:cNvSpPr>
          <p:nvPr>
            <p:ph type="dt" idx="1"/>
          </p:nvPr>
        </p:nvSpPr>
        <p:spPr>
          <a:xfrm>
            <a:off x="3854939" y="0"/>
            <a:ext cx="2949099" cy="497205"/>
          </a:xfrm>
          <a:prstGeom prst="rect">
            <a:avLst/>
          </a:prstGeom>
        </p:spPr>
        <p:txBody>
          <a:bodyPr vert="horz" lIns="91440" tIns="45720" rIns="91440" bIns="45720" rtlCol="0"/>
          <a:lstStyle>
            <a:lvl1pPr algn="r" eaLnBrk="1" fontAlgn="auto" hangingPunct="1">
              <a:spcBef>
                <a:spcPts val="0"/>
              </a:spcBef>
              <a:spcAft>
                <a:spcPts val="0"/>
              </a:spcAft>
              <a:defRPr sz="1200">
                <a:solidFill>
                  <a:schemeClr val="tx1"/>
                </a:solidFill>
                <a:latin typeface="+mn-lt"/>
                <a:cs typeface="+mn-cs"/>
              </a:defRPr>
            </a:lvl1pPr>
          </a:lstStyle>
          <a:p>
            <a:pPr>
              <a:defRPr/>
            </a:pPr>
            <a:fld id="{62B2341E-3CF0-4656-8CE4-9117A46C4B67}" type="datetimeFigureOut">
              <a:rPr lang="nl-NL"/>
              <a:pPr>
                <a:defRPr/>
              </a:pPr>
              <a:t>4-11-2016</a:t>
            </a:fld>
            <a:endParaRPr lang="nl-NL" dirty="0"/>
          </a:p>
        </p:txBody>
      </p:sp>
      <p:sp>
        <p:nvSpPr>
          <p:cNvPr id="4" name="Tijdelijke aanduiding voor dia-afbeelding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pPr lvl="0"/>
            <a:endParaRPr lang="nl-NL" noProof="0" dirty="0" smtClean="0"/>
          </a:p>
        </p:txBody>
      </p:sp>
      <p:sp>
        <p:nvSpPr>
          <p:cNvPr id="5" name="Tijdelijke aanduiding voor notities 4"/>
          <p:cNvSpPr>
            <a:spLocks noGrp="1"/>
          </p:cNvSpPr>
          <p:nvPr>
            <p:ph type="body" sz="quarter" idx="3"/>
          </p:nvPr>
        </p:nvSpPr>
        <p:spPr>
          <a:xfrm>
            <a:off x="680562" y="4723448"/>
            <a:ext cx="5444490" cy="4474845"/>
          </a:xfrm>
          <a:prstGeom prst="rect">
            <a:avLst/>
          </a:prstGeom>
        </p:spPr>
        <p:txBody>
          <a:bodyPr vert="horz" wrap="square" lIns="91440" tIns="45720" rIns="91440" bIns="45720" numCol="1" anchor="t" anchorCtr="0" compatLnSpc="1">
            <a:prstTxWarp prst="textNoShape">
              <a:avLst/>
            </a:prstTxWarp>
            <a:normAutofit/>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6" name="Tijdelijke aanduiding voor voettekst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eaLnBrk="1" fontAlgn="auto" hangingPunct="1">
              <a:spcBef>
                <a:spcPts val="0"/>
              </a:spcBef>
              <a:spcAft>
                <a:spcPts val="0"/>
              </a:spcAft>
              <a:defRPr sz="1200">
                <a:solidFill>
                  <a:schemeClr val="tx1"/>
                </a:solidFill>
                <a:latin typeface="+mn-lt"/>
                <a:cs typeface="+mn-cs"/>
              </a:defRPr>
            </a:lvl1pPr>
          </a:lstStyle>
          <a:p>
            <a:pPr>
              <a:defRPr/>
            </a:pPr>
            <a:endParaRPr lang="nl-NL"/>
          </a:p>
        </p:txBody>
      </p:sp>
      <p:sp>
        <p:nvSpPr>
          <p:cNvPr id="7" name="Tijdelijke aanduiding voor dianumm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eaLnBrk="1" fontAlgn="auto" hangingPunct="1">
              <a:spcBef>
                <a:spcPts val="0"/>
              </a:spcBef>
              <a:spcAft>
                <a:spcPts val="0"/>
              </a:spcAft>
              <a:defRPr sz="1200">
                <a:solidFill>
                  <a:schemeClr val="tx1"/>
                </a:solidFill>
                <a:latin typeface="+mn-lt"/>
                <a:cs typeface="+mn-cs"/>
              </a:defRPr>
            </a:lvl1pPr>
          </a:lstStyle>
          <a:p>
            <a:pPr>
              <a:defRPr/>
            </a:pPr>
            <a:fld id="{46768D80-75C9-4F18-B9CE-6964CC2CF748}" type="slidenum">
              <a:rPr lang="nl-NL"/>
              <a:pPr>
                <a:defRPr/>
              </a:pPr>
              <a:t>‹nr.›</a:t>
            </a:fld>
            <a:endParaRPr lang="nl-NL" dirty="0"/>
          </a:p>
        </p:txBody>
      </p:sp>
    </p:spTree>
    <p:extLst>
      <p:ext uri="{BB962C8B-B14F-4D97-AF65-F5344CB8AC3E}">
        <p14:creationId xmlns="" xmlns:p14="http://schemas.microsoft.com/office/powerpoint/2010/main" val="33214381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l-NL" sz="1200" kern="1200" dirty="0" err="1" smtClean="0">
                <a:solidFill>
                  <a:schemeClr val="tx1"/>
                </a:solidFill>
                <a:latin typeface="+mn-lt"/>
                <a:ea typeface="+mn-ea"/>
                <a:cs typeface="Arial" charset="0"/>
              </a:rPr>
              <a:t>Questions</a:t>
            </a:r>
            <a:r>
              <a:rPr lang="nl-NL" sz="1200" kern="1200" dirty="0" smtClean="0">
                <a:solidFill>
                  <a:schemeClr val="tx1"/>
                </a:solidFill>
                <a:latin typeface="+mn-lt"/>
                <a:ea typeface="+mn-ea"/>
                <a:cs typeface="Arial" charset="0"/>
              </a:rPr>
              <a:t> </a:t>
            </a:r>
            <a:r>
              <a:rPr lang="nl-NL" sz="1200" kern="1200" dirty="0" err="1" smtClean="0">
                <a:solidFill>
                  <a:schemeClr val="tx1"/>
                </a:solidFill>
                <a:latin typeface="+mn-lt"/>
                <a:ea typeface="+mn-ea"/>
                <a:cs typeface="Arial" charset="0"/>
              </a:rPr>
              <a:t>from</a:t>
            </a:r>
            <a:r>
              <a:rPr lang="nl-NL" sz="1200" kern="1200" dirty="0" smtClean="0">
                <a:solidFill>
                  <a:schemeClr val="tx1"/>
                </a:solidFill>
                <a:latin typeface="+mn-lt"/>
                <a:ea typeface="+mn-ea"/>
                <a:cs typeface="Arial" charset="0"/>
              </a:rPr>
              <a:t> the </a:t>
            </a:r>
            <a:r>
              <a:rPr lang="nl-NL" sz="1200" kern="1200" dirty="0" err="1" smtClean="0">
                <a:solidFill>
                  <a:schemeClr val="tx1"/>
                </a:solidFill>
                <a:latin typeface="+mn-lt"/>
                <a:ea typeface="+mn-ea"/>
                <a:cs typeface="Arial" charset="0"/>
              </a:rPr>
              <a:t>working</a:t>
            </a:r>
            <a:r>
              <a:rPr lang="nl-NL" sz="1200" kern="1200" dirty="0" smtClean="0">
                <a:solidFill>
                  <a:schemeClr val="tx1"/>
                </a:solidFill>
                <a:latin typeface="+mn-lt"/>
                <a:ea typeface="+mn-ea"/>
                <a:cs typeface="Arial" charset="0"/>
              </a:rPr>
              <a:t> </a:t>
            </a:r>
            <a:r>
              <a:rPr lang="nl-NL" sz="1200" kern="1200" dirty="0" err="1" smtClean="0">
                <a:solidFill>
                  <a:schemeClr val="tx1"/>
                </a:solidFill>
                <a:latin typeface="+mn-lt"/>
                <a:ea typeface="+mn-ea"/>
                <a:cs typeface="Arial" charset="0"/>
              </a:rPr>
              <a:t>group</a:t>
            </a:r>
            <a:r>
              <a:rPr lang="nl-NL" sz="1200" kern="1200" dirty="0" smtClean="0">
                <a:solidFill>
                  <a:schemeClr val="tx1"/>
                </a:solidFill>
                <a:latin typeface="+mn-lt"/>
                <a:ea typeface="+mn-ea"/>
                <a:cs typeface="Arial" charset="0"/>
              </a:rPr>
              <a:t> </a:t>
            </a:r>
            <a:r>
              <a:rPr lang="nl-NL" sz="1200" kern="1200" dirty="0" err="1" smtClean="0">
                <a:solidFill>
                  <a:schemeClr val="tx1"/>
                </a:solidFill>
                <a:latin typeface="+mn-lt"/>
                <a:ea typeface="+mn-ea"/>
                <a:cs typeface="Arial" charset="0"/>
              </a:rPr>
              <a:t>on</a:t>
            </a:r>
            <a:r>
              <a:rPr lang="nl-NL" sz="1200" kern="1200" dirty="0" smtClean="0">
                <a:solidFill>
                  <a:schemeClr val="tx1"/>
                </a:solidFill>
                <a:latin typeface="+mn-lt"/>
                <a:ea typeface="+mn-ea"/>
                <a:cs typeface="Arial" charset="0"/>
              </a:rPr>
              <a:t> performance and program </a:t>
            </a:r>
            <a:r>
              <a:rPr lang="nl-NL" sz="1200" kern="1200" dirty="0" err="1" smtClean="0">
                <a:solidFill>
                  <a:schemeClr val="tx1"/>
                </a:solidFill>
                <a:latin typeface="+mn-lt"/>
                <a:ea typeface="+mn-ea"/>
                <a:cs typeface="Arial" charset="0"/>
              </a:rPr>
              <a:t>budgeting</a:t>
            </a:r>
            <a:r>
              <a:rPr lang="nl-NL" sz="1200" kern="1200" dirty="0" smtClean="0">
                <a:solidFill>
                  <a:schemeClr val="tx1"/>
                </a:solidFill>
                <a:latin typeface="+mn-lt"/>
                <a:ea typeface="+mn-ea"/>
                <a:cs typeface="Arial" charset="0"/>
              </a:rPr>
              <a:t>:</a:t>
            </a:r>
          </a:p>
          <a:p>
            <a:pPr marL="0" marR="0" indent="0" algn="l" defTabSz="914400" rtl="0" eaLnBrk="0" fontAlgn="base" latinLnBrk="0" hangingPunct="0">
              <a:lnSpc>
                <a:spcPct val="100000"/>
              </a:lnSpc>
              <a:spcBef>
                <a:spcPct val="30000"/>
              </a:spcBef>
              <a:spcAft>
                <a:spcPct val="0"/>
              </a:spcAft>
              <a:buClrTx/>
              <a:buSzTx/>
              <a:buFontTx/>
              <a:buChar char="-"/>
              <a:tabLst/>
              <a:defRPr/>
            </a:pPr>
            <a:r>
              <a:rPr lang="nl-NL" sz="1200" kern="1200" baseline="0" dirty="0" smtClean="0">
                <a:solidFill>
                  <a:schemeClr val="tx1"/>
                </a:solidFill>
                <a:latin typeface="+mn-lt"/>
                <a:ea typeface="+mn-ea"/>
                <a:cs typeface="Arial" charset="0"/>
              </a:rPr>
              <a:t> </a:t>
            </a:r>
            <a:r>
              <a:rPr lang="nl-NL" sz="1200" kern="1200" baseline="0" dirty="0" err="1" smtClean="0">
                <a:solidFill>
                  <a:schemeClr val="tx1"/>
                </a:solidFill>
                <a:latin typeface="+mn-lt"/>
                <a:ea typeface="+mn-ea"/>
                <a:cs typeface="Arial" charset="0"/>
              </a:rPr>
              <a:t>H</a:t>
            </a:r>
            <a:r>
              <a:rPr lang="nl-NL" sz="1200" kern="1200" dirty="0" err="1" smtClean="0">
                <a:solidFill>
                  <a:schemeClr val="tx1"/>
                </a:solidFill>
                <a:latin typeface="+mn-lt"/>
                <a:ea typeface="+mn-ea"/>
                <a:cs typeface="Arial" charset="0"/>
              </a:rPr>
              <a:t>ow</a:t>
            </a:r>
            <a:r>
              <a:rPr lang="nl-NL" sz="1200" kern="1200" dirty="0" smtClean="0">
                <a:solidFill>
                  <a:schemeClr val="tx1"/>
                </a:solidFill>
                <a:latin typeface="+mn-lt"/>
                <a:ea typeface="+mn-ea"/>
                <a:cs typeface="Arial" charset="0"/>
              </a:rPr>
              <a:t> the </a:t>
            </a:r>
            <a:r>
              <a:rPr lang="nl-NL" sz="1200" kern="1200" dirty="0" err="1" smtClean="0">
                <a:solidFill>
                  <a:schemeClr val="tx1"/>
                </a:solidFill>
                <a:latin typeface="+mn-lt"/>
                <a:ea typeface="+mn-ea"/>
                <a:cs typeface="Arial" charset="0"/>
              </a:rPr>
              <a:t>approach</a:t>
            </a:r>
            <a:r>
              <a:rPr lang="nl-NL" sz="1200" kern="1200" dirty="0" smtClean="0">
                <a:solidFill>
                  <a:schemeClr val="tx1"/>
                </a:solidFill>
                <a:latin typeface="+mn-lt"/>
                <a:ea typeface="+mn-ea"/>
                <a:cs typeface="Arial" charset="0"/>
              </a:rPr>
              <a:t> is </a:t>
            </a:r>
            <a:r>
              <a:rPr lang="nl-NL" sz="1200" kern="1200" dirty="0" err="1" smtClean="0">
                <a:solidFill>
                  <a:schemeClr val="tx1"/>
                </a:solidFill>
                <a:latin typeface="+mn-lt"/>
                <a:ea typeface="+mn-ea"/>
                <a:cs typeface="Arial" charset="0"/>
              </a:rPr>
              <a:t>technically</a:t>
            </a:r>
            <a:r>
              <a:rPr lang="nl-NL" sz="1200" kern="1200" dirty="0" smtClean="0">
                <a:solidFill>
                  <a:schemeClr val="tx1"/>
                </a:solidFill>
                <a:latin typeface="+mn-lt"/>
                <a:ea typeface="+mn-ea"/>
                <a:cs typeface="Arial" charset="0"/>
              </a:rPr>
              <a:t> </a:t>
            </a:r>
            <a:r>
              <a:rPr lang="nl-NL" sz="1200" kern="1200" dirty="0" err="1" smtClean="0">
                <a:solidFill>
                  <a:schemeClr val="tx1"/>
                </a:solidFill>
                <a:latin typeface="+mn-lt"/>
                <a:ea typeface="+mn-ea"/>
                <a:cs typeface="Arial" charset="0"/>
              </a:rPr>
              <a:t>designed</a:t>
            </a:r>
            <a:r>
              <a:rPr lang="nl-NL" sz="1200" kern="1200" dirty="0" smtClean="0">
                <a:solidFill>
                  <a:schemeClr val="tx1"/>
                </a:solidFill>
                <a:latin typeface="+mn-lt"/>
                <a:ea typeface="+mn-ea"/>
                <a:cs typeface="Arial" charset="0"/>
              </a:rPr>
              <a:t> and </a:t>
            </a:r>
            <a:r>
              <a:rPr lang="nl-NL" sz="1200" kern="1200" dirty="0" err="1" smtClean="0">
                <a:solidFill>
                  <a:schemeClr val="tx1"/>
                </a:solidFill>
                <a:latin typeface="+mn-lt"/>
                <a:ea typeface="+mn-ea"/>
                <a:cs typeface="Arial" charset="0"/>
              </a:rPr>
              <a:t>implemented</a:t>
            </a:r>
            <a:endParaRPr lang="nl-NL" sz="1200" kern="1200" dirty="0" smtClean="0">
              <a:solidFill>
                <a:schemeClr val="tx1"/>
              </a:solidFill>
              <a:latin typeface="+mn-lt"/>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Char char="-"/>
              <a:tabLst/>
              <a:defRPr/>
            </a:pPr>
            <a:r>
              <a:rPr lang="nl-NL" sz="1200" kern="1200" dirty="0" smtClean="0">
                <a:solidFill>
                  <a:schemeClr val="tx1"/>
                </a:solidFill>
                <a:latin typeface="+mn-lt"/>
                <a:ea typeface="+mn-ea"/>
                <a:cs typeface="Arial" charset="0"/>
              </a:rPr>
              <a:t> As </a:t>
            </a:r>
            <a:r>
              <a:rPr lang="nl-NL" sz="1200" kern="1200" dirty="0" err="1" smtClean="0">
                <a:solidFill>
                  <a:schemeClr val="tx1"/>
                </a:solidFill>
                <a:latin typeface="+mn-lt"/>
                <a:ea typeface="+mn-ea"/>
                <a:cs typeface="Arial" charset="0"/>
              </a:rPr>
              <a:t>well</a:t>
            </a:r>
            <a:r>
              <a:rPr lang="nl-NL" sz="1200" kern="1200" dirty="0" smtClean="0">
                <a:solidFill>
                  <a:schemeClr val="tx1"/>
                </a:solidFill>
                <a:latin typeface="+mn-lt"/>
                <a:ea typeface="+mn-ea"/>
                <a:cs typeface="Arial" charset="0"/>
              </a:rPr>
              <a:t> as </a:t>
            </a:r>
            <a:r>
              <a:rPr lang="nl-NL" sz="1200" kern="1200" dirty="0" err="1" smtClean="0">
                <a:solidFill>
                  <a:schemeClr val="tx1"/>
                </a:solidFill>
                <a:latin typeface="+mn-lt"/>
                <a:ea typeface="+mn-ea"/>
                <a:cs typeface="Arial" charset="0"/>
              </a:rPr>
              <a:t>additional</a:t>
            </a:r>
            <a:r>
              <a:rPr lang="nl-NL" sz="1200" kern="1200" dirty="0" smtClean="0">
                <a:solidFill>
                  <a:schemeClr val="tx1"/>
                </a:solidFill>
                <a:latin typeface="+mn-lt"/>
                <a:ea typeface="+mn-ea"/>
                <a:cs typeface="Arial" charset="0"/>
              </a:rPr>
              <a:t> </a:t>
            </a:r>
            <a:r>
              <a:rPr lang="nl-NL" sz="1200" kern="1200" dirty="0" err="1" smtClean="0">
                <a:solidFill>
                  <a:schemeClr val="tx1"/>
                </a:solidFill>
                <a:latin typeface="+mn-lt"/>
                <a:ea typeface="+mn-ea"/>
                <a:cs typeface="Arial" charset="0"/>
              </a:rPr>
              <a:t>technical</a:t>
            </a:r>
            <a:r>
              <a:rPr lang="nl-NL" sz="1200" kern="1200" dirty="0" smtClean="0">
                <a:solidFill>
                  <a:schemeClr val="tx1"/>
                </a:solidFill>
                <a:latin typeface="+mn-lt"/>
                <a:ea typeface="+mn-ea"/>
                <a:cs typeface="Arial" charset="0"/>
              </a:rPr>
              <a:t> details and practical </a:t>
            </a:r>
            <a:r>
              <a:rPr lang="nl-NL" sz="1200" kern="1200" dirty="0" err="1" smtClean="0">
                <a:solidFill>
                  <a:schemeClr val="tx1"/>
                </a:solidFill>
                <a:latin typeface="+mn-lt"/>
                <a:ea typeface="+mn-ea"/>
                <a:cs typeface="Arial" charset="0"/>
              </a:rPr>
              <a:t>lessons</a:t>
            </a:r>
            <a:r>
              <a:rPr lang="nl-NL" sz="1200" kern="1200" dirty="0" smtClean="0">
                <a:solidFill>
                  <a:schemeClr val="tx1"/>
                </a:solidFill>
                <a:latin typeface="+mn-lt"/>
                <a:ea typeface="+mn-ea"/>
                <a:cs typeface="Arial" charset="0"/>
              </a:rPr>
              <a:t> </a:t>
            </a:r>
            <a:r>
              <a:rPr lang="nl-NL" sz="1200" kern="1200" dirty="0" err="1" smtClean="0">
                <a:solidFill>
                  <a:schemeClr val="tx1"/>
                </a:solidFill>
                <a:latin typeface="+mn-lt"/>
                <a:ea typeface="+mn-ea"/>
                <a:cs typeface="Arial" charset="0"/>
              </a:rPr>
              <a:t>learns</a:t>
            </a:r>
            <a:r>
              <a:rPr lang="nl-NL" sz="1200" kern="1200" dirty="0" smtClean="0">
                <a:solidFill>
                  <a:schemeClr val="tx1"/>
                </a:solidFill>
                <a:latin typeface="+mn-lt"/>
                <a:ea typeface="+mn-ea"/>
                <a:cs typeface="Arial" charset="0"/>
              </a:rPr>
              <a:t> </a:t>
            </a:r>
            <a:r>
              <a:rPr lang="nl-NL" sz="1200" kern="1200" dirty="0" err="1" smtClean="0">
                <a:solidFill>
                  <a:schemeClr val="tx1"/>
                </a:solidFill>
                <a:latin typeface="+mn-lt"/>
                <a:ea typeface="+mn-ea"/>
                <a:cs typeface="Arial" charset="0"/>
              </a:rPr>
              <a:t>from</a:t>
            </a:r>
            <a:r>
              <a:rPr lang="nl-NL" sz="1200" kern="1200" dirty="0" smtClean="0">
                <a:solidFill>
                  <a:schemeClr val="tx1"/>
                </a:solidFill>
                <a:latin typeface="+mn-lt"/>
                <a:ea typeface="+mn-ea"/>
                <a:cs typeface="Arial" charset="0"/>
              </a:rPr>
              <a:t> </a:t>
            </a:r>
            <a:r>
              <a:rPr lang="nl-NL" sz="1200" kern="1200" dirty="0" err="1" smtClean="0">
                <a:solidFill>
                  <a:schemeClr val="tx1"/>
                </a:solidFill>
                <a:latin typeface="+mn-lt"/>
                <a:ea typeface="+mn-ea"/>
                <a:cs typeface="Arial" charset="0"/>
              </a:rPr>
              <a:t>efforts</a:t>
            </a:r>
            <a:r>
              <a:rPr lang="nl-NL" sz="1200" kern="1200" dirty="0" smtClean="0">
                <a:solidFill>
                  <a:schemeClr val="tx1"/>
                </a:solidFill>
                <a:latin typeface="+mn-lt"/>
                <a:ea typeface="+mn-ea"/>
                <a:cs typeface="Arial" charset="0"/>
              </a:rPr>
              <a:t> to </a:t>
            </a:r>
            <a:r>
              <a:rPr lang="nl-NL" sz="1200" kern="1200" dirty="0" err="1" smtClean="0">
                <a:solidFill>
                  <a:schemeClr val="tx1"/>
                </a:solidFill>
                <a:latin typeface="+mn-lt"/>
                <a:ea typeface="+mn-ea"/>
                <a:cs typeface="Arial" charset="0"/>
              </a:rPr>
              <a:t>increase</a:t>
            </a:r>
            <a:r>
              <a:rPr lang="nl-NL" sz="1200" kern="1200" dirty="0" smtClean="0">
                <a:solidFill>
                  <a:schemeClr val="tx1"/>
                </a:solidFill>
                <a:latin typeface="+mn-lt"/>
                <a:ea typeface="+mn-ea"/>
                <a:cs typeface="Arial" charset="0"/>
              </a:rPr>
              <a:t> the </a:t>
            </a:r>
            <a:r>
              <a:rPr lang="nl-NL" sz="1200" kern="1200" dirty="0" err="1" smtClean="0">
                <a:solidFill>
                  <a:schemeClr val="tx1"/>
                </a:solidFill>
                <a:latin typeface="+mn-lt"/>
                <a:ea typeface="+mn-ea"/>
                <a:cs typeface="Arial" charset="0"/>
              </a:rPr>
              <a:t>use</a:t>
            </a:r>
            <a:r>
              <a:rPr lang="nl-NL" sz="1200" kern="1200" dirty="0" smtClean="0">
                <a:solidFill>
                  <a:schemeClr val="tx1"/>
                </a:solidFill>
                <a:latin typeface="+mn-lt"/>
                <a:ea typeface="+mn-ea"/>
                <a:cs typeface="Arial" charset="0"/>
              </a:rPr>
              <a:t> of performance </a:t>
            </a:r>
            <a:r>
              <a:rPr lang="nl-NL" sz="1200" kern="1200" dirty="0" err="1" smtClean="0">
                <a:solidFill>
                  <a:schemeClr val="tx1"/>
                </a:solidFill>
                <a:latin typeface="+mn-lt"/>
                <a:ea typeface="+mn-ea"/>
                <a:cs typeface="Arial" charset="0"/>
              </a:rPr>
              <a:t>information</a:t>
            </a:r>
            <a:r>
              <a:rPr lang="nl-NL" sz="1200" kern="1200" dirty="0" smtClean="0">
                <a:solidFill>
                  <a:schemeClr val="tx1"/>
                </a:solidFill>
                <a:latin typeface="+mn-lt"/>
                <a:ea typeface="+mn-ea"/>
                <a:cs typeface="Arial" charset="0"/>
              </a:rPr>
              <a:t> in </a:t>
            </a:r>
            <a:r>
              <a:rPr lang="nl-NL" sz="1200" kern="1200" dirty="0" err="1" smtClean="0">
                <a:solidFill>
                  <a:schemeClr val="tx1"/>
                </a:solidFill>
                <a:latin typeface="+mn-lt"/>
                <a:ea typeface="+mn-ea"/>
                <a:cs typeface="Arial" charset="0"/>
              </a:rPr>
              <a:t>spending</a:t>
            </a:r>
            <a:r>
              <a:rPr lang="nl-NL" sz="1200" kern="1200" dirty="0" smtClean="0">
                <a:solidFill>
                  <a:schemeClr val="tx1"/>
                </a:solidFill>
                <a:latin typeface="+mn-lt"/>
                <a:ea typeface="+mn-ea"/>
                <a:cs typeface="Arial" charset="0"/>
              </a:rPr>
              <a:t> </a:t>
            </a:r>
            <a:r>
              <a:rPr lang="nl-NL" sz="1200" kern="1200" dirty="0" err="1" smtClean="0">
                <a:solidFill>
                  <a:schemeClr val="tx1"/>
                </a:solidFill>
                <a:latin typeface="+mn-lt"/>
                <a:ea typeface="+mn-ea"/>
                <a:cs typeface="Arial" charset="0"/>
              </a:rPr>
              <a:t>reviews</a:t>
            </a:r>
            <a:r>
              <a:rPr lang="nl-NL" sz="1200" kern="1200" dirty="0" smtClean="0">
                <a:solidFill>
                  <a:schemeClr val="tx1"/>
                </a:solidFill>
                <a:latin typeface="+mn-lt"/>
                <a:ea typeface="+mn-ea"/>
                <a:cs typeface="Arial" charset="0"/>
              </a:rPr>
              <a:t> and </a:t>
            </a:r>
            <a:r>
              <a:rPr lang="nl-NL" sz="1200" kern="1200" dirty="0" err="1" smtClean="0">
                <a:solidFill>
                  <a:schemeClr val="tx1"/>
                </a:solidFill>
                <a:latin typeface="+mn-lt"/>
                <a:ea typeface="+mn-ea"/>
                <a:cs typeface="Arial" charset="0"/>
              </a:rPr>
              <a:t>blending</a:t>
            </a:r>
            <a:r>
              <a:rPr lang="nl-NL" sz="1200" kern="1200" dirty="0" smtClean="0">
                <a:solidFill>
                  <a:schemeClr val="tx1"/>
                </a:solidFill>
                <a:latin typeface="+mn-lt"/>
                <a:ea typeface="+mn-ea"/>
                <a:cs typeface="Arial" charset="0"/>
              </a:rPr>
              <a:t> </a:t>
            </a:r>
            <a:r>
              <a:rPr lang="nl-NL" sz="1200" kern="1200" dirty="0" err="1" smtClean="0">
                <a:solidFill>
                  <a:schemeClr val="tx1"/>
                </a:solidFill>
                <a:latin typeface="+mn-lt"/>
                <a:ea typeface="+mn-ea"/>
                <a:cs typeface="Arial" charset="0"/>
              </a:rPr>
              <a:t>elements</a:t>
            </a:r>
            <a:r>
              <a:rPr lang="nl-NL" sz="1200" kern="1200" dirty="0" smtClean="0">
                <a:solidFill>
                  <a:schemeClr val="tx1"/>
                </a:solidFill>
                <a:latin typeface="+mn-lt"/>
                <a:ea typeface="+mn-ea"/>
                <a:cs typeface="Arial" charset="0"/>
              </a:rPr>
              <a:t> of the </a:t>
            </a:r>
            <a:r>
              <a:rPr lang="nl-NL" sz="1200" kern="1200" dirty="0" err="1" smtClean="0">
                <a:solidFill>
                  <a:schemeClr val="tx1"/>
                </a:solidFill>
                <a:latin typeface="+mn-lt"/>
                <a:ea typeface="+mn-ea"/>
                <a:cs typeface="Arial" charset="0"/>
              </a:rPr>
              <a:t>spending</a:t>
            </a:r>
            <a:r>
              <a:rPr lang="nl-NL" sz="1200" kern="1200" dirty="0" smtClean="0">
                <a:solidFill>
                  <a:schemeClr val="tx1"/>
                </a:solidFill>
                <a:latin typeface="+mn-lt"/>
                <a:ea typeface="+mn-ea"/>
                <a:cs typeface="Arial" charset="0"/>
              </a:rPr>
              <a:t> </a:t>
            </a:r>
            <a:r>
              <a:rPr lang="nl-NL" sz="1200" kern="1200" dirty="0" err="1" smtClean="0">
                <a:solidFill>
                  <a:schemeClr val="tx1"/>
                </a:solidFill>
                <a:latin typeface="+mn-lt"/>
                <a:ea typeface="+mn-ea"/>
                <a:cs typeface="Arial" charset="0"/>
              </a:rPr>
              <a:t>reviews</a:t>
            </a:r>
            <a:r>
              <a:rPr lang="nl-NL" sz="1200" kern="1200" dirty="0" smtClean="0">
                <a:solidFill>
                  <a:schemeClr val="tx1"/>
                </a:solidFill>
                <a:latin typeface="+mn-lt"/>
                <a:ea typeface="+mn-ea"/>
                <a:cs typeface="Arial" charset="0"/>
              </a:rPr>
              <a:t> </a:t>
            </a:r>
            <a:r>
              <a:rPr lang="nl-NL" sz="1200" kern="1200" dirty="0" err="1" smtClean="0">
                <a:solidFill>
                  <a:schemeClr val="tx1"/>
                </a:solidFill>
                <a:latin typeface="+mn-lt"/>
                <a:ea typeface="+mn-ea"/>
                <a:cs typeface="Arial" charset="0"/>
              </a:rPr>
              <a:t>into</a:t>
            </a:r>
            <a:r>
              <a:rPr lang="nl-NL" sz="1200" kern="1200" dirty="0" smtClean="0">
                <a:solidFill>
                  <a:schemeClr val="tx1"/>
                </a:solidFill>
                <a:latin typeface="+mn-lt"/>
                <a:ea typeface="+mn-ea"/>
                <a:cs typeface="Arial" charset="0"/>
              </a:rPr>
              <a:t> the performance </a:t>
            </a:r>
            <a:r>
              <a:rPr lang="nl-NL" sz="1200" kern="1200" dirty="0" err="1" smtClean="0">
                <a:solidFill>
                  <a:schemeClr val="tx1"/>
                </a:solidFill>
                <a:latin typeface="+mn-lt"/>
                <a:ea typeface="+mn-ea"/>
                <a:cs typeface="Arial" charset="0"/>
              </a:rPr>
              <a:t>budgeting</a:t>
            </a:r>
            <a:r>
              <a:rPr lang="nl-NL" sz="1200" kern="1200" dirty="0" smtClean="0">
                <a:solidFill>
                  <a:schemeClr val="tx1"/>
                </a:solidFill>
                <a:latin typeface="+mn-lt"/>
                <a:ea typeface="+mn-ea"/>
                <a:cs typeface="Arial" charset="0"/>
              </a:rPr>
              <a:t> </a:t>
            </a:r>
            <a:r>
              <a:rPr lang="nl-NL" sz="1200" kern="1200" dirty="0" err="1" smtClean="0">
                <a:solidFill>
                  <a:schemeClr val="tx1"/>
                </a:solidFill>
                <a:latin typeface="+mn-lt"/>
                <a:ea typeface="+mn-ea"/>
                <a:cs typeface="Arial" charset="0"/>
              </a:rPr>
              <a:t>process</a:t>
            </a:r>
            <a:r>
              <a:rPr lang="nl-NL" sz="1200" kern="1200" dirty="0" smtClean="0">
                <a:solidFill>
                  <a:schemeClr val="tx1"/>
                </a:solidFill>
                <a:latin typeface="+mn-lt"/>
                <a:ea typeface="+mn-ea"/>
                <a:cs typeface="Arial" charset="0"/>
              </a:rPr>
              <a:t>. </a:t>
            </a:r>
          </a:p>
          <a:p>
            <a:endParaRPr lang="nl-NL" dirty="0"/>
          </a:p>
        </p:txBody>
      </p:sp>
      <p:sp>
        <p:nvSpPr>
          <p:cNvPr id="4" name="Tijdelijke aanduiding voor dianummer 3"/>
          <p:cNvSpPr>
            <a:spLocks noGrp="1"/>
          </p:cNvSpPr>
          <p:nvPr>
            <p:ph type="sldNum" sz="quarter" idx="10"/>
          </p:nvPr>
        </p:nvSpPr>
        <p:spPr/>
        <p:txBody>
          <a:bodyPr/>
          <a:lstStyle/>
          <a:p>
            <a:pPr>
              <a:defRPr/>
            </a:pPr>
            <a:fld id="{46768D80-75C9-4F18-B9CE-6964CC2CF748}" type="slidenum">
              <a:rPr lang="nl-NL" smtClean="0"/>
              <a:pPr>
                <a:defRPr/>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BA35CC5D-70AF-4237-861C-58E3BA07BB76}" type="slidenum">
              <a:rPr lang="nl-NL">
                <a:solidFill>
                  <a:prstClr val="white"/>
                </a:solidFill>
              </a:rPr>
              <a:pPr/>
              <a:t>19</a:t>
            </a:fld>
            <a:endParaRPr lang="nl-NL">
              <a:solidFill>
                <a:prstClr val="white"/>
              </a:solidFill>
            </a:endParaRPr>
          </a:p>
        </p:txBody>
      </p:sp>
      <p:sp>
        <p:nvSpPr>
          <p:cNvPr id="78849" name="Rectangle 1"/>
          <p:cNvSpPr txBox="1">
            <a:spLocks noGrp="1" noRot="1" noChangeAspect="1" noChangeArrowheads="1"/>
          </p:cNvSpPr>
          <p:nvPr>
            <p:ph type="sldImg"/>
          </p:nvPr>
        </p:nvSpPr>
        <p:spPr bwMode="auto">
          <a:xfrm>
            <a:off x="920750" y="746125"/>
            <a:ext cx="4968875" cy="3727450"/>
          </a:xfrm>
          <a:prstGeom prst="rect">
            <a:avLst/>
          </a:prstGeom>
          <a:solidFill>
            <a:srgbClr val="FFFFFF"/>
          </a:solidFill>
          <a:ln>
            <a:solidFill>
              <a:srgbClr val="000000"/>
            </a:solidFill>
            <a:miter lim="800000"/>
            <a:headEnd/>
            <a:tailEnd/>
          </a:ln>
        </p:spPr>
      </p:sp>
      <p:sp>
        <p:nvSpPr>
          <p:cNvPr id="78850" name="Rectangle 2"/>
          <p:cNvSpPr txBox="1">
            <a:spLocks noGrp="1" noChangeArrowheads="1"/>
          </p:cNvSpPr>
          <p:nvPr>
            <p:ph type="body" idx="1"/>
          </p:nvPr>
        </p:nvSpPr>
        <p:spPr bwMode="auto">
          <a:xfrm>
            <a:off x="680720" y="4721739"/>
            <a:ext cx="5445762" cy="4475401"/>
          </a:xfrm>
          <a:prstGeom prst="rect">
            <a:avLst/>
          </a:prstGeom>
          <a:noFill/>
          <a:ln>
            <a:round/>
            <a:headEnd/>
            <a:tailEnd/>
          </a:ln>
        </p:spPr>
        <p:txBody>
          <a:bodyPr wrap="none" anchor="ctr"/>
          <a:lstStyle/>
          <a:p>
            <a:pPr>
              <a:spcBef>
                <a:spcPts val="451"/>
              </a:spcBef>
              <a:tabLst>
                <a:tab pos="0" algn="l"/>
                <a:tab pos="448302" algn="l"/>
                <a:tab pos="898194" algn="l"/>
                <a:tab pos="1348085" algn="l"/>
                <a:tab pos="1797977" algn="l"/>
                <a:tab pos="2247868" algn="l"/>
                <a:tab pos="2697760" algn="l"/>
                <a:tab pos="3147651" algn="l"/>
                <a:tab pos="3597543" algn="l"/>
                <a:tab pos="4047433" algn="l"/>
                <a:tab pos="4497325" algn="l"/>
                <a:tab pos="4947216" algn="l"/>
                <a:tab pos="5397108" algn="l"/>
                <a:tab pos="5846999" algn="l"/>
                <a:tab pos="6296891" algn="l"/>
                <a:tab pos="6746782" algn="l"/>
                <a:tab pos="7196674" algn="l"/>
                <a:tab pos="7646565" algn="l"/>
                <a:tab pos="8096457" algn="l"/>
                <a:tab pos="8546348" algn="l"/>
                <a:tab pos="8996240" algn="l"/>
              </a:tabLst>
            </a:pPr>
            <a:endParaRPr lang="en-GB" dirty="0">
              <a:ea typeface="WenQuanYi Micro Hei" charset="0"/>
              <a:cs typeface="WenQuanYi Micro He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noFill/>
          <a:ln>
            <a:solidFill>
              <a:srgbClr val="000000"/>
            </a:solidFill>
            <a:miter lim="800000"/>
            <a:headEnd/>
            <a:tailEnd/>
          </a:ln>
        </p:spPr>
      </p:sp>
      <p:sp>
        <p:nvSpPr>
          <p:cNvPr id="48131" name="Rectangle 3"/>
          <p:cNvSpPr>
            <a:spLocks noGrp="1"/>
          </p:cNvSpPr>
          <p:nvPr>
            <p:ph type="body" idx="1"/>
          </p:nvPr>
        </p:nvSpPr>
        <p:spPr bwMode="auto">
          <a:noFill/>
        </p:spPr>
        <p:txBody>
          <a:bodyPr/>
          <a:lstStyle/>
          <a:p>
            <a:endParaRPr lang="nl-NL" smtClean="0"/>
          </a:p>
        </p:txBody>
      </p:sp>
    </p:spTree>
    <p:extLst>
      <p:ext uri="{BB962C8B-B14F-4D97-AF65-F5344CB8AC3E}">
        <p14:creationId xmlns="" xmlns:p14="http://schemas.microsoft.com/office/powerpoint/2010/main" val="2010449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sldNum" sz="quarter" idx="5"/>
          </p:nvPr>
        </p:nvSpPr>
        <p:spPr/>
        <p:txBody>
          <a:bodyPr/>
          <a:lstStyle/>
          <a:p>
            <a:pPr>
              <a:defRPr/>
            </a:pPr>
            <a:fld id="{F9B00D19-5C9E-419A-8FA0-01FDC7149FB8}" type="slidenum">
              <a:rPr lang="nl-NL"/>
              <a:pPr>
                <a:defRPr/>
              </a:pPr>
              <a:t>3</a:t>
            </a:fld>
            <a:endParaRPr lang="nl-NL"/>
          </a:p>
        </p:txBody>
      </p:sp>
      <p:sp>
        <p:nvSpPr>
          <p:cNvPr id="44035" name="Rectangle 1"/>
          <p:cNvSpPr>
            <a:spLocks noGrp="1" noRot="1" noChangeAspect="1" noChangeArrowheads="1" noTextEdit="1"/>
          </p:cNvSpPr>
          <p:nvPr>
            <p:ph type="sldImg"/>
          </p:nvPr>
        </p:nvSpPr>
        <p:spPr bwMode="auto">
          <a:xfrm>
            <a:off x="919163" y="746125"/>
            <a:ext cx="4968875" cy="3727450"/>
          </a:xfrm>
          <a:solidFill>
            <a:srgbClr val="FFFFFF"/>
          </a:solidFill>
          <a:ln>
            <a:solidFill>
              <a:srgbClr val="000000"/>
            </a:solidFill>
            <a:miter lim="800000"/>
            <a:headEnd/>
            <a:tailEnd/>
          </a:ln>
        </p:spPr>
      </p:sp>
      <p:sp>
        <p:nvSpPr>
          <p:cNvPr id="44036" name="Rectangle 2"/>
          <p:cNvSpPr>
            <a:spLocks noGrp="1" noChangeArrowheads="1"/>
          </p:cNvSpPr>
          <p:nvPr>
            <p:ph type="body" idx="1"/>
          </p:nvPr>
        </p:nvSpPr>
        <p:spPr bwMode="auto">
          <a:xfrm>
            <a:off x="681038" y="4722813"/>
            <a:ext cx="5445125" cy="4473575"/>
          </a:xfrm>
          <a:noFill/>
        </p:spPr>
        <p:txBody>
          <a:bodyPr wrap="none" anchor="ctr"/>
          <a:lstStyle/>
          <a:p>
            <a:endParaRPr lang="en-US" smtClean="0">
              <a:cs typeface="Arial" pitchFamily="34" charset="0"/>
            </a:endParaRPr>
          </a:p>
        </p:txBody>
      </p:sp>
      <p:sp>
        <p:nvSpPr>
          <p:cNvPr id="44037" name="Text Box 3"/>
          <p:cNvSpPr txBox="1">
            <a:spLocks noChangeArrowheads="1"/>
          </p:cNvSpPr>
          <p:nvPr/>
        </p:nvSpPr>
        <p:spPr bwMode="auto">
          <a:xfrm>
            <a:off x="3856038" y="9444038"/>
            <a:ext cx="2949575" cy="496887"/>
          </a:xfrm>
          <a:prstGeom prst="rect">
            <a:avLst/>
          </a:prstGeom>
          <a:noFill/>
          <a:ln w="9525">
            <a:noFill/>
            <a:round/>
            <a:headEnd/>
            <a:tailEnd/>
          </a:ln>
        </p:spPr>
        <p:txBody>
          <a:bodyPr lIns="90126" tIns="46866" rIns="90126" bIns="46866" anchor="b"/>
          <a:lstStyle/>
          <a:p>
            <a:pPr algn="r">
              <a:tabLst>
                <a:tab pos="0" algn="l"/>
                <a:tab pos="447675" algn="l"/>
                <a:tab pos="896938" algn="l"/>
                <a:tab pos="1347788" algn="l"/>
                <a:tab pos="1797050" algn="l"/>
                <a:tab pos="2246313" algn="l"/>
                <a:tab pos="2697163" algn="l"/>
                <a:tab pos="3146425" algn="l"/>
                <a:tab pos="3597275" algn="l"/>
                <a:tab pos="4046538" algn="l"/>
                <a:tab pos="4495800" algn="l"/>
                <a:tab pos="4946650" algn="l"/>
                <a:tab pos="5395913" algn="l"/>
                <a:tab pos="5846763" algn="l"/>
                <a:tab pos="6296025" algn="l"/>
                <a:tab pos="6745288" algn="l"/>
                <a:tab pos="7196138" algn="l"/>
                <a:tab pos="7645400" algn="l"/>
                <a:tab pos="8096250" algn="l"/>
                <a:tab pos="8545513" algn="l"/>
                <a:tab pos="8994775" algn="l"/>
              </a:tabLst>
            </a:pPr>
            <a:fld id="{5B922B36-5DE7-48AD-A80C-3AA899EE7C0B}" type="slidenum">
              <a:rPr lang="nl-NL" sz="1200">
                <a:latin typeface="Calibri" pitchFamily="34" charset="0"/>
              </a:rPr>
              <a:pPr algn="r">
                <a:tabLst>
                  <a:tab pos="0" algn="l"/>
                  <a:tab pos="447675" algn="l"/>
                  <a:tab pos="896938" algn="l"/>
                  <a:tab pos="1347788" algn="l"/>
                  <a:tab pos="1797050" algn="l"/>
                  <a:tab pos="2246313" algn="l"/>
                  <a:tab pos="2697163" algn="l"/>
                  <a:tab pos="3146425" algn="l"/>
                  <a:tab pos="3597275" algn="l"/>
                  <a:tab pos="4046538" algn="l"/>
                  <a:tab pos="4495800" algn="l"/>
                  <a:tab pos="4946650" algn="l"/>
                  <a:tab pos="5395913" algn="l"/>
                  <a:tab pos="5846763" algn="l"/>
                  <a:tab pos="6296025" algn="l"/>
                  <a:tab pos="6745288" algn="l"/>
                  <a:tab pos="7196138" algn="l"/>
                  <a:tab pos="7645400" algn="l"/>
                  <a:tab pos="8096250" algn="l"/>
                  <a:tab pos="8545513" algn="l"/>
                  <a:tab pos="8994775" algn="l"/>
                </a:tabLst>
              </a:pPr>
              <a:t>3</a:t>
            </a:fld>
            <a:endParaRPr lang="nl-NL"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46768D80-75C9-4F18-B9CE-6964CC2CF748}" type="slidenum">
              <a:rPr lang="nl-NL" smtClean="0"/>
              <a:pPr>
                <a:defRPr/>
              </a:pPr>
              <a:t>6</a:t>
            </a:fld>
            <a:endParaRPr lang="nl-NL" dirty="0"/>
          </a:p>
        </p:txBody>
      </p:sp>
    </p:spTree>
    <p:extLst>
      <p:ext uri="{BB962C8B-B14F-4D97-AF65-F5344CB8AC3E}">
        <p14:creationId xmlns="" xmlns:p14="http://schemas.microsoft.com/office/powerpoint/2010/main" val="2180394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baseline="0" dirty="0" smtClean="0"/>
          </a:p>
        </p:txBody>
      </p:sp>
      <p:sp>
        <p:nvSpPr>
          <p:cNvPr id="4" name="Tijdelijke aanduiding voor dianummer 3"/>
          <p:cNvSpPr>
            <a:spLocks noGrp="1"/>
          </p:cNvSpPr>
          <p:nvPr>
            <p:ph type="sldNum" sz="quarter" idx="10"/>
          </p:nvPr>
        </p:nvSpPr>
        <p:spPr/>
        <p:txBody>
          <a:bodyPr/>
          <a:lstStyle/>
          <a:p>
            <a:pPr>
              <a:defRPr/>
            </a:pPr>
            <a:fld id="{46768D80-75C9-4F18-B9CE-6964CC2CF748}" type="slidenum">
              <a:rPr lang="nl-NL" smtClean="0"/>
              <a:pPr>
                <a:defRPr/>
              </a:pPr>
              <a:t>8</a:t>
            </a:fld>
            <a:endParaRPr lang="nl-NL"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noFill/>
          <a:ln>
            <a:solidFill>
              <a:srgbClr val="000000"/>
            </a:solidFill>
            <a:miter lim="800000"/>
            <a:headEnd/>
            <a:tailEnd/>
          </a:ln>
        </p:spPr>
      </p:sp>
      <p:sp>
        <p:nvSpPr>
          <p:cNvPr id="27651" name="Rectangle 3"/>
          <p:cNvSpPr>
            <a:spLocks noGrp="1"/>
          </p:cNvSpPr>
          <p:nvPr>
            <p:ph type="body" idx="1"/>
          </p:nvPr>
        </p:nvSpPr>
        <p:spPr bwMode="auto">
          <a:noFill/>
        </p:spPr>
        <p:txBody>
          <a:bodyPr/>
          <a:lstStyle/>
          <a:p>
            <a:endParaRPr lang="nl-N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46768D80-75C9-4F18-B9CE-6964CC2CF748}" type="slidenum">
              <a:rPr lang="nl-NL" smtClean="0"/>
              <a:pPr>
                <a:defRPr/>
              </a:pPr>
              <a:t>11</a:t>
            </a:fld>
            <a:endParaRPr lang="nl-NL" dirty="0"/>
          </a:p>
        </p:txBody>
      </p:sp>
    </p:spTree>
    <p:extLst>
      <p:ext uri="{BB962C8B-B14F-4D97-AF65-F5344CB8AC3E}">
        <p14:creationId xmlns="" xmlns:p14="http://schemas.microsoft.com/office/powerpoint/2010/main" val="2769757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buFont typeface="Arial" pitchFamily="34" charset="0"/>
              <a:buNone/>
            </a:pPr>
            <a:r>
              <a:rPr lang="nl-NL" dirty="0" err="1" smtClean="0"/>
              <a:t>Identfiy</a:t>
            </a:r>
            <a:r>
              <a:rPr lang="nl-NL" baseline="0" dirty="0" smtClean="0"/>
              <a:t> 4 </a:t>
            </a:r>
            <a:r>
              <a:rPr lang="nl-NL" baseline="0" dirty="0" err="1" smtClean="0"/>
              <a:t>typtes</a:t>
            </a:r>
            <a:r>
              <a:rPr lang="nl-NL" baseline="0" dirty="0" smtClean="0"/>
              <a:t> of topics.</a:t>
            </a:r>
          </a:p>
          <a:p>
            <a:pPr>
              <a:buFont typeface="Arial" pitchFamily="34" charset="0"/>
              <a:buNone/>
            </a:pPr>
            <a:r>
              <a:rPr lang="nl-NL" baseline="0" dirty="0" err="1" smtClean="0"/>
              <a:t>Selection</a:t>
            </a:r>
            <a:r>
              <a:rPr lang="nl-NL" baseline="0" dirty="0" smtClean="0"/>
              <a:t> of topics </a:t>
            </a:r>
            <a:r>
              <a:rPr lang="nl-NL" baseline="0" dirty="0" err="1" smtClean="0"/>
              <a:t>can</a:t>
            </a:r>
            <a:r>
              <a:rPr lang="nl-NL" baseline="0" dirty="0" smtClean="0"/>
              <a:t> </a:t>
            </a:r>
            <a:r>
              <a:rPr lang="nl-NL" baseline="0" dirty="0" err="1" smtClean="0"/>
              <a:t>be</a:t>
            </a:r>
            <a:r>
              <a:rPr lang="nl-NL" baseline="0" dirty="0" smtClean="0"/>
              <a:t> </a:t>
            </a:r>
            <a:r>
              <a:rPr lang="nl-NL" baseline="0" dirty="0" err="1" smtClean="0"/>
              <a:t>based</a:t>
            </a:r>
            <a:r>
              <a:rPr lang="nl-NL" baseline="0" dirty="0" smtClean="0"/>
              <a:t> </a:t>
            </a:r>
            <a:r>
              <a:rPr lang="nl-NL" baseline="0" dirty="0" err="1" smtClean="0"/>
              <a:t>on</a:t>
            </a:r>
            <a:r>
              <a:rPr lang="nl-NL" baseline="0" dirty="0" smtClean="0"/>
              <a:t>:</a:t>
            </a:r>
          </a:p>
          <a:p>
            <a:pPr>
              <a:buFontTx/>
              <a:buChar char="-"/>
            </a:pPr>
            <a:r>
              <a:rPr lang="nl-NL" baseline="0" dirty="0" err="1" smtClean="0"/>
              <a:t>There</a:t>
            </a:r>
            <a:r>
              <a:rPr lang="nl-NL" baseline="0" dirty="0" smtClean="0"/>
              <a:t> is a </a:t>
            </a:r>
            <a:r>
              <a:rPr lang="nl-NL" baseline="0" dirty="0" err="1" smtClean="0"/>
              <a:t>f</a:t>
            </a:r>
            <a:r>
              <a:rPr lang="nl-NL" dirty="0" err="1" smtClean="0"/>
              <a:t>inancial</a:t>
            </a:r>
            <a:r>
              <a:rPr lang="nl-NL" dirty="0" smtClean="0"/>
              <a:t> </a:t>
            </a:r>
            <a:r>
              <a:rPr lang="nl-NL" dirty="0" err="1" smtClean="0"/>
              <a:t>problem</a:t>
            </a:r>
            <a:endParaRPr lang="nl-NL" dirty="0" smtClean="0"/>
          </a:p>
          <a:p>
            <a:pPr>
              <a:buFontTx/>
              <a:buChar char="-"/>
            </a:pPr>
            <a:r>
              <a:rPr lang="nl-NL" dirty="0" err="1" smtClean="0"/>
              <a:t>Relevance</a:t>
            </a:r>
            <a:r>
              <a:rPr lang="nl-NL" dirty="0" smtClean="0"/>
              <a:t> </a:t>
            </a:r>
            <a:r>
              <a:rPr lang="nl-NL" dirty="0" err="1" smtClean="0"/>
              <a:t>for</a:t>
            </a:r>
            <a:r>
              <a:rPr lang="nl-NL" dirty="0" smtClean="0"/>
              <a:t> </a:t>
            </a:r>
            <a:r>
              <a:rPr lang="nl-NL" dirty="0" err="1" smtClean="0"/>
              <a:t>line</a:t>
            </a:r>
            <a:r>
              <a:rPr lang="nl-NL" dirty="0" smtClean="0"/>
              <a:t> </a:t>
            </a:r>
            <a:r>
              <a:rPr lang="nl-NL" dirty="0" err="1" smtClean="0"/>
              <a:t>ministry</a:t>
            </a:r>
            <a:r>
              <a:rPr lang="nl-NL" dirty="0" smtClean="0"/>
              <a:t>/society</a:t>
            </a:r>
          </a:p>
          <a:p>
            <a:pPr>
              <a:buFontTx/>
              <a:buChar char="-"/>
            </a:pPr>
            <a:r>
              <a:rPr lang="nl-NL" dirty="0" smtClean="0"/>
              <a:t>No consensus </a:t>
            </a:r>
          </a:p>
          <a:p>
            <a:pPr>
              <a:buFontTx/>
              <a:buChar char="-"/>
            </a:pPr>
            <a:r>
              <a:rPr lang="nl-NL" dirty="0" err="1" smtClean="0"/>
              <a:t>Political</a:t>
            </a:r>
            <a:r>
              <a:rPr lang="nl-NL" dirty="0" smtClean="0"/>
              <a:t> </a:t>
            </a:r>
            <a:r>
              <a:rPr lang="nl-NL" dirty="0" err="1" smtClean="0"/>
              <a:t>taboo</a:t>
            </a:r>
            <a:endParaRPr lang="nl-NL" dirty="0" smtClean="0"/>
          </a:p>
          <a:p>
            <a:pPr>
              <a:buFontTx/>
              <a:buNone/>
            </a:pPr>
            <a:r>
              <a:rPr lang="nl-NL" dirty="0" smtClean="0"/>
              <a:t>-&gt; </a:t>
            </a:r>
            <a:r>
              <a:rPr lang="nl-NL" dirty="0" err="1" smtClean="0"/>
              <a:t>Make</a:t>
            </a:r>
            <a:r>
              <a:rPr lang="nl-NL" dirty="0" smtClean="0"/>
              <a:t> </a:t>
            </a:r>
            <a:r>
              <a:rPr lang="nl-NL" dirty="0" err="1" smtClean="0"/>
              <a:t>sure</a:t>
            </a:r>
            <a:r>
              <a:rPr lang="nl-NL" dirty="0" smtClean="0"/>
              <a:t> to </a:t>
            </a:r>
            <a:r>
              <a:rPr lang="nl-NL" dirty="0" err="1" smtClean="0"/>
              <a:t>define</a:t>
            </a:r>
            <a:r>
              <a:rPr lang="nl-NL" dirty="0" smtClean="0"/>
              <a:t> the topic </a:t>
            </a:r>
            <a:r>
              <a:rPr lang="nl-NL" dirty="0" err="1" smtClean="0"/>
              <a:t>well</a:t>
            </a:r>
            <a:r>
              <a:rPr lang="nl-NL" dirty="0" smtClean="0"/>
              <a:t>; </a:t>
            </a:r>
            <a:r>
              <a:rPr lang="nl-NL" dirty="0" err="1" smtClean="0"/>
              <a:t>not</a:t>
            </a:r>
            <a:r>
              <a:rPr lang="nl-NL" dirty="0" smtClean="0"/>
              <a:t> </a:t>
            </a:r>
            <a:r>
              <a:rPr lang="nl-NL" dirty="0" err="1" smtClean="0"/>
              <a:t>too</a:t>
            </a:r>
            <a:r>
              <a:rPr lang="nl-NL" dirty="0" smtClean="0"/>
              <a:t> </a:t>
            </a:r>
            <a:r>
              <a:rPr lang="nl-NL" dirty="0" err="1" smtClean="0"/>
              <a:t>small</a:t>
            </a:r>
            <a:r>
              <a:rPr lang="nl-NL" dirty="0" smtClean="0"/>
              <a:t> -&gt; </a:t>
            </a:r>
            <a:r>
              <a:rPr lang="nl-NL" dirty="0" err="1" smtClean="0"/>
              <a:t>already</a:t>
            </a:r>
            <a:r>
              <a:rPr lang="nl-NL" dirty="0" smtClean="0"/>
              <a:t> in </a:t>
            </a:r>
            <a:r>
              <a:rPr lang="nl-NL" dirty="0" err="1" smtClean="0"/>
              <a:t>terms</a:t>
            </a:r>
            <a:r>
              <a:rPr lang="nl-NL" dirty="0" smtClean="0"/>
              <a:t> of </a:t>
            </a:r>
            <a:r>
              <a:rPr lang="nl-NL" dirty="0" err="1" smtClean="0"/>
              <a:t>reference</a:t>
            </a:r>
            <a:endParaRPr lang="nl-NL" dirty="0" smtClean="0"/>
          </a:p>
          <a:p>
            <a:pPr>
              <a:buFont typeface="Arial" pitchFamily="34" charset="0"/>
              <a:buNone/>
            </a:pPr>
            <a:r>
              <a:rPr lang="nl-NL" dirty="0" smtClean="0"/>
              <a:t>Overall: </a:t>
            </a:r>
            <a:r>
              <a:rPr lang="nl-NL" dirty="0" err="1" smtClean="0"/>
              <a:t>balance</a:t>
            </a:r>
            <a:r>
              <a:rPr lang="nl-NL" dirty="0" smtClean="0"/>
              <a:t> in topics </a:t>
            </a:r>
            <a:r>
              <a:rPr lang="nl-NL" dirty="0" err="1" smtClean="0"/>
              <a:t>between</a:t>
            </a:r>
            <a:r>
              <a:rPr lang="nl-NL" dirty="0" smtClean="0"/>
              <a:t> </a:t>
            </a:r>
            <a:r>
              <a:rPr lang="nl-NL" dirty="0" err="1" smtClean="0"/>
              <a:t>ministries</a:t>
            </a:r>
            <a:r>
              <a:rPr lang="nl-NL" dirty="0" smtClean="0"/>
              <a:t> </a:t>
            </a:r>
          </a:p>
          <a:p>
            <a:pPr>
              <a:buFont typeface="Arial" pitchFamily="34" charset="0"/>
              <a:buNone/>
            </a:pPr>
            <a:endParaRPr lang="nl-NL" dirty="0"/>
          </a:p>
        </p:txBody>
      </p:sp>
      <p:sp>
        <p:nvSpPr>
          <p:cNvPr id="4" name="Tijdelijke aanduiding voor dianummer 3"/>
          <p:cNvSpPr>
            <a:spLocks noGrp="1"/>
          </p:cNvSpPr>
          <p:nvPr>
            <p:ph type="sldNum" sz="quarter" idx="10"/>
          </p:nvPr>
        </p:nvSpPr>
        <p:spPr/>
        <p:txBody>
          <a:bodyPr/>
          <a:lstStyle/>
          <a:p>
            <a:pPr>
              <a:defRPr/>
            </a:pPr>
            <a:fld id="{46768D80-75C9-4F18-B9CE-6964CC2CF748}" type="slidenum">
              <a:rPr lang="nl-NL" smtClean="0"/>
              <a:pPr>
                <a:defRPr/>
              </a:pPr>
              <a:t>14</a:t>
            </a:fld>
            <a:endParaRPr lang="nl-NL"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sldNum" sz="quarter" idx="5"/>
          </p:nvPr>
        </p:nvSpPr>
        <p:spPr/>
        <p:txBody>
          <a:bodyPr/>
          <a:lstStyle/>
          <a:p>
            <a:pPr>
              <a:defRPr/>
            </a:pPr>
            <a:fld id="{F9B00D19-5C9E-419A-8FA0-01FDC7149FB8}" type="slidenum">
              <a:rPr lang="nl-NL"/>
              <a:pPr>
                <a:defRPr/>
              </a:pPr>
              <a:t>15</a:t>
            </a:fld>
            <a:endParaRPr lang="nl-NL"/>
          </a:p>
        </p:txBody>
      </p:sp>
      <p:sp>
        <p:nvSpPr>
          <p:cNvPr id="44035" name="Rectangle 1"/>
          <p:cNvSpPr>
            <a:spLocks noGrp="1" noRot="1" noChangeAspect="1" noChangeArrowheads="1" noTextEdit="1"/>
          </p:cNvSpPr>
          <p:nvPr>
            <p:ph type="sldImg"/>
          </p:nvPr>
        </p:nvSpPr>
        <p:spPr bwMode="auto">
          <a:xfrm>
            <a:off x="919163" y="746125"/>
            <a:ext cx="4968875" cy="3727450"/>
          </a:xfrm>
          <a:solidFill>
            <a:srgbClr val="FFFFFF"/>
          </a:solidFill>
          <a:ln>
            <a:solidFill>
              <a:srgbClr val="000000"/>
            </a:solidFill>
            <a:miter lim="800000"/>
            <a:headEnd/>
            <a:tailEnd/>
          </a:ln>
        </p:spPr>
      </p:sp>
      <p:sp>
        <p:nvSpPr>
          <p:cNvPr id="44036" name="Rectangle 2"/>
          <p:cNvSpPr>
            <a:spLocks noGrp="1" noChangeArrowheads="1"/>
          </p:cNvSpPr>
          <p:nvPr>
            <p:ph type="body" idx="1"/>
          </p:nvPr>
        </p:nvSpPr>
        <p:spPr bwMode="auto">
          <a:xfrm>
            <a:off x="681038" y="4722813"/>
            <a:ext cx="5445125" cy="4473575"/>
          </a:xfrm>
          <a:noFill/>
        </p:spPr>
        <p:txBody>
          <a:bodyPr wrap="none" anchor="ctr"/>
          <a:lstStyle/>
          <a:p>
            <a:endParaRPr lang="en-US" smtClean="0">
              <a:cs typeface="Arial" pitchFamily="34" charset="0"/>
            </a:endParaRPr>
          </a:p>
        </p:txBody>
      </p:sp>
      <p:sp>
        <p:nvSpPr>
          <p:cNvPr id="44037" name="Text Box 3"/>
          <p:cNvSpPr txBox="1">
            <a:spLocks noChangeArrowheads="1"/>
          </p:cNvSpPr>
          <p:nvPr/>
        </p:nvSpPr>
        <p:spPr bwMode="auto">
          <a:xfrm>
            <a:off x="3856038" y="9444038"/>
            <a:ext cx="2949575" cy="496887"/>
          </a:xfrm>
          <a:prstGeom prst="rect">
            <a:avLst/>
          </a:prstGeom>
          <a:noFill/>
          <a:ln w="9525">
            <a:noFill/>
            <a:round/>
            <a:headEnd/>
            <a:tailEnd/>
          </a:ln>
        </p:spPr>
        <p:txBody>
          <a:bodyPr lIns="90126" tIns="46866" rIns="90126" bIns="46866" anchor="b"/>
          <a:lstStyle/>
          <a:p>
            <a:pPr algn="r">
              <a:tabLst>
                <a:tab pos="0" algn="l"/>
                <a:tab pos="447675" algn="l"/>
                <a:tab pos="896938" algn="l"/>
                <a:tab pos="1347788" algn="l"/>
                <a:tab pos="1797050" algn="l"/>
                <a:tab pos="2246313" algn="l"/>
                <a:tab pos="2697163" algn="l"/>
                <a:tab pos="3146425" algn="l"/>
                <a:tab pos="3597275" algn="l"/>
                <a:tab pos="4046538" algn="l"/>
                <a:tab pos="4495800" algn="l"/>
                <a:tab pos="4946650" algn="l"/>
                <a:tab pos="5395913" algn="l"/>
                <a:tab pos="5846763" algn="l"/>
                <a:tab pos="6296025" algn="l"/>
                <a:tab pos="6745288" algn="l"/>
                <a:tab pos="7196138" algn="l"/>
                <a:tab pos="7645400" algn="l"/>
                <a:tab pos="8096250" algn="l"/>
                <a:tab pos="8545513" algn="l"/>
                <a:tab pos="8994775" algn="l"/>
              </a:tabLst>
            </a:pPr>
            <a:fld id="{5B922B36-5DE7-48AD-A80C-3AA899EE7C0B}" type="slidenum">
              <a:rPr lang="nl-NL" sz="1200">
                <a:latin typeface="Calibri" pitchFamily="34" charset="0"/>
              </a:rPr>
              <a:pPr algn="r">
                <a:tabLst>
                  <a:tab pos="0" algn="l"/>
                  <a:tab pos="447675" algn="l"/>
                  <a:tab pos="896938" algn="l"/>
                  <a:tab pos="1347788" algn="l"/>
                  <a:tab pos="1797050" algn="l"/>
                  <a:tab pos="2246313" algn="l"/>
                  <a:tab pos="2697163" algn="l"/>
                  <a:tab pos="3146425" algn="l"/>
                  <a:tab pos="3597275" algn="l"/>
                  <a:tab pos="4046538" algn="l"/>
                  <a:tab pos="4495800" algn="l"/>
                  <a:tab pos="4946650" algn="l"/>
                  <a:tab pos="5395913" algn="l"/>
                  <a:tab pos="5846763" algn="l"/>
                  <a:tab pos="6296025" algn="l"/>
                  <a:tab pos="6745288" algn="l"/>
                  <a:tab pos="7196138" algn="l"/>
                  <a:tab pos="7645400" algn="l"/>
                  <a:tab pos="8096250" algn="l"/>
                  <a:tab pos="8545513" algn="l"/>
                  <a:tab pos="8994775" algn="l"/>
                </a:tabLst>
              </a:pPr>
              <a:t>15</a:t>
            </a:fld>
            <a:endParaRPr lang="nl-NL"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noFill/>
          <a:ln>
            <a:solidFill>
              <a:srgbClr val="000000"/>
            </a:solidFill>
            <a:miter lim="800000"/>
            <a:headEnd/>
            <a:tailEnd/>
          </a:ln>
        </p:spPr>
      </p:sp>
      <p:sp>
        <p:nvSpPr>
          <p:cNvPr id="27651" name="Rectangle 3"/>
          <p:cNvSpPr>
            <a:spLocks noGrp="1"/>
          </p:cNvSpPr>
          <p:nvPr>
            <p:ph type="body" idx="1"/>
          </p:nvPr>
        </p:nvSpPr>
        <p:spPr bwMode="auto">
          <a:noFill/>
        </p:spPr>
        <p:txBody>
          <a:bodyPr/>
          <a:lstStyle/>
          <a:p>
            <a:endParaRPr lang="nl-NL" dirty="0" smtClean="0"/>
          </a:p>
        </p:txBody>
      </p:sp>
    </p:spTree>
    <p:extLst>
      <p:ext uri="{BB962C8B-B14F-4D97-AF65-F5344CB8AC3E}">
        <p14:creationId xmlns="" xmlns:p14="http://schemas.microsoft.com/office/powerpoint/2010/main" val="1684730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lvl2pPr>
              <a:buFont typeface="Arial" pitchFamily="34" charset="0"/>
              <a:buChar char="•"/>
              <a:defRPr/>
            </a:lvl2pPr>
            <a:lvl3pPr>
              <a:buFont typeface="Arial" pitchFamily="34" charset="0"/>
              <a:buChar char="•"/>
              <a:defRPr/>
            </a:lvl3pPr>
            <a:lvl4pPr>
              <a:buFont typeface="Arial" pitchFamily="34" charset="0"/>
              <a:buChar char="•"/>
              <a:defRPr/>
            </a:lvl4pPr>
          </a:lstStyle>
          <a:p>
            <a:pPr lvl="0"/>
            <a:r>
              <a:rPr lang="nl-NL" dirty="0" smtClean="0"/>
              <a:t>Klik om de modelstijlen te bewerken</a:t>
            </a:r>
          </a:p>
          <a:p>
            <a:pPr lvl="1"/>
            <a:r>
              <a:rPr lang="nl-NL" dirty="0" smtClean="0"/>
              <a:t>Tweede niveau</a:t>
            </a:r>
          </a:p>
        </p:txBody>
      </p:sp>
      <p:sp>
        <p:nvSpPr>
          <p:cNvPr id="4" name="shpDatum"/>
          <p:cNvSpPr>
            <a:spLocks noGrp="1" noChangeArrowheads="1"/>
          </p:cNvSpPr>
          <p:nvPr>
            <p:ph type="dt" sz="half" idx="10"/>
          </p:nvPr>
        </p:nvSpPr>
        <p:spPr>
          <a:ln/>
        </p:spPr>
        <p:txBody>
          <a:bodyPr/>
          <a:lstStyle>
            <a:lvl1pPr>
              <a:defRPr/>
            </a:lvl1pPr>
          </a:lstStyle>
          <a:p>
            <a:pPr>
              <a:defRPr/>
            </a:pPr>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voettekst 1"/>
          <p:cNvSpPr>
            <a:spLocks noGrp="1"/>
          </p:cNvSpPr>
          <p:nvPr>
            <p:ph type="ftr" idx="10"/>
          </p:nvPr>
        </p:nvSpPr>
        <p:spPr/>
        <p:txBody>
          <a:bodyPr/>
          <a:lstStyle>
            <a:lvl1pPr>
              <a:defRPr/>
            </a:lvl1pPr>
          </a:lstStyle>
          <a:p>
            <a:pPr>
              <a:defRPr/>
            </a:pPr>
            <a:endParaRPr lang="nl-NL"/>
          </a:p>
        </p:txBody>
      </p:sp>
      <p:sp>
        <p:nvSpPr>
          <p:cNvPr id="3" name="Tijdelijke aanduiding voor dianummer 2"/>
          <p:cNvSpPr>
            <a:spLocks noGrp="1"/>
          </p:cNvSpPr>
          <p:nvPr>
            <p:ph type="sldNum" idx="11"/>
          </p:nvPr>
        </p:nvSpPr>
        <p:spPr/>
        <p:txBody>
          <a:bodyPr/>
          <a:lstStyle>
            <a:lvl1pPr>
              <a:defRPr/>
            </a:lvl1pPr>
          </a:lstStyle>
          <a:p>
            <a:pPr>
              <a:defRPr/>
            </a:pPr>
            <a:fld id="{43995920-6B08-4E7D-82F2-EC74BD9E89B1}" type="slidenum">
              <a:rPr lang="nl-NL"/>
              <a:pPr>
                <a:def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voorblad">
    <p:spTree>
      <p:nvGrpSpPr>
        <p:cNvPr id="1" name=""/>
        <p:cNvGrpSpPr/>
        <p:nvPr/>
      </p:nvGrpSpPr>
      <p:grpSpPr>
        <a:xfrm>
          <a:off x="0" y="0"/>
          <a:ext cx="0" cy="0"/>
          <a:chOff x="0" y="0"/>
          <a:chExt cx="0" cy="0"/>
        </a:xfrm>
      </p:grpSpPr>
      <p:sp>
        <p:nvSpPr>
          <p:cNvPr id="2" name="shpKleurvlak"/>
          <p:cNvSpPr>
            <a:spLocks noChangeArrowheads="1"/>
          </p:cNvSpPr>
          <p:nvPr/>
        </p:nvSpPr>
        <p:spPr bwMode="auto">
          <a:xfrm>
            <a:off x="4572000" y="0"/>
            <a:ext cx="4572000" cy="6858000"/>
          </a:xfrm>
          <a:prstGeom prst="rect">
            <a:avLst/>
          </a:prstGeom>
          <a:solidFill>
            <a:srgbClr val="046F96"/>
          </a:solidFill>
          <a:ln w="25400" algn="ctr">
            <a:noFill/>
            <a:miter lim="800000"/>
            <a:headEnd/>
            <a:tailEnd/>
          </a:ln>
        </p:spPr>
        <p:txBody>
          <a:bodyPr anchor="ctr"/>
          <a:lstStyle/>
          <a:p>
            <a:pPr algn="ctr" eaLnBrk="1" fontAlgn="auto" hangingPunct="1">
              <a:spcBef>
                <a:spcPts val="0"/>
              </a:spcBef>
              <a:spcAft>
                <a:spcPts val="0"/>
              </a:spcAft>
              <a:defRPr/>
            </a:pPr>
            <a:endParaRPr lang="nl-NL" sz="1800" dirty="0">
              <a:solidFill>
                <a:schemeClr val="lt1"/>
              </a:solidFill>
              <a:latin typeface="+mn-lt"/>
              <a:cs typeface="+mn-cs"/>
            </a:endParaRPr>
          </a:p>
        </p:txBody>
      </p:sp>
      <p:sp>
        <p:nvSpPr>
          <p:cNvPr id="3" name="shpDatum"/>
          <p:cNvSpPr>
            <a:spLocks noGrp="1" noChangeArrowheads="1"/>
          </p:cNvSpPr>
          <p:nvPr>
            <p:ph type="dt" sz="half" idx="10"/>
          </p:nvPr>
        </p:nvSpPr>
        <p:spPr/>
        <p:txBody>
          <a:bodyPr/>
          <a:lstStyle>
            <a:lvl1pPr>
              <a:defRPr/>
            </a:lvl1pPr>
          </a:lstStyle>
          <a:p>
            <a:pPr>
              <a:defRPr/>
            </a:pPr>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tekst 2"/>
          <p:cNvSpPr>
            <a:spLocks noGrp="1"/>
          </p:cNvSpPr>
          <p:nvPr>
            <p:ph type="body"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shpDatum"/>
          <p:cNvSpPr>
            <a:spLocks noGrp="1" noChangeArrowheads="1"/>
          </p:cNvSpPr>
          <p:nvPr>
            <p:ph type="dt" sz="half" idx="10"/>
          </p:nvPr>
        </p:nvSpPr>
        <p:spPr>
          <a:ln/>
        </p:spPr>
        <p:txBody>
          <a:bodyPr/>
          <a:lstStyle>
            <a:lvl1pPr>
              <a:defRPr/>
            </a:lvl1pPr>
          </a:lstStyle>
          <a:p>
            <a:pPr>
              <a:defRPr/>
            </a:pPr>
            <a:endParaRPr lang="nl-NL"/>
          </a:p>
        </p:txBody>
      </p:sp>
      <p:sp>
        <p:nvSpPr>
          <p:cNvPr id="5" name="shpVoettekst"/>
          <p:cNvSpPr>
            <a:spLocks noGrp="1" noChangeArrowheads="1"/>
          </p:cNvSpPr>
          <p:nvPr>
            <p:ph type="ftr" sz="quarter" idx="11"/>
          </p:nvPr>
        </p:nvSpPr>
        <p:spPr>
          <a:xfrm>
            <a:off x="4478338" y="6386513"/>
            <a:ext cx="4165600" cy="315912"/>
          </a:xfrm>
          <a:prstGeom prst="rect">
            <a:avLst/>
          </a:prstGeom>
          <a:ln/>
        </p:spPr>
        <p:txBody>
          <a:bodyPr/>
          <a:lstStyle>
            <a:lvl1pPr>
              <a:defRPr/>
            </a:lvl1pPr>
          </a:lstStyle>
          <a:p>
            <a:pPr>
              <a:defRPr/>
            </a:pPr>
            <a:r>
              <a:rPr lang="en-US" smtClean="0"/>
              <a:t>Spending Reviews in The Netherlands</a:t>
            </a:r>
            <a:endParaRPr lang="nl-NL"/>
          </a:p>
        </p:txBody>
      </p:sp>
      <p:sp>
        <p:nvSpPr>
          <p:cNvPr id="6" name="shpPagina"/>
          <p:cNvSpPr>
            <a:spLocks noGrp="1" noChangeArrowheads="1"/>
          </p:cNvSpPr>
          <p:nvPr>
            <p:ph type="sldNum" sz="quarter" idx="12"/>
          </p:nvPr>
        </p:nvSpPr>
        <p:spPr>
          <a:xfrm>
            <a:off x="374650" y="6378575"/>
            <a:ext cx="712788" cy="363538"/>
          </a:xfrm>
          <a:prstGeom prst="rect">
            <a:avLst/>
          </a:prstGeom>
          <a:ln/>
        </p:spPr>
        <p:txBody>
          <a:bodyPr/>
          <a:lstStyle>
            <a:lvl1pPr>
              <a:defRPr/>
            </a:lvl1pPr>
          </a:lstStyle>
          <a:p>
            <a:pPr>
              <a:defRPr/>
            </a:pPr>
            <a:fld id="{F1690EE3-14D3-4088-9560-4A9252443A32}" type="slidenum">
              <a:rPr lang="nl-NL"/>
              <a:pPr>
                <a:defRPr/>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reserve="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tekst 2"/>
          <p:cNvSpPr>
            <a:spLocks noGrp="1"/>
          </p:cNvSpPr>
          <p:nvPr>
            <p:ph type="body"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shpDatum"/>
          <p:cNvSpPr>
            <a:spLocks noGrp="1" noChangeArrowheads="1"/>
          </p:cNvSpPr>
          <p:nvPr>
            <p:ph type="dt" sz="half" idx="10"/>
          </p:nvPr>
        </p:nvSpPr>
        <p:spPr>
          <a:ln/>
        </p:spPr>
        <p:txBody>
          <a:bodyPr/>
          <a:lstStyle>
            <a:lvl1pPr>
              <a:defRPr/>
            </a:lvl1pPr>
          </a:lstStyle>
          <a:p>
            <a:pPr>
              <a:defRPr/>
            </a:pPr>
            <a:endParaRPr lang="nl-NL"/>
          </a:p>
        </p:txBody>
      </p:sp>
      <p:sp>
        <p:nvSpPr>
          <p:cNvPr id="5" name="shpVoettekst"/>
          <p:cNvSpPr>
            <a:spLocks noGrp="1" noChangeArrowheads="1"/>
          </p:cNvSpPr>
          <p:nvPr>
            <p:ph type="ftr" sz="quarter" idx="11"/>
          </p:nvPr>
        </p:nvSpPr>
        <p:spPr>
          <a:ln/>
        </p:spPr>
        <p:txBody>
          <a:bodyPr/>
          <a:lstStyle>
            <a:lvl1pPr>
              <a:defRPr/>
            </a:lvl1pPr>
          </a:lstStyle>
          <a:p>
            <a:pPr>
              <a:defRPr/>
            </a:pPr>
            <a:r>
              <a:rPr lang="en-US" smtClean="0"/>
              <a:t>Spending Reviews in The Netherlands</a:t>
            </a:r>
            <a:endParaRPr lang="nl-NL"/>
          </a:p>
        </p:txBody>
      </p:sp>
      <p:sp>
        <p:nvSpPr>
          <p:cNvPr id="6" name="shpPagina"/>
          <p:cNvSpPr>
            <a:spLocks noGrp="1" noChangeArrowheads="1"/>
          </p:cNvSpPr>
          <p:nvPr>
            <p:ph type="sldNum" sz="quarter" idx="12"/>
          </p:nvPr>
        </p:nvSpPr>
        <p:spPr>
          <a:ln/>
        </p:spPr>
        <p:txBody>
          <a:bodyPr/>
          <a:lstStyle>
            <a:lvl1pPr>
              <a:defRPr/>
            </a:lvl1pPr>
          </a:lstStyle>
          <a:p>
            <a:pPr>
              <a:defRPr/>
            </a:pPr>
            <a:fld id="{CF5819FB-D2A1-4DB9-A6AC-10E2DBC6AC43}" type="slidenum">
              <a:rPr lang="nl-NL"/>
              <a:pPr>
                <a:defRPr/>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reserve="1">
  <p:cSld name="Titel en twee tekstkolomm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352425" y="1800225"/>
            <a:ext cx="4038600" cy="441483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tekst 3"/>
          <p:cNvSpPr>
            <a:spLocks noGrp="1"/>
          </p:cNvSpPr>
          <p:nvPr>
            <p:ph type="body" sz="half" idx="2"/>
          </p:nvPr>
        </p:nvSpPr>
        <p:spPr>
          <a:xfrm>
            <a:off x="4543425" y="1800225"/>
            <a:ext cx="4038600" cy="441483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5" name="shpDatum"/>
          <p:cNvSpPr>
            <a:spLocks noGrp="1" noChangeArrowheads="1"/>
          </p:cNvSpPr>
          <p:nvPr>
            <p:ph type="dt" sz="half" idx="10"/>
          </p:nvPr>
        </p:nvSpPr>
        <p:spPr>
          <a:ln/>
        </p:spPr>
        <p:txBody>
          <a:bodyPr/>
          <a:lstStyle>
            <a:lvl1pPr>
              <a:defRPr/>
            </a:lvl1pPr>
          </a:lstStyle>
          <a:p>
            <a:pPr>
              <a:defRPr/>
            </a:pPr>
            <a:endParaRPr lang="nl-NL"/>
          </a:p>
        </p:txBody>
      </p:sp>
      <p:sp>
        <p:nvSpPr>
          <p:cNvPr id="6" name="shpVoettekst"/>
          <p:cNvSpPr>
            <a:spLocks noGrp="1" noChangeArrowheads="1"/>
          </p:cNvSpPr>
          <p:nvPr>
            <p:ph type="ftr" sz="quarter" idx="11"/>
          </p:nvPr>
        </p:nvSpPr>
        <p:spPr>
          <a:ln/>
        </p:spPr>
        <p:txBody>
          <a:bodyPr/>
          <a:lstStyle>
            <a:lvl1pPr>
              <a:defRPr/>
            </a:lvl1pPr>
          </a:lstStyle>
          <a:p>
            <a:pPr>
              <a:defRPr/>
            </a:pPr>
            <a:r>
              <a:rPr lang="en-US" smtClean="0"/>
              <a:t>Spending Reviews in The Netherlands</a:t>
            </a:r>
            <a:endParaRPr lang="nl-NL"/>
          </a:p>
        </p:txBody>
      </p:sp>
      <p:sp>
        <p:nvSpPr>
          <p:cNvPr id="7" name="shpPagina"/>
          <p:cNvSpPr>
            <a:spLocks noGrp="1" noChangeArrowheads="1"/>
          </p:cNvSpPr>
          <p:nvPr>
            <p:ph type="sldNum" sz="quarter" idx="12"/>
          </p:nvPr>
        </p:nvSpPr>
        <p:spPr>
          <a:ln/>
        </p:spPr>
        <p:txBody>
          <a:bodyPr/>
          <a:lstStyle>
            <a:lvl1pPr>
              <a:defRPr/>
            </a:lvl1pPr>
          </a:lstStyle>
          <a:p>
            <a:pPr>
              <a:defRPr/>
            </a:pPr>
            <a:fld id="{56BF9E1E-8EED-4ABD-982C-7424D8DFE230}" type="slidenum">
              <a:rPr lang="nl-NL"/>
              <a:pPr>
                <a:defRPr/>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Chart" preserve="1">
  <p:cSld name="Titel, tekst en grafiek">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352425" y="1800225"/>
            <a:ext cx="4038600" cy="4414838"/>
          </a:xfrm>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grafiek 3"/>
          <p:cNvSpPr>
            <a:spLocks noGrp="1"/>
          </p:cNvSpPr>
          <p:nvPr>
            <p:ph type="chart" sz="half" idx="2"/>
          </p:nvPr>
        </p:nvSpPr>
        <p:spPr>
          <a:xfrm>
            <a:off x="4543425" y="1800225"/>
            <a:ext cx="4038600" cy="4414838"/>
          </a:xfrm>
        </p:spPr>
        <p:txBody>
          <a:bodyPr/>
          <a:lstStyle/>
          <a:p>
            <a:pPr lvl="0"/>
            <a:endParaRPr lang="nl-NL" noProof="0" dirty="0"/>
          </a:p>
        </p:txBody>
      </p:sp>
      <p:sp>
        <p:nvSpPr>
          <p:cNvPr id="5" name="shpDatum"/>
          <p:cNvSpPr>
            <a:spLocks noGrp="1" noChangeArrowheads="1"/>
          </p:cNvSpPr>
          <p:nvPr>
            <p:ph type="dt" sz="half" idx="10"/>
          </p:nvPr>
        </p:nvSpPr>
        <p:spPr>
          <a:ln/>
        </p:spPr>
        <p:txBody>
          <a:bodyPr/>
          <a:lstStyle>
            <a:lvl1pPr>
              <a:defRPr/>
            </a:lvl1pPr>
          </a:lstStyle>
          <a:p>
            <a:pPr>
              <a:defRPr/>
            </a:pPr>
            <a:endParaRPr lang="nl-NL"/>
          </a:p>
        </p:txBody>
      </p:sp>
      <p:sp>
        <p:nvSpPr>
          <p:cNvPr id="6" name="shpVoettekst"/>
          <p:cNvSpPr>
            <a:spLocks noGrp="1" noChangeArrowheads="1"/>
          </p:cNvSpPr>
          <p:nvPr>
            <p:ph type="ftr" sz="quarter" idx="11"/>
          </p:nvPr>
        </p:nvSpPr>
        <p:spPr>
          <a:ln/>
        </p:spPr>
        <p:txBody>
          <a:bodyPr/>
          <a:lstStyle>
            <a:lvl1pPr>
              <a:defRPr/>
            </a:lvl1pPr>
          </a:lstStyle>
          <a:p>
            <a:pPr>
              <a:defRPr/>
            </a:pPr>
            <a:r>
              <a:rPr lang="en-US" smtClean="0"/>
              <a:t>Spending Reviews in The Netherlands</a:t>
            </a:r>
            <a:endParaRPr lang="nl-NL"/>
          </a:p>
        </p:txBody>
      </p:sp>
      <p:sp>
        <p:nvSpPr>
          <p:cNvPr id="7" name="shpPagina"/>
          <p:cNvSpPr>
            <a:spLocks noGrp="1" noChangeArrowheads="1"/>
          </p:cNvSpPr>
          <p:nvPr>
            <p:ph type="sldNum" sz="quarter" idx="12"/>
          </p:nvPr>
        </p:nvSpPr>
        <p:spPr>
          <a:ln/>
        </p:spPr>
        <p:txBody>
          <a:bodyPr/>
          <a:lstStyle>
            <a:lvl1pPr>
              <a:defRPr/>
            </a:lvl1pPr>
          </a:lstStyle>
          <a:p>
            <a:pPr>
              <a:defRPr/>
            </a:pPr>
            <a:fld id="{A5DEBAF9-9CE9-4D77-9C3C-CAE79505914F}"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ClipArt" preserve="1">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352425" y="1800225"/>
            <a:ext cx="4038600" cy="44148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llustratie 3"/>
          <p:cNvSpPr>
            <a:spLocks noGrp="1"/>
          </p:cNvSpPr>
          <p:nvPr>
            <p:ph type="clipArt" sz="half" idx="2"/>
          </p:nvPr>
        </p:nvSpPr>
        <p:spPr>
          <a:xfrm>
            <a:off x="4543425" y="1800225"/>
            <a:ext cx="4038600" cy="4414838"/>
          </a:xfrm>
        </p:spPr>
        <p:txBody>
          <a:bodyPr/>
          <a:lstStyle/>
          <a:p>
            <a:pPr lvl="0"/>
            <a:endParaRPr lang="nl-NL" noProof="0" dirty="0"/>
          </a:p>
        </p:txBody>
      </p:sp>
      <p:sp>
        <p:nvSpPr>
          <p:cNvPr id="5" name="shpDatum"/>
          <p:cNvSpPr>
            <a:spLocks noGrp="1" noChangeArrowheads="1"/>
          </p:cNvSpPr>
          <p:nvPr>
            <p:ph type="dt" sz="half" idx="10"/>
          </p:nvPr>
        </p:nvSpPr>
        <p:spPr>
          <a:ln/>
        </p:spPr>
        <p:txBody>
          <a:bodyPr/>
          <a:lstStyle>
            <a:lvl1pPr>
              <a:defRPr/>
            </a:lvl1pPr>
          </a:lstStyle>
          <a:p>
            <a:pPr>
              <a:defRPr/>
            </a:pPr>
            <a:endParaRPr lang="nl-NL"/>
          </a:p>
        </p:txBody>
      </p:sp>
      <p:sp>
        <p:nvSpPr>
          <p:cNvPr id="6" name="shpVoettekst"/>
          <p:cNvSpPr>
            <a:spLocks noGrp="1" noChangeArrowheads="1"/>
          </p:cNvSpPr>
          <p:nvPr>
            <p:ph type="ftr" sz="quarter" idx="11"/>
          </p:nvPr>
        </p:nvSpPr>
        <p:spPr>
          <a:ln/>
        </p:spPr>
        <p:txBody>
          <a:bodyPr/>
          <a:lstStyle>
            <a:lvl1pPr>
              <a:defRPr/>
            </a:lvl1pPr>
          </a:lstStyle>
          <a:p>
            <a:pPr>
              <a:defRPr/>
            </a:pPr>
            <a:r>
              <a:rPr lang="en-US" smtClean="0"/>
              <a:t>Spending Reviews in The Netherlands</a:t>
            </a:r>
            <a:endParaRPr lang="nl-NL"/>
          </a:p>
        </p:txBody>
      </p:sp>
      <p:sp>
        <p:nvSpPr>
          <p:cNvPr id="7" name="shpPagina"/>
          <p:cNvSpPr>
            <a:spLocks noGrp="1" noChangeArrowheads="1"/>
          </p:cNvSpPr>
          <p:nvPr>
            <p:ph type="sldNum" sz="quarter" idx="12"/>
          </p:nvPr>
        </p:nvSpPr>
        <p:spPr>
          <a:ln/>
        </p:spPr>
        <p:txBody>
          <a:bodyPr/>
          <a:lstStyle>
            <a:lvl1pPr>
              <a:defRPr/>
            </a:lvl1pPr>
          </a:lstStyle>
          <a:p>
            <a:pPr>
              <a:defRPr/>
            </a:pPr>
            <a:fld id="{67FD27C8-FA47-4577-9706-C736BC1E568F}" type="slidenum">
              <a:rPr lang="nl-NL"/>
              <a:pPr>
                <a:defRPr/>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Klik om de stijl te bewerken</a:t>
            </a:r>
            <a:endParaRPr lang="nl-NL" dirty="0"/>
          </a:p>
        </p:txBody>
      </p:sp>
      <p:sp>
        <p:nvSpPr>
          <p:cNvPr id="3" name="Tijdelijke aanduiding voor tekst 2"/>
          <p:cNvSpPr>
            <a:spLocks noGrp="1"/>
          </p:cNvSpPr>
          <p:nvPr>
            <p:ph type="body" sz="half" idx="1"/>
          </p:nvPr>
        </p:nvSpPr>
        <p:spPr>
          <a:xfrm>
            <a:off x="352425" y="1800225"/>
            <a:ext cx="4038600" cy="44148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543425" y="1800225"/>
            <a:ext cx="4038600" cy="4414838"/>
          </a:xfrm>
        </p:spPr>
        <p:txBody>
          <a:bodyPr/>
          <a:lstStyle/>
          <a:p>
            <a:pPr lvl="0"/>
            <a:endParaRPr lang="nl-NL" dirty="0"/>
          </a:p>
        </p:txBody>
      </p:sp>
      <p:sp>
        <p:nvSpPr>
          <p:cNvPr id="5" name="shpDatum"/>
          <p:cNvSpPr>
            <a:spLocks noGrp="1" noChangeArrowheads="1"/>
          </p:cNvSpPr>
          <p:nvPr>
            <p:ph type="dt" sz="half" idx="10"/>
          </p:nvPr>
        </p:nvSpPr>
        <p:spPr>
          <a:ln/>
        </p:spPr>
        <p:txBody>
          <a:bodyPr/>
          <a:lstStyle>
            <a:lvl1pPr>
              <a:defRPr/>
            </a:lvl1pPr>
          </a:lstStyle>
          <a:p>
            <a:pPr>
              <a:defRPr/>
            </a:pPr>
            <a:endParaRPr lang="nl-NL"/>
          </a:p>
        </p:txBody>
      </p:sp>
      <p:sp>
        <p:nvSpPr>
          <p:cNvPr id="6" name="shpVoettekst"/>
          <p:cNvSpPr>
            <a:spLocks noGrp="1" noChangeArrowheads="1"/>
          </p:cNvSpPr>
          <p:nvPr>
            <p:ph type="ftr" sz="quarter" idx="11"/>
          </p:nvPr>
        </p:nvSpPr>
        <p:spPr>
          <a:ln/>
        </p:spPr>
        <p:txBody>
          <a:bodyPr/>
          <a:lstStyle>
            <a:lvl1pPr>
              <a:defRPr/>
            </a:lvl1pPr>
          </a:lstStyle>
          <a:p>
            <a:pPr>
              <a:defRPr/>
            </a:pPr>
            <a:r>
              <a:rPr lang="en-US" smtClean="0"/>
              <a:t>Spending Reviews in The Netherlands</a:t>
            </a:r>
            <a:endParaRPr lang="nl-NL"/>
          </a:p>
        </p:txBody>
      </p:sp>
      <p:sp>
        <p:nvSpPr>
          <p:cNvPr id="7" name="shpPagina"/>
          <p:cNvSpPr>
            <a:spLocks noGrp="1" noChangeArrowheads="1"/>
          </p:cNvSpPr>
          <p:nvPr>
            <p:ph type="sldNum" sz="quarter" idx="12"/>
          </p:nvPr>
        </p:nvSpPr>
        <p:spPr>
          <a:ln/>
        </p:spPr>
        <p:txBody>
          <a:bodyPr/>
          <a:lstStyle>
            <a:lvl1pPr>
              <a:defRPr/>
            </a:lvl1pPr>
          </a:lstStyle>
          <a:p>
            <a:pPr>
              <a:defRPr/>
            </a:pPr>
            <a:fld id="{11CF073A-E9B2-42A5-ABBC-AF6D0D828CBF}" type="slidenum">
              <a:rPr lang="nl-NL"/>
              <a:pPr>
                <a:defRPr/>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7_1 tekstblok">
    <p:bg>
      <p:bgRef idx="1001">
        <a:schemeClr val="bg1"/>
      </p:bgRef>
    </p:bg>
    <p:spTree>
      <p:nvGrpSpPr>
        <p:cNvPr id="1" name=""/>
        <p:cNvGrpSpPr/>
        <p:nvPr/>
      </p:nvGrpSpPr>
      <p:grpSpPr>
        <a:xfrm>
          <a:off x="0" y="0"/>
          <a:ext cx="0" cy="0"/>
          <a:chOff x="0" y="0"/>
          <a:chExt cx="0" cy="0"/>
        </a:xfrm>
      </p:grpSpPr>
      <p:sp>
        <p:nvSpPr>
          <p:cNvPr id="4" name="shpKleurvlakOnder"/>
          <p:cNvSpPr>
            <a:spLocks noChangeArrowheads="1"/>
          </p:cNvSpPr>
          <p:nvPr/>
        </p:nvSpPr>
        <p:spPr bwMode="auto">
          <a:xfrm>
            <a:off x="0" y="6318250"/>
            <a:ext cx="9144000" cy="539750"/>
          </a:xfrm>
          <a:prstGeom prst="rect">
            <a:avLst/>
          </a:prstGeom>
          <a:solidFill>
            <a:srgbClr val="046F96"/>
          </a:solidFill>
          <a:ln w="25400" algn="ctr">
            <a:noFill/>
            <a:miter lim="800000"/>
            <a:headEnd/>
            <a:tailEnd/>
          </a:ln>
        </p:spPr>
        <p:txBody>
          <a:bodyPr anchor="ctr"/>
          <a:lstStyle/>
          <a:p>
            <a:pPr algn="ctr" fontAlgn="auto">
              <a:spcBef>
                <a:spcPts val="0"/>
              </a:spcBef>
              <a:spcAft>
                <a:spcPts val="0"/>
              </a:spcAft>
              <a:defRPr/>
            </a:pPr>
            <a:endParaRPr lang="nl-NL" sz="1800" dirty="0">
              <a:solidFill>
                <a:schemeClr val="lt1"/>
              </a:solidFill>
              <a:latin typeface="+mn-lt"/>
              <a:cs typeface="+mn-cs"/>
            </a:endParaRPr>
          </a:p>
        </p:txBody>
      </p:sp>
      <p:sp>
        <p:nvSpPr>
          <p:cNvPr id="5" name="shpTekst"/>
          <p:cNvSpPr>
            <a:spLocks noChangeArrowheads="1"/>
          </p:cNvSpPr>
          <p:nvPr/>
        </p:nvSpPr>
        <p:spPr bwMode="auto">
          <a:xfrm>
            <a:off x="0" y="0"/>
            <a:ext cx="9144000" cy="1071563"/>
          </a:xfrm>
          <a:prstGeom prst="rect">
            <a:avLst/>
          </a:prstGeom>
          <a:solidFill>
            <a:srgbClr val="046F96"/>
          </a:solidFill>
          <a:ln w="25400" algn="ctr">
            <a:noFill/>
            <a:miter lim="800000"/>
            <a:headEnd/>
            <a:tailEnd/>
          </a:ln>
        </p:spPr>
        <p:txBody>
          <a:bodyPr anchor="ctr"/>
          <a:lstStyle/>
          <a:p>
            <a:pPr algn="ctr" fontAlgn="auto">
              <a:spcBef>
                <a:spcPts val="0"/>
              </a:spcBef>
              <a:spcAft>
                <a:spcPts val="0"/>
              </a:spcAft>
              <a:defRPr/>
            </a:pPr>
            <a:endParaRPr lang="nl-NL" sz="1800" dirty="0">
              <a:solidFill>
                <a:schemeClr val="lt1"/>
              </a:solidFill>
              <a:latin typeface="+mn-lt"/>
              <a:cs typeface="+mn-cs"/>
            </a:endParaRPr>
          </a:p>
        </p:txBody>
      </p:sp>
      <p:pic>
        <p:nvPicPr>
          <p:cNvPr id="6" name="shpDatum" descr="RO__vervolgpagina~LPPT.png"/>
          <p:cNvPicPr>
            <a:picLocks noChangeAspect="1"/>
          </p:cNvPicPr>
          <p:nvPr/>
        </p:nvPicPr>
        <p:blipFill>
          <a:blip r:embed="rId2" cstate="print"/>
          <a:srcRect/>
          <a:stretch>
            <a:fillRect/>
          </a:stretch>
        </p:blipFill>
        <p:spPr bwMode="auto">
          <a:xfrm>
            <a:off x="0" y="0"/>
            <a:ext cx="9144000" cy="857250"/>
          </a:xfrm>
          <a:prstGeom prst="rect">
            <a:avLst/>
          </a:prstGeom>
          <a:noFill/>
          <a:ln w="9525">
            <a:noFill/>
            <a:miter lim="800000"/>
            <a:headEnd/>
            <a:tailEnd/>
          </a:ln>
        </p:spPr>
      </p:pic>
      <p:sp>
        <p:nvSpPr>
          <p:cNvPr id="2" name="Titel 1"/>
          <p:cNvSpPr>
            <a:spLocks noGrp="1"/>
          </p:cNvSpPr>
          <p:nvPr>
            <p:ph type="title"/>
          </p:nvPr>
        </p:nvSpPr>
        <p:spPr>
          <a:xfrm>
            <a:off x="368300" y="1233039"/>
            <a:ext cx="7847038" cy="571504"/>
          </a:xfrm>
          <a:prstGeom prst="rect">
            <a:avLst/>
          </a:prstGeom>
        </p:spPr>
        <p:txBody>
          <a:bodyPr>
            <a:normAutofit/>
          </a:bodyPr>
          <a:lstStyle>
            <a:lvl1pPr algn="l">
              <a:defRPr sz="2600" spc="-60" baseline="0">
                <a:solidFill>
                  <a:srgbClr val="2494C5"/>
                </a:solidFill>
                <a:latin typeface="Verdana" pitchFamily="34" charset="0"/>
                <a:ea typeface="Verdana" pitchFamily="34" charset="0"/>
                <a:cs typeface="Verdana" pitchFamily="34" charset="0"/>
              </a:defRPr>
            </a:lvl1pPr>
          </a:lstStyle>
          <a:p>
            <a:r>
              <a:rPr lang="nl-NL" smtClean="0"/>
              <a:t>Klik om de stijl te bewerken</a:t>
            </a:r>
            <a:endParaRPr lang="nl-NL" dirty="0"/>
          </a:p>
        </p:txBody>
      </p:sp>
      <p:sp>
        <p:nvSpPr>
          <p:cNvPr id="13" name="Tijdelijke aanduiding voor inhoud 2"/>
          <p:cNvSpPr>
            <a:spLocks noGrp="1"/>
          </p:cNvSpPr>
          <p:nvPr>
            <p:ph idx="1"/>
          </p:nvPr>
        </p:nvSpPr>
        <p:spPr>
          <a:xfrm>
            <a:off x="369858" y="1798626"/>
            <a:ext cx="7858180" cy="4273580"/>
          </a:xfrm>
          <a:prstGeom prst="rect">
            <a:avLst/>
          </a:prstGeom>
        </p:spPr>
        <p:txBody>
          <a:bodyPr>
            <a:normAutofit/>
          </a:bodyPr>
          <a:lstStyle>
            <a:lvl1pPr marL="0" indent="0">
              <a:buNone/>
              <a:defRPr sz="1800">
                <a:latin typeface="Verdana" pitchFamily="34" charset="0"/>
                <a:ea typeface="Verdana" pitchFamily="34" charset="0"/>
                <a:cs typeface="Verdana" pitchFamily="34" charset="0"/>
              </a:defRPr>
            </a:lvl1pPr>
            <a:lvl2pPr marL="179388" indent="-179388">
              <a:buFont typeface="Arial" pitchFamily="34" charset="0"/>
              <a:buChar char="•"/>
              <a:defRPr sz="1800">
                <a:latin typeface="Verdana" pitchFamily="34" charset="0"/>
                <a:ea typeface="Verdana" pitchFamily="34" charset="0"/>
                <a:cs typeface="Verdana" pitchFamily="34" charset="0"/>
              </a:defRPr>
            </a:lvl2pPr>
            <a:lvl3pPr marL="396000" indent="-252000">
              <a:buFontTx/>
              <a:buBlip>
                <a:blip r:embed="rId3"/>
              </a:buBlip>
              <a:defRPr sz="1800">
                <a:latin typeface="Verdana" pitchFamily="34" charset="0"/>
                <a:ea typeface="Verdana" pitchFamily="34" charset="0"/>
                <a:cs typeface="Verdana" pitchFamily="34" charset="0"/>
              </a:defRPr>
            </a:lvl3pPr>
            <a:lvl4pPr marL="539750" indent="-144000">
              <a:buSzPct val="100000"/>
              <a:buFontTx/>
              <a:buBlip>
                <a:blip r:embed="rId4"/>
              </a:buBlip>
              <a:defRPr sz="1800">
                <a:latin typeface="Verdana" pitchFamily="34" charset="0"/>
                <a:ea typeface="Verdana" pitchFamily="34" charset="0"/>
                <a:cs typeface="Verdana" pitchFamily="34" charset="0"/>
              </a:defRPr>
            </a:lvl4pPr>
            <a:lvl5pPr>
              <a:defRPr sz="1800">
                <a:latin typeface="Verdana" pitchFamily="34" charset="0"/>
                <a:ea typeface="Verdana" pitchFamily="34" charset="0"/>
                <a:cs typeface="Verdana"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p:txBody>
      </p:sp>
      <p:sp>
        <p:nvSpPr>
          <p:cNvPr id="7" name="shpTitel"/>
          <p:cNvSpPr>
            <a:spLocks noGrp="1" noChangeArrowheads="1"/>
          </p:cNvSpPr>
          <p:nvPr>
            <p:ph type="dt" sz="half" idx="10"/>
          </p:nvPr>
        </p:nvSpPr>
        <p:spPr>
          <a:xfrm>
            <a:off x="4641850" y="6542088"/>
            <a:ext cx="4184650" cy="315912"/>
          </a:xfrm>
        </p:spPr>
        <p:txBody>
          <a:bodyPr/>
          <a:lstStyle>
            <a:lvl1pPr>
              <a:defRPr/>
            </a:lvl1pPr>
          </a:lstStyle>
          <a:p>
            <a:pPr>
              <a:defRPr/>
            </a:pPr>
            <a:r>
              <a:rPr lang="nl-NL"/>
              <a:t>3 juni 2010</a:t>
            </a:r>
          </a:p>
        </p:txBody>
      </p:sp>
      <p:sp>
        <p:nvSpPr>
          <p:cNvPr id="8" name="shpKleurvlakBoven"/>
          <p:cNvSpPr>
            <a:spLocks noGrp="1" noChangeArrowheads="1"/>
          </p:cNvSpPr>
          <p:nvPr>
            <p:ph type="ftr" sz="quarter" idx="11"/>
          </p:nvPr>
        </p:nvSpPr>
        <p:spPr>
          <a:xfrm>
            <a:off x="4645025" y="6362700"/>
            <a:ext cx="4183063" cy="284163"/>
          </a:xfrm>
        </p:spPr>
        <p:txBody>
          <a:bodyPr/>
          <a:lstStyle>
            <a:lvl1pPr>
              <a:defRPr sz="1000">
                <a:solidFill>
                  <a:srgbClr val="FFFFFF"/>
                </a:solidFill>
              </a:defRPr>
            </a:lvl1pPr>
          </a:lstStyle>
          <a:p>
            <a:pPr>
              <a:defRPr/>
            </a:pPr>
            <a:r>
              <a:rPr lang="nl-NL" dirty="0" err="1"/>
              <a:t>Fiscal</a:t>
            </a:r>
            <a:r>
              <a:rPr lang="nl-NL" dirty="0"/>
              <a:t> </a:t>
            </a:r>
            <a:r>
              <a:rPr lang="nl-NL" dirty="0" err="1"/>
              <a:t>Consolidation</a:t>
            </a:r>
            <a:r>
              <a:rPr lang="nl-NL" dirty="0"/>
              <a:t> in the Netherlands</a:t>
            </a:r>
          </a:p>
        </p:txBody>
      </p:sp>
      <p:sp>
        <p:nvSpPr>
          <p:cNvPr id="9" name="shpBeeldmerk"/>
          <p:cNvSpPr>
            <a:spLocks noGrp="1" noChangeArrowheads="1"/>
          </p:cNvSpPr>
          <p:nvPr>
            <p:ph type="sldNum" sz="quarter" idx="12"/>
          </p:nvPr>
        </p:nvSpPr>
        <p:spPr>
          <a:xfrm>
            <a:off x="387350" y="6362700"/>
            <a:ext cx="712788" cy="363538"/>
          </a:xfrm>
        </p:spPr>
        <p:txBody>
          <a:bodyPr/>
          <a:lstStyle>
            <a:lvl1pPr>
              <a:defRPr sz="1000">
                <a:solidFill>
                  <a:srgbClr val="FFFFFF"/>
                </a:solidFill>
              </a:defRPr>
            </a:lvl1pPr>
          </a:lstStyle>
          <a:p>
            <a:pPr>
              <a:defRPr/>
            </a:pPr>
            <a:fld id="{EEC845DB-13F5-4340-8017-19675E2C2E83}" type="slidenum">
              <a:rPr lang="nl-NL"/>
              <a:pPr>
                <a:defRPr/>
              </a:pPr>
              <a:t>‹nr.›</a:t>
            </a:fld>
            <a:endParaRPr lang="nl-NL"/>
          </a:p>
        </p:txBody>
      </p:sp>
    </p:spTree>
    <p:extLst>
      <p:ext uri="{BB962C8B-B14F-4D97-AF65-F5344CB8AC3E}">
        <p14:creationId xmlns="" xmlns:p14="http://schemas.microsoft.com/office/powerpoint/2010/main" val="422096070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2.png"/><Relationship Id="rId5" Type="http://schemas.openxmlformats.org/officeDocument/2006/relationships/slideLayout" Target="../slideLayouts/slideLayout8.xml"/><Relationship Id="rId10" Type="http://schemas.openxmlformats.org/officeDocument/2006/relationships/image" Target="../media/image1.png"/><Relationship Id="rId4" Type="http://schemas.openxmlformats.org/officeDocument/2006/relationships/slideLayout" Target="../slideLayouts/slideLayout7.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shpKleurvlak"/>
          <p:cNvSpPr>
            <a:spLocks noChangeArrowheads="1"/>
          </p:cNvSpPr>
          <p:nvPr/>
        </p:nvSpPr>
        <p:spPr bwMode="auto">
          <a:xfrm>
            <a:off x="4572000" y="0"/>
            <a:ext cx="4572000" cy="6858000"/>
          </a:xfrm>
          <a:prstGeom prst="rect">
            <a:avLst/>
          </a:prstGeom>
          <a:solidFill>
            <a:srgbClr val="046F96"/>
          </a:solidFill>
          <a:ln w="25400" algn="ctr">
            <a:noFill/>
            <a:miter lim="800000"/>
            <a:headEnd/>
            <a:tailEnd/>
          </a:ln>
        </p:spPr>
        <p:txBody>
          <a:bodyPr anchor="ctr"/>
          <a:lstStyle/>
          <a:p>
            <a:pPr algn="ctr" eaLnBrk="1" fontAlgn="auto" hangingPunct="1">
              <a:spcBef>
                <a:spcPts val="0"/>
              </a:spcBef>
              <a:spcAft>
                <a:spcPts val="0"/>
              </a:spcAft>
              <a:defRPr/>
            </a:pPr>
            <a:endParaRPr lang="nl-NL" sz="1800" dirty="0">
              <a:solidFill>
                <a:schemeClr val="lt1"/>
              </a:solidFill>
              <a:latin typeface="+mn-lt"/>
              <a:cs typeface="+mn-cs"/>
            </a:endParaRPr>
          </a:p>
        </p:txBody>
      </p:sp>
      <p:sp>
        <p:nvSpPr>
          <p:cNvPr id="181253" name="shpDatum"/>
          <p:cNvSpPr>
            <a:spLocks noGrp="1" noChangeArrowheads="1"/>
          </p:cNvSpPr>
          <p:nvPr>
            <p:ph type="dt" sz="half" idx="2"/>
          </p:nvPr>
        </p:nvSpPr>
        <p:spPr bwMode="auto">
          <a:xfrm>
            <a:off x="4929188" y="6380163"/>
            <a:ext cx="3714750" cy="3635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defRPr>
            </a:lvl1pPr>
          </a:lstStyle>
          <a:p>
            <a:pPr>
              <a:defRPr/>
            </a:pPr>
            <a:endParaRPr lang="nl-NL"/>
          </a:p>
        </p:txBody>
      </p:sp>
      <p:sp>
        <p:nvSpPr>
          <p:cNvPr id="1028" name="shpTitel"/>
          <p:cNvSpPr>
            <a:spLocks noGrp="1" noChangeArrowheads="1"/>
          </p:cNvSpPr>
          <p:nvPr>
            <p:ph type="title"/>
          </p:nvPr>
        </p:nvSpPr>
        <p:spPr bwMode="auto">
          <a:xfrm>
            <a:off x="4929188" y="2103438"/>
            <a:ext cx="3711575"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het opmaakprofiel te bewerken</a:t>
            </a:r>
          </a:p>
        </p:txBody>
      </p:sp>
      <p:sp>
        <p:nvSpPr>
          <p:cNvPr id="1029" name="shpTekst"/>
          <p:cNvSpPr>
            <a:spLocks noGrp="1" noChangeArrowheads="1"/>
          </p:cNvSpPr>
          <p:nvPr>
            <p:ph type="body" idx="1"/>
          </p:nvPr>
        </p:nvSpPr>
        <p:spPr bwMode="auto">
          <a:xfrm>
            <a:off x="4943475" y="2797175"/>
            <a:ext cx="3695700" cy="3417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p:txBody>
      </p:sp>
    </p:spTree>
  </p:cSld>
  <p:clrMap bg1="lt1" tx1="dk1" bg2="lt2" tx2="dk2" accent1="accent1" accent2="accent2" accent3="accent3" accent4="accent4" accent5="accent5" accent6="accent6" hlink="hlink" folHlink="folHlink"/>
  <p:sldLayoutIdLst>
    <p:sldLayoutId id="2147484352" r:id="rId1"/>
    <p:sldLayoutId id="2147484358" r:id="rId2"/>
    <p:sldLayoutId id="2147484362" r:id="rId3"/>
  </p:sldLayoutIdLst>
  <p:hf hdr="0" dt="0"/>
  <p:txStyles>
    <p:titleStyle>
      <a:lvl1pPr algn="l" rtl="0" eaLnBrk="0" fontAlgn="base" hangingPunct="0">
        <a:spcBef>
          <a:spcPct val="0"/>
        </a:spcBef>
        <a:spcAft>
          <a:spcPct val="0"/>
        </a:spcAft>
        <a:defRPr sz="2600">
          <a:solidFill>
            <a:srgbClr val="FFFFFF"/>
          </a:solidFill>
          <a:latin typeface="+mj-lt"/>
          <a:ea typeface="+mj-ea"/>
          <a:cs typeface="+mj-cs"/>
        </a:defRPr>
      </a:lvl1pPr>
      <a:lvl2pPr algn="l" rtl="0" eaLnBrk="0" fontAlgn="base" hangingPunct="0">
        <a:spcBef>
          <a:spcPct val="0"/>
        </a:spcBef>
        <a:spcAft>
          <a:spcPct val="0"/>
        </a:spcAft>
        <a:defRPr sz="2600">
          <a:solidFill>
            <a:srgbClr val="FFFFFF"/>
          </a:solidFill>
          <a:latin typeface="Verdana" pitchFamily="34" charset="0"/>
        </a:defRPr>
      </a:lvl2pPr>
      <a:lvl3pPr algn="l" rtl="0" eaLnBrk="0" fontAlgn="base" hangingPunct="0">
        <a:spcBef>
          <a:spcPct val="0"/>
        </a:spcBef>
        <a:spcAft>
          <a:spcPct val="0"/>
        </a:spcAft>
        <a:defRPr sz="2600">
          <a:solidFill>
            <a:srgbClr val="FFFFFF"/>
          </a:solidFill>
          <a:latin typeface="Verdana" pitchFamily="34" charset="0"/>
        </a:defRPr>
      </a:lvl3pPr>
      <a:lvl4pPr algn="l" rtl="0" eaLnBrk="0" fontAlgn="base" hangingPunct="0">
        <a:spcBef>
          <a:spcPct val="0"/>
        </a:spcBef>
        <a:spcAft>
          <a:spcPct val="0"/>
        </a:spcAft>
        <a:defRPr sz="2600">
          <a:solidFill>
            <a:srgbClr val="FFFFFF"/>
          </a:solidFill>
          <a:latin typeface="Verdana" pitchFamily="34" charset="0"/>
        </a:defRPr>
      </a:lvl4pPr>
      <a:lvl5pPr algn="l" rtl="0" eaLnBrk="0" fontAlgn="base" hangingPunct="0">
        <a:spcBef>
          <a:spcPct val="0"/>
        </a:spcBef>
        <a:spcAft>
          <a:spcPct val="0"/>
        </a:spcAft>
        <a:defRPr sz="2600">
          <a:solidFill>
            <a:srgbClr val="FFFFFF"/>
          </a:solidFill>
          <a:latin typeface="Verdana" pitchFamily="34" charset="0"/>
        </a:defRPr>
      </a:lvl5pPr>
      <a:lvl6pPr marL="457200" algn="l" rtl="0" eaLnBrk="0" fontAlgn="base" hangingPunct="0">
        <a:spcBef>
          <a:spcPct val="0"/>
        </a:spcBef>
        <a:spcAft>
          <a:spcPct val="0"/>
        </a:spcAft>
        <a:defRPr sz="2600">
          <a:solidFill>
            <a:srgbClr val="FFFFFF"/>
          </a:solidFill>
          <a:latin typeface="Verdana" pitchFamily="34" charset="0"/>
        </a:defRPr>
      </a:lvl6pPr>
      <a:lvl7pPr marL="914400" algn="l" rtl="0" eaLnBrk="0" fontAlgn="base" hangingPunct="0">
        <a:spcBef>
          <a:spcPct val="0"/>
        </a:spcBef>
        <a:spcAft>
          <a:spcPct val="0"/>
        </a:spcAft>
        <a:defRPr sz="2600">
          <a:solidFill>
            <a:srgbClr val="FFFFFF"/>
          </a:solidFill>
          <a:latin typeface="Verdana" pitchFamily="34" charset="0"/>
        </a:defRPr>
      </a:lvl7pPr>
      <a:lvl8pPr marL="1371600" algn="l" rtl="0" eaLnBrk="0" fontAlgn="base" hangingPunct="0">
        <a:spcBef>
          <a:spcPct val="0"/>
        </a:spcBef>
        <a:spcAft>
          <a:spcPct val="0"/>
        </a:spcAft>
        <a:defRPr sz="2600">
          <a:solidFill>
            <a:srgbClr val="FFFFFF"/>
          </a:solidFill>
          <a:latin typeface="Verdana" pitchFamily="34" charset="0"/>
        </a:defRPr>
      </a:lvl8pPr>
      <a:lvl9pPr marL="1828800" algn="l" rtl="0" eaLnBrk="0" fontAlgn="base" hangingPunct="0">
        <a:spcBef>
          <a:spcPct val="0"/>
        </a:spcBef>
        <a:spcAft>
          <a:spcPct val="0"/>
        </a:spcAft>
        <a:defRPr sz="2600">
          <a:solidFill>
            <a:srgbClr val="FFFFFF"/>
          </a:solidFill>
          <a:latin typeface="Verdana" pitchFamily="34" charset="0"/>
        </a:defRPr>
      </a:lvl9pPr>
    </p:titleStyle>
    <p:bodyStyle>
      <a:lvl1pPr marL="266700" indent="-266700" algn="l" rtl="0" eaLnBrk="0" fontAlgn="base" hangingPunct="0">
        <a:spcBef>
          <a:spcPct val="0"/>
        </a:spcBef>
        <a:spcAft>
          <a:spcPct val="0"/>
        </a:spcAft>
        <a:buSzPct val="80000"/>
        <a:buChar char="•"/>
        <a:defRPr>
          <a:solidFill>
            <a:srgbClr val="FFFFFF"/>
          </a:solidFill>
          <a:latin typeface="+mn-lt"/>
          <a:ea typeface="+mn-ea"/>
          <a:cs typeface="+mn-cs"/>
        </a:defRPr>
      </a:lvl1pPr>
      <a:lvl2pPr marL="884238" indent="-342900" algn="l" rtl="0" eaLnBrk="0" fontAlgn="base" hangingPunct="0">
        <a:spcBef>
          <a:spcPct val="20000"/>
        </a:spcBef>
        <a:spcAft>
          <a:spcPct val="0"/>
        </a:spcAft>
        <a:buFont typeface="Arial" charset="0"/>
        <a:buBlip>
          <a:blip r:embed="rId5"/>
        </a:buBlip>
        <a:defRPr>
          <a:solidFill>
            <a:srgbClr val="FFFFFF"/>
          </a:solidFill>
          <a:latin typeface="+mn-lt"/>
        </a:defRPr>
      </a:lvl2pPr>
      <a:lvl3pPr marL="1406525" indent="-342900" algn="l" rtl="0" eaLnBrk="0" fontAlgn="base" hangingPunct="0">
        <a:spcBef>
          <a:spcPct val="20000"/>
        </a:spcBef>
        <a:spcAft>
          <a:spcPct val="0"/>
        </a:spcAft>
        <a:buFont typeface="Arial" charset="0"/>
        <a:buBlip>
          <a:blip r:embed="rId6"/>
        </a:buBlip>
        <a:defRPr>
          <a:solidFill>
            <a:srgbClr val="FFFFFF"/>
          </a:solidFill>
          <a:latin typeface="+mn-lt"/>
        </a:defRPr>
      </a:lvl3pPr>
      <a:lvl4pPr marL="1928813" indent="-342900" algn="l" rtl="0" eaLnBrk="0" fontAlgn="base" hangingPunct="0">
        <a:spcBef>
          <a:spcPct val="20000"/>
        </a:spcBef>
        <a:spcAft>
          <a:spcPct val="0"/>
        </a:spcAft>
        <a:buFont typeface="Arial" charset="0"/>
        <a:buBlip>
          <a:blip r:embed="rId7"/>
        </a:buBlip>
        <a:defRPr>
          <a:solidFill>
            <a:srgbClr val="FFFFFF"/>
          </a:solidFill>
          <a:latin typeface="+mn-lt"/>
        </a:defRPr>
      </a:lvl4pPr>
      <a:lvl5pPr marL="2451100" indent="-342900" algn="l" rtl="0" eaLnBrk="0" fontAlgn="base" hangingPunct="0">
        <a:spcBef>
          <a:spcPct val="20000"/>
        </a:spcBef>
        <a:spcAft>
          <a:spcPct val="0"/>
        </a:spcAft>
        <a:buFont typeface="Arial" charset="0"/>
        <a:buChar char="»"/>
        <a:defRPr>
          <a:solidFill>
            <a:srgbClr val="FFFFFF"/>
          </a:solidFill>
          <a:latin typeface="+mn-lt"/>
        </a:defRPr>
      </a:lvl5pPr>
      <a:lvl6pPr marL="2908300" indent="-342900" algn="l" rtl="0" eaLnBrk="0" fontAlgn="base" hangingPunct="0">
        <a:spcBef>
          <a:spcPct val="20000"/>
        </a:spcBef>
        <a:spcAft>
          <a:spcPct val="0"/>
        </a:spcAft>
        <a:buFont typeface="Arial" charset="0"/>
        <a:buChar char="»"/>
        <a:defRPr>
          <a:solidFill>
            <a:srgbClr val="FFFFFF"/>
          </a:solidFill>
          <a:latin typeface="+mn-lt"/>
        </a:defRPr>
      </a:lvl6pPr>
      <a:lvl7pPr marL="3365500" indent="-342900" algn="l" rtl="0" eaLnBrk="0" fontAlgn="base" hangingPunct="0">
        <a:spcBef>
          <a:spcPct val="20000"/>
        </a:spcBef>
        <a:spcAft>
          <a:spcPct val="0"/>
        </a:spcAft>
        <a:buFont typeface="Arial" charset="0"/>
        <a:buChar char="»"/>
        <a:defRPr>
          <a:solidFill>
            <a:srgbClr val="FFFFFF"/>
          </a:solidFill>
          <a:latin typeface="+mn-lt"/>
        </a:defRPr>
      </a:lvl7pPr>
      <a:lvl8pPr marL="3822700" indent="-342900" algn="l" rtl="0" eaLnBrk="0" fontAlgn="base" hangingPunct="0">
        <a:spcBef>
          <a:spcPct val="20000"/>
        </a:spcBef>
        <a:spcAft>
          <a:spcPct val="0"/>
        </a:spcAft>
        <a:buFont typeface="Arial" charset="0"/>
        <a:buChar char="»"/>
        <a:defRPr>
          <a:solidFill>
            <a:srgbClr val="FFFFFF"/>
          </a:solidFill>
          <a:latin typeface="+mn-lt"/>
        </a:defRPr>
      </a:lvl8pPr>
      <a:lvl9pPr marL="4279900" indent="-342900" algn="l" rtl="0" eaLnBrk="0" fontAlgn="base" hangingPunct="0">
        <a:spcBef>
          <a:spcPct val="20000"/>
        </a:spcBef>
        <a:spcAft>
          <a:spcPct val="0"/>
        </a:spcAft>
        <a:buFont typeface="Arial" charset="0"/>
        <a:buChar char="»"/>
        <a:defRPr>
          <a:solidFill>
            <a:srgbClr val="FFFFFF"/>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shpKleurvlakOnder"/>
          <p:cNvSpPr/>
          <p:nvPr/>
        </p:nvSpPr>
        <p:spPr>
          <a:xfrm>
            <a:off x="0" y="6318250"/>
            <a:ext cx="9144000" cy="539750"/>
          </a:xfrm>
          <a:prstGeom prst="rect">
            <a:avLst/>
          </a:prstGeom>
          <a:solidFill>
            <a:srgbClr val="046F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dirty="0"/>
          </a:p>
        </p:txBody>
      </p:sp>
      <p:sp>
        <p:nvSpPr>
          <p:cNvPr id="2051" name="shpTekst"/>
          <p:cNvSpPr>
            <a:spLocks noGrp="1" noChangeArrowheads="1"/>
          </p:cNvSpPr>
          <p:nvPr>
            <p:ph type="body" idx="1"/>
          </p:nvPr>
        </p:nvSpPr>
        <p:spPr bwMode="auto">
          <a:xfrm>
            <a:off x="352425" y="1800225"/>
            <a:ext cx="8229600" cy="44148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p:txBody>
      </p:sp>
      <p:sp>
        <p:nvSpPr>
          <p:cNvPr id="1028" name="shpDatum"/>
          <p:cNvSpPr>
            <a:spLocks noGrp="1" noChangeArrowheads="1"/>
          </p:cNvSpPr>
          <p:nvPr>
            <p:ph type="dt" sz="half" idx="2"/>
          </p:nvPr>
        </p:nvSpPr>
        <p:spPr bwMode="auto">
          <a:xfrm>
            <a:off x="4486275" y="6540500"/>
            <a:ext cx="4157663" cy="327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spc="-10" baseline="0">
                <a:solidFill>
                  <a:srgbClr val="FFFFFF"/>
                </a:solidFill>
                <a:latin typeface="Verdana" pitchFamily="34" charset="0"/>
                <a:ea typeface="Verdana" pitchFamily="34" charset="0"/>
                <a:cs typeface="Verdana" pitchFamily="34" charset="0"/>
              </a:defRPr>
            </a:lvl1pPr>
          </a:lstStyle>
          <a:p>
            <a:pPr>
              <a:defRPr/>
            </a:pPr>
            <a:endParaRPr lang="nl-NL"/>
          </a:p>
        </p:txBody>
      </p:sp>
      <p:sp>
        <p:nvSpPr>
          <p:cNvPr id="1029" name="shpVoettekst"/>
          <p:cNvSpPr>
            <a:spLocks noGrp="1" noChangeArrowheads="1"/>
          </p:cNvSpPr>
          <p:nvPr>
            <p:ph type="ftr" sz="quarter" idx="3"/>
          </p:nvPr>
        </p:nvSpPr>
        <p:spPr bwMode="auto">
          <a:xfrm>
            <a:off x="4478338" y="6386513"/>
            <a:ext cx="4165600" cy="315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spc="-10" baseline="0">
                <a:solidFill>
                  <a:srgbClr val="FFFFFF"/>
                </a:solidFill>
                <a:latin typeface="Verdana" pitchFamily="34" charset="0"/>
                <a:ea typeface="Verdana" pitchFamily="34" charset="0"/>
                <a:cs typeface="Verdana" pitchFamily="34" charset="0"/>
              </a:defRPr>
            </a:lvl1pPr>
          </a:lstStyle>
          <a:p>
            <a:pPr>
              <a:defRPr/>
            </a:pPr>
            <a:r>
              <a:rPr lang="en-US" smtClean="0"/>
              <a:t>Spending Reviews in The Netherlands</a:t>
            </a:r>
            <a:endParaRPr lang="nl-NL"/>
          </a:p>
        </p:txBody>
      </p:sp>
      <p:sp>
        <p:nvSpPr>
          <p:cNvPr id="1030" name="shpPagina"/>
          <p:cNvSpPr>
            <a:spLocks noGrp="1" noChangeArrowheads="1"/>
          </p:cNvSpPr>
          <p:nvPr>
            <p:ph type="sldNum" sz="quarter" idx="4"/>
          </p:nvPr>
        </p:nvSpPr>
        <p:spPr bwMode="auto">
          <a:xfrm>
            <a:off x="374650" y="6378575"/>
            <a:ext cx="712788" cy="363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spc="-10" baseline="0">
                <a:solidFill>
                  <a:srgbClr val="FFFFFF"/>
                </a:solidFill>
                <a:latin typeface="Verdana" pitchFamily="34" charset="0"/>
                <a:ea typeface="Verdana" pitchFamily="34" charset="0"/>
                <a:cs typeface="Verdana" pitchFamily="34" charset="0"/>
              </a:defRPr>
            </a:lvl1pPr>
          </a:lstStyle>
          <a:p>
            <a:pPr>
              <a:defRPr/>
            </a:pPr>
            <a:fld id="{61C050A5-6120-407B-9D7B-05AEA3ABFE74}" type="slidenum">
              <a:rPr lang="nl-NL"/>
              <a:pPr>
                <a:defRPr/>
              </a:pPr>
              <a:t>‹nr.›</a:t>
            </a:fld>
            <a:endParaRPr lang="nl-NL"/>
          </a:p>
        </p:txBody>
      </p:sp>
      <p:sp>
        <p:nvSpPr>
          <p:cNvPr id="1026" name="shpTitel"/>
          <p:cNvSpPr>
            <a:spLocks noGrp="1" noChangeArrowheads="1"/>
          </p:cNvSpPr>
          <p:nvPr>
            <p:ph type="title"/>
          </p:nvPr>
        </p:nvSpPr>
        <p:spPr bwMode="auto">
          <a:xfrm>
            <a:off x="352425" y="1263650"/>
            <a:ext cx="8229600" cy="571500"/>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dirty="0" smtClean="0"/>
              <a:t>Klik om het opmaakprofiel te bewerken</a:t>
            </a:r>
          </a:p>
        </p:txBody>
      </p:sp>
      <p:sp>
        <p:nvSpPr>
          <p:cNvPr id="17" name="shpKleurvlakBoven"/>
          <p:cNvSpPr/>
          <p:nvPr/>
        </p:nvSpPr>
        <p:spPr>
          <a:xfrm>
            <a:off x="0" y="0"/>
            <a:ext cx="9144000" cy="1071563"/>
          </a:xfrm>
          <a:prstGeom prst="rect">
            <a:avLst/>
          </a:prstGeom>
          <a:solidFill>
            <a:srgbClr val="046F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dirty="0"/>
          </a:p>
        </p:txBody>
      </p:sp>
      <p:pic>
        <p:nvPicPr>
          <p:cNvPr id="2057" name="shpBeeldmerk" descr="RO__vervolgpagina~LPPT.png"/>
          <p:cNvPicPr>
            <a:picLocks noChangeAspect="1"/>
          </p:cNvPicPr>
          <p:nvPr/>
        </p:nvPicPr>
        <p:blipFill>
          <a:blip r:embed="rId9" cstate="print"/>
          <a:srcRect/>
          <a:stretch>
            <a:fillRect/>
          </a:stretch>
        </p:blipFill>
        <p:spPr bwMode="auto">
          <a:xfrm>
            <a:off x="0" y="0"/>
            <a:ext cx="9144000" cy="8572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 id="2147484363" r:id="rId6"/>
    <p:sldLayoutId id="2147484364" r:id="rId7"/>
  </p:sldLayoutIdLst>
  <p:hf hdr="0" dt="0"/>
  <p:txStyles>
    <p:titleStyle>
      <a:lvl1pPr algn="l" rtl="0" eaLnBrk="0" fontAlgn="base" hangingPunct="0">
        <a:spcBef>
          <a:spcPct val="0"/>
        </a:spcBef>
        <a:spcAft>
          <a:spcPct val="0"/>
        </a:spcAft>
        <a:defRPr sz="2600" spc="-60">
          <a:solidFill>
            <a:srgbClr val="CC003D"/>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600">
          <a:solidFill>
            <a:srgbClr val="CC003D"/>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CC003D"/>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CC003D"/>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CC003D"/>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defRPr lang="nl-NL" kern="1200" dirty="0">
          <a:solidFill>
            <a:srgbClr val="000000"/>
          </a:solidFill>
          <a:latin typeface="Verdana" pitchFamily="34" charset="0"/>
          <a:ea typeface="Verdana" pitchFamily="34" charset="0"/>
          <a:cs typeface="Verdana" pitchFamily="34" charset="0"/>
        </a:defRPr>
      </a:lvl1pPr>
      <a:lvl2pPr marL="179388" indent="-179388" algn="l" rtl="0" eaLnBrk="0" fontAlgn="base" hangingPunct="0">
        <a:spcBef>
          <a:spcPct val="20000"/>
        </a:spcBef>
        <a:spcAft>
          <a:spcPct val="0"/>
        </a:spcAft>
        <a:buBlip>
          <a:blip r:embed="rId10"/>
        </a:buBlip>
        <a:defRPr lang="nl-NL" kern="1200" dirty="0">
          <a:solidFill>
            <a:srgbClr val="000000"/>
          </a:solidFill>
          <a:latin typeface="Verdana" pitchFamily="34" charset="0"/>
          <a:ea typeface="Verdana" pitchFamily="34" charset="0"/>
          <a:cs typeface="Verdana" pitchFamily="34" charset="0"/>
        </a:defRPr>
      </a:lvl2pPr>
      <a:lvl3pPr marL="377825" indent="-250825" algn="l" rtl="0" eaLnBrk="0" fontAlgn="base" hangingPunct="0">
        <a:spcBef>
          <a:spcPct val="20000"/>
        </a:spcBef>
        <a:spcAft>
          <a:spcPct val="0"/>
        </a:spcAft>
        <a:buBlip>
          <a:blip r:embed="rId11"/>
        </a:buBlip>
        <a:defRPr lang="nl-NL" kern="1200" dirty="0">
          <a:solidFill>
            <a:srgbClr val="000000"/>
          </a:solidFill>
          <a:latin typeface="Verdana" pitchFamily="34" charset="0"/>
          <a:ea typeface="Verdana" pitchFamily="34" charset="0"/>
          <a:cs typeface="Verdana" pitchFamily="34" charset="0"/>
        </a:defRPr>
      </a:lvl3pPr>
      <a:lvl4pPr marL="539750" indent="-142875" algn="l" rtl="0" eaLnBrk="0" fontAlgn="base" hangingPunct="0">
        <a:spcBef>
          <a:spcPct val="20000"/>
        </a:spcBef>
        <a:spcAft>
          <a:spcPct val="0"/>
        </a:spcAft>
        <a:buBlip>
          <a:blip r:embed="rId12"/>
        </a:buBlip>
        <a:defRPr lang="nl-NL" kern="1200" dirty="0">
          <a:solidFill>
            <a:srgbClr val="000000"/>
          </a:solidFill>
          <a:latin typeface="Verdana" pitchFamily="34" charset="0"/>
          <a:ea typeface="Verdana" pitchFamily="34" charset="0"/>
          <a:cs typeface="Verdana" pitchFamily="34" charset="0"/>
        </a:defRPr>
      </a:lvl4pPr>
      <a:lvl5pPr marL="711200" indent="-176213" algn="l" rtl="0" eaLnBrk="0" fontAlgn="base" hangingPunct="0">
        <a:spcBef>
          <a:spcPct val="20000"/>
        </a:spcBef>
        <a:spcAft>
          <a:spcPct val="0"/>
        </a:spcAft>
        <a:defRPr lang="nl-NL" kern="1200" dirty="0">
          <a:solidFill>
            <a:schemeClr val="tx1"/>
          </a:solidFill>
          <a:latin typeface="Verdana" pitchFamily="34" charset="0"/>
          <a:ea typeface="Verdana" pitchFamily="34" charset="0"/>
          <a:cs typeface="Verdana" pitchFamily="34"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www.google.com/url?q=http://www.bigstockphoto.com/image-924539/stock-photo-freedom-of-mind&amp;sa=U&amp;ei=1IN4U7jVIu-b1AX0x4H4BA&amp;ved=0CDYQ9QEwBA&amp;usg=AFQjCNFzrayvtoaYmVO-AUSHgdMMbiOsFA"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google.com/url?q=http://www.bigstockphoto.com/image-924539/stock-photo-freedom-of-mind&amp;sa=U&amp;ei=1IN4U7jVIu-b1AX0x4H4BA&amp;ved=0CDYQ9QEwBA&amp;usg=AFQjCNFzrayvtoaYmVO-AUSHgdMMbiOsFA"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9.xml"/><Relationship Id="rId1" Type="http://schemas.openxmlformats.org/officeDocument/2006/relationships/vmlDrawing" Target="../drawings/vmlDrawing1.v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m/url?q=http://en.wikipedia.org/wiki/Thinking_outside_the_box&amp;sa=U&amp;ei=7ZZ4U5S0NMS47QbSrIC4Aw&amp;ved=0CDIQ9QEwAg&amp;usg=AFQjCNHtFIFnTnxNv6Et2m1WJiw9-SOQ6g"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foto1.jpg"/>
          <p:cNvPicPr>
            <a:picLocks/>
          </p:cNvPicPr>
          <p:nvPr/>
        </p:nvPicPr>
        <p:blipFill>
          <a:blip r:embed="rId3" cstate="print"/>
          <a:stretch>
            <a:fillRect/>
          </a:stretch>
        </p:blipFill>
        <p:spPr>
          <a:xfrm>
            <a:off x="0" y="0"/>
            <a:ext cx="4584700" cy="6858000"/>
          </a:xfrm>
          <a:prstGeom prst="rect">
            <a:avLst/>
          </a:prstGeom>
        </p:spPr>
      </p:pic>
      <p:sp>
        <p:nvSpPr>
          <p:cNvPr id="5122" name="shpDatum"/>
          <p:cNvSpPr>
            <a:spLocks noChangeArrowheads="1"/>
          </p:cNvSpPr>
          <p:nvPr/>
        </p:nvSpPr>
        <p:spPr bwMode="auto">
          <a:xfrm>
            <a:off x="4929188" y="6380163"/>
            <a:ext cx="3714750" cy="363537"/>
          </a:xfrm>
          <a:prstGeom prst="rect">
            <a:avLst/>
          </a:prstGeom>
          <a:noFill/>
          <a:ln w="9525">
            <a:noFill/>
            <a:miter lim="800000"/>
            <a:headEnd/>
            <a:tailEnd/>
          </a:ln>
        </p:spPr>
        <p:txBody>
          <a:bodyPr/>
          <a:lstStyle/>
          <a:p>
            <a:endParaRPr lang="nl-NL" sz="1000">
              <a:solidFill>
                <a:srgbClr val="FFFFFF"/>
              </a:solidFill>
            </a:endParaRPr>
          </a:p>
        </p:txBody>
      </p:sp>
      <p:sp>
        <p:nvSpPr>
          <p:cNvPr id="5123" name="Titel"/>
          <p:cNvSpPr>
            <a:spLocks noChangeArrowheads="1"/>
          </p:cNvSpPr>
          <p:nvPr/>
        </p:nvSpPr>
        <p:spPr bwMode="auto">
          <a:xfrm>
            <a:off x="4920223" y="1883415"/>
            <a:ext cx="3959225" cy="944562"/>
          </a:xfrm>
          <a:prstGeom prst="rect">
            <a:avLst/>
          </a:prstGeom>
          <a:noFill/>
          <a:ln w="9525">
            <a:noFill/>
            <a:miter lim="800000"/>
            <a:headEnd/>
            <a:tailEnd/>
          </a:ln>
        </p:spPr>
        <p:txBody>
          <a:bodyPr/>
          <a:lstStyle/>
          <a:p>
            <a:r>
              <a:rPr lang="en-US" b="1" noProof="1" smtClean="0">
                <a:solidFill>
                  <a:srgbClr val="FFFFFF"/>
                </a:solidFill>
              </a:rPr>
              <a:t>Spending Reviews in the Netherlands</a:t>
            </a:r>
            <a:endParaRPr lang="nl-NL" b="1" noProof="1">
              <a:solidFill>
                <a:srgbClr val="FFFFFF"/>
              </a:solidFill>
            </a:endParaRPr>
          </a:p>
        </p:txBody>
      </p:sp>
      <p:sp>
        <p:nvSpPr>
          <p:cNvPr id="5124" name="Subtitel"/>
          <p:cNvSpPr>
            <a:spLocks noChangeArrowheads="1"/>
          </p:cNvSpPr>
          <p:nvPr/>
        </p:nvSpPr>
        <p:spPr bwMode="auto">
          <a:xfrm>
            <a:off x="4929188" y="3708400"/>
            <a:ext cx="3959225" cy="608013"/>
          </a:xfrm>
          <a:prstGeom prst="rect">
            <a:avLst/>
          </a:prstGeom>
          <a:noFill/>
          <a:ln w="9525">
            <a:noFill/>
            <a:miter lim="800000"/>
            <a:headEnd/>
            <a:tailEnd/>
          </a:ln>
        </p:spPr>
        <p:txBody>
          <a:bodyPr/>
          <a:lstStyle/>
          <a:p>
            <a:pPr>
              <a:spcBef>
                <a:spcPct val="20000"/>
              </a:spcBef>
              <a:buFont typeface="Arial" charset="0"/>
              <a:buNone/>
            </a:pPr>
            <a:endParaRPr lang="nl-NL" sz="1800" noProof="1">
              <a:solidFill>
                <a:srgbClr val="FFFFFF"/>
              </a:solidFill>
            </a:endParaRPr>
          </a:p>
        </p:txBody>
      </p:sp>
      <p:sp>
        <p:nvSpPr>
          <p:cNvPr id="5125" name="TMNaamSpreker"/>
          <p:cNvSpPr txBox="1">
            <a:spLocks noChangeArrowheads="1"/>
          </p:cNvSpPr>
          <p:nvPr/>
        </p:nvSpPr>
        <p:spPr bwMode="auto">
          <a:xfrm>
            <a:off x="4925291" y="5334000"/>
            <a:ext cx="4424218" cy="1189831"/>
          </a:xfrm>
          <a:prstGeom prst="rect">
            <a:avLst/>
          </a:prstGeom>
          <a:noFill/>
          <a:ln w="9525">
            <a:noFill/>
            <a:miter lim="800000"/>
            <a:headEnd/>
            <a:tailEnd/>
          </a:ln>
        </p:spPr>
        <p:txBody>
          <a:bodyPr/>
          <a:lstStyle/>
          <a:p>
            <a:pPr>
              <a:lnSpc>
                <a:spcPct val="115000"/>
              </a:lnSpc>
              <a:spcBef>
                <a:spcPct val="20000"/>
              </a:spcBef>
              <a:buClr>
                <a:srgbClr val="FF9900"/>
              </a:buClr>
              <a:buFont typeface="Wingdings" pitchFamily="2" charset="2"/>
              <a:buNone/>
            </a:pPr>
            <a:r>
              <a:rPr lang="nl-NL" sz="1600" noProof="1" smtClean="0">
                <a:solidFill>
                  <a:srgbClr val="FFFFFF"/>
                </a:solidFill>
              </a:rPr>
              <a:t>Marjon Schols</a:t>
            </a:r>
          </a:p>
          <a:p>
            <a:pPr>
              <a:lnSpc>
                <a:spcPct val="115000"/>
              </a:lnSpc>
              <a:spcBef>
                <a:spcPct val="20000"/>
              </a:spcBef>
              <a:buClr>
                <a:srgbClr val="FF9900"/>
              </a:buClr>
              <a:buFont typeface="Wingdings" pitchFamily="2" charset="2"/>
              <a:buNone/>
            </a:pPr>
            <a:r>
              <a:rPr lang="nl-NL" sz="1600" noProof="1" smtClean="0">
                <a:solidFill>
                  <a:srgbClr val="FFFFFF"/>
                </a:solidFill>
              </a:rPr>
              <a:t>Senior advisor,</a:t>
            </a:r>
          </a:p>
          <a:p>
            <a:pPr>
              <a:lnSpc>
                <a:spcPct val="115000"/>
              </a:lnSpc>
              <a:spcBef>
                <a:spcPct val="20000"/>
              </a:spcBef>
              <a:buClr>
                <a:srgbClr val="FF9900"/>
              </a:buClr>
              <a:buFont typeface="Wingdings" pitchFamily="2" charset="2"/>
              <a:buNone/>
            </a:pPr>
            <a:r>
              <a:rPr lang="nl-NL" sz="1600" noProof="1" smtClean="0">
                <a:solidFill>
                  <a:srgbClr val="FFFFFF"/>
                </a:solidFill>
              </a:rPr>
              <a:t>Strategic Analysis Unit</a:t>
            </a:r>
          </a:p>
          <a:p>
            <a:pPr>
              <a:lnSpc>
                <a:spcPct val="115000"/>
              </a:lnSpc>
              <a:spcBef>
                <a:spcPct val="20000"/>
              </a:spcBef>
              <a:buClr>
                <a:srgbClr val="FF9900"/>
              </a:buClr>
              <a:buFont typeface="Wingdings" pitchFamily="2" charset="2"/>
              <a:buNone/>
            </a:pPr>
            <a:r>
              <a:rPr lang="nl-NL" sz="1600" noProof="1" smtClean="0">
                <a:solidFill>
                  <a:srgbClr val="FFFFFF"/>
                </a:solidFill>
              </a:rPr>
              <a:t>Ministery of Finance</a:t>
            </a:r>
          </a:p>
        </p:txBody>
      </p:sp>
      <p:sp>
        <p:nvSpPr>
          <p:cNvPr id="5126" name="TMNaamConferentie"/>
          <p:cNvSpPr txBox="1">
            <a:spLocks noChangeArrowheads="1"/>
          </p:cNvSpPr>
          <p:nvPr/>
        </p:nvSpPr>
        <p:spPr bwMode="auto">
          <a:xfrm>
            <a:off x="4929188" y="3708400"/>
            <a:ext cx="3959225" cy="1237673"/>
          </a:xfrm>
          <a:prstGeom prst="rect">
            <a:avLst/>
          </a:prstGeom>
          <a:noFill/>
          <a:ln w="9525">
            <a:noFill/>
            <a:miter lim="800000"/>
            <a:headEnd/>
            <a:tailEnd/>
          </a:ln>
        </p:spPr>
        <p:txBody>
          <a:bodyPr/>
          <a:lstStyle/>
          <a:p>
            <a:pPr eaLnBrk="1" hangingPunct="1">
              <a:buSzPct val="80000"/>
            </a:pPr>
            <a:r>
              <a:rPr lang="nl-NL" sz="1600" b="1" i="1" noProof="1" smtClean="0">
                <a:solidFill>
                  <a:srgbClr val="FFFFFF"/>
                </a:solidFill>
              </a:rPr>
              <a:t>Presentation at the </a:t>
            </a:r>
            <a:r>
              <a:rPr lang="en-US" sz="1600" b="1" i="1" noProof="1" smtClean="0">
                <a:solidFill>
                  <a:srgbClr val="FFFFFF"/>
                </a:solidFill>
              </a:rPr>
              <a:t>Performance and Program Budgeting Working Group </a:t>
            </a:r>
          </a:p>
          <a:p>
            <a:pPr eaLnBrk="1" hangingPunct="1">
              <a:buSzPct val="80000"/>
            </a:pPr>
            <a:r>
              <a:rPr lang="en-US" sz="1600" b="1" i="1" noProof="1" smtClean="0">
                <a:solidFill>
                  <a:srgbClr val="FFFFFF"/>
                </a:solidFill>
              </a:rPr>
              <a:t>PEMPAL, </a:t>
            </a:r>
            <a:r>
              <a:rPr lang="nl-NL" sz="1600" b="1" i="1" noProof="1" smtClean="0">
                <a:solidFill>
                  <a:srgbClr val="FFFFFF"/>
                </a:solidFill>
              </a:rPr>
              <a:t>23 November 2016</a:t>
            </a:r>
            <a:endParaRPr lang="nl-NL" sz="1600" b="1" i="1" noProof="1">
              <a:solidFill>
                <a:srgbClr val="FFFFFF"/>
              </a:solidFill>
            </a:endParaRPr>
          </a:p>
        </p:txBody>
      </p:sp>
      <p:pic>
        <p:nvPicPr>
          <p:cNvPr id="5127" name="Picture 11" descr="RO_F_Logo_Powerpoint_diap_en 1 "/>
          <p:cNvPicPr>
            <a:picLocks noChangeAspect="1" noChangeArrowheads="1"/>
          </p:cNvPicPr>
          <p:nvPr/>
        </p:nvPicPr>
        <p:blipFill>
          <a:blip r:embed="rId4" cstate="print"/>
          <a:srcRect/>
          <a:stretch>
            <a:fillRect/>
          </a:stretch>
        </p:blipFill>
        <p:spPr bwMode="auto">
          <a:xfrm>
            <a:off x="0" y="0"/>
            <a:ext cx="9144000" cy="2001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pBeeldmerk"/>
          <p:cNvSpPr>
            <a:spLocks noGrp="1" noChangeArrowheads="1"/>
          </p:cNvSpPr>
          <p:nvPr>
            <p:ph type="sldNum" sz="quarter" idx="12"/>
          </p:nvPr>
        </p:nvSpPr>
        <p:spPr>
          <a:xfrm>
            <a:off x="0" y="6494462"/>
            <a:ext cx="712788" cy="363538"/>
          </a:xfrm>
        </p:spPr>
        <p:txBody>
          <a:bodyPr/>
          <a:lstStyle/>
          <a:p>
            <a:pPr>
              <a:defRPr/>
            </a:pPr>
            <a:fld id="{E63EF6C5-BAE4-4927-8BFA-7E0889374C6C}" type="slidenum">
              <a:rPr lang="nl-NL"/>
              <a:pPr>
                <a:defRPr/>
              </a:pPr>
              <a:t>10</a:t>
            </a:fld>
            <a:endParaRPr lang="nl-NL" dirty="0"/>
          </a:p>
        </p:txBody>
      </p:sp>
      <p:sp>
        <p:nvSpPr>
          <p:cNvPr id="6" name="Rectangle 2"/>
          <p:cNvSpPr>
            <a:spLocks noGrp="1" noChangeArrowheads="1"/>
          </p:cNvSpPr>
          <p:nvPr>
            <p:ph type="title" idx="4294967295"/>
          </p:nvPr>
        </p:nvSpPr>
        <p:spPr>
          <a:xfrm>
            <a:off x="366713" y="1233488"/>
            <a:ext cx="8431212" cy="609600"/>
          </a:xfrm>
          <a:noFill/>
        </p:spPr>
        <p:txBody>
          <a:bodyPr anchor="ctr"/>
          <a:lstStyle/>
          <a:p>
            <a:pPr>
              <a:defRPr/>
            </a:pPr>
            <a:r>
              <a:rPr lang="en-US" sz="2200" dirty="0" smtClean="0"/>
              <a:t>Spending Reviews: Connected to budgetary process</a:t>
            </a:r>
          </a:p>
        </p:txBody>
      </p:sp>
      <p:sp>
        <p:nvSpPr>
          <p:cNvPr id="14340" name="Rectangle 3"/>
          <p:cNvSpPr txBox="1">
            <a:spLocks noChangeArrowheads="1"/>
          </p:cNvSpPr>
          <p:nvPr/>
        </p:nvSpPr>
        <p:spPr bwMode="auto">
          <a:xfrm>
            <a:off x="366713" y="1947863"/>
            <a:ext cx="8777287" cy="4262437"/>
          </a:xfrm>
          <a:prstGeom prst="rect">
            <a:avLst/>
          </a:prstGeom>
          <a:noFill/>
          <a:ln w="9525">
            <a:noFill/>
            <a:miter lim="800000"/>
            <a:headEnd/>
            <a:tailEnd/>
          </a:ln>
        </p:spPr>
        <p:txBody>
          <a:bodyPr/>
          <a:lstStyle/>
          <a:p>
            <a:pPr marL="179388" lvl="1" indent="-179388" eaLnBrk="0" hangingPunct="0">
              <a:lnSpc>
                <a:spcPct val="150000"/>
              </a:lnSpc>
              <a:spcBef>
                <a:spcPct val="20000"/>
              </a:spcBef>
            </a:pPr>
            <a:endParaRPr lang="en-US" sz="1400" dirty="0" smtClean="0"/>
          </a:p>
          <a:p>
            <a:pPr marL="179388" lvl="1" indent="-179388" eaLnBrk="0" hangingPunct="0">
              <a:lnSpc>
                <a:spcPct val="150000"/>
              </a:lnSpc>
              <a:spcBef>
                <a:spcPct val="20000"/>
              </a:spcBef>
              <a:buFontTx/>
              <a:buBlip>
                <a:blip r:embed="rId3"/>
              </a:buBlip>
            </a:pPr>
            <a:endParaRPr lang="en-US" sz="1400" dirty="0"/>
          </a:p>
          <a:p>
            <a:pPr marL="179388" lvl="1" indent="-179388" eaLnBrk="0" hangingPunct="0">
              <a:lnSpc>
                <a:spcPct val="150000"/>
              </a:lnSpc>
              <a:spcBef>
                <a:spcPct val="20000"/>
              </a:spcBef>
            </a:pPr>
            <a:endParaRPr lang="en-US" sz="1400" dirty="0"/>
          </a:p>
          <a:p>
            <a:pPr marL="179388" lvl="1" indent="-179388" eaLnBrk="0" hangingPunct="0">
              <a:lnSpc>
                <a:spcPct val="150000"/>
              </a:lnSpc>
              <a:spcBef>
                <a:spcPct val="20000"/>
              </a:spcBef>
            </a:pPr>
            <a:endParaRPr lang="en-US" sz="1400" dirty="0"/>
          </a:p>
        </p:txBody>
      </p:sp>
      <p:pic>
        <p:nvPicPr>
          <p:cNvPr id="8" name="Picture 2" descr="N:\Irf\BSA\Buitenland\2014 Slovenie\two hands conected.jpg"/>
          <p:cNvPicPr>
            <a:picLocks noChangeAspect="1" noChangeArrowheads="1"/>
          </p:cNvPicPr>
          <p:nvPr/>
        </p:nvPicPr>
        <p:blipFill>
          <a:blip r:embed="rId4" cstate="print"/>
          <a:srcRect/>
          <a:stretch>
            <a:fillRect/>
          </a:stretch>
        </p:blipFill>
        <p:spPr bwMode="auto">
          <a:xfrm>
            <a:off x="2197100" y="2206623"/>
            <a:ext cx="4749800" cy="338797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3538" y="1128464"/>
            <a:ext cx="8229600" cy="449220"/>
          </a:xfrm>
        </p:spPr>
        <p:txBody>
          <a:bodyPr/>
          <a:lstStyle/>
          <a:p>
            <a:r>
              <a:rPr lang="en-US" sz="2800" noProof="0" dirty="0" smtClean="0"/>
              <a:t>Policy and budget decision-making</a:t>
            </a:r>
            <a:endParaRPr lang="en-US" sz="2800" noProof="0" dirty="0"/>
          </a:p>
        </p:txBody>
      </p:sp>
      <p:sp>
        <p:nvSpPr>
          <p:cNvPr id="4" name="Tijdelijke aanduiding voor tekst 3"/>
          <p:cNvSpPr>
            <a:spLocks noGrp="1"/>
          </p:cNvSpPr>
          <p:nvPr>
            <p:ph type="body" sz="half" idx="2"/>
          </p:nvPr>
        </p:nvSpPr>
        <p:spPr>
          <a:xfrm>
            <a:off x="3647210" y="1683326"/>
            <a:ext cx="5288972" cy="4582391"/>
          </a:xfrm>
        </p:spPr>
        <p:txBody>
          <a:bodyPr/>
          <a:lstStyle/>
          <a:p>
            <a:pPr>
              <a:spcBef>
                <a:spcPts val="600"/>
              </a:spcBef>
              <a:buAutoNum type="arabicParenR"/>
            </a:pPr>
            <a:endParaRPr lang="en-US" sz="1600" b="1" noProof="0" dirty="0" smtClean="0"/>
          </a:p>
          <a:p>
            <a:pPr>
              <a:spcBef>
                <a:spcPts val="600"/>
              </a:spcBef>
              <a:buAutoNum type="arabicParenR"/>
            </a:pPr>
            <a:endParaRPr lang="en-US" sz="1600" b="1" noProof="0" dirty="0" smtClean="0"/>
          </a:p>
          <a:p>
            <a:pPr>
              <a:spcBef>
                <a:spcPts val="600"/>
              </a:spcBef>
              <a:buAutoNum type="arabicParenR"/>
            </a:pPr>
            <a:r>
              <a:rPr lang="en-US" sz="1600" b="1" noProof="0" dirty="0" smtClean="0"/>
              <a:t>Coalition agreement at start Cabinet</a:t>
            </a:r>
          </a:p>
          <a:p>
            <a:pPr>
              <a:spcBef>
                <a:spcPts val="600"/>
              </a:spcBef>
            </a:pPr>
            <a:r>
              <a:rPr lang="en-US" sz="1600" noProof="0" dirty="0" smtClean="0"/>
              <a:t/>
            </a:r>
            <a:br>
              <a:rPr lang="en-US" sz="1600" noProof="0" dirty="0" smtClean="0"/>
            </a:br>
            <a:endParaRPr lang="en-US" sz="1600" noProof="0" dirty="0" smtClean="0"/>
          </a:p>
          <a:p>
            <a:pPr>
              <a:spcBef>
                <a:spcPts val="600"/>
              </a:spcBef>
              <a:buAutoNum type="arabicParenR" startAt="2"/>
            </a:pPr>
            <a:r>
              <a:rPr lang="en-US" sz="1600" b="1" noProof="0" dirty="0" smtClean="0"/>
              <a:t>Annual update of plans and budget </a:t>
            </a:r>
          </a:p>
          <a:p>
            <a:pPr lvl="1">
              <a:buNone/>
            </a:pPr>
            <a:endParaRPr lang="en-US" sz="1600" noProof="0" dirty="0" smtClean="0"/>
          </a:p>
          <a:p>
            <a:pPr lvl="1">
              <a:buNone/>
            </a:pPr>
            <a:r>
              <a:rPr lang="en-US" sz="1600" noProof="0" dirty="0" smtClean="0"/>
              <a:t>=&gt;  Need of information about relevance,  effectiveness, efficiency and cost of future policies</a:t>
            </a:r>
            <a:endParaRPr lang="en-US" noProof="0" dirty="0" smtClean="0"/>
          </a:p>
          <a:p>
            <a:pPr lvl="1">
              <a:buNone/>
            </a:pPr>
            <a:endParaRPr lang="en-US" noProof="0" dirty="0" smtClean="0"/>
          </a:p>
          <a:p>
            <a:pPr lvl="1">
              <a:buNone/>
            </a:pPr>
            <a:endParaRPr lang="en-US" noProof="0" dirty="0" smtClean="0"/>
          </a:p>
          <a:p>
            <a:pPr>
              <a:buFontTx/>
              <a:buChar char="-"/>
            </a:pPr>
            <a:endParaRPr lang="en-US" noProof="0" dirty="0" smtClean="0"/>
          </a:p>
          <a:p>
            <a:pPr>
              <a:buFontTx/>
              <a:buChar char="-"/>
            </a:pPr>
            <a:endParaRPr lang="en-US" noProof="0" dirty="0"/>
          </a:p>
        </p:txBody>
      </p:sp>
      <p:sp>
        <p:nvSpPr>
          <p:cNvPr id="5" name="Tijdelijke aanduiding voor voettekst 4"/>
          <p:cNvSpPr>
            <a:spLocks noGrp="1"/>
          </p:cNvSpPr>
          <p:nvPr>
            <p:ph type="ftr" sz="quarter" idx="11"/>
          </p:nvPr>
        </p:nvSpPr>
        <p:spPr/>
        <p:txBody>
          <a:bodyPr/>
          <a:lstStyle/>
          <a:p>
            <a:pPr>
              <a:defRPr/>
            </a:pPr>
            <a:r>
              <a:rPr lang="en-US" smtClean="0"/>
              <a:t>Spending Reviews in The Netherlands</a:t>
            </a:r>
            <a:endParaRPr lang="nl-NL" dirty="0"/>
          </a:p>
        </p:txBody>
      </p:sp>
      <p:sp>
        <p:nvSpPr>
          <p:cNvPr id="6" name="Tijdelijke aanduiding voor dianummer 5"/>
          <p:cNvSpPr>
            <a:spLocks noGrp="1"/>
          </p:cNvSpPr>
          <p:nvPr>
            <p:ph type="sldNum" sz="quarter" idx="12"/>
          </p:nvPr>
        </p:nvSpPr>
        <p:spPr/>
        <p:txBody>
          <a:bodyPr/>
          <a:lstStyle/>
          <a:p>
            <a:pPr>
              <a:defRPr/>
            </a:pPr>
            <a:fld id="{56BF9E1E-8EED-4ABD-982C-7424D8DFE230}" type="slidenum">
              <a:rPr lang="nl-NL" smtClean="0"/>
              <a:pPr>
                <a:defRPr/>
              </a:pPr>
              <a:t>11</a:t>
            </a:fld>
            <a:endParaRPr lang="nl-NL"/>
          </a:p>
        </p:txBody>
      </p:sp>
      <p:pic>
        <p:nvPicPr>
          <p:cNvPr id="36866" name="Picture 2" descr="N:\Irf\BSA\Buitenland\korea 2015\thV1J82MGM.jpg"/>
          <p:cNvPicPr>
            <a:picLocks noChangeAspect="1" noChangeArrowheads="1"/>
          </p:cNvPicPr>
          <p:nvPr/>
        </p:nvPicPr>
        <p:blipFill>
          <a:blip r:embed="rId3" cstate="print"/>
          <a:srcRect/>
          <a:stretch>
            <a:fillRect/>
          </a:stretch>
        </p:blipFill>
        <p:spPr bwMode="auto">
          <a:xfrm>
            <a:off x="374650" y="4162720"/>
            <a:ext cx="2857500" cy="1943100"/>
          </a:xfrm>
          <a:prstGeom prst="rect">
            <a:avLst/>
          </a:prstGeom>
          <a:noFill/>
        </p:spPr>
      </p:pic>
      <p:pic>
        <p:nvPicPr>
          <p:cNvPr id="36867" name="Picture 3" descr="N:\Irf\BSA\Buitenland\korea 2015\th.jpg"/>
          <p:cNvPicPr>
            <a:picLocks noChangeAspect="1" noChangeArrowheads="1"/>
          </p:cNvPicPr>
          <p:nvPr/>
        </p:nvPicPr>
        <p:blipFill>
          <a:blip r:embed="rId4" cstate="print"/>
          <a:srcRect/>
          <a:stretch>
            <a:fillRect/>
          </a:stretch>
        </p:blipFill>
        <p:spPr bwMode="auto">
          <a:xfrm>
            <a:off x="374650" y="2046435"/>
            <a:ext cx="2857500" cy="1905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2425" y="1263650"/>
            <a:ext cx="8507796" cy="571500"/>
          </a:xfrm>
        </p:spPr>
        <p:txBody>
          <a:bodyPr/>
          <a:lstStyle/>
          <a:p>
            <a:r>
              <a:rPr lang="en-US" dirty="0" smtClean="0"/>
              <a:t>Spending reviews: Connected to budgetary process</a:t>
            </a:r>
            <a:endParaRPr lang="en-US" noProof="0" dirty="0"/>
          </a:p>
        </p:txBody>
      </p:sp>
      <p:sp>
        <p:nvSpPr>
          <p:cNvPr id="3" name="Tijdelijke aanduiding voor tekst 2"/>
          <p:cNvSpPr>
            <a:spLocks noGrp="1"/>
          </p:cNvSpPr>
          <p:nvPr>
            <p:ph type="body" idx="1"/>
          </p:nvPr>
        </p:nvSpPr>
        <p:spPr>
          <a:xfrm>
            <a:off x="352426" y="1800225"/>
            <a:ext cx="7194002" cy="4414838"/>
          </a:xfrm>
        </p:spPr>
        <p:txBody>
          <a:bodyPr/>
          <a:lstStyle/>
          <a:p>
            <a:pPr marL="0" lvl="1" indent="0">
              <a:lnSpc>
                <a:spcPct val="150000"/>
              </a:lnSpc>
              <a:buFont typeface="Arial" pitchFamily="34" charset="0"/>
              <a:buChar char="•"/>
            </a:pPr>
            <a:r>
              <a:rPr lang="en-US" sz="1600" b="1" noProof="0" dirty="0" smtClean="0"/>
              <a:t>  </a:t>
            </a:r>
            <a:r>
              <a:rPr lang="en-US" sz="1600" noProof="0" dirty="0" smtClean="0"/>
              <a:t>N</a:t>
            </a:r>
            <a:r>
              <a:rPr lang="en-US" sz="1600" dirty="0" err="1" smtClean="0"/>
              <a:t>egotiations</a:t>
            </a:r>
            <a:r>
              <a:rPr lang="en-US" sz="1600" dirty="0" smtClean="0"/>
              <a:t> on topics are anchored to the budget negotiations </a:t>
            </a:r>
          </a:p>
          <a:p>
            <a:pPr marL="0" lvl="1" indent="0">
              <a:lnSpc>
                <a:spcPct val="150000"/>
              </a:lnSpc>
              <a:buFont typeface="Arial" pitchFamily="34" charset="0"/>
              <a:buChar char="•"/>
            </a:pPr>
            <a:endParaRPr lang="en-US" sz="1600" noProof="0" dirty="0" smtClean="0"/>
          </a:p>
          <a:p>
            <a:pPr marL="0" lvl="1" indent="0">
              <a:lnSpc>
                <a:spcPct val="150000"/>
              </a:lnSpc>
              <a:buFont typeface="Arial" pitchFamily="34" charset="0"/>
              <a:buChar char="•"/>
            </a:pPr>
            <a:r>
              <a:rPr lang="en-US" sz="1600" dirty="0" smtClean="0"/>
              <a:t>  Ministry of Finance coordinates instrument</a:t>
            </a:r>
          </a:p>
          <a:p>
            <a:pPr marL="0" lvl="1" indent="0">
              <a:lnSpc>
                <a:spcPct val="150000"/>
              </a:lnSpc>
              <a:buFont typeface="Arial" pitchFamily="34" charset="0"/>
              <a:buChar char="•"/>
            </a:pPr>
            <a:endParaRPr lang="en-US" sz="1600" noProof="0" dirty="0" smtClean="0"/>
          </a:p>
          <a:p>
            <a:pPr marL="0" lvl="1" indent="0">
              <a:lnSpc>
                <a:spcPct val="150000"/>
              </a:lnSpc>
              <a:buFont typeface="Arial" pitchFamily="34" charset="0"/>
              <a:buChar char="•"/>
            </a:pPr>
            <a:r>
              <a:rPr lang="en-US" sz="1600" dirty="0" smtClean="0"/>
              <a:t>  C</a:t>
            </a:r>
            <a:r>
              <a:rPr lang="en-US" sz="1600" noProof="0" dirty="0" err="1" smtClean="0"/>
              <a:t>abinet</a:t>
            </a:r>
            <a:r>
              <a:rPr lang="en-US" sz="1600" noProof="0" dirty="0" smtClean="0"/>
              <a:t> decides on terms of references </a:t>
            </a:r>
          </a:p>
          <a:p>
            <a:pPr marL="0" lvl="1" indent="0">
              <a:lnSpc>
                <a:spcPct val="150000"/>
              </a:lnSpc>
              <a:buFont typeface="Arial" pitchFamily="34" charset="0"/>
              <a:buChar char="•"/>
            </a:pPr>
            <a:endParaRPr lang="en-US" sz="1600" noProof="0" dirty="0" smtClean="0"/>
          </a:p>
          <a:p>
            <a:pPr marL="0" lvl="1" indent="0">
              <a:lnSpc>
                <a:spcPct val="150000"/>
              </a:lnSpc>
              <a:buFont typeface="Arial" pitchFamily="34" charset="0"/>
              <a:buChar char="•"/>
            </a:pPr>
            <a:r>
              <a:rPr lang="en-US" sz="1600" dirty="0" smtClean="0"/>
              <a:t>  </a:t>
            </a:r>
            <a:r>
              <a:rPr lang="en-US" sz="1600" noProof="0" dirty="0" smtClean="0"/>
              <a:t>Terms of reference are published in budget memorandum</a:t>
            </a:r>
          </a:p>
          <a:p>
            <a:pPr marL="0" lvl="1" indent="0">
              <a:lnSpc>
                <a:spcPct val="150000"/>
              </a:lnSpc>
              <a:buFont typeface="Arial" pitchFamily="34" charset="0"/>
              <a:buChar char="•"/>
            </a:pPr>
            <a:endParaRPr lang="en-US" sz="1600" noProof="0" dirty="0" smtClean="0"/>
          </a:p>
          <a:p>
            <a:pPr marL="0" lvl="1" indent="0">
              <a:lnSpc>
                <a:spcPct val="150000"/>
              </a:lnSpc>
              <a:buFont typeface="Arial" pitchFamily="34" charset="0"/>
              <a:buChar char="•"/>
            </a:pPr>
            <a:r>
              <a:rPr lang="nl-NL" sz="1600" dirty="0" smtClean="0"/>
              <a:t>   Reports are </a:t>
            </a:r>
            <a:r>
              <a:rPr lang="nl-NL" sz="1600" dirty="0" err="1" smtClean="0"/>
              <a:t>finished</a:t>
            </a:r>
            <a:r>
              <a:rPr lang="nl-NL" sz="1600" dirty="0" smtClean="0"/>
              <a:t> </a:t>
            </a:r>
            <a:r>
              <a:rPr lang="nl-NL" sz="1600" dirty="0" err="1" smtClean="0"/>
              <a:t>just</a:t>
            </a:r>
            <a:r>
              <a:rPr lang="nl-NL" sz="1600" dirty="0" smtClean="0"/>
              <a:t> </a:t>
            </a:r>
            <a:r>
              <a:rPr lang="nl-NL" sz="1600" dirty="0" err="1" smtClean="0"/>
              <a:t>before</a:t>
            </a:r>
            <a:r>
              <a:rPr lang="nl-NL" sz="1600" dirty="0" smtClean="0"/>
              <a:t> start of budget </a:t>
            </a:r>
            <a:r>
              <a:rPr lang="nl-NL" sz="1600" dirty="0" err="1" smtClean="0"/>
              <a:t>negotiations</a:t>
            </a:r>
            <a:r>
              <a:rPr lang="nl-NL" sz="1600" dirty="0" smtClean="0"/>
              <a:t> in spring</a:t>
            </a:r>
            <a:endParaRPr lang="en-US" sz="1600" dirty="0" smtClean="0"/>
          </a:p>
          <a:p>
            <a:pPr marL="0" lvl="1" indent="0">
              <a:lnSpc>
                <a:spcPct val="150000"/>
              </a:lnSpc>
              <a:buFont typeface="Arial" pitchFamily="34" charset="0"/>
              <a:buChar char="•"/>
            </a:pPr>
            <a:endParaRPr lang="en-US" sz="1600" noProof="0" dirty="0" smtClean="0"/>
          </a:p>
          <a:p>
            <a:pPr marL="0" lvl="1" indent="0">
              <a:lnSpc>
                <a:spcPct val="150000"/>
              </a:lnSpc>
              <a:buNone/>
            </a:pPr>
            <a:endParaRPr lang="en-US" sz="1600" noProof="0" dirty="0" smtClean="0"/>
          </a:p>
          <a:p>
            <a:pPr marL="0" lvl="1" indent="0">
              <a:lnSpc>
                <a:spcPct val="150000"/>
              </a:lnSpc>
              <a:buNone/>
            </a:pPr>
            <a:endParaRPr lang="en-US" sz="1600" b="1" noProof="0" dirty="0" smtClean="0"/>
          </a:p>
          <a:p>
            <a:endParaRPr lang="en-US" noProof="0" dirty="0"/>
          </a:p>
        </p:txBody>
      </p:sp>
      <p:pic>
        <p:nvPicPr>
          <p:cNvPr id="5" name="Picture 2" descr="N:\Irf\BSA\Buitenland\2014 Slovenie\two hands conected.jpg"/>
          <p:cNvPicPr>
            <a:picLocks noChangeAspect="1" noChangeArrowheads="1"/>
          </p:cNvPicPr>
          <p:nvPr/>
        </p:nvPicPr>
        <p:blipFill>
          <a:blip r:embed="rId2" cstate="print"/>
          <a:srcRect/>
          <a:stretch>
            <a:fillRect/>
          </a:stretch>
        </p:blipFill>
        <p:spPr bwMode="auto">
          <a:xfrm>
            <a:off x="6181478" y="2238154"/>
            <a:ext cx="2962522" cy="2113129"/>
          </a:xfrm>
          <a:prstGeom prst="rect">
            <a:avLst/>
          </a:prstGeom>
          <a:noFill/>
        </p:spPr>
      </p:pic>
    </p:spTree>
    <p:extLst>
      <p:ext uri="{BB962C8B-B14F-4D97-AF65-F5344CB8AC3E}">
        <p14:creationId xmlns="" xmlns:p14="http://schemas.microsoft.com/office/powerpoint/2010/main" val="2942483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800" noProof="0" dirty="0" smtClean="0">
                <a:solidFill>
                  <a:srgbClr val="C00000"/>
                </a:solidFill>
              </a:rPr>
              <a:t>Terms of reference</a:t>
            </a:r>
            <a:endParaRPr lang="en-US" noProof="0" dirty="0"/>
          </a:p>
        </p:txBody>
      </p:sp>
      <p:sp>
        <p:nvSpPr>
          <p:cNvPr id="3" name="Tijdelijke aanduiding voor tekst 2"/>
          <p:cNvSpPr>
            <a:spLocks noGrp="1"/>
          </p:cNvSpPr>
          <p:nvPr>
            <p:ph type="body" idx="1"/>
          </p:nvPr>
        </p:nvSpPr>
        <p:spPr>
          <a:xfrm>
            <a:off x="352425" y="1800225"/>
            <a:ext cx="4812003" cy="4414838"/>
          </a:xfrm>
        </p:spPr>
        <p:txBody>
          <a:bodyPr/>
          <a:lstStyle/>
          <a:p>
            <a:pPr lvl="1">
              <a:lnSpc>
                <a:spcPct val="150000"/>
              </a:lnSpc>
            </a:pPr>
            <a:endParaRPr lang="en-US" sz="1600" noProof="0" dirty="0" smtClean="0">
              <a:solidFill>
                <a:schemeClr val="tx1"/>
              </a:solidFill>
            </a:endParaRPr>
          </a:p>
          <a:p>
            <a:pPr lvl="1">
              <a:lnSpc>
                <a:spcPct val="150000"/>
              </a:lnSpc>
            </a:pPr>
            <a:r>
              <a:rPr lang="en-US" sz="1600" noProof="0" dirty="0" smtClean="0">
                <a:solidFill>
                  <a:schemeClr val="tx1"/>
                </a:solidFill>
              </a:rPr>
              <a:t>Background and rationale</a:t>
            </a:r>
          </a:p>
          <a:p>
            <a:pPr lvl="1">
              <a:lnSpc>
                <a:spcPct val="150000"/>
              </a:lnSpc>
            </a:pPr>
            <a:r>
              <a:rPr lang="en-US" sz="1600" noProof="0" dirty="0" smtClean="0"/>
              <a:t>Scope</a:t>
            </a:r>
          </a:p>
          <a:p>
            <a:pPr lvl="1">
              <a:lnSpc>
                <a:spcPct val="150000"/>
              </a:lnSpc>
            </a:pPr>
            <a:r>
              <a:rPr lang="en-US" sz="1600" noProof="0" dirty="0" smtClean="0"/>
              <a:t>Description of what at least one policy option must entail (-20%)</a:t>
            </a:r>
          </a:p>
          <a:p>
            <a:pPr lvl="1">
              <a:lnSpc>
                <a:spcPct val="150000"/>
              </a:lnSpc>
            </a:pPr>
            <a:r>
              <a:rPr lang="en-US" sz="1600" noProof="0" dirty="0" smtClean="0"/>
              <a:t>Composition of the working group, including external experts</a:t>
            </a:r>
          </a:p>
          <a:p>
            <a:pPr lvl="1">
              <a:lnSpc>
                <a:spcPct val="150000"/>
              </a:lnSpc>
            </a:pPr>
            <a:r>
              <a:rPr lang="en-US" sz="1600" dirty="0" smtClean="0"/>
              <a:t>D</a:t>
            </a:r>
            <a:r>
              <a:rPr lang="en-US" sz="1600" noProof="0" dirty="0" smtClean="0"/>
              <a:t>ate by which report needs to be completed</a:t>
            </a:r>
          </a:p>
          <a:p>
            <a:endParaRPr lang="en-US" noProof="0" dirty="0"/>
          </a:p>
        </p:txBody>
      </p:sp>
      <p:pic>
        <p:nvPicPr>
          <p:cNvPr id="4" name="Afbeelding 3" descr="rp_crossroads.jpg"/>
          <p:cNvPicPr>
            <a:picLocks noChangeAspect="1"/>
          </p:cNvPicPr>
          <p:nvPr/>
        </p:nvPicPr>
        <p:blipFill>
          <a:blip r:embed="rId2" cstate="print"/>
          <a:stretch>
            <a:fillRect/>
          </a:stretch>
        </p:blipFill>
        <p:spPr>
          <a:xfrm>
            <a:off x="5274504" y="1868234"/>
            <a:ext cx="3252403" cy="371703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Types op topics</a:t>
            </a:r>
            <a:endParaRPr lang="nl-NL" dirty="0"/>
          </a:p>
        </p:txBody>
      </p:sp>
      <p:sp>
        <p:nvSpPr>
          <p:cNvPr id="3" name="Tijdelijke aanduiding voor tekst 2"/>
          <p:cNvSpPr>
            <a:spLocks noGrp="1"/>
          </p:cNvSpPr>
          <p:nvPr>
            <p:ph type="body" idx="1"/>
          </p:nvPr>
        </p:nvSpPr>
        <p:spPr/>
        <p:txBody>
          <a:bodyPr/>
          <a:lstStyle/>
          <a:p>
            <a:pPr>
              <a:buFont typeface="Arial" pitchFamily="34" charset="0"/>
              <a:buChar char="•"/>
            </a:pPr>
            <a:r>
              <a:rPr lang="nl-NL" dirty="0" smtClean="0"/>
              <a:t>A </a:t>
            </a:r>
            <a:r>
              <a:rPr lang="nl-NL" dirty="0" err="1" smtClean="0"/>
              <a:t>broad</a:t>
            </a:r>
            <a:r>
              <a:rPr lang="nl-NL" dirty="0" smtClean="0"/>
              <a:t> </a:t>
            </a:r>
            <a:r>
              <a:rPr lang="nl-NL" dirty="0" err="1" smtClean="0"/>
              <a:t>policy</a:t>
            </a:r>
            <a:r>
              <a:rPr lang="nl-NL" dirty="0" smtClean="0"/>
              <a:t> </a:t>
            </a:r>
            <a:r>
              <a:rPr lang="nl-NL" dirty="0" err="1" smtClean="0"/>
              <a:t>area</a:t>
            </a:r>
            <a:r>
              <a:rPr lang="nl-NL" dirty="0" smtClean="0"/>
              <a:t> </a:t>
            </a:r>
          </a:p>
          <a:p>
            <a:pPr lvl="4">
              <a:buFont typeface="Arial" pitchFamily="34" charset="0"/>
              <a:buChar char="•"/>
            </a:pPr>
            <a:r>
              <a:rPr lang="nl-NL" sz="1400" dirty="0" smtClean="0"/>
              <a:t>Agricultural </a:t>
            </a:r>
            <a:r>
              <a:rPr lang="nl-NL" sz="1400" dirty="0" err="1" smtClean="0"/>
              <a:t>policy</a:t>
            </a:r>
            <a:endParaRPr lang="nl-NL" sz="1400" dirty="0" smtClean="0"/>
          </a:p>
          <a:p>
            <a:pPr lvl="4"/>
            <a:endParaRPr lang="nl-NL" sz="1400" dirty="0" smtClean="0"/>
          </a:p>
          <a:p>
            <a:pPr>
              <a:buFont typeface="Arial" pitchFamily="34" charset="0"/>
              <a:buChar char="•"/>
            </a:pPr>
            <a:r>
              <a:rPr lang="nl-NL" dirty="0" err="1" smtClean="0"/>
              <a:t>Specific</a:t>
            </a:r>
            <a:r>
              <a:rPr lang="nl-NL" dirty="0" smtClean="0"/>
              <a:t> topic of </a:t>
            </a:r>
            <a:r>
              <a:rPr lang="nl-NL" dirty="0" err="1" smtClean="0"/>
              <a:t>one</a:t>
            </a:r>
            <a:r>
              <a:rPr lang="nl-NL" dirty="0" smtClean="0"/>
              <a:t> </a:t>
            </a:r>
            <a:r>
              <a:rPr lang="nl-NL" dirty="0" err="1" smtClean="0"/>
              <a:t>ministry</a:t>
            </a:r>
            <a:r>
              <a:rPr lang="nl-NL" dirty="0" smtClean="0"/>
              <a:t> </a:t>
            </a:r>
          </a:p>
          <a:p>
            <a:pPr lvl="4">
              <a:buFont typeface="Arial" pitchFamily="34" charset="0"/>
              <a:buChar char="•"/>
            </a:pPr>
            <a:r>
              <a:rPr lang="nl-NL" sz="1400" dirty="0" err="1" smtClean="0"/>
              <a:t>Governmental</a:t>
            </a:r>
            <a:r>
              <a:rPr lang="nl-NL" sz="1400" dirty="0" smtClean="0"/>
              <a:t> </a:t>
            </a:r>
            <a:r>
              <a:rPr lang="nl-NL" sz="1400" dirty="0" err="1" smtClean="0"/>
              <a:t>loans</a:t>
            </a:r>
            <a:r>
              <a:rPr lang="nl-NL" sz="1400" dirty="0" smtClean="0"/>
              <a:t> </a:t>
            </a:r>
            <a:r>
              <a:rPr lang="nl-NL" sz="1400" dirty="0" err="1" smtClean="0"/>
              <a:t>for</a:t>
            </a:r>
            <a:r>
              <a:rPr lang="nl-NL" sz="1400" dirty="0" smtClean="0"/>
              <a:t> </a:t>
            </a:r>
            <a:r>
              <a:rPr lang="nl-NL" sz="1400" dirty="0" err="1" smtClean="0"/>
              <a:t>educational</a:t>
            </a:r>
            <a:r>
              <a:rPr lang="nl-NL" sz="1400" dirty="0" smtClean="0"/>
              <a:t> </a:t>
            </a:r>
            <a:r>
              <a:rPr lang="nl-NL" sz="1400" dirty="0" err="1" smtClean="0"/>
              <a:t>institutions</a:t>
            </a:r>
            <a:endParaRPr lang="nl-NL" sz="1400" dirty="0" smtClean="0"/>
          </a:p>
          <a:p>
            <a:pPr lvl="4">
              <a:buFont typeface="Arial" pitchFamily="34" charset="0"/>
              <a:buChar char="•"/>
            </a:pPr>
            <a:r>
              <a:rPr lang="nl-NL" sz="1400" dirty="0" err="1" smtClean="0"/>
              <a:t>Weapon</a:t>
            </a:r>
            <a:r>
              <a:rPr lang="nl-NL" sz="1400" dirty="0" smtClean="0"/>
              <a:t> </a:t>
            </a:r>
            <a:r>
              <a:rPr lang="nl-NL" sz="1400" dirty="0" err="1" smtClean="0"/>
              <a:t>systems</a:t>
            </a:r>
            <a:endParaRPr lang="nl-NL" sz="1400" dirty="0" smtClean="0"/>
          </a:p>
          <a:p>
            <a:pPr lvl="4">
              <a:buFont typeface="Arial" pitchFamily="34" charset="0"/>
              <a:buChar char="•"/>
            </a:pPr>
            <a:r>
              <a:rPr lang="nl-NL" sz="1400" dirty="0" err="1" smtClean="0"/>
              <a:t>Innovation</a:t>
            </a:r>
            <a:r>
              <a:rPr lang="nl-NL" sz="1400" dirty="0" smtClean="0"/>
              <a:t> in </a:t>
            </a:r>
            <a:r>
              <a:rPr lang="nl-NL" sz="1400" dirty="0" err="1" smtClean="0"/>
              <a:t>health</a:t>
            </a:r>
            <a:r>
              <a:rPr lang="nl-NL" sz="1400" dirty="0" smtClean="0"/>
              <a:t> care</a:t>
            </a:r>
          </a:p>
          <a:p>
            <a:pPr lvl="4"/>
            <a:endParaRPr lang="nl-NL" sz="1500" dirty="0" smtClean="0"/>
          </a:p>
          <a:p>
            <a:pPr>
              <a:buFont typeface="Arial" pitchFamily="34" charset="0"/>
              <a:buChar char="•"/>
            </a:pPr>
            <a:r>
              <a:rPr lang="nl-NL" dirty="0" err="1" smtClean="0"/>
              <a:t>Interdepartemental</a:t>
            </a:r>
            <a:r>
              <a:rPr lang="nl-NL" dirty="0" smtClean="0"/>
              <a:t> topic </a:t>
            </a:r>
          </a:p>
          <a:p>
            <a:pPr lvl="4">
              <a:buFont typeface="Arial" pitchFamily="34" charset="0"/>
              <a:buChar char="•"/>
            </a:pPr>
            <a:r>
              <a:rPr lang="nl-NL" sz="1400" dirty="0" err="1" smtClean="0"/>
              <a:t>Traffic</a:t>
            </a:r>
            <a:r>
              <a:rPr lang="nl-NL" sz="1400" dirty="0" smtClean="0"/>
              <a:t> </a:t>
            </a:r>
            <a:r>
              <a:rPr lang="nl-NL" sz="1400" dirty="0" err="1" smtClean="0"/>
              <a:t>enforcement</a:t>
            </a:r>
            <a:endParaRPr lang="nl-NL" sz="1400" dirty="0" smtClean="0"/>
          </a:p>
          <a:p>
            <a:pPr lvl="4">
              <a:buFont typeface="Arial" pitchFamily="34" charset="0"/>
              <a:buChar char="•"/>
            </a:pPr>
            <a:r>
              <a:rPr lang="nl-NL" sz="1400" dirty="0" err="1" smtClean="0"/>
              <a:t>Social</a:t>
            </a:r>
            <a:r>
              <a:rPr lang="nl-NL" sz="1400" dirty="0" smtClean="0"/>
              <a:t> </a:t>
            </a:r>
            <a:r>
              <a:rPr lang="nl-NL" sz="1400" dirty="0" err="1" smtClean="0"/>
              <a:t>housing</a:t>
            </a:r>
            <a:r>
              <a:rPr lang="nl-NL" sz="1400" dirty="0" smtClean="0"/>
              <a:t> </a:t>
            </a:r>
            <a:r>
              <a:rPr lang="nl-NL" sz="1400" dirty="0" err="1" smtClean="0"/>
              <a:t>market</a:t>
            </a:r>
            <a:endParaRPr lang="nl-NL" sz="1400" dirty="0" smtClean="0"/>
          </a:p>
          <a:p>
            <a:pPr lvl="4">
              <a:buFont typeface="Arial" pitchFamily="34" charset="0"/>
              <a:buChar char="•"/>
            </a:pPr>
            <a:r>
              <a:rPr lang="nl-NL" sz="1400" dirty="0" smtClean="0"/>
              <a:t>Pensions</a:t>
            </a:r>
          </a:p>
          <a:p>
            <a:pPr lvl="4">
              <a:buFont typeface="Arial" pitchFamily="34" charset="0"/>
              <a:buChar char="•"/>
            </a:pPr>
            <a:endParaRPr lang="nl-NL" sz="1400" dirty="0" smtClean="0"/>
          </a:p>
          <a:p>
            <a:pPr>
              <a:buFont typeface="Arial" pitchFamily="34" charset="0"/>
              <a:buChar char="•"/>
            </a:pPr>
            <a:r>
              <a:rPr lang="nl-NL" dirty="0" smtClean="0"/>
              <a:t>Horizontal topic</a:t>
            </a:r>
          </a:p>
          <a:p>
            <a:pPr lvl="4">
              <a:buFont typeface="Arial" pitchFamily="34" charset="0"/>
              <a:buChar char="•"/>
            </a:pPr>
            <a:r>
              <a:rPr lang="nl-NL" sz="1400" dirty="0" err="1" smtClean="0"/>
              <a:t>Governmental</a:t>
            </a:r>
            <a:r>
              <a:rPr lang="nl-NL" sz="1400" dirty="0" smtClean="0"/>
              <a:t> </a:t>
            </a:r>
            <a:r>
              <a:rPr lang="nl-NL" sz="1400" dirty="0" err="1" smtClean="0"/>
              <a:t>communication</a:t>
            </a:r>
            <a:endParaRPr lang="nl-NL" sz="1400" dirty="0" smtClean="0"/>
          </a:p>
          <a:p>
            <a:pPr lvl="4">
              <a:buFont typeface="Arial" pitchFamily="34" charset="0"/>
              <a:buChar char="•"/>
            </a:pPr>
            <a:r>
              <a:rPr lang="nl-NL" sz="1400" dirty="0" smtClean="0"/>
              <a:t>Subsidies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395288" y="1052513"/>
            <a:ext cx="8147050" cy="647700"/>
          </a:xfrm>
          <a:prstGeom prst="rect">
            <a:avLst/>
          </a:prstGeom>
          <a:noFill/>
          <a:ln w="9525">
            <a:noFill/>
            <a:round/>
            <a:headEnd/>
            <a:tailEnd/>
          </a:ln>
        </p:spPr>
        <p:txBody>
          <a:bodyPr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NL" dirty="0" err="1" smtClean="0">
                <a:solidFill>
                  <a:srgbClr val="C00000"/>
                </a:solidFill>
              </a:rPr>
              <a:t>Spending</a:t>
            </a:r>
            <a:r>
              <a:rPr lang="nl-NL" dirty="0" smtClean="0">
                <a:solidFill>
                  <a:srgbClr val="C00000"/>
                </a:solidFill>
              </a:rPr>
              <a:t> </a:t>
            </a:r>
            <a:r>
              <a:rPr lang="nl-NL" dirty="0" err="1" smtClean="0">
                <a:solidFill>
                  <a:srgbClr val="C00000"/>
                </a:solidFill>
              </a:rPr>
              <a:t>reviews</a:t>
            </a:r>
            <a:r>
              <a:rPr lang="nl-NL" dirty="0" smtClean="0">
                <a:solidFill>
                  <a:srgbClr val="C00000"/>
                </a:solidFill>
              </a:rPr>
              <a:t>: </a:t>
            </a:r>
            <a:r>
              <a:rPr lang="nl-NL" dirty="0" err="1" smtClean="0">
                <a:solidFill>
                  <a:srgbClr val="C00000"/>
                </a:solidFill>
              </a:rPr>
              <a:t>Completely</a:t>
            </a:r>
            <a:r>
              <a:rPr lang="nl-NL" dirty="0" smtClean="0">
                <a:solidFill>
                  <a:srgbClr val="C00000"/>
                </a:solidFill>
              </a:rPr>
              <a:t> (?) independent</a:t>
            </a:r>
            <a:endParaRPr lang="nl-NL" dirty="0">
              <a:solidFill>
                <a:srgbClr val="C00000"/>
              </a:solidFill>
            </a:endParaRPr>
          </a:p>
        </p:txBody>
      </p:sp>
      <p:sp>
        <p:nvSpPr>
          <p:cNvPr id="4" name="Tijdelijke aanduiding voor dianummer 2"/>
          <p:cNvSpPr>
            <a:spLocks noGrp="1"/>
          </p:cNvSpPr>
          <p:nvPr>
            <p:ph type="sldNum" idx="4294967295"/>
          </p:nvPr>
        </p:nvSpPr>
        <p:spPr>
          <a:xfrm>
            <a:off x="0" y="6494462"/>
            <a:ext cx="712788" cy="363538"/>
          </a:xfrm>
          <a:prstGeom prst="rect">
            <a:avLst/>
          </a:prstGeom>
        </p:spPr>
        <p:txBody>
          <a:bodyPr/>
          <a:lstStyle/>
          <a:p>
            <a:pPr>
              <a:defRPr/>
            </a:pPr>
            <a:fld id="{43995920-6B08-4E7D-82F2-EC74BD9E89B1}" type="slidenum">
              <a:rPr lang="nl-NL" smtClean="0"/>
              <a:pPr>
                <a:defRPr/>
              </a:pPr>
              <a:t>15</a:t>
            </a:fld>
            <a:endParaRPr lang="nl-NL" dirty="0"/>
          </a:p>
        </p:txBody>
      </p:sp>
      <p:pic>
        <p:nvPicPr>
          <p:cNvPr id="56322" name="Picture 2" descr="N:\Irf\BSA\Buitenland\2014 Slovenie\Free-Thinker-copy.jpg"/>
          <p:cNvPicPr>
            <a:picLocks noChangeAspect="1" noChangeArrowheads="1"/>
          </p:cNvPicPr>
          <p:nvPr/>
        </p:nvPicPr>
        <p:blipFill>
          <a:blip r:embed="rId3" cstate="print"/>
          <a:srcRect/>
          <a:stretch>
            <a:fillRect/>
          </a:stretch>
        </p:blipFill>
        <p:spPr bwMode="auto">
          <a:xfrm>
            <a:off x="1347788" y="1790700"/>
            <a:ext cx="6500812" cy="4264181"/>
          </a:xfrm>
          <a:prstGeom prst="rect">
            <a:avLst/>
          </a:prstGeom>
          <a:noFill/>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solidFill>
                  <a:srgbClr val="C00000"/>
                </a:solidFill>
              </a:rPr>
              <a:t>Spending</a:t>
            </a:r>
            <a:r>
              <a:rPr lang="nl-NL" dirty="0" smtClean="0">
                <a:solidFill>
                  <a:srgbClr val="C00000"/>
                </a:solidFill>
              </a:rPr>
              <a:t> </a:t>
            </a:r>
            <a:r>
              <a:rPr lang="nl-NL" dirty="0" err="1" smtClean="0">
                <a:solidFill>
                  <a:srgbClr val="C00000"/>
                </a:solidFill>
              </a:rPr>
              <a:t>reviews</a:t>
            </a:r>
            <a:r>
              <a:rPr lang="nl-NL" dirty="0" smtClean="0">
                <a:solidFill>
                  <a:srgbClr val="C00000"/>
                </a:solidFill>
              </a:rPr>
              <a:t>: </a:t>
            </a:r>
            <a:r>
              <a:rPr lang="nl-NL" dirty="0" err="1" smtClean="0">
                <a:solidFill>
                  <a:srgbClr val="C00000"/>
                </a:solidFill>
              </a:rPr>
              <a:t>Completely</a:t>
            </a:r>
            <a:r>
              <a:rPr lang="nl-NL" dirty="0" smtClean="0">
                <a:solidFill>
                  <a:srgbClr val="C00000"/>
                </a:solidFill>
              </a:rPr>
              <a:t> (?) independent</a:t>
            </a:r>
            <a:br>
              <a:rPr lang="nl-NL" dirty="0" smtClean="0">
                <a:solidFill>
                  <a:srgbClr val="C00000"/>
                </a:solidFill>
              </a:rPr>
            </a:br>
            <a:r>
              <a:rPr lang="nl-NL" dirty="0" smtClean="0">
                <a:solidFill>
                  <a:srgbClr val="C00000"/>
                </a:solidFill>
              </a:rPr>
              <a:t/>
            </a:r>
            <a:br>
              <a:rPr lang="nl-NL" dirty="0" smtClean="0">
                <a:solidFill>
                  <a:srgbClr val="C00000"/>
                </a:solidFill>
              </a:rPr>
            </a:br>
            <a:endParaRPr lang="nl-NL" dirty="0"/>
          </a:p>
        </p:txBody>
      </p:sp>
      <p:sp>
        <p:nvSpPr>
          <p:cNvPr id="3" name="Tijdelijke aanduiding voor tekst 2"/>
          <p:cNvSpPr>
            <a:spLocks noGrp="1"/>
          </p:cNvSpPr>
          <p:nvPr>
            <p:ph type="body" idx="1"/>
          </p:nvPr>
        </p:nvSpPr>
        <p:spPr/>
        <p:txBody>
          <a:bodyPr/>
          <a:lstStyle/>
          <a:p>
            <a:pPr lvl="1">
              <a:lnSpc>
                <a:spcPct val="150000"/>
              </a:lnSpc>
            </a:pPr>
            <a:r>
              <a:rPr lang="en-US" sz="1600" dirty="0" smtClean="0"/>
              <a:t>Independent, non-political working groups (high-level civil servants and external experts);</a:t>
            </a:r>
          </a:p>
          <a:p>
            <a:pPr lvl="1">
              <a:lnSpc>
                <a:spcPct val="150000"/>
              </a:lnSpc>
            </a:pPr>
            <a:r>
              <a:rPr lang="en-US" sz="1600" dirty="0" smtClean="0"/>
              <a:t>Chaired by senior officials not responsible for the policy at hand, but who understand “how things work in The Hague”</a:t>
            </a:r>
          </a:p>
          <a:p>
            <a:pPr lvl="1">
              <a:lnSpc>
                <a:spcPct val="150000"/>
              </a:lnSpc>
            </a:pPr>
            <a:r>
              <a:rPr lang="en-US" sz="1600" dirty="0" smtClean="0"/>
              <a:t>Report written by (independent) secretary (</a:t>
            </a:r>
            <a:r>
              <a:rPr lang="en-US" sz="1600" dirty="0" err="1" smtClean="0"/>
              <a:t>MoF</a:t>
            </a:r>
            <a:r>
              <a:rPr lang="en-US" sz="1600" dirty="0" smtClean="0"/>
              <a:t> and line ministry)</a:t>
            </a:r>
          </a:p>
          <a:p>
            <a:pPr lvl="1">
              <a:lnSpc>
                <a:spcPct val="150000"/>
              </a:lnSpc>
            </a:pPr>
            <a:endParaRPr lang="en-US" sz="1600" dirty="0" smtClean="0"/>
          </a:p>
          <a:p>
            <a:pPr lvl="1">
              <a:lnSpc>
                <a:spcPct val="150000"/>
              </a:lnSpc>
            </a:pPr>
            <a:r>
              <a:rPr lang="nl-NL" sz="1600" dirty="0" smtClean="0"/>
              <a:t>Reports have </a:t>
            </a:r>
            <a:r>
              <a:rPr lang="nl-NL" sz="1600" dirty="0" err="1" smtClean="0"/>
              <a:t>an</a:t>
            </a:r>
            <a:r>
              <a:rPr lang="nl-NL" sz="1600" dirty="0" smtClean="0"/>
              <a:t> </a:t>
            </a:r>
            <a:r>
              <a:rPr lang="nl-NL" sz="1600" dirty="0" err="1" smtClean="0"/>
              <a:t>objective</a:t>
            </a:r>
            <a:r>
              <a:rPr lang="nl-NL" sz="1600" dirty="0" smtClean="0"/>
              <a:t>, </a:t>
            </a:r>
            <a:r>
              <a:rPr lang="nl-NL" sz="1600" dirty="0" err="1" smtClean="0"/>
              <a:t>analytical</a:t>
            </a:r>
            <a:r>
              <a:rPr lang="nl-NL" sz="1600" dirty="0" smtClean="0"/>
              <a:t>, </a:t>
            </a:r>
            <a:r>
              <a:rPr lang="nl-NL" sz="1600" dirty="0" err="1" smtClean="0"/>
              <a:t>non-political</a:t>
            </a:r>
            <a:r>
              <a:rPr lang="nl-NL" sz="1600" dirty="0" smtClean="0"/>
              <a:t> status</a:t>
            </a:r>
          </a:p>
          <a:p>
            <a:pPr lvl="1">
              <a:lnSpc>
                <a:spcPct val="150000"/>
              </a:lnSpc>
            </a:pPr>
            <a:r>
              <a:rPr lang="nl-NL" sz="1600" dirty="0" err="1" smtClean="0"/>
              <a:t>Policy</a:t>
            </a:r>
            <a:r>
              <a:rPr lang="nl-NL" sz="1600" dirty="0" smtClean="0"/>
              <a:t> </a:t>
            </a:r>
            <a:r>
              <a:rPr lang="nl-NL" sz="1600" dirty="0" err="1" smtClean="0"/>
              <a:t>options</a:t>
            </a:r>
            <a:r>
              <a:rPr lang="nl-NL" sz="1600" dirty="0" smtClean="0"/>
              <a:t> </a:t>
            </a:r>
            <a:r>
              <a:rPr lang="nl-NL" sz="1600" dirty="0" err="1" smtClean="0"/>
              <a:t>can</a:t>
            </a:r>
            <a:r>
              <a:rPr lang="nl-NL" sz="1600" dirty="0" smtClean="0"/>
              <a:t> </a:t>
            </a:r>
            <a:r>
              <a:rPr lang="nl-NL" sz="1600" dirty="0" err="1" smtClean="0"/>
              <a:t>be</a:t>
            </a:r>
            <a:r>
              <a:rPr lang="nl-NL" sz="1600" dirty="0" smtClean="0"/>
              <a:t> inconsistent </a:t>
            </a:r>
            <a:r>
              <a:rPr lang="nl-NL" sz="1600" dirty="0" err="1" smtClean="0"/>
              <a:t>with</a:t>
            </a:r>
            <a:r>
              <a:rPr lang="nl-NL" sz="1600" dirty="0" smtClean="0"/>
              <a:t> </a:t>
            </a:r>
            <a:r>
              <a:rPr lang="nl-NL" sz="1600" dirty="0" err="1" smtClean="0"/>
              <a:t>political</a:t>
            </a:r>
            <a:r>
              <a:rPr lang="nl-NL" sz="1600" dirty="0" smtClean="0"/>
              <a:t> </a:t>
            </a:r>
            <a:r>
              <a:rPr lang="nl-NL" sz="1600" dirty="0" err="1" smtClean="0"/>
              <a:t>preferences</a:t>
            </a:r>
            <a:r>
              <a:rPr lang="nl-NL" sz="1600" dirty="0" smtClean="0"/>
              <a:t> and plans of </a:t>
            </a:r>
            <a:r>
              <a:rPr lang="nl-NL" sz="1600" dirty="0" err="1" smtClean="0"/>
              <a:t>Cabinet</a:t>
            </a:r>
            <a:endParaRPr lang="nl-NL" sz="1600" dirty="0" smtClean="0"/>
          </a:p>
          <a:p>
            <a:pPr lvl="1">
              <a:lnSpc>
                <a:spcPct val="150000"/>
              </a:lnSpc>
            </a:pPr>
            <a:r>
              <a:rPr lang="en-US" sz="1600" dirty="0" smtClean="0"/>
              <a:t>Non veto on policy options</a:t>
            </a:r>
          </a:p>
          <a:p>
            <a:pPr lvl="1">
              <a:lnSpc>
                <a:spcPct val="150000"/>
              </a:lnSpc>
            </a:pPr>
            <a:endParaRPr lang="nl-NL" sz="1600" dirty="0" smtClean="0"/>
          </a:p>
          <a:p>
            <a:pPr lvl="1">
              <a:lnSpc>
                <a:spcPct val="150000"/>
              </a:lnSpc>
            </a:pPr>
            <a:endParaRPr lang="en-US" sz="1600" dirty="0" smtClean="0"/>
          </a:p>
          <a:p>
            <a:endParaRPr lang="nl-NL"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pBeeldmerk"/>
          <p:cNvSpPr>
            <a:spLocks noGrp="1" noChangeArrowheads="1"/>
          </p:cNvSpPr>
          <p:nvPr>
            <p:ph type="sldNum" sz="quarter" idx="12"/>
          </p:nvPr>
        </p:nvSpPr>
        <p:spPr/>
        <p:txBody>
          <a:bodyPr/>
          <a:lstStyle/>
          <a:p>
            <a:pPr>
              <a:defRPr/>
            </a:pPr>
            <a:fld id="{E63EF6C5-BAE4-4927-8BFA-7E0889374C6C}" type="slidenum">
              <a:rPr lang="nl-NL"/>
              <a:pPr>
                <a:defRPr/>
              </a:pPr>
              <a:t>17</a:t>
            </a:fld>
            <a:endParaRPr lang="nl-NL"/>
          </a:p>
        </p:txBody>
      </p:sp>
      <p:sp>
        <p:nvSpPr>
          <p:cNvPr id="6" name="Rectangle 2"/>
          <p:cNvSpPr>
            <a:spLocks noGrp="1" noChangeArrowheads="1"/>
          </p:cNvSpPr>
          <p:nvPr>
            <p:ph type="title" idx="4294967295"/>
          </p:nvPr>
        </p:nvSpPr>
        <p:spPr>
          <a:xfrm>
            <a:off x="366713" y="1233488"/>
            <a:ext cx="8431212" cy="609600"/>
          </a:xfrm>
          <a:noFill/>
        </p:spPr>
        <p:txBody>
          <a:bodyPr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NL" dirty="0" err="1" smtClean="0">
                <a:solidFill>
                  <a:srgbClr val="C00000"/>
                </a:solidFill>
              </a:rPr>
              <a:t>Spending</a:t>
            </a:r>
            <a:r>
              <a:rPr lang="nl-NL" dirty="0" smtClean="0">
                <a:solidFill>
                  <a:srgbClr val="C00000"/>
                </a:solidFill>
              </a:rPr>
              <a:t> </a:t>
            </a:r>
            <a:r>
              <a:rPr lang="nl-NL" dirty="0" err="1" smtClean="0">
                <a:solidFill>
                  <a:srgbClr val="C00000"/>
                </a:solidFill>
              </a:rPr>
              <a:t>reviews</a:t>
            </a:r>
            <a:r>
              <a:rPr lang="nl-NL" dirty="0" smtClean="0">
                <a:solidFill>
                  <a:srgbClr val="C00000"/>
                </a:solidFill>
              </a:rPr>
              <a:t>: </a:t>
            </a:r>
            <a:r>
              <a:rPr lang="nl-NL" dirty="0" err="1" smtClean="0">
                <a:solidFill>
                  <a:srgbClr val="C00000"/>
                </a:solidFill>
              </a:rPr>
              <a:t>Completely</a:t>
            </a:r>
            <a:r>
              <a:rPr lang="nl-NL" dirty="0" smtClean="0">
                <a:solidFill>
                  <a:srgbClr val="C00000"/>
                </a:solidFill>
              </a:rPr>
              <a:t> (?) independent</a:t>
            </a:r>
            <a:endParaRPr lang="nl-NL" dirty="0">
              <a:solidFill>
                <a:srgbClr val="C00000"/>
              </a:solidFill>
            </a:endParaRPr>
          </a:p>
        </p:txBody>
      </p:sp>
      <p:sp>
        <p:nvSpPr>
          <p:cNvPr id="14340" name="Rectangle 3"/>
          <p:cNvSpPr txBox="1">
            <a:spLocks noChangeArrowheads="1"/>
          </p:cNvSpPr>
          <p:nvPr/>
        </p:nvSpPr>
        <p:spPr bwMode="auto">
          <a:xfrm>
            <a:off x="366714" y="1783271"/>
            <a:ext cx="8209727" cy="4066811"/>
          </a:xfrm>
          <a:prstGeom prst="rect">
            <a:avLst/>
          </a:prstGeom>
          <a:noFill/>
          <a:ln w="9525">
            <a:noFill/>
            <a:miter lim="800000"/>
            <a:headEnd/>
            <a:tailEnd/>
          </a:ln>
        </p:spPr>
        <p:txBody>
          <a:bodyPr/>
          <a:lstStyle/>
          <a:p>
            <a:pPr marL="179388" lvl="1" indent="-179388">
              <a:lnSpc>
                <a:spcPct val="150000"/>
              </a:lnSpc>
              <a:spcBef>
                <a:spcPct val="20000"/>
              </a:spcBef>
              <a:buBlip>
                <a:blip r:embed="rId3"/>
              </a:buBlip>
            </a:pPr>
            <a:endParaRPr lang="en-US" sz="1600" dirty="0" smtClean="0"/>
          </a:p>
          <a:p>
            <a:pPr marL="179388" lvl="1" indent="-179388">
              <a:lnSpc>
                <a:spcPct val="150000"/>
              </a:lnSpc>
              <a:spcBef>
                <a:spcPct val="20000"/>
              </a:spcBef>
              <a:buBlip>
                <a:blip r:embed="rId3"/>
              </a:buBlip>
            </a:pPr>
            <a:r>
              <a:rPr lang="en-US" sz="1600" dirty="0" smtClean="0"/>
              <a:t>Distinction between ‘technocratic’ en ‘political decision making’ phase </a:t>
            </a:r>
          </a:p>
          <a:p>
            <a:pPr marL="179388" lvl="1" indent="-179388">
              <a:lnSpc>
                <a:spcPct val="150000"/>
              </a:lnSpc>
              <a:spcBef>
                <a:spcPct val="20000"/>
              </a:spcBef>
              <a:buBlip>
                <a:blip r:embed="rId3"/>
              </a:buBlip>
            </a:pPr>
            <a:endParaRPr lang="en-US" sz="1600" dirty="0" smtClean="0"/>
          </a:p>
          <a:p>
            <a:pPr marL="179388" lvl="1" indent="-179388">
              <a:lnSpc>
                <a:spcPct val="150000"/>
              </a:lnSpc>
              <a:spcBef>
                <a:spcPct val="20000"/>
              </a:spcBef>
              <a:buBlip>
                <a:blip r:embed="rId3"/>
              </a:buBlip>
            </a:pPr>
            <a:r>
              <a:rPr lang="en-US" sz="1600" dirty="0" smtClean="0"/>
              <a:t>Quality check by spending review committee</a:t>
            </a:r>
          </a:p>
          <a:p>
            <a:pPr marL="179388" lvl="1" indent="-179388">
              <a:lnSpc>
                <a:spcPct val="150000"/>
              </a:lnSpc>
              <a:spcBef>
                <a:spcPct val="20000"/>
              </a:spcBef>
              <a:buBlip>
                <a:blip r:embed="rId3"/>
              </a:buBlip>
            </a:pPr>
            <a:endParaRPr lang="en-US" sz="1600" dirty="0" smtClean="0"/>
          </a:p>
          <a:p>
            <a:pPr marL="179388" lvl="1" indent="-179388">
              <a:lnSpc>
                <a:spcPct val="150000"/>
              </a:lnSpc>
              <a:spcBef>
                <a:spcPct val="20000"/>
              </a:spcBef>
              <a:buBlip>
                <a:blip r:embed="rId3"/>
              </a:buBlip>
            </a:pPr>
            <a:r>
              <a:rPr lang="en-US" sz="1600" dirty="0" err="1" smtClean="0"/>
              <a:t>Politial</a:t>
            </a:r>
            <a:r>
              <a:rPr lang="en-US" sz="1600" dirty="0" smtClean="0"/>
              <a:t> </a:t>
            </a:r>
            <a:r>
              <a:rPr lang="en-US" sz="1600" dirty="0" err="1" smtClean="0"/>
              <a:t>respons</a:t>
            </a:r>
            <a:r>
              <a:rPr lang="en-US" sz="1600" dirty="0" smtClean="0"/>
              <a:t> by Cabinet</a:t>
            </a:r>
          </a:p>
          <a:p>
            <a:pPr marL="179388" lvl="1" indent="-179388">
              <a:lnSpc>
                <a:spcPct val="150000"/>
              </a:lnSpc>
              <a:spcBef>
                <a:spcPct val="20000"/>
              </a:spcBef>
              <a:buBlip>
                <a:blip r:embed="rId3"/>
              </a:buBlip>
            </a:pPr>
            <a:endParaRPr lang="en-US" sz="1600" dirty="0" smtClean="0"/>
          </a:p>
          <a:p>
            <a:pPr marL="179388" lvl="1" indent="-179388">
              <a:lnSpc>
                <a:spcPct val="150000"/>
              </a:lnSpc>
              <a:spcBef>
                <a:spcPct val="20000"/>
              </a:spcBef>
              <a:buBlip>
                <a:blip r:embed="rId3"/>
              </a:buBlip>
            </a:pPr>
            <a:r>
              <a:rPr lang="nl-NL" sz="1600" dirty="0" smtClean="0"/>
              <a:t>Report and respons go public</a:t>
            </a:r>
            <a:endParaRPr lang="en-US" sz="1600" dirty="0" smtClean="0"/>
          </a:p>
          <a:p>
            <a:pPr marL="179388" lvl="1" indent="-179388" eaLnBrk="0" hangingPunct="0">
              <a:lnSpc>
                <a:spcPct val="150000"/>
              </a:lnSpc>
              <a:spcBef>
                <a:spcPct val="20000"/>
              </a:spcBef>
            </a:pPr>
            <a:endParaRPr lang="en-US" sz="1600" dirty="0"/>
          </a:p>
          <a:p>
            <a:pPr marL="179388" lvl="1" indent="-179388" eaLnBrk="0" hangingPunct="0">
              <a:lnSpc>
                <a:spcPct val="150000"/>
              </a:lnSpc>
              <a:spcBef>
                <a:spcPct val="20000"/>
              </a:spcBef>
            </a:pPr>
            <a:endParaRPr lang="en-US" sz="1600" dirty="0"/>
          </a:p>
        </p:txBody>
      </p:sp>
      <p:sp>
        <p:nvSpPr>
          <p:cNvPr id="5" name="Tijdelijke aanduiding voor voettekst 4"/>
          <p:cNvSpPr>
            <a:spLocks noGrp="1"/>
          </p:cNvSpPr>
          <p:nvPr>
            <p:ph type="ftr" sz="quarter" idx="11"/>
          </p:nvPr>
        </p:nvSpPr>
        <p:spPr>
          <a:xfrm>
            <a:off x="4478338" y="6386513"/>
            <a:ext cx="4165600" cy="315912"/>
          </a:xfrm>
        </p:spPr>
        <p:txBody>
          <a:bodyPr/>
          <a:lstStyle/>
          <a:p>
            <a:pPr algn="r">
              <a:defRPr/>
            </a:pPr>
            <a:r>
              <a:rPr lang="nl-NL" dirty="0" smtClean="0"/>
              <a:t>Spending Reviews in the Netherlands</a:t>
            </a:r>
            <a:endParaRPr lang="nl-NL" dirty="0"/>
          </a:p>
        </p:txBody>
      </p:sp>
      <p:pic>
        <p:nvPicPr>
          <p:cNvPr id="9" name="Picture 2" descr="N:\Irf\BSA\Buitenland\2014 Slovenie\Free-Thinker-copy.jpg"/>
          <p:cNvPicPr>
            <a:picLocks noChangeAspect="1" noChangeArrowheads="1"/>
          </p:cNvPicPr>
          <p:nvPr/>
        </p:nvPicPr>
        <p:blipFill>
          <a:blip r:embed="rId4" cstate="print"/>
          <a:srcRect/>
          <a:stretch>
            <a:fillRect/>
          </a:stretch>
        </p:blipFill>
        <p:spPr bwMode="auto">
          <a:xfrm>
            <a:off x="5440310" y="3993931"/>
            <a:ext cx="3270137" cy="2145033"/>
          </a:xfrm>
          <a:prstGeom prst="rect">
            <a:avLst/>
          </a:prstGeom>
          <a:noFill/>
        </p:spPr>
      </p:pic>
    </p:spTree>
    <p:extLst>
      <p:ext uri="{BB962C8B-B14F-4D97-AF65-F5344CB8AC3E}">
        <p14:creationId xmlns="" xmlns:p14="http://schemas.microsoft.com/office/powerpoint/2010/main" val="19748145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ED3DF90-68C8-44A5-A4CC-E0302598C8C9}" type="slidenum">
              <a:rPr lang="nl-NL" smtClean="0"/>
              <a:pPr>
                <a:defRPr/>
              </a:pPr>
              <a:t>18</a:t>
            </a:fld>
            <a:endParaRPr lang="nl-NL"/>
          </a:p>
        </p:txBody>
      </p:sp>
      <p:sp>
        <p:nvSpPr>
          <p:cNvPr id="7" name="Titel 1"/>
          <p:cNvSpPr>
            <a:spLocks noGrp="1"/>
          </p:cNvSpPr>
          <p:nvPr>
            <p:ph type="title"/>
          </p:nvPr>
        </p:nvSpPr>
        <p:spPr/>
        <p:txBody>
          <a:bodyPr/>
          <a:lstStyle/>
          <a:p>
            <a:pPr eaLnBrk="1" hangingPunct="1">
              <a:defRPr/>
            </a:pPr>
            <a:r>
              <a:rPr lang="en-US" noProof="0" dirty="0" smtClean="0"/>
              <a:t>Spending review committee</a:t>
            </a:r>
            <a:endParaRPr lang="en-US" noProof="0" dirty="0" smtClean="0">
              <a:solidFill>
                <a:srgbClr val="C00000"/>
              </a:solidFill>
            </a:endParaRPr>
          </a:p>
        </p:txBody>
      </p:sp>
      <p:sp>
        <p:nvSpPr>
          <p:cNvPr id="21508" name="Content Placeholder 2"/>
          <p:cNvSpPr txBox="1">
            <a:spLocks/>
          </p:cNvSpPr>
          <p:nvPr/>
        </p:nvSpPr>
        <p:spPr bwMode="auto">
          <a:xfrm>
            <a:off x="414338" y="2046724"/>
            <a:ext cx="8461375" cy="3619979"/>
          </a:xfrm>
          <a:prstGeom prst="rect">
            <a:avLst/>
          </a:prstGeom>
          <a:noFill/>
          <a:ln w="9525">
            <a:noFill/>
            <a:miter lim="800000"/>
            <a:headEnd/>
            <a:tailEnd/>
          </a:ln>
        </p:spPr>
        <p:txBody>
          <a:bodyPr/>
          <a:lstStyle/>
          <a:p>
            <a:pPr marL="179388" lvl="1" indent="-179388">
              <a:lnSpc>
                <a:spcPct val="150000"/>
              </a:lnSpc>
              <a:spcBef>
                <a:spcPct val="20000"/>
              </a:spcBef>
              <a:buFontTx/>
              <a:buBlip>
                <a:blip r:embed="rId2"/>
              </a:buBlip>
            </a:pPr>
            <a:r>
              <a:rPr lang="en-GB" sz="1600" dirty="0" smtClean="0"/>
              <a:t>Members of the committee:</a:t>
            </a:r>
            <a:endParaRPr lang="en-GB" sz="1600" dirty="0"/>
          </a:p>
          <a:p>
            <a:pPr marL="636588" lvl="2" indent="-179388">
              <a:lnSpc>
                <a:spcPct val="150000"/>
              </a:lnSpc>
              <a:spcBef>
                <a:spcPct val="20000"/>
              </a:spcBef>
              <a:buFontTx/>
              <a:buBlip>
                <a:blip r:embed="rId2"/>
              </a:buBlip>
            </a:pPr>
            <a:r>
              <a:rPr lang="en-GB" sz="1600" dirty="0" smtClean="0"/>
              <a:t>Chairperson: Director-General of the Budget</a:t>
            </a:r>
            <a:endParaRPr lang="en-GB" sz="1600" dirty="0"/>
          </a:p>
          <a:p>
            <a:pPr marL="636588" lvl="2" indent="-179388">
              <a:lnSpc>
                <a:spcPct val="150000"/>
              </a:lnSpc>
              <a:spcBef>
                <a:spcPct val="20000"/>
              </a:spcBef>
              <a:buFontTx/>
              <a:buBlip>
                <a:blip r:embed="rId2"/>
              </a:buBlip>
            </a:pPr>
            <a:r>
              <a:rPr lang="en-GB" sz="1600" dirty="0"/>
              <a:t>Members: </a:t>
            </a:r>
            <a:r>
              <a:rPr lang="en-GB" sz="1600" dirty="0" smtClean="0"/>
              <a:t>economic think tanks of the larger ministries </a:t>
            </a:r>
            <a:br>
              <a:rPr lang="en-GB" sz="1600" dirty="0" smtClean="0"/>
            </a:br>
            <a:endParaRPr lang="en-GB" sz="1600" dirty="0" smtClean="0"/>
          </a:p>
          <a:p>
            <a:pPr marL="285750" indent="-285750">
              <a:lnSpc>
                <a:spcPct val="150000"/>
              </a:lnSpc>
              <a:spcBef>
                <a:spcPct val="20000"/>
              </a:spcBef>
              <a:buFont typeface="Arial" panose="020B0604020202020204" pitchFamily="34" charset="0"/>
              <a:buChar char="•"/>
            </a:pPr>
            <a:r>
              <a:rPr lang="en-GB" sz="1600" dirty="0" smtClean="0"/>
              <a:t>Tasks are: </a:t>
            </a:r>
          </a:p>
          <a:p>
            <a:pPr marL="636588" lvl="2" indent="-179388">
              <a:lnSpc>
                <a:spcPct val="150000"/>
              </a:lnSpc>
              <a:spcBef>
                <a:spcPct val="20000"/>
              </a:spcBef>
              <a:buFontTx/>
              <a:buBlip>
                <a:blip r:embed="rId2"/>
              </a:buBlip>
            </a:pPr>
            <a:r>
              <a:rPr lang="en-GB" sz="1600" dirty="0" smtClean="0"/>
              <a:t>Topic selection</a:t>
            </a:r>
          </a:p>
          <a:p>
            <a:pPr marL="636588" lvl="2" indent="-179388">
              <a:lnSpc>
                <a:spcPct val="150000"/>
              </a:lnSpc>
              <a:spcBef>
                <a:spcPct val="20000"/>
              </a:spcBef>
              <a:buFontTx/>
              <a:buBlip>
                <a:blip r:embed="rId2"/>
              </a:buBlip>
            </a:pPr>
            <a:r>
              <a:rPr lang="en-GB" sz="1600" dirty="0" smtClean="0"/>
              <a:t>Quality assurance </a:t>
            </a:r>
          </a:p>
          <a:p>
            <a:pPr marL="636588" lvl="2" indent="-179388">
              <a:lnSpc>
                <a:spcPct val="150000"/>
              </a:lnSpc>
              <a:spcBef>
                <a:spcPct val="20000"/>
              </a:spcBef>
              <a:buFontTx/>
              <a:buBlip>
                <a:blip r:embed="rId2"/>
              </a:buBlip>
            </a:pPr>
            <a:r>
              <a:rPr lang="en-GB" sz="1600" dirty="0" smtClean="0"/>
              <a:t>Arbitrator by conflict in working group </a:t>
            </a:r>
          </a:p>
        </p:txBody>
      </p:sp>
      <p:sp>
        <p:nvSpPr>
          <p:cNvPr id="5" name="Tijdelijke aanduiding voor voettekst 4"/>
          <p:cNvSpPr>
            <a:spLocks noGrp="1"/>
          </p:cNvSpPr>
          <p:nvPr>
            <p:ph type="ftr" sz="quarter" idx="11"/>
          </p:nvPr>
        </p:nvSpPr>
        <p:spPr>
          <a:xfrm>
            <a:off x="4478338" y="6386513"/>
            <a:ext cx="4165600" cy="315912"/>
          </a:xfrm>
        </p:spPr>
        <p:txBody>
          <a:bodyPr/>
          <a:lstStyle/>
          <a:p>
            <a:pPr algn="r">
              <a:defRPr/>
            </a:pPr>
            <a:r>
              <a:rPr lang="nl-NL" dirty="0" smtClean="0"/>
              <a:t>Spending Reviews in the Netherlands</a:t>
            </a:r>
            <a:endParaRPr lang="nl-NL" dirty="0"/>
          </a:p>
        </p:txBody>
      </p:sp>
    </p:spTree>
    <p:extLst>
      <p:ext uri="{BB962C8B-B14F-4D97-AF65-F5344CB8AC3E}">
        <p14:creationId xmlns="" xmlns:p14="http://schemas.microsoft.com/office/powerpoint/2010/main" val="2553926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1"/>
          <p:cNvSpPr txBox="1">
            <a:spLocks noChangeArrowheads="1"/>
          </p:cNvSpPr>
          <p:nvPr/>
        </p:nvSpPr>
        <p:spPr bwMode="auto">
          <a:xfrm>
            <a:off x="0" y="6494462"/>
            <a:ext cx="712788" cy="363538"/>
          </a:xfrm>
          <a:prstGeom prst="rect">
            <a:avLst/>
          </a:prstGeom>
          <a:noFill/>
          <a:ln w="9525">
            <a:noFill/>
            <a:round/>
            <a:headEnd/>
            <a:tailEnd/>
          </a:ln>
          <a:effectLst/>
        </p:spPr>
        <p:txBody>
          <a:bodyPr lIns="90000" tIns="46800" rIns="90000" bIns="46800"/>
          <a:lstStyle/>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729E931C-BCDD-4954-A43D-F6E06C8E67D0}" type="slidenum">
              <a:rPr lang="nl-NL" sz="1000" smtClean="0">
                <a:solidFill>
                  <a:schemeClr val="bg1"/>
                </a:solidFill>
              </a:rPr>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19</a:t>
            </a:fld>
            <a:endParaRPr lang="nl-NL" sz="1000" dirty="0" smtClean="0">
              <a:solidFill>
                <a:schemeClr val="bg1"/>
              </a:solidFill>
            </a:endParaRPr>
          </a:p>
        </p:txBody>
      </p:sp>
      <p:sp>
        <p:nvSpPr>
          <p:cNvPr id="44034" name="Text Box 2"/>
          <p:cNvSpPr txBox="1">
            <a:spLocks noChangeArrowheads="1"/>
          </p:cNvSpPr>
          <p:nvPr/>
        </p:nvSpPr>
        <p:spPr bwMode="auto">
          <a:xfrm>
            <a:off x="366713" y="1233488"/>
            <a:ext cx="8442325" cy="571500"/>
          </a:xfrm>
          <a:prstGeom prst="rect">
            <a:avLst/>
          </a:prstGeom>
          <a:noFill/>
          <a:ln w="9525">
            <a:noFill/>
            <a:round/>
            <a:headEnd/>
            <a:tailEnd/>
          </a:ln>
          <a:effectLst/>
        </p:spPr>
        <p:txBody>
          <a:bodyPr anchor="ctr"/>
          <a:lstStyle/>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NL" sz="2800" dirty="0" err="1" smtClean="0">
                <a:solidFill>
                  <a:srgbClr val="C00000"/>
                </a:solidFill>
                <a:latin typeface="Verdana" pitchFamily="32" charset="0"/>
                <a:cs typeface="Arial" charset="0"/>
              </a:rPr>
              <a:t>Spending</a:t>
            </a:r>
            <a:r>
              <a:rPr lang="nl-NL" sz="2800" dirty="0" smtClean="0">
                <a:solidFill>
                  <a:srgbClr val="C00000"/>
                </a:solidFill>
                <a:latin typeface="Verdana" pitchFamily="32" charset="0"/>
                <a:cs typeface="Arial" charset="0"/>
              </a:rPr>
              <a:t> </a:t>
            </a:r>
            <a:r>
              <a:rPr lang="nl-NL" sz="2800" dirty="0" err="1" smtClean="0">
                <a:solidFill>
                  <a:srgbClr val="C00000"/>
                </a:solidFill>
                <a:latin typeface="Verdana" pitchFamily="32" charset="0"/>
                <a:cs typeface="Arial" charset="0"/>
              </a:rPr>
              <a:t>reviews</a:t>
            </a:r>
            <a:r>
              <a:rPr lang="nl-NL" sz="2800" dirty="0" smtClean="0">
                <a:solidFill>
                  <a:srgbClr val="C00000"/>
                </a:solidFill>
                <a:latin typeface="Verdana" pitchFamily="32" charset="0"/>
                <a:cs typeface="Arial" charset="0"/>
              </a:rPr>
              <a:t>: </a:t>
            </a:r>
            <a:r>
              <a:rPr lang="nl-NL" sz="2800" dirty="0" err="1" smtClean="0">
                <a:solidFill>
                  <a:srgbClr val="C00000"/>
                </a:solidFill>
                <a:latin typeface="Verdana" pitchFamily="32" charset="0"/>
                <a:cs typeface="Arial" charset="0"/>
              </a:rPr>
              <a:t>Creative</a:t>
            </a:r>
            <a:r>
              <a:rPr lang="nl-NL" sz="2800" dirty="0" smtClean="0">
                <a:solidFill>
                  <a:srgbClr val="C00000"/>
                </a:solidFill>
                <a:latin typeface="Verdana" pitchFamily="32" charset="0"/>
                <a:cs typeface="Arial" charset="0"/>
              </a:rPr>
              <a:t> </a:t>
            </a:r>
          </a:p>
        </p:txBody>
      </p:sp>
      <p:pic>
        <p:nvPicPr>
          <p:cNvPr id="6" name="Picture 2" descr="https://encrypted-tbn0.gstatic.com/images?q=tbn:ANd9GcSQ7sjYeUNyhbIfb5gbcKtIsEnlIki52PQpj43HwBSZCDGaYKP8Grr6uA">
            <a:hlinkClick r:id="rId3"/>
          </p:cNvPr>
          <p:cNvPicPr>
            <a:picLocks noChangeAspect="1" noChangeArrowheads="1"/>
          </p:cNvPicPr>
          <p:nvPr/>
        </p:nvPicPr>
        <p:blipFill>
          <a:blip r:embed="rId4" cstate="print"/>
          <a:stretch>
            <a:fillRect/>
          </a:stretch>
        </p:blipFill>
        <p:spPr bwMode="auto">
          <a:xfrm>
            <a:off x="2730500" y="2161457"/>
            <a:ext cx="3769443" cy="3769443"/>
          </a:xfrm>
          <a:prstGeom prst="rect">
            <a:avLst/>
          </a:prstGeom>
          <a:noFill/>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US" sz="2800" dirty="0" smtClean="0">
                <a:solidFill>
                  <a:srgbClr val="C00000"/>
                </a:solidFill>
              </a:rPr>
              <a:t>Definition of spending review </a:t>
            </a:r>
            <a:r>
              <a:rPr lang="nl-NL" sz="2800" b="1" dirty="0" smtClean="0">
                <a:solidFill>
                  <a:srgbClr val="C00000"/>
                </a:solidFill>
              </a:rPr>
              <a:t/>
            </a:r>
            <a:br>
              <a:rPr lang="nl-NL" sz="2800" b="1" dirty="0" smtClean="0">
                <a:solidFill>
                  <a:srgbClr val="C00000"/>
                </a:solidFill>
              </a:rPr>
            </a:br>
            <a:endParaRPr lang="nl-NL" sz="2800" dirty="0"/>
          </a:p>
        </p:txBody>
      </p:sp>
      <p:sp>
        <p:nvSpPr>
          <p:cNvPr id="4" name="Tijdelijke aanduiding voor dianummer 3"/>
          <p:cNvSpPr>
            <a:spLocks noGrp="1"/>
          </p:cNvSpPr>
          <p:nvPr>
            <p:ph type="sldNum" sz="quarter" idx="12"/>
          </p:nvPr>
        </p:nvSpPr>
        <p:spPr>
          <a:xfrm>
            <a:off x="0" y="6494462"/>
            <a:ext cx="712788" cy="363538"/>
          </a:xfrm>
        </p:spPr>
        <p:txBody>
          <a:bodyPr/>
          <a:lstStyle/>
          <a:p>
            <a:pPr>
              <a:defRPr/>
            </a:pPr>
            <a:fld id="{EEC845DB-13F5-4340-8017-19675E2C2E83}" type="slidenum">
              <a:rPr lang="nl-NL" smtClean="0">
                <a:solidFill>
                  <a:schemeClr val="bg1"/>
                </a:solidFill>
              </a:rPr>
              <a:pPr>
                <a:defRPr/>
              </a:pPr>
              <a:t>2</a:t>
            </a:fld>
            <a:endParaRPr lang="nl-NL" dirty="0">
              <a:solidFill>
                <a:schemeClr val="bg1"/>
              </a:solidFill>
            </a:endParaRPr>
          </a:p>
        </p:txBody>
      </p:sp>
      <p:sp>
        <p:nvSpPr>
          <p:cNvPr id="5" name="Text Box 2"/>
          <p:cNvSpPr txBox="1">
            <a:spLocks noGrp="1" noChangeArrowheads="1"/>
          </p:cNvSpPr>
          <p:nvPr>
            <p:ph idx="1"/>
          </p:nvPr>
        </p:nvSpPr>
        <p:spPr bwMode="auto">
          <a:prstGeom prst="rect">
            <a:avLst/>
          </a:prstGeom>
          <a:noFill/>
          <a:ln w="9525">
            <a:noFill/>
            <a:round/>
            <a:headEnd/>
            <a:tailEnd/>
          </a:ln>
          <a:effectLst/>
        </p:spPr>
        <p:txBody>
          <a:bodyPr/>
          <a:lstStyle/>
          <a:p>
            <a:pPr marL="609600" indent="-606425">
              <a:lnSpc>
                <a:spcPct val="150000"/>
              </a:lnSpc>
              <a:spcBef>
                <a:spcPts val="600"/>
              </a:spcBef>
              <a:buFont typeface="Times New Roman" pitchFamily="18" charset="0"/>
              <a:buAutoNum type="arabicPeriod"/>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pPr>
            <a:r>
              <a:rPr lang="en-GB" sz="1600" dirty="0" smtClean="0">
                <a:cs typeface="Arial" charset="0"/>
              </a:rPr>
              <a:t>Report with options for savings or better spending </a:t>
            </a:r>
            <a:endParaRPr lang="en-GB" sz="1600" dirty="0">
              <a:cs typeface="Arial" charset="0"/>
            </a:endParaRPr>
          </a:p>
          <a:p>
            <a:pPr marL="1066800" lvl="1" indent="-442913">
              <a:lnSpc>
                <a:spcPct val="150000"/>
              </a:lnSpc>
              <a:spcBef>
                <a:spcPts val="600"/>
              </a:spcBef>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pPr>
            <a:endParaRPr lang="en-GB" sz="1600" dirty="0">
              <a:cs typeface="Arial" charset="0"/>
            </a:endParaRPr>
          </a:p>
          <a:p>
            <a:pPr marL="609600" indent="-606425">
              <a:lnSpc>
                <a:spcPct val="150000"/>
              </a:lnSpc>
              <a:spcBef>
                <a:spcPts val="600"/>
              </a:spcBef>
              <a:buFont typeface="+mj-lt"/>
              <a:buAutoNum type="arabicPeriod" startAt="2"/>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pPr>
            <a:r>
              <a:rPr lang="en-GB" sz="1600" dirty="0" smtClean="0">
                <a:cs typeface="Arial" charset="0"/>
              </a:rPr>
              <a:t>Key elements:</a:t>
            </a:r>
          </a:p>
          <a:p>
            <a:pPr marL="1066800" lvl="1" indent="-606425">
              <a:lnSpc>
                <a:spcPct val="150000"/>
              </a:lnSpc>
              <a:spcBef>
                <a:spcPts val="600"/>
              </a:spcBef>
              <a:buFont typeface="Arial" pitchFamily="34" charset="0"/>
              <a:buChar char="•"/>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pPr>
            <a:r>
              <a:rPr lang="en-GB" sz="1600" dirty="0" smtClean="0">
                <a:cs typeface="Arial" charset="0"/>
              </a:rPr>
              <a:t>Theoretical analysis: role of the government</a:t>
            </a:r>
          </a:p>
          <a:p>
            <a:pPr marL="1066800" lvl="1" indent="-606425">
              <a:lnSpc>
                <a:spcPct val="150000"/>
              </a:lnSpc>
              <a:spcBef>
                <a:spcPts val="600"/>
              </a:spcBef>
              <a:buFont typeface="Arial" pitchFamily="34" charset="0"/>
              <a:buChar char="•"/>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pPr>
            <a:r>
              <a:rPr lang="en-GB" sz="1600" dirty="0" smtClean="0">
                <a:cs typeface="Arial" charset="0"/>
              </a:rPr>
              <a:t>Objective assessment of strengths and weaknesses current policies</a:t>
            </a:r>
          </a:p>
          <a:p>
            <a:pPr marL="1066800" lvl="1" indent="-606425">
              <a:lnSpc>
                <a:spcPct val="150000"/>
              </a:lnSpc>
              <a:spcBef>
                <a:spcPts val="600"/>
              </a:spcBef>
              <a:buFont typeface="Arial" pitchFamily="34" charset="0"/>
              <a:buChar char="•"/>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pPr>
            <a:r>
              <a:rPr lang="en-GB" sz="1600" dirty="0" smtClean="0">
                <a:cs typeface="Arial" charset="0"/>
              </a:rPr>
              <a:t>Options for savings and</a:t>
            </a:r>
            <a:r>
              <a:rPr lang="nl-NL" sz="1600" dirty="0" smtClean="0">
                <a:cs typeface="Arial" charset="0"/>
              </a:rPr>
              <a:t>/</a:t>
            </a:r>
            <a:r>
              <a:rPr lang="en-GB" sz="1600" dirty="0" smtClean="0">
                <a:cs typeface="Arial" charset="0"/>
              </a:rPr>
              <a:t>or for more value for money</a:t>
            </a:r>
          </a:p>
          <a:p>
            <a:pPr marL="1066800" lvl="1" indent="-606425">
              <a:lnSpc>
                <a:spcPct val="150000"/>
              </a:lnSpc>
              <a:spcBef>
                <a:spcPts val="600"/>
              </a:spcBef>
              <a:buFont typeface="Arial" pitchFamily="34" charset="0"/>
              <a:buChar char="•"/>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pPr>
            <a:r>
              <a:rPr lang="en-GB" sz="1600" dirty="0" smtClean="0">
                <a:cs typeface="Arial" charset="0"/>
              </a:rPr>
              <a:t>Impact of options on society &amp; budget (implementation costs)  </a:t>
            </a:r>
          </a:p>
          <a:p>
            <a:pPr marL="1066800" lvl="1" indent="-606425">
              <a:lnSpc>
                <a:spcPct val="150000"/>
              </a:lnSpc>
              <a:spcBef>
                <a:spcPts val="600"/>
              </a:spcBef>
              <a:buFont typeface="Arial" pitchFamily="34" charset="0"/>
              <a:buChar char="•"/>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pPr>
            <a:endParaRPr lang="en-GB" sz="1400" b="1" dirty="0" smtClean="0">
              <a:cs typeface="Arial" charset="0"/>
            </a:endParaRPr>
          </a:p>
          <a:p>
            <a:pPr marL="1066800" lvl="1" indent="-606425">
              <a:lnSpc>
                <a:spcPct val="150000"/>
              </a:lnSpc>
              <a:spcBef>
                <a:spcPts val="600"/>
              </a:spcBef>
              <a:buFont typeface="Arial" pitchFamily="34" charset="0"/>
              <a:buChar char="•"/>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pPr>
            <a:endParaRPr lang="en-GB" sz="1400" b="1" dirty="0" smtClean="0">
              <a:cs typeface="Arial" charset="0"/>
            </a:endParaRPr>
          </a:p>
          <a:p>
            <a:pPr marL="1066800" lvl="1" indent="-606425">
              <a:lnSpc>
                <a:spcPct val="150000"/>
              </a:lnSpc>
              <a:spcBef>
                <a:spcPts val="600"/>
              </a:spcBef>
              <a:buFont typeface="+mj-lt"/>
              <a:buAutoNum type="arabicPeriod" startAt="2"/>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pPr>
            <a:endParaRPr lang="en-GB" sz="1400" b="1" dirty="0">
              <a:cs typeface="Arial" charset="0"/>
            </a:endParaRPr>
          </a:p>
          <a:p>
            <a:pPr marL="987425" lvl="1" indent="-363538">
              <a:lnSpc>
                <a:spcPct val="150000"/>
              </a:lnSpc>
              <a:spcBef>
                <a:spcPts val="600"/>
              </a:spcBef>
              <a:buFont typeface="Arial" pitchFamily="34" charset="0"/>
              <a:buChar char="•"/>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pPr>
            <a:endParaRPr lang="en-GB" sz="1400" dirty="0">
              <a:cs typeface="Arial" charset="0"/>
            </a:endParaRPr>
          </a:p>
        </p:txBody>
      </p:sp>
      <p:pic>
        <p:nvPicPr>
          <p:cNvPr id="6" name="Picture 7" descr="http://www.elsevier.nl/upload/4ba31f04-c1ee-4ea4-9b1c-e9afc9fa0a34_heroverwegingen0104.jpg"/>
          <p:cNvPicPr>
            <a:picLocks noChangeAspect="1" noChangeArrowheads="1"/>
          </p:cNvPicPr>
          <p:nvPr/>
        </p:nvPicPr>
        <p:blipFill>
          <a:blip r:embed="rId2" cstate="print"/>
          <a:srcRect/>
          <a:stretch>
            <a:fillRect/>
          </a:stretch>
        </p:blipFill>
        <p:spPr bwMode="auto">
          <a:xfrm>
            <a:off x="7130976" y="1195652"/>
            <a:ext cx="2013024" cy="15100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800" dirty="0" err="1" smtClean="0">
                <a:solidFill>
                  <a:srgbClr val="C00000"/>
                </a:solidFill>
                <a:latin typeface="Verdana" pitchFamily="32" charset="0"/>
                <a:cs typeface="Arial" charset="0"/>
              </a:rPr>
              <a:t>Spending</a:t>
            </a:r>
            <a:r>
              <a:rPr lang="nl-NL" sz="2800" dirty="0" smtClean="0">
                <a:solidFill>
                  <a:srgbClr val="C00000"/>
                </a:solidFill>
                <a:latin typeface="Verdana" pitchFamily="32" charset="0"/>
                <a:cs typeface="Arial" charset="0"/>
              </a:rPr>
              <a:t> </a:t>
            </a:r>
            <a:r>
              <a:rPr lang="nl-NL" sz="2800" dirty="0" err="1" smtClean="0">
                <a:solidFill>
                  <a:srgbClr val="C00000"/>
                </a:solidFill>
                <a:latin typeface="Verdana" pitchFamily="32" charset="0"/>
                <a:cs typeface="Arial" charset="0"/>
              </a:rPr>
              <a:t>reviews</a:t>
            </a:r>
            <a:r>
              <a:rPr lang="nl-NL" sz="2800" dirty="0" smtClean="0">
                <a:solidFill>
                  <a:srgbClr val="C00000"/>
                </a:solidFill>
                <a:latin typeface="Verdana" pitchFamily="32" charset="0"/>
                <a:cs typeface="Arial" charset="0"/>
              </a:rPr>
              <a:t>: </a:t>
            </a:r>
            <a:r>
              <a:rPr lang="nl-NL" sz="2800" dirty="0" err="1" smtClean="0">
                <a:solidFill>
                  <a:srgbClr val="C00000"/>
                </a:solidFill>
                <a:latin typeface="Verdana" pitchFamily="32" charset="0"/>
                <a:cs typeface="Arial" charset="0"/>
              </a:rPr>
              <a:t>Creative</a:t>
            </a:r>
            <a:r>
              <a:rPr lang="nl-NL" sz="2800" dirty="0" smtClean="0">
                <a:solidFill>
                  <a:srgbClr val="C00000"/>
                </a:solidFill>
                <a:latin typeface="Verdana" pitchFamily="32" charset="0"/>
                <a:cs typeface="Arial" charset="0"/>
              </a:rPr>
              <a:t> </a:t>
            </a:r>
            <a:r>
              <a:rPr lang="nl-NL" sz="2400" dirty="0" smtClean="0">
                <a:solidFill>
                  <a:srgbClr val="C00000"/>
                </a:solidFill>
                <a:latin typeface="Verdana" pitchFamily="32" charset="0"/>
                <a:cs typeface="Arial" charset="0"/>
              </a:rPr>
              <a:t/>
            </a:r>
            <a:br>
              <a:rPr lang="nl-NL" sz="2400" dirty="0" smtClean="0">
                <a:solidFill>
                  <a:srgbClr val="C00000"/>
                </a:solidFill>
                <a:latin typeface="Verdana" pitchFamily="32" charset="0"/>
                <a:cs typeface="Arial" charset="0"/>
              </a:rPr>
            </a:br>
            <a:endParaRPr lang="nl-NL" dirty="0"/>
          </a:p>
        </p:txBody>
      </p:sp>
      <p:sp>
        <p:nvSpPr>
          <p:cNvPr id="3" name="Tijdelijke aanduiding voor tekst 2"/>
          <p:cNvSpPr>
            <a:spLocks noGrp="1"/>
          </p:cNvSpPr>
          <p:nvPr>
            <p:ph type="body" idx="1"/>
          </p:nvPr>
        </p:nvSpPr>
        <p:spPr/>
        <p:txBody>
          <a:bodyPr/>
          <a:lstStyle/>
          <a:p>
            <a:pPr>
              <a:buFont typeface="Arial" pitchFamily="34" charset="0"/>
              <a:buChar char="•"/>
            </a:pPr>
            <a:r>
              <a:rPr lang="en-US" sz="1600" dirty="0" smtClean="0"/>
              <a:t>Much more than “list of technical savings options”</a:t>
            </a:r>
          </a:p>
          <a:p>
            <a:pPr>
              <a:buFont typeface="Arial" pitchFamily="34" charset="0"/>
              <a:buChar char="•"/>
            </a:pPr>
            <a:endParaRPr lang="en-US" sz="1600" dirty="0" smtClean="0"/>
          </a:p>
          <a:p>
            <a:pPr>
              <a:buFont typeface="Arial" pitchFamily="34" charset="0"/>
              <a:buChar char="•"/>
            </a:pPr>
            <a:r>
              <a:rPr lang="en-US" sz="1600" dirty="0" smtClean="0"/>
              <a:t>Combine </a:t>
            </a:r>
            <a:r>
              <a:rPr lang="en-US" sz="1600" dirty="0" err="1" smtClean="0"/>
              <a:t>mulitple</a:t>
            </a:r>
            <a:r>
              <a:rPr lang="en-US" sz="1600" dirty="0" smtClean="0"/>
              <a:t> sources and multiple perspectives:</a:t>
            </a:r>
          </a:p>
          <a:p>
            <a:pPr lvl="4">
              <a:buFont typeface="Arial" pitchFamily="34" charset="0"/>
              <a:buChar char="•"/>
            </a:pPr>
            <a:r>
              <a:rPr lang="en-US" sz="1600" dirty="0" smtClean="0"/>
              <a:t>E.g. empirical evidence, performance of policies, economic theory on role of government, future challenges, experiences abroad, incentives and disincentives in finance systems, expected future budgetary risks, data on current use of instruments.</a:t>
            </a:r>
          </a:p>
          <a:p>
            <a:pPr lvl="4">
              <a:buFont typeface="Arial" pitchFamily="34" charset="0"/>
              <a:buChar char="•"/>
            </a:pPr>
            <a:endParaRPr lang="en-US" sz="1600" dirty="0" smtClean="0"/>
          </a:p>
          <a:p>
            <a:pPr>
              <a:buFont typeface="Arial" pitchFamily="34" charset="0"/>
              <a:buChar char="•"/>
            </a:pPr>
            <a:r>
              <a:rPr lang="en-US" sz="1600" dirty="0" smtClean="0"/>
              <a:t>Policy options are based on analysis of strengths and weaknesses; distinguish no regret elements and strategic choices.</a:t>
            </a:r>
          </a:p>
          <a:p>
            <a:pPr>
              <a:buFont typeface="Arial" pitchFamily="34" charset="0"/>
              <a:buChar char="•"/>
            </a:pPr>
            <a:endParaRPr lang="en-US" sz="1600" dirty="0" smtClean="0"/>
          </a:p>
          <a:p>
            <a:pPr>
              <a:buFont typeface="Arial" pitchFamily="34" charset="0"/>
              <a:buChar char="•"/>
            </a:pPr>
            <a:r>
              <a:rPr lang="en-US" sz="1600" dirty="0" smtClean="0"/>
              <a:t>Options that can be carried out in practice, describing the (positive or negative) impact on society and budget.</a:t>
            </a:r>
            <a:br>
              <a:rPr lang="en-US" sz="1600" dirty="0" smtClean="0"/>
            </a:br>
            <a:endParaRPr lang="en-US" sz="1600" dirty="0" smtClean="0"/>
          </a:p>
          <a:p>
            <a:r>
              <a:rPr lang="en-US" sz="1600" i="1" dirty="0" smtClean="0"/>
              <a:t>-&gt; As spending reviews have been done since 1981, the process is well-understood</a:t>
            </a:r>
            <a:endParaRPr lang="nl-NL" sz="1600" i="1" dirty="0"/>
          </a:p>
        </p:txBody>
      </p:sp>
      <p:pic>
        <p:nvPicPr>
          <p:cNvPr id="4" name="Picture 2" descr="https://encrypted-tbn0.gstatic.com/images?q=tbn:ANd9GcSQ7sjYeUNyhbIfb5gbcKtIsEnlIki52PQpj43HwBSZCDGaYKP8Grr6uA">
            <a:hlinkClick r:id="rId2"/>
          </p:cNvPr>
          <p:cNvPicPr>
            <a:picLocks noChangeAspect="1" noChangeArrowheads="1"/>
          </p:cNvPicPr>
          <p:nvPr/>
        </p:nvPicPr>
        <p:blipFill>
          <a:blip r:embed="rId3" cstate="print"/>
          <a:stretch>
            <a:fillRect/>
          </a:stretch>
        </p:blipFill>
        <p:spPr bwMode="auto">
          <a:xfrm>
            <a:off x="7127497" y="1282263"/>
            <a:ext cx="1348390" cy="134839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pPr>
              <a:defRPr/>
            </a:pPr>
            <a:fld id="{A36ED396-2A77-4F4C-BE29-5FAA6AF0D435}" type="slidenum">
              <a:rPr lang="nl-NL" smtClean="0"/>
              <a:pPr>
                <a:defRPr/>
              </a:pPr>
              <a:t>21</a:t>
            </a:fld>
            <a:endParaRPr lang="nl-NL"/>
          </a:p>
        </p:txBody>
      </p:sp>
      <p:sp>
        <p:nvSpPr>
          <p:cNvPr id="23555" name="Tekstvak 5"/>
          <p:cNvSpPr txBox="1">
            <a:spLocks noChangeArrowheads="1"/>
          </p:cNvSpPr>
          <p:nvPr/>
        </p:nvSpPr>
        <p:spPr bwMode="auto">
          <a:xfrm>
            <a:off x="161925" y="1883541"/>
            <a:ext cx="8982075" cy="954107"/>
          </a:xfrm>
          <a:prstGeom prst="rect">
            <a:avLst/>
          </a:prstGeom>
          <a:noFill/>
          <a:ln w="9525">
            <a:noFill/>
            <a:miter lim="800000"/>
            <a:headEnd/>
            <a:tailEnd/>
          </a:ln>
        </p:spPr>
        <p:txBody>
          <a:bodyPr>
            <a:spAutoFit/>
          </a:bodyPr>
          <a:lstStyle/>
          <a:p>
            <a:pPr algn="ctr"/>
            <a:r>
              <a:rPr lang="nl-NL" sz="2800" dirty="0" smtClean="0">
                <a:solidFill>
                  <a:srgbClr val="C00000"/>
                </a:solidFill>
              </a:rPr>
              <a:t>Special case: </a:t>
            </a:r>
            <a:endParaRPr lang="nl-NL" sz="2800" dirty="0">
              <a:solidFill>
                <a:srgbClr val="C00000"/>
              </a:solidFill>
            </a:endParaRPr>
          </a:p>
          <a:p>
            <a:pPr algn="ctr"/>
            <a:r>
              <a:rPr lang="nl-NL" sz="2800" dirty="0" err="1" smtClean="0">
                <a:solidFill>
                  <a:srgbClr val="C00000"/>
                </a:solidFill>
              </a:rPr>
              <a:t>Comprehensive</a:t>
            </a:r>
            <a:r>
              <a:rPr lang="nl-NL" sz="2800" dirty="0" smtClean="0">
                <a:solidFill>
                  <a:srgbClr val="C00000"/>
                </a:solidFill>
              </a:rPr>
              <a:t> </a:t>
            </a:r>
            <a:r>
              <a:rPr lang="nl-NL" sz="2800" dirty="0" err="1" smtClean="0">
                <a:solidFill>
                  <a:srgbClr val="C00000"/>
                </a:solidFill>
              </a:rPr>
              <a:t>spending</a:t>
            </a:r>
            <a:r>
              <a:rPr lang="nl-NL" sz="2800" dirty="0" smtClean="0">
                <a:solidFill>
                  <a:srgbClr val="C00000"/>
                </a:solidFill>
              </a:rPr>
              <a:t> </a:t>
            </a:r>
            <a:r>
              <a:rPr lang="nl-NL" sz="2800" dirty="0" err="1" smtClean="0">
                <a:solidFill>
                  <a:srgbClr val="C00000"/>
                </a:solidFill>
              </a:rPr>
              <a:t>reviews</a:t>
            </a:r>
            <a:r>
              <a:rPr lang="nl-NL" sz="2800" dirty="0" smtClean="0">
                <a:solidFill>
                  <a:srgbClr val="C00000"/>
                </a:solidFill>
              </a:rPr>
              <a:t> 2009/2010</a:t>
            </a:r>
            <a:endParaRPr lang="nl-NL" sz="2800" dirty="0">
              <a:solidFill>
                <a:srgbClr val="C00000"/>
              </a:solidFill>
            </a:endParaRPr>
          </a:p>
        </p:txBody>
      </p:sp>
      <p:pic>
        <p:nvPicPr>
          <p:cNvPr id="23556" name="Picture 7" descr="http://www.elsevier.nl/upload/4ba31f04-c1ee-4ea4-9b1c-e9afc9fa0a34_heroverwegingen0104.jpg"/>
          <p:cNvPicPr>
            <a:picLocks noChangeAspect="1" noChangeArrowheads="1"/>
          </p:cNvPicPr>
          <p:nvPr/>
        </p:nvPicPr>
        <p:blipFill>
          <a:blip r:embed="rId2" cstate="print"/>
          <a:srcRect/>
          <a:stretch>
            <a:fillRect/>
          </a:stretch>
        </p:blipFill>
        <p:spPr bwMode="auto">
          <a:xfrm>
            <a:off x="3351213" y="3716338"/>
            <a:ext cx="2566987" cy="1925637"/>
          </a:xfrm>
          <a:prstGeom prst="rect">
            <a:avLst/>
          </a:prstGeom>
          <a:noFill/>
          <a:ln w="9525">
            <a:noFill/>
            <a:miter lim="800000"/>
            <a:headEnd/>
            <a:tailEnd/>
          </a:ln>
        </p:spPr>
      </p:pic>
      <p:sp>
        <p:nvSpPr>
          <p:cNvPr id="6" name="Tijdelijke aanduiding voor voettekst 4"/>
          <p:cNvSpPr>
            <a:spLocks noGrp="1"/>
          </p:cNvSpPr>
          <p:nvPr>
            <p:ph type="ftr" sz="quarter" idx="11"/>
          </p:nvPr>
        </p:nvSpPr>
        <p:spPr>
          <a:xfrm>
            <a:off x="4478338" y="6386513"/>
            <a:ext cx="4165600" cy="315912"/>
          </a:xfrm>
        </p:spPr>
        <p:txBody>
          <a:bodyPr/>
          <a:lstStyle/>
          <a:p>
            <a:pPr algn="r">
              <a:defRPr/>
            </a:pPr>
            <a:r>
              <a:rPr lang="nl-NL" dirty="0" smtClean="0"/>
              <a:t>Spending Reviews in the Netherlands</a:t>
            </a:r>
            <a:endParaRPr lang="nl-NL" dirty="0"/>
          </a:p>
        </p:txBody>
      </p:sp>
    </p:spTree>
    <p:extLst>
      <p:ext uri="{BB962C8B-B14F-4D97-AF65-F5344CB8AC3E}">
        <p14:creationId xmlns="" xmlns:p14="http://schemas.microsoft.com/office/powerpoint/2010/main" val="363483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2424" y="1263650"/>
            <a:ext cx="8670552" cy="571500"/>
          </a:xfrm>
        </p:spPr>
        <p:txBody>
          <a:bodyPr/>
          <a:lstStyle/>
          <a:p>
            <a:r>
              <a:rPr lang="en-US" noProof="0" dirty="0" smtClean="0"/>
              <a:t>Need for comprehensive spending review 2009/2010</a:t>
            </a:r>
            <a:endParaRPr lang="en-US" noProof="0" dirty="0"/>
          </a:p>
        </p:txBody>
      </p:sp>
      <p:sp>
        <p:nvSpPr>
          <p:cNvPr id="4" name="Tijdelijke aanduiding voor tekst 3"/>
          <p:cNvSpPr>
            <a:spLocks noGrp="1"/>
          </p:cNvSpPr>
          <p:nvPr>
            <p:ph type="body" sz="half" idx="2"/>
          </p:nvPr>
        </p:nvSpPr>
        <p:spPr>
          <a:xfrm>
            <a:off x="4373880" y="2042159"/>
            <a:ext cx="4162425" cy="3296603"/>
          </a:xfrm>
        </p:spPr>
        <p:txBody>
          <a:bodyPr/>
          <a:lstStyle/>
          <a:p>
            <a:pPr marL="352426" lvl="1" indent="-315913">
              <a:lnSpc>
                <a:spcPct val="150000"/>
              </a:lnSpc>
              <a:buFont typeface="Arial" pitchFamily="34" charset="0"/>
              <a:buChar char="•"/>
            </a:pPr>
            <a:r>
              <a:rPr lang="en-US" sz="1600" noProof="0" dirty="0" smtClean="0"/>
              <a:t>Start financial crisis in 2008 </a:t>
            </a:r>
          </a:p>
          <a:p>
            <a:pPr marL="352426" lvl="1" indent="-315913">
              <a:lnSpc>
                <a:spcPct val="150000"/>
              </a:lnSpc>
              <a:buFont typeface="Arial" pitchFamily="34" charset="0"/>
              <a:buChar char="•"/>
            </a:pPr>
            <a:r>
              <a:rPr lang="en-US" sz="1600" noProof="0" dirty="0" smtClean="0"/>
              <a:t>From budget surplus to </a:t>
            </a:r>
          </a:p>
          <a:p>
            <a:pPr marL="36513" lvl="1" indent="0">
              <a:lnSpc>
                <a:spcPct val="150000"/>
              </a:lnSpc>
              <a:buNone/>
            </a:pPr>
            <a:r>
              <a:rPr lang="en-US" sz="1600" dirty="0"/>
              <a:t> </a:t>
            </a:r>
            <a:r>
              <a:rPr lang="en-US" sz="1600" dirty="0" smtClean="0"/>
              <a:t>    </a:t>
            </a:r>
            <a:r>
              <a:rPr lang="en-US" sz="1600" noProof="0" dirty="0" smtClean="0"/>
              <a:t>5.5% GDP budget deficit</a:t>
            </a:r>
          </a:p>
          <a:p>
            <a:pPr marL="352426" lvl="1" indent="-315913">
              <a:lnSpc>
                <a:spcPct val="150000"/>
              </a:lnSpc>
              <a:buFont typeface="Arial" pitchFamily="34" charset="0"/>
              <a:buChar char="•"/>
            </a:pPr>
            <a:r>
              <a:rPr lang="en-US" sz="1600" noProof="0" dirty="0" smtClean="0"/>
              <a:t>Assignment by Cabinet</a:t>
            </a:r>
          </a:p>
          <a:p>
            <a:pPr marL="712788" lvl="3" indent="-315913">
              <a:lnSpc>
                <a:spcPct val="150000"/>
              </a:lnSpc>
              <a:buFontTx/>
              <a:buNone/>
            </a:pPr>
            <a:r>
              <a:rPr lang="en-US" sz="1600" noProof="0" dirty="0" smtClean="0"/>
              <a:t>“</a:t>
            </a:r>
            <a:r>
              <a:rPr lang="en-US" sz="1600" i="1" noProof="0" dirty="0" smtClean="0"/>
              <a:t>Provide insight into different</a:t>
            </a:r>
          </a:p>
          <a:p>
            <a:pPr marL="712788" lvl="3" indent="-315913">
              <a:lnSpc>
                <a:spcPct val="150000"/>
              </a:lnSpc>
              <a:buFontTx/>
              <a:buNone/>
            </a:pPr>
            <a:r>
              <a:rPr lang="en-US" sz="1600" i="1" noProof="0" dirty="0" smtClean="0"/>
              <a:t> cutback options and their effects</a:t>
            </a:r>
            <a:r>
              <a:rPr lang="en-US" sz="1600" noProof="0" dirty="0" smtClean="0"/>
              <a:t>”</a:t>
            </a:r>
          </a:p>
          <a:p>
            <a:pPr>
              <a:buFont typeface="Arial" pitchFamily="34" charset="0"/>
              <a:buChar char="•"/>
            </a:pPr>
            <a:endParaRPr lang="en-US" noProof="0" dirty="0"/>
          </a:p>
        </p:txBody>
      </p:sp>
      <p:sp>
        <p:nvSpPr>
          <p:cNvPr id="5" name="Tijdelijke aanduiding voor voettekst 4"/>
          <p:cNvSpPr>
            <a:spLocks noGrp="1"/>
          </p:cNvSpPr>
          <p:nvPr>
            <p:ph type="ftr" sz="quarter" idx="11"/>
          </p:nvPr>
        </p:nvSpPr>
        <p:spPr/>
        <p:txBody>
          <a:bodyPr/>
          <a:lstStyle/>
          <a:p>
            <a:pPr>
              <a:defRPr/>
            </a:pPr>
            <a:r>
              <a:rPr lang="en-US" smtClean="0"/>
              <a:t>Spending Reviews in The Netherlands</a:t>
            </a:r>
            <a:endParaRPr lang="nl-NL"/>
          </a:p>
        </p:txBody>
      </p:sp>
      <p:sp>
        <p:nvSpPr>
          <p:cNvPr id="6" name="Tijdelijke aanduiding voor dianummer 5"/>
          <p:cNvSpPr>
            <a:spLocks noGrp="1"/>
          </p:cNvSpPr>
          <p:nvPr>
            <p:ph type="sldNum" sz="quarter" idx="12"/>
          </p:nvPr>
        </p:nvSpPr>
        <p:spPr/>
        <p:txBody>
          <a:bodyPr/>
          <a:lstStyle/>
          <a:p>
            <a:pPr>
              <a:defRPr/>
            </a:pPr>
            <a:fld id="{56BF9E1E-8EED-4ABD-982C-7424D8DFE230}" type="slidenum">
              <a:rPr lang="nl-NL" smtClean="0"/>
              <a:pPr>
                <a:defRPr/>
              </a:pPr>
              <a:t>22</a:t>
            </a:fld>
            <a:endParaRPr lang="nl-NL"/>
          </a:p>
        </p:txBody>
      </p:sp>
      <p:pic>
        <p:nvPicPr>
          <p:cNvPr id="7" name="Picture 1" descr="N:\Irf\BSA\Buitenland\korea 2015\grafiek.jpg"/>
          <p:cNvPicPr>
            <a:picLocks noChangeAspect="1" noChangeArrowheads="1"/>
          </p:cNvPicPr>
          <p:nvPr/>
        </p:nvPicPr>
        <p:blipFill>
          <a:blip r:embed="rId2" cstate="print"/>
          <a:srcRect/>
          <a:stretch>
            <a:fillRect/>
          </a:stretch>
        </p:blipFill>
        <p:spPr bwMode="auto">
          <a:xfrm>
            <a:off x="324802" y="2037397"/>
            <a:ext cx="3827010" cy="2976563"/>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smtClean="0"/>
              <a:t>Timetable</a:t>
            </a:r>
            <a:endParaRPr lang="en-US" noProof="0" dirty="0"/>
          </a:p>
        </p:txBody>
      </p:sp>
      <p:sp>
        <p:nvSpPr>
          <p:cNvPr id="3" name="Tijdelijke aanduiding voor tekst 2"/>
          <p:cNvSpPr>
            <a:spLocks noGrp="1"/>
          </p:cNvSpPr>
          <p:nvPr>
            <p:ph type="body" idx="1"/>
          </p:nvPr>
        </p:nvSpPr>
        <p:spPr/>
        <p:txBody>
          <a:bodyPr/>
          <a:lstStyle/>
          <a:p>
            <a:pPr marL="541337" lvl="2" indent="-342900">
              <a:lnSpc>
                <a:spcPct val="150000"/>
              </a:lnSpc>
              <a:buFont typeface="Arial" charset="0"/>
              <a:buChar char="•"/>
            </a:pPr>
            <a:endParaRPr lang="en-US" sz="1600" noProof="0" dirty="0" smtClean="0"/>
          </a:p>
          <a:p>
            <a:pPr marL="342900" lvl="1" indent="-342900">
              <a:lnSpc>
                <a:spcPct val="150000"/>
              </a:lnSpc>
              <a:buFont typeface="Arial" charset="0"/>
              <a:buChar char="•"/>
            </a:pPr>
            <a:r>
              <a:rPr lang="en-US" sz="1600" noProof="0" dirty="0" smtClean="0"/>
              <a:t>September 2009: Spending Review Working Groups started</a:t>
            </a:r>
          </a:p>
          <a:p>
            <a:pPr marL="342900" lvl="1" indent="-342900">
              <a:lnSpc>
                <a:spcPct val="150000"/>
              </a:lnSpc>
              <a:buFont typeface="Arial" charset="0"/>
              <a:buChar char="•"/>
            </a:pPr>
            <a:r>
              <a:rPr lang="en-US" sz="1600" noProof="0" dirty="0" smtClean="0"/>
              <a:t>February 2010: Collapse of Cabinet, early elections announced </a:t>
            </a:r>
          </a:p>
          <a:p>
            <a:pPr marL="342900" lvl="1" indent="-342900">
              <a:lnSpc>
                <a:spcPct val="150000"/>
              </a:lnSpc>
              <a:buFont typeface="Arial" charset="0"/>
              <a:buChar char="•"/>
            </a:pPr>
            <a:r>
              <a:rPr lang="en-US" sz="1600" noProof="0" dirty="0" smtClean="0"/>
              <a:t>April 2010: 20 reports sent to Parliament (without Cabinet Responses)</a:t>
            </a:r>
          </a:p>
          <a:p>
            <a:pPr marL="342900" lvl="1" indent="-342900">
              <a:lnSpc>
                <a:spcPct val="150000"/>
              </a:lnSpc>
              <a:buFont typeface="Arial" charset="0"/>
              <a:buChar char="•"/>
            </a:pPr>
            <a:r>
              <a:rPr lang="en-US" sz="1600" noProof="0" dirty="0" smtClean="0"/>
              <a:t>June 2010: National elections</a:t>
            </a:r>
          </a:p>
          <a:p>
            <a:endParaRPr lang="en-US" noProof="0" dirty="0"/>
          </a:p>
        </p:txBody>
      </p:sp>
    </p:spTree>
    <p:extLst>
      <p:ext uri="{BB962C8B-B14F-4D97-AF65-F5344CB8AC3E}">
        <p14:creationId xmlns="" xmlns:p14="http://schemas.microsoft.com/office/powerpoint/2010/main" val="1481918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pPr>
              <a:defRPr/>
            </a:pPr>
            <a:fld id="{15DD28C5-00C4-48D9-96A9-B176B908CF84}" type="slidenum">
              <a:rPr lang="nl-NL" smtClean="0"/>
              <a:pPr>
                <a:defRPr/>
              </a:pPr>
              <a:t>24</a:t>
            </a:fld>
            <a:endParaRPr lang="nl-NL"/>
          </a:p>
        </p:txBody>
      </p:sp>
      <p:sp>
        <p:nvSpPr>
          <p:cNvPr id="7" name="Titel 1"/>
          <p:cNvSpPr>
            <a:spLocks noGrp="1"/>
          </p:cNvSpPr>
          <p:nvPr>
            <p:ph type="title"/>
          </p:nvPr>
        </p:nvSpPr>
        <p:spPr/>
        <p:txBody>
          <a:bodyPr/>
          <a:lstStyle/>
          <a:p>
            <a:pPr>
              <a:defRPr/>
            </a:pPr>
            <a:r>
              <a:rPr lang="en-US" noProof="0" dirty="0" smtClean="0">
                <a:solidFill>
                  <a:srgbClr val="C00000"/>
                </a:solidFill>
              </a:rPr>
              <a:t>Comprehensive Spending Review 2009/2010</a:t>
            </a:r>
            <a:endParaRPr lang="en-US" noProof="0" dirty="0">
              <a:solidFill>
                <a:srgbClr val="C00000"/>
              </a:solidFill>
            </a:endParaRPr>
          </a:p>
        </p:txBody>
      </p:sp>
      <p:sp>
        <p:nvSpPr>
          <p:cNvPr id="25604" name="Rechthoek 7"/>
          <p:cNvSpPr>
            <a:spLocks noChangeArrowheads="1"/>
          </p:cNvSpPr>
          <p:nvPr/>
        </p:nvSpPr>
        <p:spPr bwMode="auto">
          <a:xfrm>
            <a:off x="457200" y="1720850"/>
            <a:ext cx="8240713" cy="4893647"/>
          </a:xfrm>
          <a:prstGeom prst="rect">
            <a:avLst/>
          </a:prstGeom>
          <a:noFill/>
          <a:ln w="9525">
            <a:noFill/>
            <a:miter lim="800000"/>
            <a:headEnd/>
            <a:tailEnd/>
          </a:ln>
        </p:spPr>
        <p:txBody>
          <a:bodyPr>
            <a:spAutoFit/>
          </a:bodyPr>
          <a:lstStyle/>
          <a:p>
            <a:pPr marL="342900" lvl="1" indent="-342900">
              <a:lnSpc>
                <a:spcPct val="150000"/>
              </a:lnSpc>
              <a:buFont typeface="Arial" charset="0"/>
              <a:buChar char="•"/>
            </a:pPr>
            <a:r>
              <a:rPr lang="en-US" sz="1600" dirty="0" smtClean="0"/>
              <a:t>20 topics</a:t>
            </a:r>
          </a:p>
          <a:p>
            <a:pPr marL="342900" lvl="1" indent="-342900">
              <a:lnSpc>
                <a:spcPct val="150000"/>
              </a:lnSpc>
              <a:buFont typeface="Arial" charset="0"/>
              <a:buChar char="•"/>
            </a:pPr>
            <a:endParaRPr lang="en-US" sz="1600" dirty="0" smtClean="0"/>
          </a:p>
          <a:p>
            <a:pPr marL="342900" lvl="1" indent="-342900">
              <a:lnSpc>
                <a:spcPct val="150000"/>
              </a:lnSpc>
              <a:buFont typeface="Arial" charset="0"/>
              <a:buChar char="•"/>
            </a:pPr>
            <a:r>
              <a:rPr lang="en-US" sz="1600" dirty="0" smtClean="0"/>
              <a:t>Theme-based: across departments</a:t>
            </a:r>
          </a:p>
          <a:p>
            <a:pPr marL="342900" lvl="1" indent="-342900">
              <a:lnSpc>
                <a:spcPct val="150000"/>
              </a:lnSpc>
              <a:buFont typeface="Arial" charset="0"/>
              <a:buChar char="•"/>
            </a:pPr>
            <a:endParaRPr lang="en-US" sz="1600" dirty="0" smtClean="0"/>
          </a:p>
          <a:p>
            <a:pPr marL="342900" lvl="1" indent="-342900">
              <a:lnSpc>
                <a:spcPct val="150000"/>
              </a:lnSpc>
              <a:buFont typeface="Arial" charset="0"/>
              <a:buChar char="•"/>
            </a:pPr>
            <a:r>
              <a:rPr lang="en-US" sz="1600" dirty="0" smtClean="0"/>
              <a:t>One compulsory policy option: 20% reduction in spending and/or tax expenditures</a:t>
            </a:r>
          </a:p>
          <a:p>
            <a:pPr marL="342900" lvl="1" indent="-342900">
              <a:lnSpc>
                <a:spcPct val="150000"/>
              </a:lnSpc>
              <a:buFont typeface="Arial" charset="0"/>
              <a:buChar char="•"/>
            </a:pPr>
            <a:endParaRPr lang="en-US" sz="1600" dirty="0" smtClean="0"/>
          </a:p>
          <a:p>
            <a:pPr marL="342900" lvl="1" indent="-342900">
              <a:lnSpc>
                <a:spcPct val="150000"/>
              </a:lnSpc>
              <a:buFont typeface="Arial" charset="0"/>
              <a:buChar char="•"/>
            </a:pPr>
            <a:r>
              <a:rPr lang="en-US" sz="1600" dirty="0" smtClean="0"/>
              <a:t>External expertise of Netherlands Bureau for Economic Policy Analysis</a:t>
            </a:r>
          </a:p>
          <a:p>
            <a:pPr marL="342900" lvl="1" indent="-342900">
              <a:lnSpc>
                <a:spcPct val="150000"/>
              </a:lnSpc>
              <a:buFont typeface="Arial" charset="0"/>
              <a:buChar char="•"/>
            </a:pPr>
            <a:endParaRPr lang="en-US" sz="1600" dirty="0" smtClean="0"/>
          </a:p>
          <a:p>
            <a:pPr marL="342900" lvl="1" indent="-342900">
              <a:lnSpc>
                <a:spcPct val="150000"/>
              </a:lnSpc>
              <a:buFont typeface="Arial" charset="0"/>
              <a:buChar char="•"/>
            </a:pPr>
            <a:r>
              <a:rPr lang="en-US" sz="1600" dirty="0" smtClean="0"/>
              <a:t>Exercise overseen by Prime Minister and the two Vice Prime Ministers</a:t>
            </a:r>
          </a:p>
          <a:p>
            <a:pPr marL="342900" lvl="1" indent="-342900">
              <a:lnSpc>
                <a:spcPct val="150000"/>
              </a:lnSpc>
              <a:buFont typeface="Arial" charset="0"/>
              <a:buChar char="•"/>
            </a:pPr>
            <a:endParaRPr lang="en-US" sz="1600" dirty="0" smtClean="0"/>
          </a:p>
          <a:p>
            <a:pPr marL="342900" lvl="1" indent="-342900">
              <a:lnSpc>
                <a:spcPct val="150000"/>
              </a:lnSpc>
            </a:pPr>
            <a:r>
              <a:rPr lang="en-US" sz="1600" dirty="0" smtClean="0"/>
              <a:t>In total reports identified </a:t>
            </a:r>
            <a:r>
              <a:rPr lang="en-US" sz="1600" b="1" dirty="0" smtClean="0"/>
              <a:t>€35 billion </a:t>
            </a:r>
            <a:r>
              <a:rPr lang="en-US" sz="1600" dirty="0" smtClean="0"/>
              <a:t>in possible savings. </a:t>
            </a:r>
          </a:p>
          <a:p>
            <a:pPr marL="342900" lvl="1" indent="-342900">
              <a:lnSpc>
                <a:spcPct val="150000"/>
              </a:lnSpc>
            </a:pPr>
            <a:endParaRPr lang="en-US" sz="1600" dirty="0"/>
          </a:p>
        </p:txBody>
      </p:sp>
      <p:sp>
        <p:nvSpPr>
          <p:cNvPr id="5" name="Tijdelijke aanduiding voor voettekst 4"/>
          <p:cNvSpPr>
            <a:spLocks noGrp="1"/>
          </p:cNvSpPr>
          <p:nvPr>
            <p:ph type="ftr" sz="quarter" idx="11"/>
          </p:nvPr>
        </p:nvSpPr>
        <p:spPr>
          <a:xfrm>
            <a:off x="4478338" y="6386513"/>
            <a:ext cx="4165600" cy="315912"/>
          </a:xfrm>
        </p:spPr>
        <p:txBody>
          <a:bodyPr/>
          <a:lstStyle/>
          <a:p>
            <a:pPr algn="r">
              <a:defRPr/>
            </a:pPr>
            <a:r>
              <a:rPr lang="nl-NL" dirty="0" smtClean="0"/>
              <a:t>Spending Reviews in the Netherlands</a:t>
            </a:r>
            <a:endParaRPr lang="nl-NL" dirty="0"/>
          </a:p>
        </p:txBody>
      </p:sp>
    </p:spTree>
    <p:extLst>
      <p:ext uri="{BB962C8B-B14F-4D97-AF65-F5344CB8AC3E}">
        <p14:creationId xmlns="" xmlns:p14="http://schemas.microsoft.com/office/powerpoint/2010/main" val="2712796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pBeeldmerk"/>
          <p:cNvSpPr>
            <a:spLocks noGrp="1" noChangeArrowheads="1"/>
          </p:cNvSpPr>
          <p:nvPr>
            <p:ph type="sldNum" sz="quarter" idx="12"/>
          </p:nvPr>
        </p:nvSpPr>
        <p:spPr/>
        <p:txBody>
          <a:bodyPr/>
          <a:lstStyle/>
          <a:p>
            <a:pPr>
              <a:defRPr/>
            </a:pPr>
            <a:fld id="{68EA99A7-8433-4421-A20A-9A678AC38B79}" type="slidenum">
              <a:rPr lang="nl-NL"/>
              <a:pPr>
                <a:defRPr/>
              </a:pPr>
              <a:t>25</a:t>
            </a:fld>
            <a:endParaRPr lang="nl-NL"/>
          </a:p>
        </p:txBody>
      </p:sp>
      <p:sp>
        <p:nvSpPr>
          <p:cNvPr id="253954" name="Rectangle 2"/>
          <p:cNvSpPr>
            <a:spLocks noGrp="1" noChangeArrowheads="1"/>
          </p:cNvSpPr>
          <p:nvPr>
            <p:ph type="title" idx="4294967295"/>
          </p:nvPr>
        </p:nvSpPr>
        <p:spPr>
          <a:xfrm>
            <a:off x="366713" y="1233488"/>
            <a:ext cx="8442325" cy="571500"/>
          </a:xfrm>
          <a:noFill/>
        </p:spPr>
        <p:txBody>
          <a:bodyPr anchor="ctr"/>
          <a:lstStyle/>
          <a:p>
            <a:pPr>
              <a:defRPr/>
            </a:pPr>
            <a:r>
              <a:rPr lang="en-US" noProof="0" dirty="0" smtClean="0"/>
              <a:t>Topics comprehensive spending review 2009/2010</a:t>
            </a:r>
          </a:p>
        </p:txBody>
      </p:sp>
      <p:sp>
        <p:nvSpPr>
          <p:cNvPr id="26628" name="Rectangle 3"/>
          <p:cNvSpPr>
            <a:spLocks noGrp="1" noChangeArrowheads="1"/>
          </p:cNvSpPr>
          <p:nvPr>
            <p:ph type="body" sz="half" idx="4294967295"/>
          </p:nvPr>
        </p:nvSpPr>
        <p:spPr>
          <a:xfrm>
            <a:off x="250825" y="1727775"/>
            <a:ext cx="4260850" cy="4356100"/>
          </a:xfrm>
        </p:spPr>
        <p:txBody>
          <a:bodyPr/>
          <a:lstStyle/>
          <a:p>
            <a:pPr marL="304800" indent="-304800">
              <a:lnSpc>
                <a:spcPct val="150000"/>
              </a:lnSpc>
              <a:buFontTx/>
              <a:buAutoNum type="arabicPeriod"/>
            </a:pPr>
            <a:r>
              <a:rPr lang="en-US" sz="1400" noProof="0" dirty="0" smtClean="0"/>
              <a:t>Energy and Climate Change </a:t>
            </a:r>
          </a:p>
          <a:p>
            <a:pPr marL="304800" indent="-304800">
              <a:lnSpc>
                <a:spcPct val="150000"/>
              </a:lnSpc>
              <a:buFontTx/>
              <a:buAutoNum type="arabicPeriod"/>
            </a:pPr>
            <a:r>
              <a:rPr lang="en-US" sz="1400" noProof="0" dirty="0" smtClean="0"/>
              <a:t>Environment</a:t>
            </a:r>
          </a:p>
          <a:p>
            <a:pPr marL="304800" indent="-304800">
              <a:lnSpc>
                <a:spcPct val="150000"/>
              </a:lnSpc>
              <a:buFontTx/>
              <a:buAutoNum type="arabicPeriod"/>
            </a:pPr>
            <a:r>
              <a:rPr lang="en-US" sz="1400" noProof="0" dirty="0" smtClean="0"/>
              <a:t>Transport and Water Management</a:t>
            </a:r>
          </a:p>
          <a:p>
            <a:pPr marL="304800" indent="-304800">
              <a:lnSpc>
                <a:spcPct val="150000"/>
              </a:lnSpc>
              <a:buFontTx/>
              <a:buAutoNum type="arabicPeriod"/>
            </a:pPr>
            <a:r>
              <a:rPr lang="en-US" sz="1400" noProof="0" dirty="0" smtClean="0"/>
              <a:t>Housing </a:t>
            </a:r>
          </a:p>
          <a:p>
            <a:pPr marL="304800" indent="-304800">
              <a:lnSpc>
                <a:spcPct val="150000"/>
              </a:lnSpc>
              <a:buFontTx/>
              <a:buAutoNum type="arabicPeriod"/>
            </a:pPr>
            <a:r>
              <a:rPr lang="en-US" sz="1400" noProof="0" dirty="0" smtClean="0"/>
              <a:t>Productivity in Education</a:t>
            </a:r>
          </a:p>
          <a:p>
            <a:pPr marL="304800" indent="-304800">
              <a:lnSpc>
                <a:spcPct val="150000"/>
              </a:lnSpc>
              <a:buFontTx/>
              <a:buAutoNum type="arabicPeriod"/>
            </a:pPr>
            <a:r>
              <a:rPr lang="en-US" sz="1400" noProof="0" dirty="0" smtClean="0"/>
              <a:t>Higher Education</a:t>
            </a:r>
          </a:p>
          <a:p>
            <a:pPr marL="304800" indent="-304800">
              <a:lnSpc>
                <a:spcPct val="150000"/>
              </a:lnSpc>
              <a:buFontTx/>
              <a:buAutoNum type="arabicPeriod"/>
            </a:pPr>
            <a:r>
              <a:rPr lang="en-US" sz="1400" noProof="0" dirty="0" smtClean="0"/>
              <a:t>Child benefits</a:t>
            </a:r>
          </a:p>
          <a:p>
            <a:pPr marL="304800" indent="-304800">
              <a:lnSpc>
                <a:spcPct val="150000"/>
              </a:lnSpc>
              <a:buFontTx/>
              <a:buAutoNum type="arabicPeriod"/>
            </a:pPr>
            <a:r>
              <a:rPr lang="en-US" sz="1400" noProof="0" dirty="0" smtClean="0"/>
              <a:t>Innovation and Applied Research</a:t>
            </a:r>
          </a:p>
          <a:p>
            <a:pPr marL="304800" indent="-304800">
              <a:lnSpc>
                <a:spcPct val="150000"/>
              </a:lnSpc>
              <a:buFontTx/>
              <a:buAutoNum type="arabicPeriod"/>
            </a:pPr>
            <a:r>
              <a:rPr lang="en-US" sz="1400" noProof="0" dirty="0" smtClean="0"/>
              <a:t>Income support &amp; Employment </a:t>
            </a:r>
            <a:r>
              <a:rPr lang="en-US" sz="1400" noProof="0" dirty="0" err="1" smtClean="0"/>
              <a:t>Programmes</a:t>
            </a:r>
            <a:r>
              <a:rPr lang="en-US" sz="1400" noProof="0" dirty="0" smtClean="0"/>
              <a:t> for People with Few Skills</a:t>
            </a:r>
          </a:p>
          <a:p>
            <a:pPr marL="304800" indent="-304800">
              <a:lnSpc>
                <a:spcPct val="150000"/>
              </a:lnSpc>
              <a:buFontTx/>
              <a:buAutoNum type="arabicPeriod"/>
            </a:pPr>
            <a:r>
              <a:rPr lang="en-US" sz="1400" noProof="0" dirty="0" smtClean="0"/>
              <a:t> Unemployment benefits</a:t>
            </a:r>
          </a:p>
        </p:txBody>
      </p:sp>
      <p:sp>
        <p:nvSpPr>
          <p:cNvPr id="26629" name="Rectangle 4"/>
          <p:cNvSpPr>
            <a:spLocks noGrp="1" noChangeArrowheads="1"/>
          </p:cNvSpPr>
          <p:nvPr>
            <p:ph type="body" sz="half" idx="4294967295"/>
          </p:nvPr>
        </p:nvSpPr>
        <p:spPr>
          <a:xfrm>
            <a:off x="4502150" y="1727775"/>
            <a:ext cx="4573588" cy="4356100"/>
          </a:xfrm>
        </p:spPr>
        <p:txBody>
          <a:bodyPr/>
          <a:lstStyle/>
          <a:p>
            <a:pPr marL="357188" indent="-357188">
              <a:lnSpc>
                <a:spcPct val="150000"/>
              </a:lnSpc>
              <a:buFontTx/>
              <a:buAutoNum type="arabicPeriod" startAt="11"/>
            </a:pPr>
            <a:r>
              <a:rPr lang="en-US" sz="1400" noProof="0" dirty="0" smtClean="0"/>
              <a:t> Curative Healthcare</a:t>
            </a:r>
          </a:p>
          <a:p>
            <a:pPr marL="357188" indent="-357188">
              <a:lnSpc>
                <a:spcPct val="150000"/>
              </a:lnSpc>
              <a:buFontTx/>
              <a:buAutoNum type="arabicPeriod" startAt="11"/>
            </a:pPr>
            <a:r>
              <a:rPr lang="en-US" sz="1400" noProof="0" dirty="0" smtClean="0"/>
              <a:t> Long Term Healthcare</a:t>
            </a:r>
          </a:p>
          <a:p>
            <a:pPr marL="357188" indent="-357188">
              <a:lnSpc>
                <a:spcPct val="150000"/>
              </a:lnSpc>
              <a:buFontTx/>
              <a:buAutoNum type="arabicPeriod" startAt="11"/>
            </a:pPr>
            <a:r>
              <a:rPr lang="en-US" sz="1400" noProof="0" dirty="0" smtClean="0"/>
              <a:t> Official Development Aid</a:t>
            </a:r>
          </a:p>
          <a:p>
            <a:pPr marL="357188" indent="-357188">
              <a:lnSpc>
                <a:spcPct val="150000"/>
              </a:lnSpc>
              <a:buFontTx/>
              <a:buAutoNum type="arabicPeriod" startAt="11"/>
            </a:pPr>
            <a:r>
              <a:rPr lang="en-US" sz="1400" noProof="0" dirty="0" smtClean="0"/>
              <a:t> Immigration, Integration and Asylum</a:t>
            </a:r>
          </a:p>
          <a:p>
            <a:pPr marL="357188" indent="-357188">
              <a:lnSpc>
                <a:spcPct val="150000"/>
              </a:lnSpc>
              <a:buFontTx/>
              <a:buAutoNum type="arabicPeriod" startAt="11"/>
            </a:pPr>
            <a:r>
              <a:rPr lang="en-US" sz="1400" noProof="0" dirty="0" smtClean="0"/>
              <a:t> Public Safety and Terrorism</a:t>
            </a:r>
          </a:p>
          <a:p>
            <a:pPr marL="357188" indent="-357188">
              <a:lnSpc>
                <a:spcPct val="150000"/>
              </a:lnSpc>
              <a:buFontTx/>
              <a:buAutoNum type="arabicPeriod" startAt="11"/>
            </a:pPr>
            <a:r>
              <a:rPr lang="en-US" sz="1400" noProof="0" dirty="0" smtClean="0"/>
              <a:t> Tax Administration</a:t>
            </a:r>
          </a:p>
          <a:p>
            <a:pPr marL="357188" indent="-357188">
              <a:lnSpc>
                <a:spcPct val="150000"/>
              </a:lnSpc>
              <a:buFontTx/>
              <a:buAutoNum type="arabicPeriod" startAt="11"/>
            </a:pPr>
            <a:r>
              <a:rPr lang="en-US" sz="1400" noProof="0" dirty="0" smtClean="0"/>
              <a:t> Administration of Income Support</a:t>
            </a:r>
          </a:p>
          <a:p>
            <a:pPr marL="357188" indent="-357188">
              <a:lnSpc>
                <a:spcPct val="150000"/>
              </a:lnSpc>
              <a:buFontTx/>
              <a:buAutoNum type="arabicPeriod" startAt="11"/>
            </a:pPr>
            <a:r>
              <a:rPr lang="en-US" sz="1400" noProof="0" dirty="0" smtClean="0"/>
              <a:t> Public Administration</a:t>
            </a:r>
          </a:p>
          <a:p>
            <a:pPr marL="357188" indent="-357188">
              <a:lnSpc>
                <a:spcPct val="150000"/>
              </a:lnSpc>
              <a:buFontTx/>
              <a:buAutoNum type="arabicPeriod" startAt="11"/>
            </a:pPr>
            <a:r>
              <a:rPr lang="en-US" sz="1400" noProof="0" dirty="0" smtClean="0"/>
              <a:t> Operational Management in the Public    Sector Institutions</a:t>
            </a:r>
          </a:p>
          <a:p>
            <a:pPr marL="357188" indent="-357188">
              <a:lnSpc>
                <a:spcPct val="150000"/>
              </a:lnSpc>
              <a:buFontTx/>
              <a:buAutoNum type="arabicPeriod" startAt="11"/>
            </a:pPr>
            <a:r>
              <a:rPr lang="en-US" sz="1400" noProof="0" dirty="0" smtClean="0"/>
              <a:t> International Security</a:t>
            </a:r>
          </a:p>
        </p:txBody>
      </p:sp>
      <p:sp>
        <p:nvSpPr>
          <p:cNvPr id="6" name="Tijdelijke aanduiding voor voettekst 4"/>
          <p:cNvSpPr>
            <a:spLocks noGrp="1"/>
          </p:cNvSpPr>
          <p:nvPr>
            <p:ph type="ftr" sz="quarter" idx="11"/>
          </p:nvPr>
        </p:nvSpPr>
        <p:spPr>
          <a:xfrm>
            <a:off x="4478338" y="6386513"/>
            <a:ext cx="4165600" cy="315912"/>
          </a:xfrm>
        </p:spPr>
        <p:txBody>
          <a:bodyPr/>
          <a:lstStyle/>
          <a:p>
            <a:pPr algn="r">
              <a:defRPr/>
            </a:pPr>
            <a:r>
              <a:rPr lang="nl-NL" dirty="0" smtClean="0"/>
              <a:t>Spending Reviews in the Netherlands</a:t>
            </a:r>
            <a:endParaRPr lang="nl-NL" dirty="0"/>
          </a:p>
        </p:txBody>
      </p:sp>
    </p:spTree>
    <p:extLst>
      <p:ext uri="{BB962C8B-B14F-4D97-AF65-F5344CB8AC3E}">
        <p14:creationId xmlns="" xmlns:p14="http://schemas.microsoft.com/office/powerpoint/2010/main" val="18044626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pPr>
              <a:defRPr/>
            </a:pPr>
            <a:fld id="{EE39F7F8-6931-408A-A278-BA389C03C206}" type="slidenum">
              <a:rPr lang="nl-NL" smtClean="0"/>
              <a:pPr>
                <a:defRPr/>
              </a:pPr>
              <a:t>26</a:t>
            </a:fld>
            <a:endParaRPr lang="nl-NL"/>
          </a:p>
        </p:txBody>
      </p:sp>
      <p:sp>
        <p:nvSpPr>
          <p:cNvPr id="6" name="Titel 1"/>
          <p:cNvSpPr>
            <a:spLocks noGrp="1"/>
          </p:cNvSpPr>
          <p:nvPr>
            <p:ph type="title"/>
          </p:nvPr>
        </p:nvSpPr>
        <p:spPr>
          <a:xfrm>
            <a:off x="352425" y="1263650"/>
            <a:ext cx="8229600" cy="331788"/>
          </a:xfrm>
        </p:spPr>
        <p:txBody>
          <a:bodyPr>
            <a:noAutofit/>
          </a:bodyPr>
          <a:lstStyle/>
          <a:p>
            <a:pPr>
              <a:defRPr/>
            </a:pPr>
            <a:r>
              <a:rPr lang="en-US" noProof="0" dirty="0" smtClean="0">
                <a:solidFill>
                  <a:srgbClr val="C00000"/>
                </a:solidFill>
              </a:rPr>
              <a:t>Outcome</a:t>
            </a:r>
            <a:r>
              <a:rPr lang="en-US" sz="2000" b="1" noProof="0" dirty="0" smtClean="0">
                <a:solidFill>
                  <a:srgbClr val="C00000"/>
                </a:solidFill>
              </a:rPr>
              <a:t> </a:t>
            </a:r>
            <a:br>
              <a:rPr lang="en-US" sz="2000" b="1" noProof="0" dirty="0" smtClean="0">
                <a:solidFill>
                  <a:srgbClr val="C00000"/>
                </a:solidFill>
              </a:rPr>
            </a:br>
            <a:endParaRPr lang="en-US" sz="2000" noProof="0" dirty="0">
              <a:solidFill>
                <a:schemeClr val="tx1"/>
              </a:solidFill>
            </a:endParaRPr>
          </a:p>
        </p:txBody>
      </p:sp>
      <p:grpSp>
        <p:nvGrpSpPr>
          <p:cNvPr id="2" name="Groep 11"/>
          <p:cNvGrpSpPr>
            <a:grpSpLocks/>
          </p:cNvGrpSpPr>
          <p:nvPr/>
        </p:nvGrpSpPr>
        <p:grpSpPr bwMode="auto">
          <a:xfrm>
            <a:off x="542925" y="2041525"/>
            <a:ext cx="6545263" cy="4113213"/>
            <a:chOff x="107506" y="2083998"/>
            <a:chExt cx="6545159" cy="4112420"/>
          </a:xfrm>
        </p:grpSpPr>
        <p:graphicFrame>
          <p:nvGraphicFramePr>
            <p:cNvPr id="2050" name="Grafiek 7"/>
            <p:cNvGraphicFramePr>
              <a:graphicFrameLocks/>
            </p:cNvGraphicFramePr>
            <p:nvPr/>
          </p:nvGraphicFramePr>
          <p:xfrm>
            <a:off x="416744" y="2154064"/>
            <a:ext cx="6235921" cy="4042354"/>
          </p:xfrm>
          <a:graphic>
            <a:graphicData uri="http://schemas.openxmlformats.org/presentationml/2006/ole">
              <p:oleObj spid="_x0000_s2056" r:id="rId3" imgW="6236749" imgH="4041998" progId="Excel.Sheet.8">
                <p:embed/>
              </p:oleObj>
            </a:graphicData>
          </a:graphic>
        </p:graphicFrame>
        <p:sp>
          <p:nvSpPr>
            <p:cNvPr id="2055" name="Rechthoek 9"/>
            <p:cNvSpPr>
              <a:spLocks noChangeArrowheads="1"/>
            </p:cNvSpPr>
            <p:nvPr/>
          </p:nvSpPr>
          <p:spPr bwMode="auto">
            <a:xfrm rot="-5400000">
              <a:off x="-1379264" y="3570768"/>
              <a:ext cx="3373644" cy="400104"/>
            </a:xfrm>
            <a:prstGeom prst="rect">
              <a:avLst/>
            </a:prstGeom>
            <a:noFill/>
            <a:ln w="9525">
              <a:noFill/>
              <a:miter lim="800000"/>
              <a:headEnd/>
              <a:tailEnd/>
            </a:ln>
          </p:spPr>
          <p:txBody>
            <a:bodyPr>
              <a:spAutoFit/>
            </a:bodyPr>
            <a:lstStyle/>
            <a:p>
              <a:r>
                <a:rPr lang="nl-NL" sz="1000" b="1">
                  <a:solidFill>
                    <a:schemeClr val="tx1"/>
                  </a:solidFill>
                </a:rPr>
                <a:t>% uptake measures from Comprehensive spending review in election programmes </a:t>
              </a:r>
              <a:endParaRPr lang="nl-NL" sz="1000" b="1"/>
            </a:p>
          </p:txBody>
        </p:sp>
        <p:sp>
          <p:nvSpPr>
            <p:cNvPr id="2056" name="Rechthoek 10"/>
            <p:cNvSpPr>
              <a:spLocks noChangeArrowheads="1"/>
            </p:cNvSpPr>
            <p:nvPr/>
          </p:nvSpPr>
          <p:spPr bwMode="auto">
            <a:xfrm>
              <a:off x="2987824" y="5949280"/>
              <a:ext cx="1662798" cy="246221"/>
            </a:xfrm>
            <a:prstGeom prst="rect">
              <a:avLst/>
            </a:prstGeom>
            <a:noFill/>
            <a:ln w="9525">
              <a:noFill/>
              <a:miter lim="800000"/>
              <a:headEnd/>
              <a:tailEnd/>
            </a:ln>
          </p:spPr>
          <p:txBody>
            <a:bodyPr>
              <a:spAutoFit/>
            </a:bodyPr>
            <a:lstStyle/>
            <a:p>
              <a:pPr algn="ctr"/>
              <a:r>
                <a:rPr lang="nl-NL" sz="1000" b="1">
                  <a:solidFill>
                    <a:schemeClr val="tx1"/>
                  </a:solidFill>
                </a:rPr>
                <a:t>Political parties</a:t>
              </a:r>
              <a:endParaRPr lang="nl-NL" sz="1000" b="1"/>
            </a:p>
          </p:txBody>
        </p:sp>
      </p:grpSp>
      <p:sp>
        <p:nvSpPr>
          <p:cNvPr id="13" name="Rechthoek 12"/>
          <p:cNvSpPr/>
          <p:nvPr/>
        </p:nvSpPr>
        <p:spPr>
          <a:xfrm>
            <a:off x="5321300" y="1773238"/>
            <a:ext cx="3695700" cy="923925"/>
          </a:xfrm>
          <a:prstGeom prst="rect">
            <a:avLst/>
          </a:prstGeom>
          <a:solidFill>
            <a:schemeClr val="accent2">
              <a:lumMod val="20000"/>
              <a:lumOff val="80000"/>
            </a:schemeClr>
          </a:solidFill>
          <a:ln w="9525">
            <a:solidFill>
              <a:schemeClr val="tx1"/>
            </a:solidFill>
          </a:ln>
        </p:spPr>
        <p:txBody>
          <a:bodyPr>
            <a:spAutoFit/>
          </a:bodyPr>
          <a:lstStyle/>
          <a:p>
            <a:pPr marL="0" lvl="1" indent="1588">
              <a:lnSpc>
                <a:spcPct val="150000"/>
              </a:lnSpc>
              <a:defRPr/>
            </a:pPr>
            <a:r>
              <a:rPr lang="en-US" sz="1200" b="1" dirty="0"/>
              <a:t>Substantial influence of Spending Review Reports on 2010 election programmes of Dutch political parties!</a:t>
            </a:r>
            <a:endParaRPr lang="nl-NL" sz="1200" b="1" dirty="0"/>
          </a:p>
        </p:txBody>
      </p:sp>
      <p:sp>
        <p:nvSpPr>
          <p:cNvPr id="9" name="Tijdelijke aanduiding voor voettekst 4"/>
          <p:cNvSpPr>
            <a:spLocks noGrp="1"/>
          </p:cNvSpPr>
          <p:nvPr>
            <p:ph type="ftr" sz="quarter" idx="11"/>
          </p:nvPr>
        </p:nvSpPr>
        <p:spPr>
          <a:xfrm>
            <a:off x="4478338" y="6386513"/>
            <a:ext cx="4165600" cy="315912"/>
          </a:xfrm>
        </p:spPr>
        <p:txBody>
          <a:bodyPr/>
          <a:lstStyle/>
          <a:p>
            <a:pPr algn="r">
              <a:defRPr/>
            </a:pPr>
            <a:r>
              <a:rPr lang="nl-NL" dirty="0" smtClean="0"/>
              <a:t>Spending Reviews in the Netherlands</a:t>
            </a:r>
            <a:endParaRPr lang="nl-NL" dirty="0"/>
          </a:p>
        </p:txBody>
      </p:sp>
    </p:spTree>
    <p:extLst>
      <p:ext uri="{BB962C8B-B14F-4D97-AF65-F5344CB8AC3E}">
        <p14:creationId xmlns="" xmlns:p14="http://schemas.microsoft.com/office/powerpoint/2010/main" val="1936836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E8F8111-9740-4335-AD85-6E883B06F64F}" type="slidenum">
              <a:rPr lang="nl-NL" smtClean="0"/>
              <a:pPr>
                <a:defRPr/>
              </a:pPr>
              <a:t>27</a:t>
            </a:fld>
            <a:endParaRPr lang="nl-NL"/>
          </a:p>
        </p:txBody>
      </p:sp>
      <p:sp>
        <p:nvSpPr>
          <p:cNvPr id="6" name="Titel 1"/>
          <p:cNvSpPr>
            <a:spLocks noGrp="1"/>
          </p:cNvSpPr>
          <p:nvPr>
            <p:ph type="title"/>
          </p:nvPr>
        </p:nvSpPr>
        <p:spPr>
          <a:xfrm>
            <a:off x="333375" y="1190625"/>
            <a:ext cx="8229600" cy="331788"/>
          </a:xfrm>
        </p:spPr>
        <p:txBody>
          <a:bodyPr>
            <a:noAutofit/>
          </a:bodyPr>
          <a:lstStyle/>
          <a:p>
            <a:pPr lvl="2">
              <a:defRPr/>
            </a:pPr>
            <a:r>
              <a:rPr lang="en-US" noProof="0" dirty="0" smtClean="0"/>
              <a:t>Spending reviews have significant impact </a:t>
            </a:r>
            <a:r>
              <a:rPr lang="en-US" sz="1600" b="1" noProof="0" dirty="0" smtClean="0"/>
              <a:t/>
            </a:r>
            <a:br>
              <a:rPr lang="en-US" sz="1600" b="1" noProof="0" dirty="0" smtClean="0"/>
            </a:br>
            <a:r>
              <a:rPr lang="en-US" sz="2000" b="1" noProof="0" dirty="0" smtClean="0">
                <a:solidFill>
                  <a:srgbClr val="C00000"/>
                </a:solidFill>
              </a:rPr>
              <a:t/>
            </a:r>
            <a:br>
              <a:rPr lang="en-US" sz="2000" b="1" noProof="0" dirty="0" smtClean="0">
                <a:solidFill>
                  <a:srgbClr val="C00000"/>
                </a:solidFill>
              </a:rPr>
            </a:br>
            <a:r>
              <a:rPr lang="en-US" sz="2000" b="1" noProof="0" dirty="0" smtClean="0">
                <a:solidFill>
                  <a:srgbClr val="C00000"/>
                </a:solidFill>
              </a:rPr>
              <a:t/>
            </a:r>
            <a:br>
              <a:rPr lang="en-US" sz="2000" b="1" noProof="0" dirty="0" smtClean="0">
                <a:solidFill>
                  <a:srgbClr val="C00000"/>
                </a:solidFill>
              </a:rPr>
            </a:br>
            <a:endParaRPr lang="en-US" sz="2000" noProof="0" dirty="0">
              <a:solidFill>
                <a:schemeClr val="tx1"/>
              </a:solidFill>
            </a:endParaRPr>
          </a:p>
        </p:txBody>
      </p:sp>
      <p:sp>
        <p:nvSpPr>
          <p:cNvPr id="28676" name="Rectangle 3"/>
          <p:cNvSpPr txBox="1">
            <a:spLocks noChangeArrowheads="1"/>
          </p:cNvSpPr>
          <p:nvPr/>
        </p:nvSpPr>
        <p:spPr bwMode="auto">
          <a:xfrm>
            <a:off x="134938" y="1712913"/>
            <a:ext cx="8853487" cy="4356100"/>
          </a:xfrm>
          <a:prstGeom prst="rect">
            <a:avLst/>
          </a:prstGeom>
          <a:noFill/>
          <a:ln w="9525">
            <a:noFill/>
            <a:miter lim="800000"/>
            <a:headEnd/>
            <a:tailEnd/>
          </a:ln>
        </p:spPr>
        <p:txBody>
          <a:bodyPr/>
          <a:lstStyle/>
          <a:p>
            <a:pPr marL="638175" lvl="2" indent="-179388" eaLnBrk="0" hangingPunct="0">
              <a:lnSpc>
                <a:spcPct val="150000"/>
              </a:lnSpc>
              <a:spcBef>
                <a:spcPct val="20000"/>
              </a:spcBef>
              <a:buFont typeface="Arial" pitchFamily="34" charset="0"/>
              <a:buChar char="•"/>
            </a:pPr>
            <a:endParaRPr lang="en-US" sz="1600" dirty="0" smtClean="0"/>
          </a:p>
          <a:p>
            <a:pPr marL="638175" lvl="2" indent="-179388" eaLnBrk="0" hangingPunct="0">
              <a:lnSpc>
                <a:spcPct val="150000"/>
              </a:lnSpc>
              <a:spcBef>
                <a:spcPct val="20000"/>
              </a:spcBef>
              <a:buFont typeface="Arial" pitchFamily="34" charset="0"/>
              <a:buChar char="•"/>
            </a:pPr>
            <a:r>
              <a:rPr lang="en-US" sz="1600" dirty="0" smtClean="0"/>
              <a:t>The analysis chapter tends to result in significant public discussion;</a:t>
            </a:r>
          </a:p>
          <a:p>
            <a:pPr marL="638175" lvl="2" indent="-179388" eaLnBrk="0" hangingPunct="0">
              <a:lnSpc>
                <a:spcPct val="150000"/>
              </a:lnSpc>
              <a:spcBef>
                <a:spcPct val="20000"/>
              </a:spcBef>
              <a:buFont typeface="Arial" pitchFamily="34" charset="0"/>
              <a:buChar char="•"/>
            </a:pPr>
            <a:endParaRPr lang="en-US" sz="1600" dirty="0" smtClean="0"/>
          </a:p>
          <a:p>
            <a:pPr marL="638175" lvl="2" indent="-179388">
              <a:lnSpc>
                <a:spcPct val="150000"/>
              </a:lnSpc>
              <a:spcBef>
                <a:spcPct val="20000"/>
              </a:spcBef>
              <a:buFont typeface="Arial" charset="0"/>
              <a:buChar char="•"/>
            </a:pPr>
            <a:r>
              <a:rPr lang="en-US" sz="1600" dirty="0" smtClean="0"/>
              <a:t>Substantial influence on election </a:t>
            </a:r>
            <a:r>
              <a:rPr lang="en-US" sz="1600" dirty="0" err="1" smtClean="0"/>
              <a:t>programmes</a:t>
            </a:r>
            <a:r>
              <a:rPr lang="en-US" sz="1600" dirty="0" smtClean="0"/>
              <a:t> of Dutch political parties;</a:t>
            </a:r>
          </a:p>
          <a:p>
            <a:pPr marL="638175" lvl="2" indent="-179388">
              <a:lnSpc>
                <a:spcPct val="150000"/>
              </a:lnSpc>
              <a:spcBef>
                <a:spcPct val="20000"/>
              </a:spcBef>
              <a:buFont typeface="Arial" charset="0"/>
              <a:buChar char="•"/>
            </a:pPr>
            <a:endParaRPr lang="en-US" sz="1600" dirty="0" smtClean="0"/>
          </a:p>
          <a:p>
            <a:pPr marL="638175" lvl="2" indent="-179388">
              <a:lnSpc>
                <a:spcPct val="150000"/>
              </a:lnSpc>
              <a:spcBef>
                <a:spcPct val="20000"/>
              </a:spcBef>
              <a:buFont typeface="Arial" charset="0"/>
              <a:buChar char="•"/>
            </a:pPr>
            <a:r>
              <a:rPr lang="en-US" sz="1600" dirty="0" smtClean="0"/>
              <a:t>Many proposals of spending reviews have been adopted;</a:t>
            </a:r>
          </a:p>
          <a:p>
            <a:pPr marL="638175" lvl="2" indent="-179388">
              <a:lnSpc>
                <a:spcPct val="150000"/>
              </a:lnSpc>
              <a:spcBef>
                <a:spcPct val="20000"/>
              </a:spcBef>
              <a:buFont typeface="Arial" charset="0"/>
              <a:buChar char="•"/>
            </a:pPr>
            <a:endParaRPr lang="en-US" sz="1600" dirty="0"/>
          </a:p>
        </p:txBody>
      </p:sp>
      <p:sp>
        <p:nvSpPr>
          <p:cNvPr id="7" name="Tijdelijke aanduiding voor voettekst 4"/>
          <p:cNvSpPr>
            <a:spLocks noGrp="1"/>
          </p:cNvSpPr>
          <p:nvPr>
            <p:ph type="ftr" sz="quarter" idx="11"/>
          </p:nvPr>
        </p:nvSpPr>
        <p:spPr>
          <a:xfrm>
            <a:off x="4478338" y="6386513"/>
            <a:ext cx="4165600" cy="315912"/>
          </a:xfrm>
        </p:spPr>
        <p:txBody>
          <a:bodyPr/>
          <a:lstStyle/>
          <a:p>
            <a:pPr algn="r">
              <a:defRPr/>
            </a:pPr>
            <a:r>
              <a:rPr lang="nl-NL" dirty="0" smtClean="0"/>
              <a:t>Spending Reviews in the Netherlands</a:t>
            </a:r>
            <a:endParaRPr lang="nl-NL" dirty="0"/>
          </a:p>
        </p:txBody>
      </p:sp>
    </p:spTree>
    <p:extLst>
      <p:ext uri="{BB962C8B-B14F-4D97-AF65-F5344CB8AC3E}">
        <p14:creationId xmlns="" xmlns:p14="http://schemas.microsoft.com/office/powerpoint/2010/main" val="3720299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395288" y="1052513"/>
            <a:ext cx="8147050" cy="647700"/>
          </a:xfrm>
          <a:prstGeom prst="rect">
            <a:avLst/>
          </a:prstGeom>
          <a:noFill/>
          <a:ln w="9525">
            <a:noFill/>
            <a:round/>
            <a:headEnd/>
            <a:tailEnd/>
          </a:ln>
        </p:spPr>
        <p:txBody>
          <a:bodyPr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NL" sz="2800" dirty="0" err="1" smtClean="0">
                <a:solidFill>
                  <a:srgbClr val="C00000"/>
                </a:solidFill>
              </a:rPr>
              <a:t>Definition</a:t>
            </a:r>
            <a:r>
              <a:rPr lang="nl-NL" sz="2800" dirty="0" smtClean="0">
                <a:solidFill>
                  <a:srgbClr val="C00000"/>
                </a:solidFill>
              </a:rPr>
              <a:t> of a </a:t>
            </a:r>
            <a:r>
              <a:rPr lang="nl-NL" sz="2800" u="sng" dirty="0" err="1" smtClean="0">
                <a:solidFill>
                  <a:srgbClr val="C00000"/>
                </a:solidFill>
              </a:rPr>
              <a:t>successful</a:t>
            </a:r>
            <a:r>
              <a:rPr lang="nl-NL" sz="2800" dirty="0" smtClean="0">
                <a:solidFill>
                  <a:srgbClr val="C00000"/>
                </a:solidFill>
              </a:rPr>
              <a:t> </a:t>
            </a:r>
            <a:r>
              <a:rPr lang="nl-NL" sz="2800" dirty="0" err="1" smtClean="0">
                <a:solidFill>
                  <a:srgbClr val="C00000"/>
                </a:solidFill>
              </a:rPr>
              <a:t>spending</a:t>
            </a:r>
            <a:r>
              <a:rPr lang="nl-NL" sz="2800" dirty="0" smtClean="0">
                <a:solidFill>
                  <a:srgbClr val="C00000"/>
                </a:solidFill>
              </a:rPr>
              <a:t> </a:t>
            </a:r>
            <a:r>
              <a:rPr lang="nl-NL" sz="2800" dirty="0" err="1" smtClean="0">
                <a:solidFill>
                  <a:srgbClr val="C00000"/>
                </a:solidFill>
              </a:rPr>
              <a:t>review</a:t>
            </a:r>
            <a:endParaRPr lang="nl-NL" sz="2800" dirty="0">
              <a:solidFill>
                <a:srgbClr val="C00000"/>
              </a:solidFill>
            </a:endParaRPr>
          </a:p>
        </p:txBody>
      </p:sp>
      <p:sp>
        <p:nvSpPr>
          <p:cNvPr id="47106" name="Text Box 2"/>
          <p:cNvSpPr txBox="1">
            <a:spLocks noChangeArrowheads="1"/>
          </p:cNvSpPr>
          <p:nvPr/>
        </p:nvSpPr>
        <p:spPr bwMode="auto">
          <a:xfrm>
            <a:off x="457200" y="1916113"/>
            <a:ext cx="8229600" cy="4357687"/>
          </a:xfrm>
          <a:prstGeom prst="rect">
            <a:avLst/>
          </a:prstGeom>
          <a:noFill/>
          <a:ln w="9525">
            <a:noFill/>
            <a:round/>
            <a:headEnd/>
            <a:tailEnd/>
          </a:ln>
          <a:effectLst/>
        </p:spPr>
        <p:txBody>
          <a:bodyPr/>
          <a:lstStyle/>
          <a:p>
            <a:pPr marL="609600" indent="-606425">
              <a:lnSpc>
                <a:spcPct val="150000"/>
              </a:lnSpc>
              <a:spcBef>
                <a:spcPts val="600"/>
              </a:spcBef>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pPr>
            <a:r>
              <a:rPr lang="en-GB" sz="1600" dirty="0" smtClean="0">
                <a:cs typeface="Arial" charset="0"/>
              </a:rPr>
              <a:t>1. </a:t>
            </a:r>
            <a:r>
              <a:rPr lang="en-GB" sz="1600" b="1" dirty="0" smtClean="0"/>
              <a:t>Connected</a:t>
            </a:r>
          </a:p>
          <a:p>
            <a:pPr marL="609600" indent="-606425">
              <a:lnSpc>
                <a:spcPct val="150000"/>
              </a:lnSpc>
              <a:spcBef>
                <a:spcPts val="600"/>
              </a:spcBef>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pPr>
            <a:r>
              <a:rPr lang="en-GB" sz="1600" dirty="0" smtClean="0"/>
              <a:t>	ongoing part of budget preparation process</a:t>
            </a:r>
          </a:p>
          <a:p>
            <a:pPr marL="609600" indent="-606425">
              <a:lnSpc>
                <a:spcPct val="150000"/>
              </a:lnSpc>
              <a:spcBef>
                <a:spcPts val="600"/>
              </a:spcBef>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pPr>
            <a:endParaRPr lang="en-GB" sz="1600" dirty="0" smtClean="0"/>
          </a:p>
          <a:p>
            <a:pPr marL="609600" indent="-606425">
              <a:lnSpc>
                <a:spcPct val="150000"/>
              </a:lnSpc>
              <a:spcBef>
                <a:spcPts val="600"/>
              </a:spcBef>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pPr>
            <a:r>
              <a:rPr lang="en-GB" sz="1600" dirty="0" smtClean="0">
                <a:cs typeface="Arial" charset="0"/>
              </a:rPr>
              <a:t>2. </a:t>
            </a:r>
            <a:r>
              <a:rPr lang="en-GB" sz="1600" b="1" dirty="0" smtClean="0"/>
              <a:t>Completely independent</a:t>
            </a:r>
          </a:p>
          <a:p>
            <a:pPr marL="609600" indent="-606425">
              <a:lnSpc>
                <a:spcPct val="150000"/>
              </a:lnSpc>
              <a:spcBef>
                <a:spcPts val="600"/>
              </a:spcBef>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pPr>
            <a:r>
              <a:rPr lang="en-GB" sz="1600" dirty="0" smtClean="0"/>
              <a:t>	independent working group;</a:t>
            </a:r>
          </a:p>
          <a:p>
            <a:pPr marL="609600" indent="-606425">
              <a:lnSpc>
                <a:spcPct val="150000"/>
              </a:lnSpc>
              <a:spcBef>
                <a:spcPts val="600"/>
              </a:spcBef>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pPr>
            <a:r>
              <a:rPr lang="en-GB" sz="1600" dirty="0" smtClean="0"/>
              <a:t>	irrespective of current policies and views of policy makers</a:t>
            </a:r>
          </a:p>
          <a:p>
            <a:pPr marL="609600" indent="-606425">
              <a:lnSpc>
                <a:spcPct val="150000"/>
              </a:lnSpc>
              <a:spcBef>
                <a:spcPts val="600"/>
              </a:spcBef>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pPr>
            <a:r>
              <a:rPr lang="en-GB" sz="1600" dirty="0" smtClean="0"/>
              <a:t> </a:t>
            </a:r>
            <a:endParaRPr lang="en-GB" sz="1600" dirty="0" smtClean="0">
              <a:cs typeface="Arial" charset="0"/>
            </a:endParaRPr>
          </a:p>
          <a:p>
            <a:pPr marL="609600" indent="-606425">
              <a:lnSpc>
                <a:spcPct val="150000"/>
              </a:lnSpc>
              <a:spcBef>
                <a:spcPts val="600"/>
              </a:spcBef>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pPr>
            <a:r>
              <a:rPr lang="en-GB" sz="1600" dirty="0" smtClean="0">
                <a:cs typeface="Arial" charset="0"/>
              </a:rPr>
              <a:t>3. </a:t>
            </a:r>
            <a:r>
              <a:rPr lang="en-GB" sz="1600" b="1" dirty="0" smtClean="0">
                <a:cs typeface="Arial" charset="0"/>
              </a:rPr>
              <a:t>Creative </a:t>
            </a:r>
          </a:p>
          <a:p>
            <a:pPr marL="609600" indent="-606425">
              <a:lnSpc>
                <a:spcPct val="150000"/>
              </a:lnSpc>
              <a:spcBef>
                <a:spcPts val="600"/>
              </a:spcBef>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pPr>
            <a:r>
              <a:rPr lang="en-GB" sz="1600" dirty="0" smtClean="0">
                <a:cs typeface="Arial" charset="0"/>
              </a:rPr>
              <a:t>	thinking out of the box </a:t>
            </a:r>
          </a:p>
          <a:p>
            <a:pPr marL="609600" indent="-606425">
              <a:lnSpc>
                <a:spcPct val="150000"/>
              </a:lnSpc>
              <a:spcBef>
                <a:spcPts val="600"/>
              </a:spcBef>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pPr>
            <a:r>
              <a:rPr lang="en-GB" sz="1600" dirty="0" smtClean="0">
                <a:cs typeface="Arial" charset="0"/>
              </a:rPr>
              <a:t>	Using different sources en perspectives</a:t>
            </a:r>
          </a:p>
          <a:p>
            <a:pPr marL="609600" indent="-606425">
              <a:lnSpc>
                <a:spcPct val="150000"/>
              </a:lnSpc>
              <a:spcBef>
                <a:spcPts val="600"/>
              </a:spcBef>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pPr>
            <a:r>
              <a:rPr lang="en-GB" sz="1600" dirty="0" smtClean="0">
                <a:cs typeface="Arial" charset="0"/>
              </a:rPr>
              <a:t>	</a:t>
            </a:r>
          </a:p>
          <a:p>
            <a:pPr marL="609600" indent="-606425">
              <a:lnSpc>
                <a:spcPct val="150000"/>
              </a:lnSpc>
              <a:spcBef>
                <a:spcPts val="600"/>
              </a:spcBef>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pPr>
            <a:r>
              <a:rPr lang="en-GB" sz="1600" b="1" dirty="0" smtClean="0">
                <a:cs typeface="Arial" charset="0"/>
              </a:rPr>
              <a:t>	</a:t>
            </a:r>
          </a:p>
          <a:p>
            <a:pPr marL="1066800" lvl="1" indent="-606425">
              <a:lnSpc>
                <a:spcPct val="150000"/>
              </a:lnSpc>
              <a:spcBef>
                <a:spcPts val="600"/>
              </a:spcBef>
              <a:buFont typeface="Arial" pitchFamily="34" charset="0"/>
              <a:buChar char="•"/>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pPr>
            <a:endParaRPr lang="en-GB" sz="1600" b="1" dirty="0" smtClean="0">
              <a:cs typeface="Arial" charset="0"/>
            </a:endParaRPr>
          </a:p>
          <a:p>
            <a:pPr marL="1066800" lvl="1" indent="-606425">
              <a:lnSpc>
                <a:spcPct val="150000"/>
              </a:lnSpc>
              <a:spcBef>
                <a:spcPts val="600"/>
              </a:spcBef>
              <a:buFont typeface="Arial" pitchFamily="34" charset="0"/>
              <a:buChar char="•"/>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pPr>
            <a:endParaRPr lang="en-GB" sz="1600" b="1" dirty="0" smtClean="0">
              <a:cs typeface="Arial" charset="0"/>
            </a:endParaRPr>
          </a:p>
          <a:p>
            <a:pPr marL="1066800" lvl="1" indent="-606425">
              <a:lnSpc>
                <a:spcPct val="150000"/>
              </a:lnSpc>
              <a:spcBef>
                <a:spcPts val="600"/>
              </a:spcBef>
              <a:buFont typeface="+mj-lt"/>
              <a:buAutoNum type="arabicPeriod" startAt="2"/>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pPr>
            <a:endParaRPr lang="en-GB" sz="1600" b="1" dirty="0">
              <a:cs typeface="Arial" charset="0"/>
            </a:endParaRPr>
          </a:p>
          <a:p>
            <a:pPr marL="987425" lvl="1" indent="-363538">
              <a:lnSpc>
                <a:spcPct val="150000"/>
              </a:lnSpc>
              <a:spcBef>
                <a:spcPts val="600"/>
              </a:spcBef>
              <a:buFont typeface="Arial" pitchFamily="34" charset="0"/>
              <a:buChar char="•"/>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pPr>
            <a:endParaRPr lang="en-GB" sz="1600" dirty="0">
              <a:cs typeface="Arial" charset="0"/>
            </a:endParaRPr>
          </a:p>
        </p:txBody>
      </p:sp>
      <p:sp>
        <p:nvSpPr>
          <p:cNvPr id="4" name="Tijdelijke aanduiding voor dianummer 2"/>
          <p:cNvSpPr>
            <a:spLocks noGrp="1"/>
          </p:cNvSpPr>
          <p:nvPr>
            <p:ph type="sldNum" idx="4294967295"/>
          </p:nvPr>
        </p:nvSpPr>
        <p:spPr>
          <a:xfrm>
            <a:off x="0" y="6494462"/>
            <a:ext cx="712788" cy="363538"/>
          </a:xfrm>
          <a:prstGeom prst="rect">
            <a:avLst/>
          </a:prstGeom>
        </p:spPr>
        <p:txBody>
          <a:bodyPr/>
          <a:lstStyle/>
          <a:p>
            <a:pPr>
              <a:defRPr/>
            </a:pPr>
            <a:fld id="{43995920-6B08-4E7D-82F2-EC74BD9E89B1}" type="slidenum">
              <a:rPr lang="nl-NL" smtClean="0"/>
              <a:pPr>
                <a:defRPr/>
              </a:pPr>
              <a:t>3</a:t>
            </a:fld>
            <a:endParaRPr lang="nl-NL" dirty="0"/>
          </a:p>
        </p:txBody>
      </p:sp>
      <p:pic>
        <p:nvPicPr>
          <p:cNvPr id="45060" name="Picture 4" descr="https://encrypted-tbn3.gstatic.com/images?q=tbn:ANd9GcTyv-c38LqeXmtDy_00ojhPqDHWh8SzGHWFymRJTCXsEKvrns1ABUR2yS4">
            <a:hlinkClick r:id="rId3"/>
          </p:cNvPr>
          <p:cNvPicPr>
            <a:picLocks noChangeAspect="1" noChangeArrowheads="1"/>
          </p:cNvPicPr>
          <p:nvPr/>
        </p:nvPicPr>
        <p:blipFill>
          <a:blip r:embed="rId4" cstate="print"/>
          <a:srcRect/>
          <a:stretch>
            <a:fillRect/>
          </a:stretch>
        </p:blipFill>
        <p:spPr bwMode="auto">
          <a:xfrm>
            <a:off x="6142147" y="4959732"/>
            <a:ext cx="1351729" cy="1351730"/>
          </a:xfrm>
          <a:prstGeom prst="rect">
            <a:avLst/>
          </a:prstGeom>
          <a:noFill/>
        </p:spPr>
      </p:pic>
      <p:pic>
        <p:nvPicPr>
          <p:cNvPr id="58370" name="Picture 2" descr="N:\Irf\BSA\Buitenland\2014 Slovenie\two hands conected.jpg"/>
          <p:cNvPicPr>
            <a:picLocks noChangeAspect="1" noChangeArrowheads="1"/>
          </p:cNvPicPr>
          <p:nvPr/>
        </p:nvPicPr>
        <p:blipFill>
          <a:blip r:embed="rId5" cstate="print"/>
          <a:srcRect/>
          <a:stretch>
            <a:fillRect/>
          </a:stretch>
        </p:blipFill>
        <p:spPr bwMode="auto">
          <a:xfrm>
            <a:off x="7273159" y="3447323"/>
            <a:ext cx="1870841" cy="1334447"/>
          </a:xfrm>
          <a:prstGeom prst="rect">
            <a:avLst/>
          </a:prstGeom>
          <a:noFill/>
        </p:spPr>
      </p:pic>
      <p:pic>
        <p:nvPicPr>
          <p:cNvPr id="8" name="Picture 2" descr="N:\Irf\BSA\Buitenland\2014 Slovenie\Free-Thinker-copy.jpg"/>
          <p:cNvPicPr>
            <a:picLocks noChangeAspect="1" noChangeArrowheads="1"/>
          </p:cNvPicPr>
          <p:nvPr/>
        </p:nvPicPr>
        <p:blipFill>
          <a:blip r:embed="rId6" cstate="print"/>
          <a:srcRect/>
          <a:stretch>
            <a:fillRect/>
          </a:stretch>
        </p:blipFill>
        <p:spPr bwMode="auto">
          <a:xfrm>
            <a:off x="6855210" y="1821356"/>
            <a:ext cx="2052302" cy="1346199"/>
          </a:xfrm>
          <a:prstGeom prst="rect">
            <a:avLst/>
          </a:prstGeom>
          <a:noFill/>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352425" y="1121982"/>
            <a:ext cx="8229600" cy="571500"/>
          </a:xfrm>
        </p:spPr>
        <p:txBody>
          <a:bodyPr/>
          <a:lstStyle/>
          <a:p>
            <a:pPr>
              <a:defRPr/>
            </a:pPr>
            <a:r>
              <a:rPr lang="en-US" sz="2800" dirty="0" smtClean="0">
                <a:solidFill>
                  <a:srgbClr val="C00000"/>
                </a:solidFill>
              </a:rPr>
              <a:t>Contents</a:t>
            </a:r>
            <a:endParaRPr lang="en-US" sz="2800" b="1" noProof="0" dirty="0">
              <a:solidFill>
                <a:srgbClr val="C00000"/>
              </a:solidFill>
            </a:endParaRPr>
          </a:p>
        </p:txBody>
      </p:sp>
      <p:sp>
        <p:nvSpPr>
          <p:cNvPr id="8" name="Rectangle 3"/>
          <p:cNvSpPr txBox="1">
            <a:spLocks noChangeArrowheads="1"/>
          </p:cNvSpPr>
          <p:nvPr/>
        </p:nvSpPr>
        <p:spPr bwMode="auto">
          <a:xfrm>
            <a:off x="503873" y="1577209"/>
            <a:ext cx="8292397" cy="3651614"/>
          </a:xfrm>
          <a:prstGeom prst="rect">
            <a:avLst/>
          </a:prstGeom>
          <a:noFill/>
          <a:ln w="9525">
            <a:noFill/>
            <a:miter lim="800000"/>
            <a:headEnd/>
            <a:tailEnd/>
          </a:ln>
        </p:spPr>
        <p:txBody>
          <a:bodyPr/>
          <a:lstStyle/>
          <a:p>
            <a:pPr marL="179388" lvl="1" indent="-179388">
              <a:lnSpc>
                <a:spcPct val="150000"/>
              </a:lnSpc>
              <a:spcBef>
                <a:spcPct val="20000"/>
              </a:spcBef>
            </a:pPr>
            <a:endParaRPr lang="en-US" sz="1600" dirty="0" smtClean="0"/>
          </a:p>
          <a:p>
            <a:pPr marL="179388" lvl="1" indent="-179388">
              <a:lnSpc>
                <a:spcPct val="150000"/>
              </a:lnSpc>
              <a:spcBef>
                <a:spcPct val="20000"/>
              </a:spcBef>
              <a:buBlip>
                <a:blip r:embed="rId3"/>
              </a:buBlip>
            </a:pPr>
            <a:r>
              <a:rPr lang="en-US" sz="1600" dirty="0" smtClean="0"/>
              <a:t>Spending review procedures in the Netherlands</a:t>
            </a:r>
          </a:p>
          <a:p>
            <a:pPr marL="636588" lvl="2" indent="-179388">
              <a:lnSpc>
                <a:spcPct val="150000"/>
              </a:lnSpc>
              <a:spcBef>
                <a:spcPct val="20000"/>
              </a:spcBef>
              <a:buBlip>
                <a:blip r:embed="rId3"/>
              </a:buBlip>
            </a:pPr>
            <a:r>
              <a:rPr lang="en-US" sz="1600" dirty="0" smtClean="0"/>
              <a:t>Brief history</a:t>
            </a:r>
          </a:p>
          <a:p>
            <a:pPr marL="636588" lvl="2" indent="-179388">
              <a:lnSpc>
                <a:spcPct val="150000"/>
              </a:lnSpc>
              <a:spcBef>
                <a:spcPct val="20000"/>
              </a:spcBef>
              <a:buBlip>
                <a:blip r:embed="rId3"/>
              </a:buBlip>
            </a:pPr>
            <a:r>
              <a:rPr lang="en-US" sz="1600" dirty="0" smtClean="0"/>
              <a:t>Key elements to a successful spending </a:t>
            </a:r>
            <a:r>
              <a:rPr lang="en-US" sz="1600" dirty="0" smtClean="0"/>
              <a:t>review (connected, independent, creative) </a:t>
            </a:r>
            <a:endParaRPr lang="en-US" sz="1600" dirty="0" smtClean="0"/>
          </a:p>
          <a:p>
            <a:pPr marL="179388" lvl="1" indent="-179388">
              <a:lnSpc>
                <a:spcPct val="150000"/>
              </a:lnSpc>
              <a:spcBef>
                <a:spcPct val="20000"/>
              </a:spcBef>
              <a:buBlip>
                <a:blip r:embed="rId3"/>
              </a:buBlip>
            </a:pPr>
            <a:endParaRPr lang="en-US" sz="1600" dirty="0" smtClean="0"/>
          </a:p>
          <a:p>
            <a:pPr marL="179388" lvl="1" indent="-179388">
              <a:lnSpc>
                <a:spcPct val="150000"/>
              </a:lnSpc>
              <a:spcBef>
                <a:spcPct val="20000"/>
              </a:spcBef>
              <a:buBlip>
                <a:blip r:embed="rId3"/>
              </a:buBlip>
            </a:pPr>
            <a:r>
              <a:rPr lang="en-US" sz="1600" dirty="0" smtClean="0"/>
              <a:t>The 2010 spending review round</a:t>
            </a:r>
          </a:p>
          <a:p>
            <a:pPr marL="636588" lvl="2" indent="-179388">
              <a:lnSpc>
                <a:spcPct val="150000"/>
              </a:lnSpc>
              <a:spcBef>
                <a:spcPct val="20000"/>
              </a:spcBef>
              <a:buBlip>
                <a:blip r:embed="rId3"/>
              </a:buBlip>
            </a:pPr>
            <a:endParaRPr lang="en-US" sz="1600" dirty="0" smtClean="0"/>
          </a:p>
          <a:p>
            <a:pPr marL="179388" lvl="1" indent="-179388" eaLnBrk="0" hangingPunct="0">
              <a:lnSpc>
                <a:spcPct val="150000"/>
              </a:lnSpc>
              <a:spcBef>
                <a:spcPct val="20000"/>
              </a:spcBef>
            </a:pPr>
            <a:endParaRPr lang="en-US" sz="1600" dirty="0"/>
          </a:p>
          <a:p>
            <a:pPr marL="179388" lvl="1" indent="-179388" eaLnBrk="0" hangingPunct="0">
              <a:lnSpc>
                <a:spcPct val="150000"/>
              </a:lnSpc>
              <a:spcBef>
                <a:spcPct val="20000"/>
              </a:spcBef>
            </a:pPr>
            <a:endParaRPr lang="en-US" sz="1600" dirty="0"/>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pPr>
              <a:defRPr/>
            </a:pPr>
            <a:fld id="{A36ED396-2A77-4F4C-BE29-5FAA6AF0D435}" type="slidenum">
              <a:rPr lang="nl-NL" smtClean="0"/>
              <a:pPr>
                <a:defRPr/>
              </a:pPr>
              <a:t>5</a:t>
            </a:fld>
            <a:endParaRPr lang="nl-NL"/>
          </a:p>
        </p:txBody>
      </p:sp>
      <p:sp>
        <p:nvSpPr>
          <p:cNvPr id="23555" name="Tekstvak 5"/>
          <p:cNvSpPr txBox="1">
            <a:spLocks noChangeArrowheads="1"/>
          </p:cNvSpPr>
          <p:nvPr/>
        </p:nvSpPr>
        <p:spPr bwMode="auto">
          <a:xfrm>
            <a:off x="161925" y="2146300"/>
            <a:ext cx="8982075" cy="954107"/>
          </a:xfrm>
          <a:prstGeom prst="rect">
            <a:avLst/>
          </a:prstGeom>
          <a:noFill/>
          <a:ln w="9525">
            <a:noFill/>
            <a:miter lim="800000"/>
            <a:headEnd/>
            <a:tailEnd/>
          </a:ln>
        </p:spPr>
        <p:txBody>
          <a:bodyPr>
            <a:spAutoFit/>
          </a:bodyPr>
          <a:lstStyle/>
          <a:p>
            <a:pPr algn="ctr"/>
            <a:r>
              <a:rPr lang="nl-NL" sz="2800" dirty="0" err="1" smtClean="0">
                <a:solidFill>
                  <a:srgbClr val="C00000"/>
                </a:solidFill>
              </a:rPr>
              <a:t>Spending</a:t>
            </a:r>
            <a:r>
              <a:rPr lang="nl-NL" sz="2800" dirty="0" smtClean="0">
                <a:solidFill>
                  <a:srgbClr val="C00000"/>
                </a:solidFill>
              </a:rPr>
              <a:t> </a:t>
            </a:r>
            <a:r>
              <a:rPr lang="nl-NL" sz="2800" dirty="0" err="1" smtClean="0">
                <a:solidFill>
                  <a:srgbClr val="C00000"/>
                </a:solidFill>
              </a:rPr>
              <a:t>reviews</a:t>
            </a:r>
            <a:r>
              <a:rPr lang="nl-NL" sz="2800" dirty="0" smtClean="0">
                <a:solidFill>
                  <a:srgbClr val="C00000"/>
                </a:solidFill>
              </a:rPr>
              <a:t> in the </a:t>
            </a:r>
            <a:r>
              <a:rPr lang="nl-NL" sz="2800" dirty="0" err="1" smtClean="0">
                <a:solidFill>
                  <a:srgbClr val="C00000"/>
                </a:solidFill>
              </a:rPr>
              <a:t>Netherlands</a:t>
            </a:r>
            <a:r>
              <a:rPr lang="nl-NL" sz="2800" dirty="0" smtClean="0">
                <a:solidFill>
                  <a:srgbClr val="C00000"/>
                </a:solidFill>
              </a:rPr>
              <a:t>: </a:t>
            </a:r>
          </a:p>
          <a:p>
            <a:pPr algn="ctr"/>
            <a:r>
              <a:rPr lang="nl-NL" sz="2800" dirty="0" smtClean="0">
                <a:solidFill>
                  <a:srgbClr val="C00000"/>
                </a:solidFill>
              </a:rPr>
              <a:t>A brief </a:t>
            </a:r>
            <a:r>
              <a:rPr lang="nl-NL" sz="2800" dirty="0" err="1" smtClean="0">
                <a:solidFill>
                  <a:srgbClr val="C00000"/>
                </a:solidFill>
              </a:rPr>
              <a:t>history</a:t>
            </a:r>
            <a:endParaRPr lang="nl-NL" sz="2800" dirty="0">
              <a:solidFill>
                <a:srgbClr val="C00000"/>
              </a:solidFill>
            </a:endParaRPr>
          </a:p>
        </p:txBody>
      </p:sp>
      <p:pic>
        <p:nvPicPr>
          <p:cNvPr id="23556" name="Picture 7" descr="http://www.elsevier.nl/upload/4ba31f04-c1ee-4ea4-9b1c-e9afc9fa0a34_heroverwegingen0104.jpg"/>
          <p:cNvPicPr>
            <a:picLocks noChangeAspect="1" noChangeArrowheads="1"/>
          </p:cNvPicPr>
          <p:nvPr/>
        </p:nvPicPr>
        <p:blipFill>
          <a:blip r:embed="rId2" cstate="print"/>
          <a:srcRect/>
          <a:stretch>
            <a:fillRect/>
          </a:stretch>
        </p:blipFill>
        <p:spPr bwMode="auto">
          <a:xfrm>
            <a:off x="3351213" y="3716338"/>
            <a:ext cx="2566987" cy="1925637"/>
          </a:xfrm>
          <a:prstGeom prst="rect">
            <a:avLst/>
          </a:prstGeom>
          <a:noFill/>
          <a:ln w="9525">
            <a:noFill/>
            <a:miter lim="800000"/>
            <a:headEnd/>
            <a:tailEnd/>
          </a:ln>
        </p:spPr>
      </p:pic>
      <p:sp>
        <p:nvSpPr>
          <p:cNvPr id="6" name="Tijdelijke aanduiding voor voettekst 4"/>
          <p:cNvSpPr>
            <a:spLocks noGrp="1"/>
          </p:cNvSpPr>
          <p:nvPr>
            <p:ph type="ftr" sz="quarter" idx="11"/>
          </p:nvPr>
        </p:nvSpPr>
        <p:spPr>
          <a:xfrm>
            <a:off x="4478338" y="6386513"/>
            <a:ext cx="4165600" cy="315912"/>
          </a:xfrm>
        </p:spPr>
        <p:txBody>
          <a:bodyPr/>
          <a:lstStyle/>
          <a:p>
            <a:pPr algn="r">
              <a:defRPr/>
            </a:pPr>
            <a:r>
              <a:rPr lang="nl-NL" dirty="0" smtClean="0"/>
              <a:t>Spending Reviews in the Netherlands</a:t>
            </a:r>
            <a:endParaRPr lang="nl-NL" dirty="0"/>
          </a:p>
        </p:txBody>
      </p:sp>
    </p:spTree>
    <p:extLst>
      <p:ext uri="{BB962C8B-B14F-4D97-AF65-F5344CB8AC3E}">
        <p14:creationId xmlns="" xmlns:p14="http://schemas.microsoft.com/office/powerpoint/2010/main" val="363483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800" noProof="0" dirty="0" smtClean="0"/>
              <a:t>Political context </a:t>
            </a:r>
            <a:endParaRPr lang="en-US" sz="2800" noProof="0" dirty="0"/>
          </a:p>
        </p:txBody>
      </p:sp>
      <p:sp>
        <p:nvSpPr>
          <p:cNvPr id="3" name="Tijdelijke aanduiding voor tekst 2"/>
          <p:cNvSpPr>
            <a:spLocks noGrp="1"/>
          </p:cNvSpPr>
          <p:nvPr>
            <p:ph type="body" sz="half" idx="1"/>
          </p:nvPr>
        </p:nvSpPr>
        <p:spPr>
          <a:xfrm>
            <a:off x="352425" y="1982549"/>
            <a:ext cx="3903986" cy="4232514"/>
          </a:xfrm>
        </p:spPr>
        <p:txBody>
          <a:bodyPr/>
          <a:lstStyle/>
          <a:p>
            <a:endParaRPr lang="nl-NL" dirty="0"/>
          </a:p>
        </p:txBody>
      </p:sp>
      <p:sp>
        <p:nvSpPr>
          <p:cNvPr id="4" name="Tijdelijke aanduiding voor tekst 3"/>
          <p:cNvSpPr>
            <a:spLocks noGrp="1"/>
          </p:cNvSpPr>
          <p:nvPr>
            <p:ph type="body" sz="half" idx="2"/>
          </p:nvPr>
        </p:nvSpPr>
        <p:spPr>
          <a:xfrm>
            <a:off x="4478338" y="1835150"/>
            <a:ext cx="4551361" cy="2841625"/>
          </a:xfrm>
        </p:spPr>
        <p:txBody>
          <a:bodyPr/>
          <a:lstStyle/>
          <a:p>
            <a:pPr>
              <a:spcBef>
                <a:spcPts val="600"/>
              </a:spcBef>
              <a:buFont typeface="Arial" pitchFamily="34" charset="0"/>
              <a:buChar char="•"/>
            </a:pPr>
            <a:r>
              <a:rPr lang="en-US" sz="1600" noProof="0" dirty="0" smtClean="0"/>
              <a:t>Parliament with multi parties;</a:t>
            </a:r>
          </a:p>
          <a:p>
            <a:pPr>
              <a:spcBef>
                <a:spcPts val="600"/>
              </a:spcBef>
              <a:buFont typeface="Arial" pitchFamily="34" charset="0"/>
              <a:buChar char="•"/>
            </a:pPr>
            <a:r>
              <a:rPr lang="en-US" sz="1600" noProof="0" dirty="0" smtClean="0"/>
              <a:t>Multi party coalitions</a:t>
            </a:r>
          </a:p>
          <a:p>
            <a:pPr>
              <a:spcBef>
                <a:spcPts val="600"/>
              </a:spcBef>
              <a:buFont typeface="Arial" pitchFamily="34" charset="0"/>
              <a:buChar char="•"/>
            </a:pPr>
            <a:r>
              <a:rPr lang="en-US" sz="1600" noProof="0" dirty="0" smtClean="0"/>
              <a:t>Four year government term </a:t>
            </a:r>
          </a:p>
          <a:p>
            <a:pPr>
              <a:spcBef>
                <a:spcPts val="600"/>
              </a:spcBef>
            </a:pPr>
            <a:r>
              <a:rPr lang="en-US" sz="1600" noProof="0" dirty="0" smtClean="0"/>
              <a:t>     (cabinet period); </a:t>
            </a:r>
          </a:p>
          <a:p>
            <a:pPr>
              <a:spcBef>
                <a:spcPts val="600"/>
              </a:spcBef>
              <a:buFont typeface="Arial" pitchFamily="34" charset="0"/>
              <a:buChar char="•"/>
            </a:pPr>
            <a:endParaRPr lang="en-US" sz="1600" noProof="0" dirty="0" smtClean="0"/>
          </a:p>
          <a:p>
            <a:pPr>
              <a:spcBef>
                <a:spcPts val="600"/>
              </a:spcBef>
              <a:buFont typeface="Arial" pitchFamily="34" charset="0"/>
              <a:buChar char="•"/>
            </a:pPr>
            <a:r>
              <a:rPr lang="en-US" sz="1600" noProof="0" dirty="0" smtClean="0"/>
              <a:t>Recent cabinet: </a:t>
            </a:r>
          </a:p>
          <a:p>
            <a:pPr marL="0" indent="0">
              <a:spcBef>
                <a:spcPts val="600"/>
              </a:spcBef>
            </a:pPr>
            <a:r>
              <a:rPr lang="en-US" sz="1600" noProof="0" dirty="0" smtClean="0"/>
              <a:t>     - Liberal party and Socialistic party</a:t>
            </a:r>
          </a:p>
          <a:p>
            <a:pPr marL="0" indent="0">
              <a:spcBef>
                <a:spcPts val="600"/>
              </a:spcBef>
            </a:pPr>
            <a:r>
              <a:rPr lang="en-US" sz="1600" noProof="0" dirty="0" smtClean="0"/>
              <a:t>     - 13 ministers, on equal foot and </a:t>
            </a:r>
          </a:p>
          <a:p>
            <a:pPr marL="0" indent="0">
              <a:spcBef>
                <a:spcPts val="600"/>
              </a:spcBef>
            </a:pPr>
            <a:r>
              <a:rPr lang="en-US" sz="1600" noProof="0" dirty="0" smtClean="0"/>
              <a:t>			own budget                 </a:t>
            </a:r>
            <a:r>
              <a:rPr lang="en-US" sz="1600" noProof="0" dirty="0" err="1" smtClean="0"/>
              <a:t>budget</a:t>
            </a:r>
            <a:endParaRPr lang="en-US" sz="1600" noProof="0" dirty="0" smtClean="0"/>
          </a:p>
          <a:p>
            <a:pPr marL="285750" indent="-285750">
              <a:spcBef>
                <a:spcPts val="600"/>
              </a:spcBef>
              <a:buFont typeface="Arial" panose="020B0604020202020204" pitchFamily="34" charset="0"/>
              <a:buChar char="•"/>
            </a:pPr>
            <a:endParaRPr lang="en-US" sz="1600" noProof="0" dirty="0" smtClean="0"/>
          </a:p>
          <a:p>
            <a:pPr marL="0" lvl="1" indent="0">
              <a:spcBef>
                <a:spcPts val="600"/>
              </a:spcBef>
              <a:buNone/>
            </a:pPr>
            <a:endParaRPr lang="en-US" sz="1600" noProof="0" dirty="0" smtClean="0"/>
          </a:p>
          <a:p>
            <a:pPr marL="0" lvl="1" indent="0">
              <a:spcBef>
                <a:spcPts val="600"/>
              </a:spcBef>
              <a:buNone/>
            </a:pPr>
            <a:endParaRPr lang="en-US" sz="1600" noProof="0" dirty="0" smtClean="0"/>
          </a:p>
          <a:p>
            <a:pPr>
              <a:spcBef>
                <a:spcPts val="600"/>
              </a:spcBef>
            </a:pPr>
            <a:endParaRPr lang="en-US" noProof="0" dirty="0" smtClean="0"/>
          </a:p>
          <a:p>
            <a:pPr>
              <a:spcBef>
                <a:spcPts val="600"/>
              </a:spcBef>
            </a:pPr>
            <a:endParaRPr lang="en-US" noProof="0" dirty="0" smtClean="0"/>
          </a:p>
          <a:p>
            <a:pPr>
              <a:buFont typeface="Arial" pitchFamily="34" charset="0"/>
              <a:buChar char="•"/>
            </a:pPr>
            <a:endParaRPr lang="en-US" noProof="0" dirty="0"/>
          </a:p>
        </p:txBody>
      </p:sp>
      <p:sp>
        <p:nvSpPr>
          <p:cNvPr id="5" name="Tijdelijke aanduiding voor voettekst 4"/>
          <p:cNvSpPr>
            <a:spLocks noGrp="1"/>
          </p:cNvSpPr>
          <p:nvPr>
            <p:ph type="ftr" sz="quarter" idx="11"/>
          </p:nvPr>
        </p:nvSpPr>
        <p:spPr/>
        <p:txBody>
          <a:bodyPr/>
          <a:lstStyle/>
          <a:p>
            <a:pPr>
              <a:defRPr/>
            </a:pPr>
            <a:r>
              <a:rPr lang="en-US" smtClean="0"/>
              <a:t>Spending Reviews in The Netherlands</a:t>
            </a:r>
            <a:endParaRPr lang="nl-NL" dirty="0"/>
          </a:p>
        </p:txBody>
      </p:sp>
      <p:sp>
        <p:nvSpPr>
          <p:cNvPr id="6" name="Tijdelijke aanduiding voor dianummer 5"/>
          <p:cNvSpPr>
            <a:spLocks noGrp="1"/>
          </p:cNvSpPr>
          <p:nvPr>
            <p:ph type="sldNum" sz="quarter" idx="12"/>
          </p:nvPr>
        </p:nvSpPr>
        <p:spPr/>
        <p:txBody>
          <a:bodyPr/>
          <a:lstStyle/>
          <a:p>
            <a:pPr>
              <a:defRPr/>
            </a:pPr>
            <a:fld id="{56BF9E1E-8EED-4ABD-982C-7424D8DFE230}" type="slidenum">
              <a:rPr lang="nl-NL" smtClean="0"/>
              <a:pPr>
                <a:defRPr/>
              </a:pPr>
              <a:t>6</a:t>
            </a:fld>
            <a:endParaRPr lang="nl-NL"/>
          </a:p>
        </p:txBody>
      </p:sp>
      <p:pic>
        <p:nvPicPr>
          <p:cNvPr id="35842" name="Picture 2"/>
          <p:cNvPicPr>
            <a:picLocks noChangeAspect="1" noChangeArrowheads="1"/>
          </p:cNvPicPr>
          <p:nvPr/>
        </p:nvPicPr>
        <p:blipFill>
          <a:blip r:embed="rId3" cstate="print"/>
          <a:srcRect/>
          <a:stretch>
            <a:fillRect/>
          </a:stretch>
        </p:blipFill>
        <p:spPr bwMode="auto">
          <a:xfrm>
            <a:off x="4557713" y="3414713"/>
            <a:ext cx="28575" cy="28575"/>
          </a:xfrm>
          <a:prstGeom prst="rect">
            <a:avLst/>
          </a:prstGeom>
          <a:noFill/>
          <a:ln w="9525">
            <a:noFill/>
            <a:miter lim="800000"/>
            <a:headEnd/>
            <a:tailEnd/>
          </a:ln>
        </p:spPr>
      </p:pic>
      <p:pic>
        <p:nvPicPr>
          <p:cNvPr id="35843" name="Picture 3"/>
          <p:cNvPicPr>
            <a:picLocks noChangeAspect="1" noChangeArrowheads="1"/>
          </p:cNvPicPr>
          <p:nvPr/>
        </p:nvPicPr>
        <p:blipFill>
          <a:blip r:embed="rId3" cstate="print"/>
          <a:srcRect/>
          <a:stretch>
            <a:fillRect/>
          </a:stretch>
        </p:blipFill>
        <p:spPr bwMode="auto">
          <a:xfrm>
            <a:off x="4557713" y="3414713"/>
            <a:ext cx="28575" cy="28575"/>
          </a:xfrm>
          <a:prstGeom prst="rect">
            <a:avLst/>
          </a:prstGeom>
          <a:noFill/>
          <a:ln w="9525">
            <a:noFill/>
            <a:miter lim="800000"/>
            <a:headEnd/>
            <a:tailEnd/>
          </a:ln>
        </p:spPr>
      </p:pic>
      <p:pic>
        <p:nvPicPr>
          <p:cNvPr id="35844" name="Picture 4"/>
          <p:cNvPicPr>
            <a:picLocks noChangeAspect="1" noChangeArrowheads="1"/>
          </p:cNvPicPr>
          <p:nvPr/>
        </p:nvPicPr>
        <p:blipFill>
          <a:blip r:embed="rId4" cstate="print"/>
          <a:srcRect/>
          <a:stretch>
            <a:fillRect/>
          </a:stretch>
        </p:blipFill>
        <p:spPr bwMode="auto">
          <a:xfrm>
            <a:off x="339865" y="1987066"/>
            <a:ext cx="3649508" cy="3918222"/>
          </a:xfrm>
          <a:prstGeom prst="rect">
            <a:avLst/>
          </a:prstGeom>
          <a:noFill/>
          <a:ln w="9525">
            <a:noFill/>
            <a:miter lim="800000"/>
            <a:headEnd/>
            <a:tailEnd/>
          </a:ln>
        </p:spPr>
      </p:pic>
      <p:sp>
        <p:nvSpPr>
          <p:cNvPr id="8" name="AutoShape 2" descr="Afbeeldingsresultaat voor plaatje premier rutte"/>
          <p:cNvSpPr>
            <a:spLocks noChangeAspect="1" noChangeArrowheads="1"/>
          </p:cNvSpPr>
          <p:nvPr/>
        </p:nvSpPr>
        <p:spPr bwMode="auto">
          <a:xfrm>
            <a:off x="-704850" y="-428625"/>
            <a:ext cx="1181100" cy="85725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 name="Tekstvak 10"/>
          <p:cNvSpPr txBox="1"/>
          <p:nvPr/>
        </p:nvSpPr>
        <p:spPr>
          <a:xfrm>
            <a:off x="6269302" y="4968865"/>
            <a:ext cx="1572506" cy="954107"/>
          </a:xfrm>
          <a:prstGeom prst="rect">
            <a:avLst/>
          </a:prstGeom>
          <a:noFill/>
        </p:spPr>
        <p:txBody>
          <a:bodyPr wrap="square" rtlCol="0">
            <a:spAutoFit/>
          </a:bodyPr>
          <a:lstStyle/>
          <a:p>
            <a:r>
              <a:rPr lang="nl-NL" sz="1400" i="1" dirty="0" smtClean="0"/>
              <a:t>Mr. Rutte</a:t>
            </a:r>
          </a:p>
          <a:p>
            <a:r>
              <a:rPr lang="nl-NL" sz="1400" i="1" dirty="0" smtClean="0"/>
              <a:t>Prime minister of The Netherlands</a:t>
            </a:r>
            <a:endParaRPr lang="nl-NL" sz="1400" i="1" dirty="0"/>
          </a:p>
        </p:txBody>
      </p:sp>
      <p:pic>
        <p:nvPicPr>
          <p:cNvPr id="12" name="Afbeelding 11"/>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478338" y="4646026"/>
            <a:ext cx="1569037" cy="156903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hthoek 54"/>
          <p:cNvSpPr/>
          <p:nvPr/>
        </p:nvSpPr>
        <p:spPr>
          <a:xfrm>
            <a:off x="5546786" y="3068392"/>
            <a:ext cx="3226278" cy="2573456"/>
          </a:xfrm>
          <a:prstGeom prst="rect">
            <a:avLst/>
          </a:prstGeom>
          <a:solidFill>
            <a:schemeClr val="accent6">
              <a:lumMod val="10000"/>
              <a:lumOff val="9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p:cNvSpPr>
            <a:spLocks noGrp="1"/>
          </p:cNvSpPr>
          <p:nvPr>
            <p:ph type="title"/>
          </p:nvPr>
        </p:nvSpPr>
        <p:spPr>
          <a:xfrm>
            <a:off x="374650" y="1242573"/>
            <a:ext cx="7601481" cy="445428"/>
          </a:xfrm>
        </p:spPr>
        <p:txBody>
          <a:bodyPr/>
          <a:lstStyle/>
          <a:p>
            <a:pPr>
              <a:defRPr/>
            </a:pPr>
            <a:r>
              <a:rPr lang="en-US" sz="2800" dirty="0" smtClean="0">
                <a:solidFill>
                  <a:srgbClr val="C00000"/>
                </a:solidFill>
              </a:rPr>
              <a:t>Dutch evaluation system </a:t>
            </a:r>
            <a:endParaRPr lang="en-US" sz="2800" dirty="0">
              <a:solidFill>
                <a:srgbClr val="C00000"/>
              </a:solidFill>
            </a:endParaRPr>
          </a:p>
        </p:txBody>
      </p:sp>
      <p:grpSp>
        <p:nvGrpSpPr>
          <p:cNvPr id="3" name="Groep 20"/>
          <p:cNvGrpSpPr>
            <a:grpSpLocks/>
          </p:cNvGrpSpPr>
          <p:nvPr/>
        </p:nvGrpSpPr>
        <p:grpSpPr bwMode="auto">
          <a:xfrm>
            <a:off x="866775" y="2164372"/>
            <a:ext cx="6645431" cy="3038809"/>
            <a:chOff x="1724240" y="1889127"/>
            <a:chExt cx="5622551" cy="4536296"/>
          </a:xfrm>
        </p:grpSpPr>
        <p:grpSp>
          <p:nvGrpSpPr>
            <p:cNvPr id="4" name="Group 4"/>
            <p:cNvGrpSpPr>
              <a:grpSpLocks noChangeAspect="1"/>
            </p:cNvGrpSpPr>
            <p:nvPr/>
          </p:nvGrpSpPr>
          <p:grpSpPr bwMode="auto">
            <a:xfrm>
              <a:off x="1724240" y="1889127"/>
              <a:ext cx="5622551" cy="4536296"/>
              <a:chOff x="3189" y="6066"/>
              <a:chExt cx="5317" cy="5671"/>
            </a:xfrm>
          </p:grpSpPr>
          <p:sp>
            <p:nvSpPr>
              <p:cNvPr id="14" name="AutoShape 18"/>
              <p:cNvSpPr>
                <a:spLocks noChangeArrowheads="1"/>
              </p:cNvSpPr>
              <p:nvPr/>
            </p:nvSpPr>
            <p:spPr bwMode="auto">
              <a:xfrm>
                <a:off x="4037" y="6066"/>
                <a:ext cx="3779" cy="785"/>
              </a:xfrm>
              <a:prstGeom prst="roundRect">
                <a:avLst>
                  <a:gd name="adj" fmla="val 16667"/>
                </a:avLst>
              </a:prstGeom>
              <a:solidFill>
                <a:schemeClr val="accent1">
                  <a:lumMod val="60000"/>
                  <a:lumOff val="40000"/>
                </a:schemeClr>
              </a:solidFill>
              <a:ln w="9525">
                <a:noFill/>
                <a:round/>
                <a:headEnd/>
                <a:tailEnd/>
              </a:ln>
              <a:effectLst/>
            </p:spPr>
            <p:txBody>
              <a:bodyPr anchor="ctr"/>
              <a:lstStyle/>
              <a:p>
                <a:pPr algn="ctr" eaLnBrk="0" hangingPunct="0">
                  <a:defRPr/>
                </a:pPr>
                <a:r>
                  <a:rPr lang="en-US" sz="1100" b="1" dirty="0" smtClean="0">
                    <a:cs typeface="Times New Roman" pitchFamily="18" charset="0"/>
                  </a:rPr>
                  <a:t>Studies and evaluations</a:t>
                </a:r>
                <a:endParaRPr lang="en-US" sz="1100" b="1" dirty="0">
                  <a:latin typeface="Arial" pitchFamily="34" charset="0"/>
                </a:endParaRPr>
              </a:p>
            </p:txBody>
          </p:sp>
          <p:sp>
            <p:nvSpPr>
              <p:cNvPr id="15" name="AutoShape 17"/>
              <p:cNvSpPr>
                <a:spLocks noChangeArrowheads="1"/>
              </p:cNvSpPr>
              <p:nvPr/>
            </p:nvSpPr>
            <p:spPr bwMode="auto">
              <a:xfrm>
                <a:off x="3189" y="7673"/>
                <a:ext cx="1330" cy="785"/>
              </a:xfrm>
              <a:prstGeom prst="roundRect">
                <a:avLst>
                  <a:gd name="adj" fmla="val 16667"/>
                </a:avLst>
              </a:prstGeom>
              <a:solidFill>
                <a:schemeClr val="accent1">
                  <a:lumMod val="60000"/>
                  <a:lumOff val="40000"/>
                </a:schemeClr>
              </a:solidFill>
              <a:ln w="9525">
                <a:noFill/>
                <a:round/>
                <a:headEnd/>
                <a:tailEnd/>
              </a:ln>
              <a:effectLst/>
            </p:spPr>
            <p:txBody>
              <a:bodyPr anchor="ctr"/>
              <a:lstStyle/>
              <a:p>
                <a:pPr algn="ctr" eaLnBrk="0" hangingPunct="0">
                  <a:defRPr/>
                </a:pPr>
                <a:r>
                  <a:rPr lang="en-US" sz="1000" b="1" dirty="0" smtClean="0">
                    <a:ea typeface="Times New Roman" pitchFamily="18" charset="0"/>
                    <a:cs typeface="Times New Roman" pitchFamily="18" charset="0"/>
                  </a:rPr>
                  <a:t>I. Ex ante evaluations </a:t>
                </a:r>
                <a:endParaRPr lang="en-US" sz="1000" b="1" dirty="0">
                  <a:latin typeface="Arial" pitchFamily="34" charset="0"/>
                </a:endParaRPr>
              </a:p>
            </p:txBody>
          </p:sp>
          <p:sp>
            <p:nvSpPr>
              <p:cNvPr id="16" name="AutoShape 16"/>
              <p:cNvSpPr>
                <a:spLocks noChangeArrowheads="1"/>
              </p:cNvSpPr>
              <p:nvPr/>
            </p:nvSpPr>
            <p:spPr bwMode="auto">
              <a:xfrm>
                <a:off x="5262" y="7673"/>
                <a:ext cx="1330" cy="785"/>
              </a:xfrm>
              <a:prstGeom prst="roundRect">
                <a:avLst>
                  <a:gd name="adj" fmla="val 16667"/>
                </a:avLst>
              </a:prstGeom>
              <a:solidFill>
                <a:schemeClr val="accent1">
                  <a:lumMod val="60000"/>
                  <a:lumOff val="40000"/>
                </a:schemeClr>
              </a:solidFill>
              <a:ln w="9525">
                <a:noFill/>
                <a:round/>
                <a:headEnd/>
                <a:tailEnd/>
              </a:ln>
              <a:effectLst>
                <a:outerShdw dist="107763" dir="2700000" algn="ctr" rotWithShape="0">
                  <a:srgbClr val="808080">
                    <a:alpha val="50000"/>
                  </a:srgbClr>
                </a:outerShdw>
              </a:effectLst>
            </p:spPr>
            <p:txBody>
              <a:bodyPr anchor="ctr"/>
              <a:lstStyle/>
              <a:p>
                <a:pPr algn="ctr" eaLnBrk="0" hangingPunct="0">
                  <a:defRPr/>
                </a:pPr>
                <a:r>
                  <a:rPr lang="en-US" sz="1000" b="1" dirty="0" smtClean="0">
                    <a:ea typeface="Times New Roman" pitchFamily="18" charset="0"/>
                    <a:cs typeface="Times New Roman" pitchFamily="18" charset="0"/>
                  </a:rPr>
                  <a:t>II. Ex post evaluations</a:t>
                </a:r>
                <a:endParaRPr lang="en-US" sz="1000" b="1" dirty="0">
                  <a:latin typeface="Arial" pitchFamily="34" charset="0"/>
                </a:endParaRPr>
              </a:p>
            </p:txBody>
          </p:sp>
          <p:sp>
            <p:nvSpPr>
              <p:cNvPr id="17" name="AutoShape 15"/>
              <p:cNvSpPr>
                <a:spLocks noChangeArrowheads="1"/>
              </p:cNvSpPr>
              <p:nvPr/>
            </p:nvSpPr>
            <p:spPr bwMode="auto">
              <a:xfrm>
                <a:off x="5467" y="8897"/>
                <a:ext cx="1328" cy="785"/>
              </a:xfrm>
              <a:prstGeom prst="roundRect">
                <a:avLst>
                  <a:gd name="adj" fmla="val 16667"/>
                </a:avLst>
              </a:prstGeom>
              <a:solidFill>
                <a:schemeClr val="accent2">
                  <a:lumMod val="40000"/>
                  <a:lumOff val="60000"/>
                </a:schemeClr>
              </a:solidFill>
              <a:ln w="9525">
                <a:noFill/>
                <a:round/>
                <a:headEnd/>
                <a:tailEnd/>
              </a:ln>
              <a:effectLst/>
            </p:spPr>
            <p:txBody>
              <a:bodyPr anchor="ctr"/>
              <a:lstStyle/>
              <a:p>
                <a:pPr algn="ctr" eaLnBrk="0" hangingPunct="0">
                  <a:defRPr/>
                </a:pPr>
                <a:r>
                  <a:rPr lang="en-US" sz="1000" b="1" dirty="0" smtClean="0">
                    <a:ea typeface="Times New Roman" pitchFamily="18" charset="0"/>
                    <a:cs typeface="Times New Roman" pitchFamily="18" charset="0"/>
                  </a:rPr>
                  <a:t>Policy reviews</a:t>
                </a:r>
              </a:p>
              <a:p>
                <a:pPr algn="ctr" eaLnBrk="0" hangingPunct="0">
                  <a:defRPr/>
                </a:pPr>
                <a:endParaRPr lang="en-US" sz="1100" b="1" dirty="0">
                  <a:latin typeface="Arial" pitchFamily="34" charset="0"/>
                </a:endParaRPr>
              </a:p>
            </p:txBody>
          </p:sp>
          <p:sp>
            <p:nvSpPr>
              <p:cNvPr id="18" name="AutoShape 14"/>
              <p:cNvSpPr>
                <a:spLocks noChangeArrowheads="1"/>
              </p:cNvSpPr>
              <p:nvPr/>
            </p:nvSpPr>
            <p:spPr bwMode="auto">
              <a:xfrm>
                <a:off x="5467" y="9924"/>
                <a:ext cx="1328" cy="785"/>
              </a:xfrm>
              <a:prstGeom prst="roundRect">
                <a:avLst>
                  <a:gd name="adj" fmla="val 16667"/>
                </a:avLst>
              </a:prstGeom>
              <a:solidFill>
                <a:schemeClr val="accent2">
                  <a:lumMod val="40000"/>
                  <a:lumOff val="60000"/>
                </a:schemeClr>
              </a:solidFill>
              <a:ln w="9525">
                <a:noFill/>
                <a:round/>
                <a:headEnd/>
                <a:tailEnd/>
              </a:ln>
              <a:effectLst/>
            </p:spPr>
            <p:txBody>
              <a:bodyPr anchor="ctr"/>
              <a:lstStyle/>
              <a:p>
                <a:pPr algn="ctr" eaLnBrk="0" hangingPunct="0">
                  <a:defRPr/>
                </a:pPr>
                <a:r>
                  <a:rPr lang="en-US" sz="1000" b="1" dirty="0" smtClean="0">
                    <a:ea typeface="Times New Roman" pitchFamily="18" charset="0"/>
                    <a:cs typeface="Times New Roman" pitchFamily="18" charset="0"/>
                  </a:rPr>
                  <a:t>Impact evaluations</a:t>
                </a:r>
                <a:endParaRPr lang="en-US" sz="1000" b="1" dirty="0">
                  <a:latin typeface="Arial" pitchFamily="34" charset="0"/>
                </a:endParaRPr>
              </a:p>
            </p:txBody>
          </p:sp>
          <p:sp>
            <p:nvSpPr>
              <p:cNvPr id="19" name="AutoShape 13"/>
              <p:cNvSpPr>
                <a:spLocks noChangeArrowheads="1"/>
              </p:cNvSpPr>
              <p:nvPr/>
            </p:nvSpPr>
            <p:spPr bwMode="auto">
              <a:xfrm>
                <a:off x="3394" y="8885"/>
                <a:ext cx="1329" cy="785"/>
              </a:xfrm>
              <a:prstGeom prst="roundRect">
                <a:avLst>
                  <a:gd name="adj" fmla="val 16667"/>
                </a:avLst>
              </a:prstGeom>
              <a:solidFill>
                <a:schemeClr val="accent2">
                  <a:lumMod val="40000"/>
                  <a:lumOff val="60000"/>
                </a:schemeClr>
              </a:solidFill>
              <a:ln w="9525">
                <a:noFill/>
                <a:round/>
                <a:headEnd/>
                <a:tailEnd/>
              </a:ln>
              <a:effectLst/>
            </p:spPr>
            <p:txBody>
              <a:bodyPr anchor="ctr"/>
              <a:lstStyle/>
              <a:p>
                <a:pPr algn="ctr" eaLnBrk="0" hangingPunct="0">
                  <a:defRPr/>
                </a:pPr>
                <a:r>
                  <a:rPr lang="en-US" sz="1000" b="1" dirty="0" smtClean="0">
                    <a:cs typeface="Times New Roman" pitchFamily="18" charset="0"/>
                  </a:rPr>
                  <a:t>Social cost benefit Analyses</a:t>
                </a:r>
                <a:endParaRPr lang="en-US" sz="1000" b="1" dirty="0">
                  <a:cs typeface="Times New Roman" pitchFamily="18" charset="0"/>
                </a:endParaRPr>
              </a:p>
            </p:txBody>
          </p:sp>
          <p:sp>
            <p:nvSpPr>
              <p:cNvPr id="20" name="AutoShape 12"/>
              <p:cNvSpPr>
                <a:spLocks noChangeArrowheads="1"/>
              </p:cNvSpPr>
              <p:nvPr/>
            </p:nvSpPr>
            <p:spPr bwMode="auto">
              <a:xfrm>
                <a:off x="5467" y="10952"/>
                <a:ext cx="1328" cy="785"/>
              </a:xfrm>
              <a:prstGeom prst="roundRect">
                <a:avLst>
                  <a:gd name="adj" fmla="val 16667"/>
                </a:avLst>
              </a:prstGeom>
              <a:solidFill>
                <a:schemeClr val="accent2">
                  <a:lumMod val="40000"/>
                  <a:lumOff val="60000"/>
                </a:schemeClr>
              </a:solidFill>
              <a:ln w="9525">
                <a:noFill/>
                <a:round/>
                <a:headEnd/>
                <a:tailEnd/>
              </a:ln>
              <a:effectLst/>
            </p:spPr>
            <p:txBody>
              <a:bodyPr anchor="ctr"/>
              <a:lstStyle/>
              <a:p>
                <a:pPr algn="ctr" eaLnBrk="0" hangingPunct="0">
                  <a:defRPr/>
                </a:pPr>
                <a:r>
                  <a:rPr lang="en-US" sz="1000" b="1" dirty="0" smtClean="0">
                    <a:ea typeface="Times New Roman" pitchFamily="18" charset="0"/>
                    <a:cs typeface="Times New Roman" pitchFamily="18" charset="0"/>
                  </a:rPr>
                  <a:t>Other evaluations</a:t>
                </a:r>
                <a:endParaRPr lang="en-US" sz="1000" b="1" dirty="0">
                  <a:latin typeface="Arial" pitchFamily="34" charset="0"/>
                </a:endParaRPr>
              </a:p>
            </p:txBody>
          </p:sp>
          <p:sp>
            <p:nvSpPr>
              <p:cNvPr id="22" name="AutoShape 12"/>
              <p:cNvSpPr>
                <a:spLocks noChangeArrowheads="1"/>
              </p:cNvSpPr>
              <p:nvPr/>
            </p:nvSpPr>
            <p:spPr bwMode="auto">
              <a:xfrm>
                <a:off x="7176" y="7671"/>
                <a:ext cx="1330" cy="785"/>
              </a:xfrm>
              <a:prstGeom prst="roundRect">
                <a:avLst>
                  <a:gd name="adj" fmla="val 16667"/>
                </a:avLst>
              </a:prstGeom>
              <a:solidFill>
                <a:schemeClr val="accent1">
                  <a:lumMod val="60000"/>
                  <a:lumOff val="40000"/>
                </a:schemeClr>
              </a:solidFill>
              <a:ln w="9525">
                <a:noFill/>
                <a:round/>
                <a:headEnd/>
                <a:tailEnd/>
              </a:ln>
              <a:effectLst/>
            </p:spPr>
            <p:txBody>
              <a:bodyPr anchor="ctr"/>
              <a:lstStyle/>
              <a:p>
                <a:pPr algn="ctr" eaLnBrk="0" hangingPunct="0">
                  <a:defRPr/>
                </a:pPr>
                <a:r>
                  <a:rPr lang="en-US" sz="1000" b="1" dirty="0" smtClean="0">
                    <a:latin typeface="+mj-lt"/>
                    <a:cs typeface="Arial" charset="0"/>
                  </a:rPr>
                  <a:t>III. Savings and reform options</a:t>
                </a:r>
                <a:endParaRPr lang="en-US" sz="1000" b="1" dirty="0">
                  <a:latin typeface="Arial" pitchFamily="34" charset="0"/>
                  <a:cs typeface="Arial" charset="0"/>
                </a:endParaRPr>
              </a:p>
            </p:txBody>
          </p:sp>
          <p:sp>
            <p:nvSpPr>
              <p:cNvPr id="63" name="AutoShape 13"/>
              <p:cNvSpPr>
                <a:spLocks noChangeArrowheads="1"/>
              </p:cNvSpPr>
              <p:nvPr/>
            </p:nvSpPr>
            <p:spPr bwMode="auto">
              <a:xfrm>
                <a:off x="3394" y="9913"/>
                <a:ext cx="1329" cy="785"/>
              </a:xfrm>
              <a:prstGeom prst="roundRect">
                <a:avLst>
                  <a:gd name="adj" fmla="val 16667"/>
                </a:avLst>
              </a:prstGeom>
              <a:solidFill>
                <a:schemeClr val="accent2">
                  <a:lumMod val="40000"/>
                  <a:lumOff val="60000"/>
                </a:schemeClr>
              </a:solidFill>
              <a:ln w="9525">
                <a:noFill/>
                <a:round/>
                <a:headEnd/>
                <a:tailEnd/>
              </a:ln>
              <a:effectLst/>
            </p:spPr>
            <p:txBody>
              <a:bodyPr anchor="ctr"/>
              <a:lstStyle/>
              <a:p>
                <a:pPr algn="ctr" eaLnBrk="0" hangingPunct="0">
                  <a:defRPr/>
                </a:pPr>
                <a:r>
                  <a:rPr lang="en-US" sz="1000" b="1" dirty="0" smtClean="0">
                    <a:cs typeface="Times New Roman" pitchFamily="18" charset="0"/>
                  </a:rPr>
                  <a:t>Cost effectiveness studies</a:t>
                </a:r>
                <a:endParaRPr lang="en-US" sz="1000" b="1" dirty="0">
                  <a:cs typeface="Times New Roman" pitchFamily="18" charset="0"/>
                </a:endParaRPr>
              </a:p>
            </p:txBody>
          </p:sp>
        </p:grpSp>
        <p:cxnSp>
          <p:nvCxnSpPr>
            <p:cNvPr id="8" name="Gebogen verbindingslijn 7"/>
            <p:cNvCxnSpPr>
              <a:stCxn id="14" idx="2"/>
              <a:endCxn id="16" idx="0"/>
            </p:cNvCxnSpPr>
            <p:nvPr/>
          </p:nvCxnSpPr>
          <p:spPr>
            <a:xfrm rot="16200000" flipH="1">
              <a:off x="4290488" y="2845266"/>
              <a:ext cx="657541" cy="124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Gebogen verbindingslijn 8"/>
            <p:cNvCxnSpPr>
              <a:stCxn id="14" idx="2"/>
              <a:endCxn id="15" idx="0"/>
            </p:cNvCxnSpPr>
            <p:nvPr/>
          </p:nvCxnSpPr>
          <p:spPr>
            <a:xfrm rot="5400000">
              <a:off x="3194389" y="1750407"/>
              <a:ext cx="657541" cy="2190959"/>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Gebogen verbindingslijn 29"/>
            <p:cNvCxnSpPr>
              <a:stCxn id="16" idx="1"/>
              <a:endCxn id="20" idx="1"/>
            </p:cNvCxnSpPr>
            <p:nvPr/>
          </p:nvCxnSpPr>
          <p:spPr>
            <a:xfrm rot="10800000" flipH="1" flipV="1">
              <a:off x="3916440" y="3488652"/>
              <a:ext cx="215870" cy="2622777"/>
            </a:xfrm>
            <a:prstGeom prst="bentConnector3">
              <a:avLst>
                <a:gd name="adj1" fmla="val -82576"/>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Gebogen verbindingslijn 29"/>
            <p:cNvCxnSpPr>
              <a:stCxn id="16" idx="1"/>
              <a:endCxn id="18" idx="1"/>
            </p:cNvCxnSpPr>
            <p:nvPr/>
          </p:nvCxnSpPr>
          <p:spPr>
            <a:xfrm rot="10800000" flipH="1" flipV="1">
              <a:off x="3916440" y="3488652"/>
              <a:ext cx="215870" cy="1800851"/>
            </a:xfrm>
            <a:prstGeom prst="bentConnector3">
              <a:avLst>
                <a:gd name="adj1" fmla="val -82576"/>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Gebogen verbindingslijn 29"/>
            <p:cNvCxnSpPr>
              <a:stCxn id="16" idx="1"/>
              <a:endCxn id="17" idx="1"/>
            </p:cNvCxnSpPr>
            <p:nvPr/>
          </p:nvCxnSpPr>
          <p:spPr>
            <a:xfrm rot="10800000" flipH="1" flipV="1">
              <a:off x="3916440" y="3488652"/>
              <a:ext cx="215870" cy="978924"/>
            </a:xfrm>
            <a:prstGeom prst="bentConnector3">
              <a:avLst>
                <a:gd name="adj1" fmla="val -82576"/>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39" name="AutoShape 15"/>
          <p:cNvSpPr>
            <a:spLocks noChangeArrowheads="1"/>
          </p:cNvSpPr>
          <p:nvPr/>
        </p:nvSpPr>
        <p:spPr bwMode="auto">
          <a:xfrm>
            <a:off x="6681789" y="3793956"/>
            <a:ext cx="1662824" cy="420682"/>
          </a:xfrm>
          <a:prstGeom prst="roundRect">
            <a:avLst>
              <a:gd name="adj" fmla="val 16667"/>
            </a:avLst>
          </a:prstGeom>
          <a:solidFill>
            <a:schemeClr val="accent2">
              <a:lumMod val="40000"/>
              <a:lumOff val="60000"/>
            </a:schemeClr>
          </a:solidFill>
          <a:ln w="9525">
            <a:noFill/>
            <a:round/>
            <a:headEnd/>
            <a:tailEnd/>
          </a:ln>
          <a:effectLst/>
        </p:spPr>
        <p:txBody>
          <a:bodyPr anchor="ctr"/>
          <a:lstStyle/>
          <a:p>
            <a:pPr algn="ctr" eaLnBrk="0" hangingPunct="0">
              <a:defRPr/>
            </a:pPr>
            <a:r>
              <a:rPr lang="en-US" sz="1000" b="1" dirty="0" smtClean="0">
                <a:ea typeface="Times New Roman" pitchFamily="18" charset="0"/>
                <a:cs typeface="Times New Roman" pitchFamily="18" charset="0"/>
              </a:rPr>
              <a:t>Spending Reviews</a:t>
            </a:r>
            <a:endParaRPr lang="en-US" sz="1000" b="1" dirty="0">
              <a:ea typeface="Times New Roman" pitchFamily="18" charset="0"/>
              <a:cs typeface="Times New Roman" pitchFamily="18" charset="0"/>
            </a:endParaRPr>
          </a:p>
        </p:txBody>
      </p:sp>
      <p:sp>
        <p:nvSpPr>
          <p:cNvPr id="40" name="AutoShape 15"/>
          <p:cNvSpPr>
            <a:spLocks noChangeArrowheads="1"/>
          </p:cNvSpPr>
          <p:nvPr/>
        </p:nvSpPr>
        <p:spPr bwMode="auto">
          <a:xfrm>
            <a:off x="6681789" y="4370120"/>
            <a:ext cx="1662824" cy="420682"/>
          </a:xfrm>
          <a:prstGeom prst="roundRect">
            <a:avLst>
              <a:gd name="adj" fmla="val 16667"/>
            </a:avLst>
          </a:prstGeom>
          <a:solidFill>
            <a:schemeClr val="accent2">
              <a:lumMod val="40000"/>
              <a:lumOff val="60000"/>
            </a:schemeClr>
          </a:solidFill>
          <a:ln w="9525">
            <a:noFill/>
            <a:round/>
            <a:headEnd/>
            <a:tailEnd/>
          </a:ln>
          <a:effectLst/>
        </p:spPr>
        <p:txBody>
          <a:bodyPr anchor="ctr"/>
          <a:lstStyle/>
          <a:p>
            <a:pPr algn="ctr" eaLnBrk="0" hangingPunct="0">
              <a:defRPr/>
            </a:pPr>
            <a:r>
              <a:rPr lang="en-US" sz="1000" b="1" dirty="0" smtClean="0">
                <a:ea typeface="Times New Roman" pitchFamily="18" charset="0"/>
                <a:cs typeface="Times New Roman" pitchFamily="18" charset="0"/>
              </a:rPr>
              <a:t>Comprehensive Spending Reviews</a:t>
            </a:r>
            <a:endParaRPr lang="en-US" sz="1000" b="1" dirty="0">
              <a:ea typeface="Times New Roman" pitchFamily="18" charset="0"/>
              <a:cs typeface="Times New Roman" pitchFamily="18" charset="0"/>
            </a:endParaRPr>
          </a:p>
        </p:txBody>
      </p:sp>
      <p:cxnSp>
        <p:nvCxnSpPr>
          <p:cNvPr id="76" name="Gebogen verbindingslijn 75"/>
          <p:cNvCxnSpPr>
            <a:stCxn id="14" idx="2"/>
            <a:endCxn id="22" idx="0"/>
          </p:cNvCxnSpPr>
          <p:nvPr/>
        </p:nvCxnSpPr>
        <p:spPr>
          <a:xfrm rot="16200000" flipH="1">
            <a:off x="5264945" y="1608297"/>
            <a:ext cx="439397" cy="2392831"/>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3" name="Gebogen verbindingslijn 82"/>
          <p:cNvCxnSpPr>
            <a:stCxn id="15" idx="1"/>
            <a:endCxn id="19" idx="1"/>
          </p:cNvCxnSpPr>
          <p:nvPr/>
        </p:nvCxnSpPr>
        <p:spPr>
          <a:xfrm rot="10800000" flipH="1" flipV="1">
            <a:off x="866775" y="3235805"/>
            <a:ext cx="256218" cy="649451"/>
          </a:xfrm>
          <a:prstGeom prst="bentConnector3">
            <a:avLst>
              <a:gd name="adj1" fmla="val -8922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5" name="Gebogen verbindingslijn 84"/>
          <p:cNvCxnSpPr>
            <a:stCxn id="15" idx="1"/>
            <a:endCxn id="63" idx="1"/>
          </p:cNvCxnSpPr>
          <p:nvPr/>
        </p:nvCxnSpPr>
        <p:spPr>
          <a:xfrm rot="10800000" flipH="1" flipV="1">
            <a:off x="866775" y="3235805"/>
            <a:ext cx="256218" cy="1200305"/>
          </a:xfrm>
          <a:prstGeom prst="bentConnector3">
            <a:avLst>
              <a:gd name="adj1" fmla="val -8922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6365234" y="3643738"/>
            <a:ext cx="2141204" cy="1310382"/>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0" name="AutoShape 15"/>
          <p:cNvSpPr>
            <a:spLocks noChangeArrowheads="1"/>
          </p:cNvSpPr>
          <p:nvPr/>
        </p:nvSpPr>
        <p:spPr bwMode="auto">
          <a:xfrm>
            <a:off x="6696173" y="5009312"/>
            <a:ext cx="1662824" cy="472430"/>
          </a:xfrm>
          <a:prstGeom prst="roundRect">
            <a:avLst>
              <a:gd name="adj" fmla="val 16667"/>
            </a:avLst>
          </a:prstGeom>
          <a:solidFill>
            <a:schemeClr val="accent2">
              <a:lumMod val="40000"/>
              <a:lumOff val="60000"/>
            </a:schemeClr>
          </a:solidFill>
          <a:ln w="9525">
            <a:noFill/>
            <a:round/>
            <a:headEnd/>
            <a:tailEnd/>
          </a:ln>
          <a:effectLst/>
        </p:spPr>
        <p:txBody>
          <a:bodyPr anchor="ctr"/>
          <a:lstStyle/>
          <a:p>
            <a:pPr algn="ctr" eaLnBrk="0" hangingPunct="0">
              <a:defRPr/>
            </a:pPr>
            <a:r>
              <a:rPr lang="en-US" sz="1000" b="1" dirty="0" smtClean="0">
                <a:ea typeface="Times New Roman" pitchFamily="18" charset="0"/>
                <a:cs typeface="Times New Roman" pitchFamily="18" charset="0"/>
              </a:rPr>
              <a:t>Others: i.e. Task Force Controlling Health Care Costs</a:t>
            </a:r>
            <a:endParaRPr lang="en-US" sz="1000" b="1" dirty="0">
              <a:ea typeface="Times New Roman" pitchFamily="18" charset="0"/>
              <a:cs typeface="Times New Roman" pitchFamily="18" charset="0"/>
            </a:endParaRPr>
          </a:p>
        </p:txBody>
      </p:sp>
      <p:cxnSp>
        <p:nvCxnSpPr>
          <p:cNvPr id="43" name="Gebogen verbindingslijn 42"/>
          <p:cNvCxnSpPr>
            <a:stCxn id="22" idx="1"/>
            <a:endCxn id="39" idx="1"/>
          </p:cNvCxnSpPr>
          <p:nvPr/>
        </p:nvCxnSpPr>
        <p:spPr>
          <a:xfrm rot="10800000" flipH="1" flipV="1">
            <a:off x="5849911" y="3234733"/>
            <a:ext cx="831878" cy="769563"/>
          </a:xfrm>
          <a:prstGeom prst="bentConnector3">
            <a:avLst>
              <a:gd name="adj1" fmla="val -2748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Gebogen verbindingslijn 44"/>
          <p:cNvCxnSpPr>
            <a:stCxn id="22" idx="1"/>
            <a:endCxn id="40" idx="1"/>
          </p:cNvCxnSpPr>
          <p:nvPr/>
        </p:nvCxnSpPr>
        <p:spPr>
          <a:xfrm rot="10800000" flipH="1" flipV="1">
            <a:off x="5849911" y="3234733"/>
            <a:ext cx="831878" cy="1345727"/>
          </a:xfrm>
          <a:prstGeom prst="bentConnector3">
            <a:avLst>
              <a:gd name="adj1" fmla="val -2748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Gebogen verbindingslijn 53"/>
          <p:cNvCxnSpPr>
            <a:stCxn id="22" idx="1"/>
            <a:endCxn id="30" idx="1"/>
          </p:cNvCxnSpPr>
          <p:nvPr/>
        </p:nvCxnSpPr>
        <p:spPr>
          <a:xfrm rot="10800000" flipH="1" flipV="1">
            <a:off x="5849911" y="3234733"/>
            <a:ext cx="846262" cy="2010793"/>
          </a:xfrm>
          <a:prstGeom prst="bentConnector3">
            <a:avLst>
              <a:gd name="adj1" fmla="val -2701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21148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78BA6DD8-B100-488C-B5EF-E821E1D1294B}" type="slidenum">
              <a:rPr lang="nl-NL" smtClean="0"/>
              <a:pPr>
                <a:defRPr/>
              </a:pPr>
              <a:t>8</a:t>
            </a:fld>
            <a:endParaRPr lang="nl-NL"/>
          </a:p>
        </p:txBody>
      </p:sp>
      <p:sp>
        <p:nvSpPr>
          <p:cNvPr id="9" name="Tekstvak 10"/>
          <p:cNvSpPr txBox="1"/>
          <p:nvPr/>
        </p:nvSpPr>
        <p:spPr>
          <a:xfrm>
            <a:off x="6757123" y="1894794"/>
            <a:ext cx="2414587" cy="4016484"/>
          </a:xfrm>
          <a:prstGeom prst="rect">
            <a:avLst/>
          </a:prstGeom>
          <a:noFill/>
        </p:spPr>
        <p:txBody>
          <a:bodyPr>
            <a:spAutoFit/>
          </a:bodyPr>
          <a:lstStyle/>
          <a:p>
            <a:pPr>
              <a:lnSpc>
                <a:spcPct val="150000"/>
              </a:lnSpc>
              <a:defRPr/>
            </a:pPr>
            <a:r>
              <a:rPr lang="en-US" sz="1000" b="1" dirty="0" smtClean="0"/>
              <a:t>Spending Reviews</a:t>
            </a:r>
          </a:p>
          <a:p>
            <a:pPr>
              <a:lnSpc>
                <a:spcPct val="150000"/>
              </a:lnSpc>
              <a:defRPr/>
            </a:pPr>
            <a:r>
              <a:rPr lang="en-US" sz="1000" b="1" dirty="0" smtClean="0"/>
              <a:t> 2014 and 2015 </a:t>
            </a:r>
          </a:p>
          <a:p>
            <a:pPr marL="228600" indent="-228600">
              <a:lnSpc>
                <a:spcPct val="150000"/>
              </a:lnSpc>
              <a:buFontTx/>
              <a:buAutoNum type="arabicPeriod"/>
              <a:defRPr/>
            </a:pPr>
            <a:r>
              <a:rPr lang="en-US" sz="1000" dirty="0" smtClean="0"/>
              <a:t>Weapon systems</a:t>
            </a:r>
          </a:p>
          <a:p>
            <a:pPr marL="228600" indent="-228600">
              <a:lnSpc>
                <a:spcPct val="150000"/>
              </a:lnSpc>
              <a:buFontTx/>
              <a:buAutoNum type="arabicPeriod"/>
              <a:defRPr/>
            </a:pPr>
            <a:r>
              <a:rPr lang="en-US" sz="1000" dirty="0" smtClean="0"/>
              <a:t>Pensions Public sector </a:t>
            </a:r>
          </a:p>
          <a:p>
            <a:pPr marL="228600" indent="-228600">
              <a:lnSpc>
                <a:spcPct val="150000"/>
              </a:lnSpc>
              <a:buFontTx/>
              <a:buAutoNum type="arabicPeriod"/>
              <a:defRPr/>
            </a:pPr>
            <a:r>
              <a:rPr lang="en-US" sz="1000" dirty="0" smtClean="0"/>
              <a:t>Self-employed persons </a:t>
            </a:r>
          </a:p>
          <a:p>
            <a:pPr marL="228600" indent="-228600">
              <a:lnSpc>
                <a:spcPct val="150000"/>
              </a:lnSpc>
              <a:buFontTx/>
              <a:buAutoNum type="arabicPeriod"/>
              <a:defRPr/>
            </a:pPr>
            <a:r>
              <a:rPr lang="en-US" sz="1000" dirty="0" smtClean="0"/>
              <a:t>Police</a:t>
            </a:r>
          </a:p>
          <a:p>
            <a:pPr marL="228600" indent="-228600">
              <a:lnSpc>
                <a:spcPct val="150000"/>
              </a:lnSpc>
              <a:buFontTx/>
              <a:buAutoNum type="arabicPeriod"/>
              <a:defRPr/>
            </a:pPr>
            <a:r>
              <a:rPr lang="en-US" sz="1000" dirty="0" smtClean="0"/>
              <a:t>Traffic enforcement </a:t>
            </a:r>
          </a:p>
          <a:p>
            <a:pPr marL="228600" indent="-228600">
              <a:lnSpc>
                <a:spcPct val="150000"/>
              </a:lnSpc>
              <a:buFontTx/>
              <a:buAutoNum type="arabicPeriod"/>
              <a:defRPr/>
            </a:pPr>
            <a:r>
              <a:rPr lang="en-US" sz="1000" dirty="0" smtClean="0"/>
              <a:t>Social Housing </a:t>
            </a:r>
          </a:p>
          <a:p>
            <a:pPr marL="228600" indent="-228600">
              <a:lnSpc>
                <a:spcPct val="150000"/>
              </a:lnSpc>
              <a:buFontTx/>
              <a:buAutoNum type="arabicPeriod"/>
              <a:defRPr/>
            </a:pPr>
            <a:r>
              <a:rPr lang="en-US" sz="1000" dirty="0" smtClean="0"/>
              <a:t>Cost efficiency of Co2 reduction options </a:t>
            </a:r>
          </a:p>
          <a:p>
            <a:pPr marL="228600" indent="-228600">
              <a:lnSpc>
                <a:spcPct val="150000"/>
              </a:lnSpc>
              <a:buFontTx/>
              <a:buAutoNum type="arabicPeriod"/>
              <a:defRPr/>
            </a:pPr>
            <a:r>
              <a:rPr lang="en-US" sz="1000" dirty="0" smtClean="0"/>
              <a:t>Risk control with treasury banking </a:t>
            </a:r>
          </a:p>
          <a:p>
            <a:pPr marL="228600" indent="-228600">
              <a:lnSpc>
                <a:spcPct val="150000"/>
              </a:lnSpc>
              <a:buFontTx/>
              <a:buAutoNum type="arabicPeriod"/>
              <a:defRPr/>
            </a:pPr>
            <a:r>
              <a:rPr lang="en-US" sz="1000" dirty="0" smtClean="0"/>
              <a:t>Health prevention </a:t>
            </a:r>
          </a:p>
          <a:p>
            <a:pPr marL="228600" indent="-228600">
              <a:lnSpc>
                <a:spcPct val="150000"/>
              </a:lnSpc>
              <a:buFontTx/>
              <a:buAutoNum type="arabicPeriod"/>
              <a:defRPr/>
            </a:pPr>
            <a:r>
              <a:rPr lang="en-US" sz="1000" dirty="0" smtClean="0"/>
              <a:t>Tax revenue service </a:t>
            </a:r>
          </a:p>
          <a:p>
            <a:pPr marL="228600" indent="-228600">
              <a:lnSpc>
                <a:spcPct val="150000"/>
              </a:lnSpc>
              <a:buFontTx/>
              <a:buAutoNum type="arabicPeriod"/>
              <a:defRPr/>
            </a:pPr>
            <a:r>
              <a:rPr lang="en-US" sz="1000" dirty="0" smtClean="0"/>
              <a:t>Infrastructural planning </a:t>
            </a:r>
          </a:p>
          <a:p>
            <a:pPr marL="228600" indent="-228600">
              <a:lnSpc>
                <a:spcPct val="150000"/>
              </a:lnSpc>
              <a:buFontTx/>
              <a:buAutoNum type="arabicPeriod"/>
              <a:defRPr/>
            </a:pPr>
            <a:r>
              <a:rPr lang="en-US" sz="1000" dirty="0" smtClean="0"/>
              <a:t>Effectiveness of education </a:t>
            </a:r>
          </a:p>
          <a:p>
            <a:pPr marL="228600" indent="-228600">
              <a:lnSpc>
                <a:spcPct val="150000"/>
              </a:lnSpc>
              <a:defRPr/>
            </a:pPr>
            <a:endParaRPr lang="en-US" sz="1000" dirty="0" smtClean="0"/>
          </a:p>
        </p:txBody>
      </p:sp>
      <p:pic>
        <p:nvPicPr>
          <p:cNvPr id="1027" name="Picture 3"/>
          <p:cNvPicPr>
            <a:picLocks noChangeAspect="1" noChangeArrowheads="1"/>
          </p:cNvPicPr>
          <p:nvPr/>
        </p:nvPicPr>
        <p:blipFill>
          <a:blip r:embed="rId3" cstate="print"/>
          <a:srcRect l="11472" t="11966" r="16529" b="5235"/>
          <a:stretch>
            <a:fillRect/>
          </a:stretch>
        </p:blipFill>
        <p:spPr bwMode="auto">
          <a:xfrm>
            <a:off x="158150" y="1590699"/>
            <a:ext cx="6504778" cy="4675310"/>
          </a:xfrm>
          <a:prstGeom prst="rect">
            <a:avLst/>
          </a:prstGeom>
          <a:noFill/>
          <a:ln w="9525">
            <a:noFill/>
            <a:miter lim="800000"/>
            <a:headEnd/>
            <a:tailEnd/>
          </a:ln>
        </p:spPr>
      </p:pic>
      <p:sp>
        <p:nvSpPr>
          <p:cNvPr id="8" name="Tijdelijke aanduiding voor voettekst 4"/>
          <p:cNvSpPr>
            <a:spLocks noGrp="1"/>
          </p:cNvSpPr>
          <p:nvPr>
            <p:ph type="ftr" sz="quarter" idx="11"/>
          </p:nvPr>
        </p:nvSpPr>
        <p:spPr>
          <a:xfrm>
            <a:off x="4478338" y="6386513"/>
            <a:ext cx="4165600" cy="315912"/>
          </a:xfrm>
        </p:spPr>
        <p:txBody>
          <a:bodyPr/>
          <a:lstStyle/>
          <a:p>
            <a:pPr algn="r">
              <a:defRPr/>
            </a:pPr>
            <a:r>
              <a:rPr lang="nl-NL" dirty="0" smtClean="0"/>
              <a:t>Spending Reviews in the Netherlands</a:t>
            </a:r>
            <a:endParaRPr lang="nl-NL" dirty="0"/>
          </a:p>
        </p:txBody>
      </p:sp>
      <p:sp>
        <p:nvSpPr>
          <p:cNvPr id="7" name="Titel 6"/>
          <p:cNvSpPr>
            <a:spLocks noGrp="1"/>
          </p:cNvSpPr>
          <p:nvPr>
            <p:ph type="title"/>
          </p:nvPr>
        </p:nvSpPr>
        <p:spPr>
          <a:xfrm>
            <a:off x="352424" y="1263650"/>
            <a:ext cx="8791575" cy="571500"/>
          </a:xfrm>
        </p:spPr>
        <p:txBody>
          <a:bodyPr/>
          <a:lstStyle/>
          <a:p>
            <a:pPr>
              <a:defRPr/>
            </a:pPr>
            <a:r>
              <a:rPr lang="en-US" sz="2800" noProof="0" dirty="0" smtClean="0"/>
              <a:t>Number of spending Reviews: 1981-2015 </a:t>
            </a:r>
            <a:endParaRPr lang="en-US" sz="2800" noProof="0" dirty="0"/>
          </a:p>
        </p:txBody>
      </p:sp>
    </p:spTree>
    <p:extLst>
      <p:ext uri="{BB962C8B-B14F-4D97-AF65-F5344CB8AC3E}">
        <p14:creationId xmlns="" xmlns:p14="http://schemas.microsoft.com/office/powerpoint/2010/main" val="1087637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pPr>
              <a:defRPr/>
            </a:pPr>
            <a:fld id="{A36ED396-2A77-4F4C-BE29-5FAA6AF0D435}" type="slidenum">
              <a:rPr lang="nl-NL" smtClean="0"/>
              <a:pPr>
                <a:defRPr/>
              </a:pPr>
              <a:t>9</a:t>
            </a:fld>
            <a:endParaRPr lang="nl-NL"/>
          </a:p>
        </p:txBody>
      </p:sp>
      <p:sp>
        <p:nvSpPr>
          <p:cNvPr id="23555" name="Tekstvak 5"/>
          <p:cNvSpPr txBox="1">
            <a:spLocks noChangeArrowheads="1"/>
          </p:cNvSpPr>
          <p:nvPr/>
        </p:nvSpPr>
        <p:spPr bwMode="auto">
          <a:xfrm>
            <a:off x="161925" y="2072728"/>
            <a:ext cx="8982075" cy="954107"/>
          </a:xfrm>
          <a:prstGeom prst="rect">
            <a:avLst/>
          </a:prstGeom>
          <a:noFill/>
          <a:ln w="9525">
            <a:noFill/>
            <a:miter lim="800000"/>
            <a:headEnd/>
            <a:tailEnd/>
          </a:ln>
        </p:spPr>
        <p:txBody>
          <a:bodyPr>
            <a:spAutoFit/>
          </a:bodyPr>
          <a:lstStyle/>
          <a:p>
            <a:pPr algn="ctr"/>
            <a:r>
              <a:rPr lang="nl-NL" sz="2800" dirty="0" err="1" smtClean="0">
                <a:solidFill>
                  <a:srgbClr val="C00000"/>
                </a:solidFill>
              </a:rPr>
              <a:t>Spending</a:t>
            </a:r>
            <a:r>
              <a:rPr lang="nl-NL" sz="2800" dirty="0" smtClean="0">
                <a:solidFill>
                  <a:srgbClr val="C00000"/>
                </a:solidFill>
              </a:rPr>
              <a:t> </a:t>
            </a:r>
            <a:r>
              <a:rPr lang="nl-NL" sz="2800" dirty="0" err="1" smtClean="0">
                <a:solidFill>
                  <a:srgbClr val="C00000"/>
                </a:solidFill>
              </a:rPr>
              <a:t>reviews</a:t>
            </a:r>
            <a:r>
              <a:rPr lang="nl-NL" sz="2800" dirty="0" smtClean="0">
                <a:solidFill>
                  <a:srgbClr val="C00000"/>
                </a:solidFill>
              </a:rPr>
              <a:t> in the </a:t>
            </a:r>
            <a:r>
              <a:rPr lang="nl-NL" sz="2800" dirty="0" err="1" smtClean="0">
                <a:solidFill>
                  <a:srgbClr val="C00000"/>
                </a:solidFill>
              </a:rPr>
              <a:t>Netherlands</a:t>
            </a:r>
            <a:r>
              <a:rPr lang="nl-NL" sz="2800" dirty="0" smtClean="0">
                <a:solidFill>
                  <a:srgbClr val="C00000"/>
                </a:solidFill>
              </a:rPr>
              <a:t>:</a:t>
            </a:r>
          </a:p>
          <a:p>
            <a:pPr algn="ctr"/>
            <a:r>
              <a:rPr lang="en-US" sz="2800" dirty="0" smtClean="0">
                <a:solidFill>
                  <a:srgbClr val="C00000"/>
                </a:solidFill>
              </a:rPr>
              <a:t>Key elements to a successful spending review </a:t>
            </a:r>
            <a:endParaRPr lang="nl-NL" sz="2800" dirty="0" smtClean="0">
              <a:solidFill>
                <a:srgbClr val="C00000"/>
              </a:solidFill>
            </a:endParaRPr>
          </a:p>
        </p:txBody>
      </p:sp>
      <p:pic>
        <p:nvPicPr>
          <p:cNvPr id="23556" name="Picture 7" descr="http://www.elsevier.nl/upload/4ba31f04-c1ee-4ea4-9b1c-e9afc9fa0a34_heroverwegingen0104.jpg"/>
          <p:cNvPicPr>
            <a:picLocks noChangeAspect="1" noChangeArrowheads="1"/>
          </p:cNvPicPr>
          <p:nvPr/>
        </p:nvPicPr>
        <p:blipFill>
          <a:blip r:embed="rId2" cstate="print"/>
          <a:srcRect/>
          <a:stretch>
            <a:fillRect/>
          </a:stretch>
        </p:blipFill>
        <p:spPr bwMode="auto">
          <a:xfrm>
            <a:off x="3351213" y="3716338"/>
            <a:ext cx="2566987" cy="1925637"/>
          </a:xfrm>
          <a:prstGeom prst="rect">
            <a:avLst/>
          </a:prstGeom>
          <a:noFill/>
          <a:ln w="9525">
            <a:noFill/>
            <a:miter lim="800000"/>
            <a:headEnd/>
            <a:tailEnd/>
          </a:ln>
        </p:spPr>
      </p:pic>
      <p:sp>
        <p:nvSpPr>
          <p:cNvPr id="6" name="Tijdelijke aanduiding voor voettekst 4"/>
          <p:cNvSpPr>
            <a:spLocks noGrp="1"/>
          </p:cNvSpPr>
          <p:nvPr>
            <p:ph type="ftr" sz="quarter" idx="11"/>
          </p:nvPr>
        </p:nvSpPr>
        <p:spPr>
          <a:xfrm>
            <a:off x="4478338" y="6386513"/>
            <a:ext cx="4165600" cy="315912"/>
          </a:xfrm>
        </p:spPr>
        <p:txBody>
          <a:bodyPr/>
          <a:lstStyle/>
          <a:p>
            <a:pPr algn="r">
              <a:defRPr/>
            </a:pPr>
            <a:r>
              <a:rPr lang="nl-NL" dirty="0" smtClean="0"/>
              <a:t>Spending Reviews in the Netherlands</a:t>
            </a:r>
            <a:endParaRPr lang="nl-NL" dirty="0"/>
          </a:p>
        </p:txBody>
      </p:sp>
    </p:spTree>
    <p:extLst>
      <p:ext uri="{BB962C8B-B14F-4D97-AF65-F5344CB8AC3E}">
        <p14:creationId xmlns="" xmlns:p14="http://schemas.microsoft.com/office/powerpoint/2010/main" val="3634837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KSTDIA" val="ja"/>
</p:tagLst>
</file>

<file path=ppt/theme/theme1.xml><?xml version="1.0" encoding="utf-8"?>
<a:theme xmlns:a="http://schemas.openxmlformats.org/drawingml/2006/main" name="Inhoud bullet">
  <a:themeElements>
    <a:clrScheme name="">
      <a:dk1>
        <a:srgbClr val="000000"/>
      </a:dk1>
      <a:lt1>
        <a:srgbClr val="FFFFFF"/>
      </a:lt1>
      <a:dk2>
        <a:srgbClr val="046F96"/>
      </a:dk2>
      <a:lt2>
        <a:srgbClr val="EEECE1"/>
      </a:lt2>
      <a:accent1>
        <a:srgbClr val="046F96"/>
      </a:accent1>
      <a:accent2>
        <a:srgbClr val="9ACCD4"/>
      </a:accent2>
      <a:accent3>
        <a:srgbClr val="FFFFFF"/>
      </a:accent3>
      <a:accent4>
        <a:srgbClr val="000000"/>
      </a:accent4>
      <a:accent5>
        <a:srgbClr val="AABBC9"/>
      </a:accent5>
      <a:accent6>
        <a:srgbClr val="8BB9C0"/>
      </a:accent6>
      <a:hlink>
        <a:srgbClr val="ED8FBB"/>
      </a:hlink>
      <a:folHlink>
        <a:srgbClr val="900079"/>
      </a:folHlink>
    </a:clrScheme>
    <a:fontScheme name="Inhoud bullet">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nhoud bullet 1">
        <a:dk1>
          <a:srgbClr val="000000"/>
        </a:dk1>
        <a:lt1>
          <a:srgbClr val="FFFFFF"/>
        </a:lt1>
        <a:dk2>
          <a:srgbClr val="529D26"/>
        </a:dk2>
        <a:lt2>
          <a:srgbClr val="EEECE1"/>
        </a:lt2>
        <a:accent1>
          <a:srgbClr val="529D26"/>
        </a:accent1>
        <a:accent2>
          <a:srgbClr val="24C2B0"/>
        </a:accent2>
        <a:accent3>
          <a:srgbClr val="FFFFFF"/>
        </a:accent3>
        <a:accent4>
          <a:srgbClr val="000000"/>
        </a:accent4>
        <a:accent5>
          <a:srgbClr val="B3CCAC"/>
        </a:accent5>
        <a:accent6>
          <a:srgbClr val="20B09F"/>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Inhoud bullet 2">
        <a:dk1>
          <a:srgbClr val="000000"/>
        </a:dk1>
        <a:lt1>
          <a:srgbClr val="FFFFFF"/>
        </a:lt1>
        <a:dk2>
          <a:srgbClr val="529D26"/>
        </a:dk2>
        <a:lt2>
          <a:srgbClr val="EEECE1"/>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A10086"/>
        </a:folHlink>
      </a:clrScheme>
      <a:clrMap bg1="lt1" tx1="dk1" bg2="lt2" tx2="dk2" accent1="accent1" accent2="accent2" accent3="accent3" accent4="accent4" accent5="accent5" accent6="accent6" hlink="hlink" folHlink="folHlink"/>
    </a:extraClrScheme>
    <a:extraClrScheme>
      <a:clrScheme name="Inhoud bullet 3">
        <a:dk1>
          <a:srgbClr val="000000"/>
        </a:dk1>
        <a:lt1>
          <a:srgbClr val="FFFFFF"/>
        </a:lt1>
        <a:dk2>
          <a:srgbClr val="529D26"/>
        </a:dk2>
        <a:lt2>
          <a:srgbClr val="EEECE1"/>
        </a:lt2>
        <a:accent1>
          <a:srgbClr val="529D26"/>
        </a:accent1>
        <a:accent2>
          <a:srgbClr val="58AE8B"/>
        </a:accent2>
        <a:accent3>
          <a:srgbClr val="FFFFFF"/>
        </a:accent3>
        <a:accent4>
          <a:srgbClr val="000000"/>
        </a:accent4>
        <a:accent5>
          <a:srgbClr val="B3CCAC"/>
        </a:accent5>
        <a:accent6>
          <a:srgbClr val="4F9D7D"/>
        </a:accent6>
        <a:hlink>
          <a:srgbClr val="2494C5"/>
        </a:hlink>
        <a:folHlink>
          <a:srgbClr val="9ACCD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andaardontwerp">
  <a:themeElements>
    <a:clrScheme name="Kleurenschema Groen">
      <a:dk1>
        <a:sysClr val="windowText" lastClr="000000"/>
      </a:dk1>
      <a:lt1>
        <a:sysClr val="window" lastClr="FFFFFF"/>
      </a:lt1>
      <a:dk2>
        <a:srgbClr val="F4BBD6"/>
      </a:dk2>
      <a:lt2>
        <a:srgbClr val="EEECE1"/>
      </a:lt2>
      <a:accent1>
        <a:srgbClr val="046F96"/>
      </a:accent1>
      <a:accent2>
        <a:srgbClr val="9ACCD4"/>
      </a:accent2>
      <a:accent3>
        <a:srgbClr val="ED8FBB"/>
      </a:accent3>
      <a:accent4>
        <a:srgbClr val="900079"/>
      </a:accent4>
      <a:accent5>
        <a:srgbClr val="47145C"/>
      </a:accent5>
      <a:accent6>
        <a:srgbClr val="0E4A10"/>
      </a:accent6>
      <a:hlink>
        <a:srgbClr val="0000FF"/>
      </a:hlink>
      <a:folHlink>
        <a:srgbClr val="800080"/>
      </a:folHlink>
    </a:clrScheme>
    <a:fontScheme name="Standaardontwerp">
      <a:majorFont>
        <a:latin typeface="Verdana"/>
        <a:ea typeface=""/>
        <a:cs typeface="Arial"/>
      </a:majorFont>
      <a:minorFont>
        <a:latin typeface="Verdana"/>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1761</TotalTime>
  <Words>1155</Words>
  <Application>Microsoft Office PowerPoint</Application>
  <PresentationFormat>Diavoorstelling (4:3)</PresentationFormat>
  <Paragraphs>286</Paragraphs>
  <Slides>27</Slides>
  <Notes>11</Notes>
  <HiddenSlides>0</HiddenSlides>
  <MMClips>0</MMClips>
  <ScaleCrop>false</ScaleCrop>
  <HeadingPairs>
    <vt:vector size="6" baseType="variant">
      <vt:variant>
        <vt:lpstr>Thema</vt:lpstr>
      </vt:variant>
      <vt:variant>
        <vt:i4>2</vt:i4>
      </vt:variant>
      <vt:variant>
        <vt:lpstr>Ingesloten OLE-bronprogramma's</vt:lpstr>
      </vt:variant>
      <vt:variant>
        <vt:i4>1</vt:i4>
      </vt:variant>
      <vt:variant>
        <vt:lpstr>Diatitels</vt:lpstr>
      </vt:variant>
      <vt:variant>
        <vt:i4>27</vt:i4>
      </vt:variant>
    </vt:vector>
  </HeadingPairs>
  <TitlesOfParts>
    <vt:vector size="30" baseType="lpstr">
      <vt:lpstr>Inhoud bullet</vt:lpstr>
      <vt:lpstr>Standaardontwerp</vt:lpstr>
      <vt:lpstr>Microsoft Office Excel 97-2003 Worksheet</vt:lpstr>
      <vt:lpstr>Dia 1</vt:lpstr>
      <vt:lpstr>Definition of spending review  </vt:lpstr>
      <vt:lpstr>Dia 3</vt:lpstr>
      <vt:lpstr>Contents</vt:lpstr>
      <vt:lpstr>Dia 5</vt:lpstr>
      <vt:lpstr>Political context </vt:lpstr>
      <vt:lpstr>Dutch evaluation system </vt:lpstr>
      <vt:lpstr>Number of spending Reviews: 1981-2015 </vt:lpstr>
      <vt:lpstr>Dia 9</vt:lpstr>
      <vt:lpstr>Spending Reviews: Connected to budgetary process</vt:lpstr>
      <vt:lpstr>Policy and budget decision-making</vt:lpstr>
      <vt:lpstr>Spending reviews: Connected to budgetary process</vt:lpstr>
      <vt:lpstr>Terms of reference</vt:lpstr>
      <vt:lpstr>Types op topics</vt:lpstr>
      <vt:lpstr>Dia 15</vt:lpstr>
      <vt:lpstr>Spending reviews: Completely (?) independent  </vt:lpstr>
      <vt:lpstr>Spending reviews: Completely (?) independent</vt:lpstr>
      <vt:lpstr>Spending review committee</vt:lpstr>
      <vt:lpstr>Dia 19</vt:lpstr>
      <vt:lpstr>Spending reviews: Creative  </vt:lpstr>
      <vt:lpstr>Dia 21</vt:lpstr>
      <vt:lpstr>Need for comprehensive spending review 2009/2010</vt:lpstr>
      <vt:lpstr>Timetable</vt:lpstr>
      <vt:lpstr>Comprehensive Spending Review 2009/2010</vt:lpstr>
      <vt:lpstr>Topics comprehensive spending review 2009/2010</vt:lpstr>
      <vt:lpstr>Outcome  </vt:lpstr>
      <vt:lpstr>Spending reviews have significant impact    </vt:lpstr>
    </vt:vector>
  </TitlesOfParts>
  <Company>Ministerie van Financiën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Schols and Timmermans (2016)</dc:creator>
  <cp:lastModifiedBy>SCHOLS</cp:lastModifiedBy>
  <cp:revision>188</cp:revision>
  <dcterms:created xsi:type="dcterms:W3CDTF">2009-01-23T09:04:29Z</dcterms:created>
  <dcterms:modified xsi:type="dcterms:W3CDTF">2016-11-04T08:23:13Z</dcterms:modified>
</cp:coreProperties>
</file>