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30"/>
  </p:notesMasterIdLst>
  <p:handoutMasterIdLst>
    <p:handoutMasterId r:id="rId31"/>
  </p:handoutMasterIdLst>
  <p:sldIdLst>
    <p:sldId id="290" r:id="rId3"/>
    <p:sldId id="326" r:id="rId4"/>
    <p:sldId id="329" r:id="rId5"/>
    <p:sldId id="292" r:id="rId6"/>
    <p:sldId id="321" r:id="rId7"/>
    <p:sldId id="295" r:id="rId8"/>
    <p:sldId id="298" r:id="rId9"/>
    <p:sldId id="300" r:id="rId10"/>
    <p:sldId id="338" r:id="rId11"/>
    <p:sldId id="331" r:id="rId12"/>
    <p:sldId id="297" r:id="rId13"/>
    <p:sldId id="315" r:id="rId14"/>
    <p:sldId id="317" r:id="rId15"/>
    <p:sldId id="325" r:id="rId16"/>
    <p:sldId id="332" r:id="rId17"/>
    <p:sldId id="334" r:id="rId18"/>
    <p:sldId id="324" r:id="rId19"/>
    <p:sldId id="302" r:id="rId20"/>
    <p:sldId id="335" r:id="rId21"/>
    <p:sldId id="337" r:id="rId22"/>
    <p:sldId id="304" r:id="rId23"/>
    <p:sldId id="318" r:id="rId24"/>
    <p:sldId id="309" r:id="rId25"/>
    <p:sldId id="306" r:id="rId26"/>
    <p:sldId id="322" r:id="rId27"/>
    <p:sldId id="308" r:id="rId28"/>
    <p:sldId id="311" r:id="rId29"/>
  </p:sldIdLst>
  <p:sldSz cx="9144000" cy="6858000" type="screen4x3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OC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8736" autoAdjust="0"/>
  </p:normalViewPr>
  <p:slideViewPr>
    <p:cSldViewPr snapToGrid="0">
      <p:cViewPr varScale="1">
        <p:scale>
          <a:sx n="112" d="100"/>
          <a:sy n="112" d="100"/>
        </p:scale>
        <p:origin x="18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A1B3-A1FA-4F94-9DA9-FBB0398FC8E1}" type="datetimeFigureOut">
              <a:rPr lang="nl-NL" smtClean="0"/>
              <a:pPr/>
              <a:t>10-11-2016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1FAA-BDFA-49FB-A58A-0C69DA0BD9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0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2341E-3CF0-4656-8CE4-9117A46C4B67}" type="datetimeFigureOut">
              <a:rPr lang="nl-NL"/>
              <a:pPr>
                <a:defRPr/>
              </a:pPr>
              <a:t>10-11-2016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68D80-75C9-4F18-B9CE-6964CC2CF74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4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Questions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from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working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group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performance and program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budgeting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ow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approach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technically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designed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and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implemented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well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additional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technical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details and practical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lessons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learns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from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efforts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to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increase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of performance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information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spending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reviews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and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blending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elements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of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spending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reviews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into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the performance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budgeting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process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68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35CC5D-70AF-4237-861C-58E3BA07BB76}" type="slidenum">
              <a:rPr lang="nl-NL">
                <a:solidFill>
                  <a:prstClr val="white"/>
                </a:solidFill>
              </a:rPr>
              <a:pPr/>
              <a:t>19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720" y="4721739"/>
            <a:ext cx="5445762" cy="447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1"/>
              </a:spcBef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</a:pPr>
            <a:endParaRPr lang="en-GB" dirty="0"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2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044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B00D19-5C9E-419A-8FA0-01FDC7149FB8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22813"/>
            <a:ext cx="5445125" cy="4473575"/>
          </a:xfrm>
          <a:noFill/>
        </p:spPr>
        <p:txBody>
          <a:bodyPr wrap="none" anchor="ctr"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56038" y="9444038"/>
            <a:ext cx="294957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</a:pPr>
            <a:fld id="{5B922B36-5DE7-48AD-A80C-3AA899EE7C0B}" type="slidenum">
              <a:rPr lang="nl-NL" sz="1200"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7788" algn="l"/>
                  <a:tab pos="1797050" algn="l"/>
                  <a:tab pos="2246313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6650" algn="l"/>
                  <a:tab pos="5395913" algn="l"/>
                  <a:tab pos="5846763" algn="l"/>
                  <a:tab pos="6296025" algn="l"/>
                  <a:tab pos="6745288" algn="l"/>
                  <a:tab pos="7196138" algn="l"/>
                  <a:tab pos="7645400" algn="l"/>
                  <a:tab pos="8096250" algn="l"/>
                  <a:tab pos="8545513" algn="l"/>
                  <a:tab pos="8994775" algn="l"/>
                </a:tabLst>
              </a:pPr>
              <a:t>3</a:t>
            </a:fld>
            <a:endParaRPr lang="nl-NL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1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39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66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9831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75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nl-NL" dirty="0" err="1" smtClean="0"/>
              <a:t>Identfiy</a:t>
            </a:r>
            <a:r>
              <a:rPr lang="nl-NL" baseline="0" dirty="0" smtClean="0"/>
              <a:t> 4 </a:t>
            </a:r>
            <a:r>
              <a:rPr lang="nl-NL" baseline="0" dirty="0" err="1" smtClean="0"/>
              <a:t>typtes</a:t>
            </a:r>
            <a:r>
              <a:rPr lang="nl-NL" baseline="0" dirty="0" smtClean="0"/>
              <a:t> of topics.</a:t>
            </a:r>
          </a:p>
          <a:p>
            <a:pPr>
              <a:buFont typeface="Arial" pitchFamily="34" charset="0"/>
              <a:buNone/>
            </a:pPr>
            <a:r>
              <a:rPr lang="nl-NL" baseline="0" dirty="0" err="1" smtClean="0"/>
              <a:t>Selection</a:t>
            </a:r>
            <a:r>
              <a:rPr lang="nl-NL" baseline="0" dirty="0" smtClean="0"/>
              <a:t> of topics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:</a:t>
            </a:r>
          </a:p>
          <a:p>
            <a:pPr>
              <a:buFontTx/>
              <a:buChar char="-"/>
            </a:pPr>
            <a:r>
              <a:rPr lang="nl-NL" baseline="0" dirty="0" err="1" smtClean="0"/>
              <a:t>There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f</a:t>
            </a:r>
            <a:r>
              <a:rPr lang="nl-NL" dirty="0" err="1" smtClean="0"/>
              <a:t>inancial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err="1" smtClean="0"/>
              <a:t>Relevance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line</a:t>
            </a:r>
            <a:r>
              <a:rPr lang="nl-NL" dirty="0" smtClean="0"/>
              <a:t> </a:t>
            </a:r>
            <a:r>
              <a:rPr lang="nl-NL" dirty="0" err="1" smtClean="0"/>
              <a:t>ministry</a:t>
            </a:r>
            <a:r>
              <a:rPr lang="nl-NL" dirty="0" smtClean="0"/>
              <a:t>/society</a:t>
            </a:r>
          </a:p>
          <a:p>
            <a:pPr>
              <a:buFontTx/>
              <a:buChar char="-"/>
            </a:pPr>
            <a:r>
              <a:rPr lang="nl-NL" dirty="0" smtClean="0"/>
              <a:t>No consensus </a:t>
            </a:r>
          </a:p>
          <a:p>
            <a:pPr>
              <a:buFontTx/>
              <a:buChar char="-"/>
            </a:pPr>
            <a:r>
              <a:rPr lang="nl-NL" dirty="0" err="1" smtClean="0"/>
              <a:t>Political</a:t>
            </a:r>
            <a:r>
              <a:rPr lang="nl-NL" dirty="0" smtClean="0"/>
              <a:t> </a:t>
            </a:r>
            <a:r>
              <a:rPr lang="nl-NL" dirty="0" err="1" smtClean="0"/>
              <a:t>taboo</a:t>
            </a:r>
            <a:endParaRPr lang="nl-NL" dirty="0" smtClean="0"/>
          </a:p>
          <a:p>
            <a:pPr>
              <a:buFontTx/>
              <a:buNone/>
            </a:pPr>
            <a:r>
              <a:rPr lang="nl-NL" dirty="0" smtClean="0"/>
              <a:t>-&gt; </a:t>
            </a:r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sure</a:t>
            </a:r>
            <a:r>
              <a:rPr lang="nl-NL" dirty="0" smtClean="0"/>
              <a:t> to </a:t>
            </a:r>
            <a:r>
              <a:rPr lang="nl-NL" dirty="0" err="1" smtClean="0"/>
              <a:t>define</a:t>
            </a:r>
            <a:r>
              <a:rPr lang="nl-NL" dirty="0" smtClean="0"/>
              <a:t> the topic </a:t>
            </a:r>
            <a:r>
              <a:rPr lang="nl-NL" dirty="0" err="1" smtClean="0"/>
              <a:t>well</a:t>
            </a:r>
            <a:r>
              <a:rPr lang="nl-NL" dirty="0" smtClean="0"/>
              <a:t>;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too</a:t>
            </a:r>
            <a:r>
              <a:rPr lang="nl-NL" dirty="0" smtClean="0"/>
              <a:t> </a:t>
            </a:r>
            <a:r>
              <a:rPr lang="nl-NL" dirty="0" err="1" smtClean="0"/>
              <a:t>small</a:t>
            </a:r>
            <a:r>
              <a:rPr lang="nl-NL" dirty="0" smtClean="0"/>
              <a:t> -&gt; </a:t>
            </a:r>
            <a:r>
              <a:rPr lang="nl-NL" dirty="0" err="1" smtClean="0"/>
              <a:t>already</a:t>
            </a:r>
            <a:r>
              <a:rPr lang="nl-NL" dirty="0" smtClean="0"/>
              <a:t> in </a:t>
            </a:r>
            <a:r>
              <a:rPr lang="nl-NL" dirty="0" err="1" smtClean="0"/>
              <a:t>terms</a:t>
            </a:r>
            <a:r>
              <a:rPr lang="nl-NL" dirty="0" smtClean="0"/>
              <a:t> of </a:t>
            </a:r>
            <a:r>
              <a:rPr lang="nl-NL" dirty="0" err="1" smtClean="0"/>
              <a:t>reference</a:t>
            </a:r>
            <a:endParaRPr lang="nl-NL" dirty="0" smtClean="0"/>
          </a:p>
          <a:p>
            <a:pPr>
              <a:buFont typeface="Arial" pitchFamily="34" charset="0"/>
              <a:buNone/>
            </a:pPr>
            <a:r>
              <a:rPr lang="nl-NL" dirty="0" smtClean="0"/>
              <a:t>Overall: </a:t>
            </a:r>
            <a:r>
              <a:rPr lang="nl-NL" dirty="0" err="1" smtClean="0"/>
              <a:t>balance</a:t>
            </a:r>
            <a:r>
              <a:rPr lang="nl-NL" dirty="0" smtClean="0"/>
              <a:t> in topics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ministries</a:t>
            </a:r>
            <a:r>
              <a:rPr lang="nl-NL" dirty="0" smtClean="0"/>
              <a:t> </a:t>
            </a:r>
          </a:p>
          <a:p>
            <a:pPr>
              <a:buFont typeface="Arial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785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B00D19-5C9E-419A-8FA0-01FDC7149FB8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22813"/>
            <a:ext cx="5445125" cy="4473575"/>
          </a:xfrm>
          <a:noFill/>
        </p:spPr>
        <p:txBody>
          <a:bodyPr wrap="none" anchor="ctr"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56038" y="9444038"/>
            <a:ext cx="294957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126" tIns="46866" rIns="90126" bIns="46866" anchor="b"/>
          <a:lstStyle/>
          <a:p>
            <a:pPr algn="r">
              <a:tabLst>
                <a:tab pos="0" algn="l"/>
                <a:tab pos="447675" algn="l"/>
                <a:tab pos="896938" algn="l"/>
                <a:tab pos="1347788" algn="l"/>
                <a:tab pos="1797050" algn="l"/>
                <a:tab pos="2246313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6650" algn="l"/>
                <a:tab pos="5395913" algn="l"/>
                <a:tab pos="5846763" algn="l"/>
                <a:tab pos="6296025" algn="l"/>
                <a:tab pos="6745288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</a:pPr>
            <a:fld id="{5B922B36-5DE7-48AD-A80C-3AA899EE7C0B}" type="slidenum">
              <a:rPr lang="nl-NL" sz="1200"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7788" algn="l"/>
                  <a:tab pos="1797050" algn="l"/>
                  <a:tab pos="2246313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6650" algn="l"/>
                  <a:tab pos="5395913" algn="l"/>
                  <a:tab pos="5846763" algn="l"/>
                  <a:tab pos="6296025" algn="l"/>
                  <a:tab pos="6745288" algn="l"/>
                  <a:tab pos="7196138" algn="l"/>
                  <a:tab pos="7645400" algn="l"/>
                  <a:tab pos="8096250" algn="l"/>
                  <a:tab pos="8545513" algn="l"/>
                  <a:tab pos="8994775" algn="l"/>
                </a:tabLst>
              </a:pPr>
              <a:t>15</a:t>
            </a:fld>
            <a:endParaRPr lang="nl-NL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2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8473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5920-6B08-4E7D-82F2-EC74BD9E89B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4650" y="6378575"/>
            <a:ext cx="712788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0EE3-14D3-4088-9560-4A9252443A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19FB-D2A1-4DB9-A6AC-10E2DBC6AC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9E1E-8EED-4ABD-982C-7424D8DFE2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BAF9-9CE9-4D77-9C3C-CAE7950591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27C8-FA47-4577-9706-C736BC1E56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073A-E9B2-42A5-ABBC-AF6D0D828C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641850" y="6542088"/>
            <a:ext cx="418465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3 juni 2010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645025" y="6362700"/>
            <a:ext cx="4183063" cy="284163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 dirty="0" err="1"/>
              <a:t>Fiscal</a:t>
            </a:r>
            <a:r>
              <a:rPr lang="nl-NL" dirty="0"/>
              <a:t> </a:t>
            </a:r>
            <a:r>
              <a:rPr lang="nl-NL" dirty="0" err="1"/>
              <a:t>Consolidation</a:t>
            </a:r>
            <a:r>
              <a:rPr lang="nl-NL" dirty="0"/>
              <a:t> in the Netherlands</a:t>
            </a:r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350" y="6362700"/>
            <a:ext cx="712788" cy="363538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845DB-13F5-4340-8017-19675E2C2E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6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6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Spending Reviews in The Netherlands</a:t>
            </a:r>
            <a:endParaRPr lang="nl-NL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1C050A5-6120-407B-9D7B-05AEA3ABFE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3" r:id="rId6"/>
    <p:sldLayoutId id="2147484364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bigstockphoto.com/image-924539/stock-photo-freedom-of-mind&amp;sa=U&amp;ei=1IN4U7jVIu-b1AX0x4H4BA&amp;ved=0CDYQ9QEwBA&amp;usg=AFQjCNFzrayvtoaYmVO-AUSHgdMMbiOsF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url?q=http://www.bigstockphoto.com/image-924539/stock-photo-freedom-of-mind&amp;sa=U&amp;ei=1IN4U7jVIu-b1AX0x4H4BA&amp;ved=0CDYQ9QEwBA&amp;usg=AFQjCNFzrayvtoaYmVO-AUSHgdMMbiOsFA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en.wikipedia.org/wiki/Thinking_outside_the_box&amp;sa=U&amp;ei=7ZZ4U5S0NMS47QbSrIC4Aw&amp;ved=0CDIQ9QEwAg&amp;usg=AFQjCNHtFIFnTnxNv6Et2m1WJiw9-SOQ6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5153890" y="1875102"/>
            <a:ext cx="3990110" cy="17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noProof="1" smtClean="0">
                <a:solidFill>
                  <a:srgbClr val="FFFFFF"/>
                </a:solidFill>
              </a:rPr>
              <a:t>Обзор государственных расходов в Нидерландах</a:t>
            </a:r>
            <a:endParaRPr lang="nl-NL" b="1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nl-NL" sz="1800" noProof="1">
              <a:solidFill>
                <a:srgbClr val="FFFFFF"/>
              </a:solidFill>
            </a:endParaRPr>
          </a:p>
        </p:txBody>
      </p:sp>
      <p:sp>
        <p:nvSpPr>
          <p:cNvPr id="5125" name="TMNaamSpreker"/>
          <p:cNvSpPr txBox="1">
            <a:spLocks noChangeArrowheads="1"/>
          </p:cNvSpPr>
          <p:nvPr/>
        </p:nvSpPr>
        <p:spPr bwMode="auto">
          <a:xfrm>
            <a:off x="4717473" y="5325687"/>
            <a:ext cx="4426527" cy="118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sz="1600" noProof="1" smtClean="0">
                <a:solidFill>
                  <a:srgbClr val="FFFFFF"/>
                </a:solidFill>
              </a:rPr>
              <a:t>Марион Шольс</a:t>
            </a:r>
            <a:endParaRPr lang="nl-NL" sz="1600" noProof="1" smtClean="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sz="1600" noProof="1" smtClean="0">
                <a:solidFill>
                  <a:srgbClr val="FFFFFF"/>
                </a:solidFill>
              </a:rPr>
              <a:t>Старший советник </a:t>
            </a:r>
            <a:endParaRPr lang="nl-NL" sz="1600" noProof="1" smtClean="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sz="1600" noProof="1" smtClean="0">
                <a:solidFill>
                  <a:srgbClr val="FFFFFF"/>
                </a:solidFill>
              </a:rPr>
              <a:t>Отдел стратегического анализа Министерства финансов Нидерландов</a:t>
            </a:r>
            <a:endParaRPr lang="nl-NL" sz="1600" noProof="1" smtClean="0">
              <a:solidFill>
                <a:srgbClr val="FFFFFF"/>
              </a:solidFill>
            </a:endParaRPr>
          </a:p>
        </p:txBody>
      </p:sp>
      <p:sp>
        <p:nvSpPr>
          <p:cNvPr id="5126" name="TMNaamConferentie"/>
          <p:cNvSpPr txBox="1">
            <a:spLocks noChangeArrowheads="1"/>
          </p:cNvSpPr>
          <p:nvPr/>
        </p:nvSpPr>
        <p:spPr bwMode="auto">
          <a:xfrm>
            <a:off x="4779818" y="3708400"/>
            <a:ext cx="4364182" cy="1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SzPct val="80000"/>
            </a:pPr>
            <a:r>
              <a:rPr lang="ru-RU" sz="1600" b="1" i="1" noProof="1" smtClean="0">
                <a:solidFill>
                  <a:srgbClr val="FFFFFF"/>
                </a:solidFill>
              </a:rPr>
              <a:t>Презентация на встрече рабочей группы по программно-целевому бюджетному планированию</a:t>
            </a:r>
            <a:r>
              <a:rPr lang="en-US" sz="1600" b="1" i="1" noProof="1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buSzPct val="80000"/>
            </a:pPr>
            <a:r>
              <a:rPr lang="ru-RU" sz="1600" b="1" i="1" noProof="1" smtClean="0">
                <a:solidFill>
                  <a:srgbClr val="FFFFFF"/>
                </a:solidFill>
              </a:rPr>
              <a:t>Бюджетное сообщество </a:t>
            </a:r>
            <a:r>
              <a:rPr lang="en-US" sz="1600" b="1" i="1" noProof="1" smtClean="0">
                <a:solidFill>
                  <a:srgbClr val="FFFFFF"/>
                </a:solidFill>
              </a:rPr>
              <a:t>PEMPAL</a:t>
            </a:r>
            <a:endParaRPr lang="ru-RU" sz="1600" b="1" i="1" noProof="1" smtClean="0">
              <a:solidFill>
                <a:srgbClr val="FFFFFF"/>
              </a:solidFill>
            </a:endParaRPr>
          </a:p>
          <a:p>
            <a:pPr eaLnBrk="1" hangingPunct="1">
              <a:buSzPct val="80000"/>
            </a:pPr>
            <a:r>
              <a:rPr lang="nl-NL" sz="1600" b="1" i="1" noProof="1" smtClean="0">
                <a:solidFill>
                  <a:srgbClr val="FFFFFF"/>
                </a:solidFill>
              </a:rPr>
              <a:t>23 </a:t>
            </a:r>
            <a:r>
              <a:rPr lang="ru-RU" sz="1600" b="1" i="1" noProof="1" smtClean="0">
                <a:solidFill>
                  <a:srgbClr val="FFFFFF"/>
                </a:solidFill>
              </a:rPr>
              <a:t>ноября </a:t>
            </a:r>
            <a:r>
              <a:rPr lang="nl-NL" sz="1600" b="1" i="1" noProof="1" smtClean="0">
                <a:solidFill>
                  <a:srgbClr val="FFFFFF"/>
                </a:solidFill>
              </a:rPr>
              <a:t>2016</a:t>
            </a:r>
            <a:r>
              <a:rPr lang="ru-RU" sz="1600" b="1" i="1" noProof="1" smtClean="0">
                <a:solidFill>
                  <a:srgbClr val="FFFFFF"/>
                </a:solidFill>
              </a:rPr>
              <a:t> г.</a:t>
            </a:r>
            <a:endParaRPr lang="nl-NL" sz="1600" b="1" i="1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494462"/>
            <a:ext cx="712788" cy="363538"/>
          </a:xfrm>
        </p:spPr>
        <p:txBody>
          <a:bodyPr/>
          <a:lstStyle/>
          <a:p>
            <a:pPr>
              <a:defRPr/>
            </a:pPr>
            <a:fld id="{E63EF6C5-BAE4-4927-8BFA-7E0889374C6C}" type="slidenum">
              <a:rPr lang="nl-NL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2" y="1233488"/>
            <a:ext cx="8777287" cy="609600"/>
          </a:xfrm>
          <a:noFill/>
        </p:spPr>
        <p:txBody>
          <a:bodyPr anchor="ctr"/>
          <a:lstStyle/>
          <a:p>
            <a:pPr>
              <a:defRPr/>
            </a:pPr>
            <a:r>
              <a:rPr lang="ru-RU" sz="2000" dirty="0" smtClean="0"/>
              <a:t>Обзор государственных расходов</a:t>
            </a:r>
            <a:r>
              <a:rPr lang="en-US" sz="2000" dirty="0" smtClean="0"/>
              <a:t>: </a:t>
            </a:r>
            <a:r>
              <a:rPr lang="ru-RU" sz="2000" dirty="0" smtClean="0"/>
              <a:t>связь с бюджетным процессом</a:t>
            </a:r>
            <a:endParaRPr lang="en-US" sz="2000" dirty="0" smtClean="0"/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66713" y="1947863"/>
            <a:ext cx="8777287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400" dirty="0" smtClean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14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4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400" dirty="0"/>
          </a:p>
        </p:txBody>
      </p:sp>
      <p:pic>
        <p:nvPicPr>
          <p:cNvPr id="8" name="Picture 2" descr="N:\Irf\BSA\Buitenland\2014 Slovenie\two hands conec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7100" y="2206623"/>
            <a:ext cx="4749800" cy="338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7" y="1128464"/>
            <a:ext cx="8489517" cy="449220"/>
          </a:xfrm>
        </p:spPr>
        <p:txBody>
          <a:bodyPr/>
          <a:lstStyle/>
          <a:p>
            <a:r>
              <a:rPr lang="ru-RU" sz="2400" noProof="0" dirty="0" smtClean="0"/>
              <a:t>Принятие решений по вопросам политики и бюджета</a:t>
            </a:r>
            <a:endParaRPr lang="en-US" sz="2400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47210" y="1683326"/>
            <a:ext cx="5288972" cy="4582391"/>
          </a:xfrm>
        </p:spPr>
        <p:txBody>
          <a:bodyPr/>
          <a:lstStyle/>
          <a:p>
            <a:pPr>
              <a:spcBef>
                <a:spcPts val="600"/>
              </a:spcBef>
              <a:buAutoNum type="arabicParenR"/>
            </a:pPr>
            <a:endParaRPr lang="en-US" sz="1600" b="1" noProof="0" dirty="0" smtClean="0"/>
          </a:p>
          <a:p>
            <a:pPr>
              <a:spcBef>
                <a:spcPts val="600"/>
              </a:spcBef>
              <a:buAutoNum type="arabicParenR"/>
            </a:pPr>
            <a:endParaRPr lang="en-US" sz="1600" b="1" noProof="0" dirty="0" smtClean="0"/>
          </a:p>
          <a:p>
            <a:pPr>
              <a:spcBef>
                <a:spcPts val="600"/>
              </a:spcBef>
              <a:buAutoNum type="arabicParenR"/>
            </a:pPr>
            <a:r>
              <a:rPr lang="ru-RU" sz="1600" b="1" noProof="0" dirty="0" smtClean="0"/>
              <a:t>Заключение коалиционного соглашения в начале работы кабинета министров</a:t>
            </a:r>
            <a:endParaRPr lang="en-US" sz="1600" b="1" noProof="0" dirty="0" smtClean="0"/>
          </a:p>
          <a:p>
            <a:pPr>
              <a:spcBef>
                <a:spcPts val="600"/>
              </a:spcBef>
            </a:pPr>
            <a:r>
              <a:rPr lang="en-US" sz="1600" noProof="0" dirty="0" smtClean="0"/>
              <a:t/>
            </a:r>
            <a:br>
              <a:rPr lang="en-US" sz="1600" noProof="0" dirty="0" smtClean="0"/>
            </a:br>
            <a:endParaRPr lang="en-US" sz="1600" noProof="0" dirty="0" smtClean="0"/>
          </a:p>
          <a:p>
            <a:pPr>
              <a:spcBef>
                <a:spcPts val="600"/>
              </a:spcBef>
              <a:buAutoNum type="arabicParenR" startAt="2"/>
            </a:pPr>
            <a:r>
              <a:rPr lang="ru-RU" sz="1600" b="1" noProof="0" dirty="0" smtClean="0"/>
              <a:t>Ежегодная корректировка планов и бюджета</a:t>
            </a:r>
            <a:r>
              <a:rPr lang="en-US" sz="1600" b="1" noProof="0" dirty="0" smtClean="0"/>
              <a:t> </a:t>
            </a:r>
          </a:p>
          <a:p>
            <a:pPr lvl="1">
              <a:buNone/>
            </a:pPr>
            <a:endParaRPr lang="en-US" sz="1600" noProof="0" dirty="0" smtClean="0"/>
          </a:p>
          <a:p>
            <a:pPr lvl="1">
              <a:buNone/>
            </a:pPr>
            <a:r>
              <a:rPr lang="en-US" sz="1600" noProof="0" dirty="0" smtClean="0"/>
              <a:t>=&gt;  </a:t>
            </a:r>
            <a:r>
              <a:rPr lang="ru-RU" sz="1600" noProof="0" dirty="0" smtClean="0"/>
              <a:t>Необходимость формирования информации об актуальности, эффективности, результативности будущих мер политики и затратах на их реализацию</a:t>
            </a:r>
            <a:endParaRPr lang="en-US" noProof="0" dirty="0" smtClean="0"/>
          </a:p>
          <a:p>
            <a:pPr lvl="1">
              <a:buNone/>
            </a:pPr>
            <a:endParaRPr lang="en-US" noProof="0" dirty="0" smtClean="0"/>
          </a:p>
          <a:p>
            <a:pPr lvl="1">
              <a:buNone/>
            </a:pPr>
            <a:endParaRPr lang="en-US" noProof="0" dirty="0" smtClean="0"/>
          </a:p>
          <a:p>
            <a:pPr>
              <a:buFontTx/>
              <a:buChar char="-"/>
            </a:pPr>
            <a:endParaRPr lang="en-US" noProof="0" dirty="0" smtClean="0"/>
          </a:p>
          <a:p>
            <a:pPr>
              <a:buFontTx/>
              <a:buChar char="-"/>
            </a:pP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9E1E-8EED-4ABD-982C-7424D8DFE23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36866" name="Picture 2" descr="N:\Irf\BSA\Buitenland\korea 2015\thV1J82M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162720"/>
            <a:ext cx="2857500" cy="1943100"/>
          </a:xfrm>
          <a:prstGeom prst="rect">
            <a:avLst/>
          </a:prstGeom>
          <a:noFill/>
        </p:spPr>
      </p:pic>
      <p:pic>
        <p:nvPicPr>
          <p:cNvPr id="36867" name="Picture 3" descr="N:\Irf\BSA\Buitenland\korea 2015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2046435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20" y="1288588"/>
            <a:ext cx="8869680" cy="571500"/>
          </a:xfrm>
        </p:spPr>
        <p:txBody>
          <a:bodyPr/>
          <a:lstStyle/>
          <a:p>
            <a:r>
              <a:rPr lang="ru-RU" sz="2000" dirty="0" smtClean="0"/>
              <a:t>Обзор государственных расходов</a:t>
            </a:r>
            <a:r>
              <a:rPr lang="en-US" sz="2000" dirty="0" smtClean="0"/>
              <a:t>: </a:t>
            </a:r>
            <a:r>
              <a:rPr lang="ru-RU" sz="2000" dirty="0" smtClean="0"/>
              <a:t>связь с бюджетным процессом</a:t>
            </a:r>
            <a:endParaRPr lang="en-US" sz="2000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2427" y="1800225"/>
            <a:ext cx="6272818" cy="4414838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noProof="0" dirty="0" smtClean="0"/>
              <a:t>  </a:t>
            </a:r>
            <a:r>
              <a:rPr lang="ru-RU" sz="1600" dirty="0" smtClean="0"/>
              <a:t>Переговоры </a:t>
            </a:r>
            <a:r>
              <a:rPr lang="ru-RU" sz="1600" noProof="0" dirty="0" smtClean="0"/>
              <a:t>по отдельным темам увязаны с переговорами по бюджету.  </a:t>
            </a:r>
            <a:endParaRPr lang="en-US" sz="1600" noProof="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ru-RU" sz="1600" dirty="0" smtClean="0"/>
              <a:t>Действие инструмента координируется Министерством финансов. </a:t>
            </a:r>
            <a:endParaRPr lang="en-US" sz="160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ru-RU" sz="1600" dirty="0" smtClean="0"/>
              <a:t>Кабинет министров принимает решение о техническом задании на проведение обзора расходов.</a:t>
            </a:r>
            <a:r>
              <a:rPr lang="en-US" sz="1600" noProof="0" dirty="0" smtClean="0"/>
              <a:t> </a:t>
            </a:r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ru-RU" sz="1600" dirty="0" smtClean="0"/>
              <a:t>Техническое </a:t>
            </a:r>
            <a:r>
              <a:rPr lang="ru-RU" sz="1600" noProof="0" dirty="0" smtClean="0"/>
              <a:t>задание публикуется в составе меморандума о бюджете. </a:t>
            </a:r>
            <a:endParaRPr lang="en-US" sz="1600" noProof="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600" dirty="0" smtClean="0"/>
              <a:t>   </a:t>
            </a:r>
            <a:r>
              <a:rPr lang="ru-RU" sz="1600" dirty="0" smtClean="0"/>
              <a:t>Составление доклада о результатах обзора расходов завершается непосредственно перед началом переговоров по бюджету весной. </a:t>
            </a:r>
            <a:endParaRPr lang="en-US" sz="1600" dirty="0" smtClean="0"/>
          </a:p>
          <a:p>
            <a:pPr marL="0" lvl="1" indent="0">
              <a:lnSpc>
                <a:spcPct val="150000"/>
              </a:lnSpc>
              <a:buFont typeface="Arial" pitchFamily="34" charset="0"/>
              <a:buChar char="•"/>
            </a:pPr>
            <a:endParaRPr lang="en-US" sz="1600" noProof="0" dirty="0" smtClean="0"/>
          </a:p>
          <a:p>
            <a:pPr marL="0" lvl="1" indent="0">
              <a:lnSpc>
                <a:spcPct val="150000"/>
              </a:lnSpc>
              <a:buNone/>
            </a:pPr>
            <a:endParaRPr lang="en-US" sz="1600" noProof="0" dirty="0" smtClean="0"/>
          </a:p>
          <a:p>
            <a:pPr marL="0" lvl="1" indent="0">
              <a:lnSpc>
                <a:spcPct val="150000"/>
              </a:lnSpc>
              <a:buNone/>
            </a:pPr>
            <a:endParaRPr lang="en-US" sz="1600" b="1" noProof="0" dirty="0" smtClean="0"/>
          </a:p>
          <a:p>
            <a:endParaRPr lang="en-US" noProof="0" dirty="0"/>
          </a:p>
        </p:txBody>
      </p:sp>
      <p:pic>
        <p:nvPicPr>
          <p:cNvPr id="5" name="Picture 2" descr="N:\Irf\BSA\Buitenland\2014 Slovenie\two hands conec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430" y="1706139"/>
            <a:ext cx="2485506" cy="200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Техническое задание 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2425" y="1800225"/>
            <a:ext cx="4812003" cy="4414838"/>
          </a:xfrm>
        </p:spPr>
        <p:txBody>
          <a:bodyPr/>
          <a:lstStyle/>
          <a:p>
            <a:pPr lvl="1">
              <a:lnSpc>
                <a:spcPct val="150000"/>
              </a:lnSpc>
            </a:pPr>
            <a:endParaRPr lang="en-US" sz="1600" noProof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sz="1600" noProof="0" dirty="0" smtClean="0">
                <a:solidFill>
                  <a:schemeClr val="tx1"/>
                </a:solidFill>
              </a:rPr>
              <a:t>Общая информация и обоснование</a:t>
            </a:r>
            <a:endParaRPr lang="en-US" sz="1600" noProof="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sz="1600" noProof="0" dirty="0" smtClean="0"/>
              <a:t>Охват обзора</a:t>
            </a:r>
            <a:endParaRPr lang="en-US" sz="1600" noProof="0" dirty="0" smtClean="0"/>
          </a:p>
          <a:p>
            <a:pPr lvl="1">
              <a:lnSpc>
                <a:spcPct val="150000"/>
              </a:lnSpc>
            </a:pPr>
            <a:r>
              <a:rPr lang="ru-RU" sz="1600" noProof="0" dirty="0" smtClean="0"/>
              <a:t>Описание результата, который должен быть обеспечен за счет реализации, как минимум, одного варианта политики     </a:t>
            </a:r>
            <a:r>
              <a:rPr lang="en-US" sz="1600" noProof="0" dirty="0" smtClean="0"/>
              <a:t>(-20%)</a:t>
            </a:r>
          </a:p>
          <a:p>
            <a:pPr lvl="1">
              <a:lnSpc>
                <a:spcPct val="150000"/>
              </a:lnSpc>
            </a:pPr>
            <a:r>
              <a:rPr lang="ru-RU" sz="1600" noProof="0" dirty="0" smtClean="0"/>
              <a:t>Состав рабочей группы, включая внешних экспертов</a:t>
            </a:r>
            <a:endParaRPr lang="en-US" sz="1600" noProof="0" dirty="0" smtClean="0"/>
          </a:p>
          <a:p>
            <a:pPr lvl="1">
              <a:lnSpc>
                <a:spcPct val="150000"/>
              </a:lnSpc>
            </a:pPr>
            <a:r>
              <a:rPr lang="ru-RU" sz="1600" dirty="0" smtClean="0"/>
              <a:t>Срок подготовки доклада</a:t>
            </a:r>
            <a:endParaRPr lang="en-US" sz="1600" noProof="0" dirty="0" smtClean="0"/>
          </a:p>
          <a:p>
            <a:endParaRPr lang="en-US" noProof="0" dirty="0"/>
          </a:p>
        </p:txBody>
      </p:sp>
      <p:pic>
        <p:nvPicPr>
          <p:cNvPr id="4" name="Afbeelding 3" descr="rp_crossro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4504" y="1868234"/>
            <a:ext cx="325240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тем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Широкое направление политики</a:t>
            </a:r>
            <a:r>
              <a:rPr lang="nl-NL" dirty="0" smtClean="0"/>
              <a:t> </a:t>
            </a:r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Сельскохозяйственная политика</a:t>
            </a:r>
            <a:endParaRPr lang="nl-NL" sz="1400" dirty="0" smtClean="0"/>
          </a:p>
          <a:p>
            <a:pPr lvl="4"/>
            <a:endParaRPr lang="nl-NL" sz="14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Конкретное направление деятельности одного министерства</a:t>
            </a:r>
            <a:r>
              <a:rPr lang="nl-NL" dirty="0" smtClean="0"/>
              <a:t> </a:t>
            </a:r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Государственные кредиты образовательным учреждениям</a:t>
            </a:r>
            <a:endParaRPr lang="nl-NL" sz="1400" dirty="0" smtClean="0"/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Системы вооружения</a:t>
            </a:r>
            <a:endParaRPr lang="nl-NL" sz="1400" dirty="0" smtClean="0"/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Инновации в здравоохранении </a:t>
            </a:r>
            <a:endParaRPr lang="nl-NL" sz="1400" dirty="0" smtClean="0"/>
          </a:p>
          <a:p>
            <a:pPr lvl="4"/>
            <a:endParaRPr lang="nl-NL" sz="15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Межведомственные темы</a:t>
            </a:r>
            <a:r>
              <a:rPr lang="nl-NL" dirty="0" smtClean="0"/>
              <a:t> </a:t>
            </a:r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Организация дорожного движения</a:t>
            </a:r>
            <a:endParaRPr lang="nl-NL" sz="1400" dirty="0" smtClean="0"/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Рынок социального жилья</a:t>
            </a:r>
            <a:endParaRPr lang="nl-NL" sz="1400" dirty="0" smtClean="0"/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Пенсионное обеспечение</a:t>
            </a:r>
            <a:endParaRPr lang="nl-NL" sz="1400" dirty="0" smtClean="0"/>
          </a:p>
          <a:p>
            <a:pPr lvl="4">
              <a:buFont typeface="Arial" pitchFamily="34" charset="0"/>
              <a:buChar char="•"/>
            </a:pPr>
            <a:endParaRPr lang="nl-NL" sz="14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Горизонтальные темы</a:t>
            </a:r>
            <a:endParaRPr lang="nl-NL" dirty="0" smtClean="0"/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Правительственные коммуникации</a:t>
            </a:r>
            <a:endParaRPr lang="nl-NL" sz="1400" dirty="0" smtClean="0"/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Субсидии </a:t>
            </a:r>
            <a:endParaRPr lang="nl-N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5287" y="1052513"/>
            <a:ext cx="8424517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Обзоры государственных расходов</a:t>
            </a:r>
            <a:r>
              <a:rPr lang="nl-NL" sz="2400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полная (</a:t>
            </a:r>
            <a:r>
              <a:rPr lang="nl-NL" sz="2400" dirty="0" smtClean="0">
                <a:solidFill>
                  <a:srgbClr val="C00000"/>
                </a:solidFill>
              </a:rPr>
              <a:t>?) </a:t>
            </a:r>
            <a:r>
              <a:rPr lang="ru-RU" sz="2400" dirty="0" smtClean="0">
                <a:solidFill>
                  <a:srgbClr val="C00000"/>
                </a:solidFill>
              </a:rPr>
              <a:t>независимость</a:t>
            </a:r>
            <a:endParaRPr lang="nl-NL" sz="2400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idx="4294967295"/>
          </p:nvPr>
        </p:nvSpPr>
        <p:spPr>
          <a:xfrm>
            <a:off x="0" y="6494462"/>
            <a:ext cx="712788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995920-6B08-4E7D-82F2-EC74BD9E89B1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56322" name="Picture 2" descr="N:\Irf\BSA\Buitenland\2014 Slovenie\Free-Thinker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1790700"/>
            <a:ext cx="6500812" cy="42641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550506" cy="5715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C00000"/>
                </a:solidFill>
              </a:rPr>
              <a:t>Обзоры государственных расходов</a:t>
            </a:r>
            <a:r>
              <a:rPr lang="nl-NL" sz="2000" dirty="0" smtClean="0">
                <a:solidFill>
                  <a:srgbClr val="C00000"/>
                </a:solidFill>
              </a:rPr>
              <a:t>:</a:t>
            </a:r>
            <a:r>
              <a:rPr lang="ru-RU" sz="2000" dirty="0" smtClean="0">
                <a:solidFill>
                  <a:srgbClr val="C00000"/>
                </a:solidFill>
              </a:rPr>
              <a:t> полная (</a:t>
            </a:r>
            <a:r>
              <a:rPr lang="nl-NL" sz="2000" dirty="0" smtClean="0">
                <a:solidFill>
                  <a:srgbClr val="C00000"/>
                </a:solidFill>
              </a:rPr>
              <a:t>?) </a:t>
            </a:r>
            <a:r>
              <a:rPr lang="ru-RU" sz="2000" dirty="0" smtClean="0">
                <a:solidFill>
                  <a:srgbClr val="C00000"/>
                </a:solidFill>
              </a:rPr>
              <a:t>независимость </a:t>
            </a:r>
            <a:r>
              <a:rPr lang="nl-NL" sz="2000" dirty="0" smtClean="0">
                <a:solidFill>
                  <a:srgbClr val="C00000"/>
                </a:solidFill>
              </a:rPr>
              <a:t/>
            </a:r>
            <a:br>
              <a:rPr lang="nl-NL" sz="2000" dirty="0" smtClean="0">
                <a:solidFill>
                  <a:srgbClr val="C00000"/>
                </a:solidFill>
              </a:rPr>
            </a:br>
            <a:r>
              <a:rPr lang="nl-NL" sz="2000" dirty="0" smtClean="0">
                <a:solidFill>
                  <a:srgbClr val="C00000"/>
                </a:solidFill>
              </a:rPr>
              <a:t/>
            </a:r>
            <a:br>
              <a:rPr lang="nl-NL" sz="2000" dirty="0" smtClean="0">
                <a:solidFill>
                  <a:srgbClr val="C00000"/>
                </a:solidFill>
              </a:rPr>
            </a:br>
            <a:endParaRPr lang="nl-NL" sz="2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ru-RU" sz="1400" dirty="0" smtClean="0"/>
              <a:t>Независимые рабочие группы</a:t>
            </a:r>
            <a:r>
              <a:rPr lang="en-US" sz="1400" dirty="0" smtClean="0"/>
              <a:t>,</a:t>
            </a:r>
            <a:r>
              <a:rPr lang="ru-RU" sz="1400" dirty="0" smtClean="0"/>
              <a:t> члены которых не </a:t>
            </a:r>
            <a:r>
              <a:rPr lang="ru-RU" sz="1400" dirty="0" smtClean="0"/>
              <a:t>являются членами партий</a:t>
            </a:r>
            <a:r>
              <a:rPr lang="en-US" sz="1400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высокопоставленные государственные служащие и внешние эксперты</a:t>
            </a:r>
            <a:r>
              <a:rPr lang="en-US" sz="1400" dirty="0" smtClean="0"/>
              <a:t>)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r>
              <a:rPr lang="ru-RU" sz="1400" dirty="0" smtClean="0"/>
              <a:t>Группы возглавляют старшие должностные лица, которые не отвечают за проведение политики, анализируемой в рамках конкретного обзора, но понимают, «как все работает в Гааге». 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r>
              <a:rPr lang="ru-RU" sz="1400" dirty="0" smtClean="0"/>
              <a:t>Доклад составляется (независимым) секретарем</a:t>
            </a:r>
            <a:r>
              <a:rPr lang="en-US" sz="1400" dirty="0" smtClean="0"/>
              <a:t> (</a:t>
            </a:r>
            <a:r>
              <a:rPr lang="ru-RU" sz="1400" dirty="0" smtClean="0"/>
              <a:t>Минфина и отраслевого министерства</a:t>
            </a:r>
            <a:r>
              <a:rPr lang="en-US" sz="1400" dirty="0" smtClean="0"/>
              <a:t>)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r>
              <a:rPr lang="ru-RU" sz="1400" dirty="0" smtClean="0"/>
              <a:t>Доклады носят объективный, аналитический, неполитический характер.</a:t>
            </a:r>
            <a:endParaRPr lang="nl-NL" sz="1400" dirty="0" smtClean="0"/>
          </a:p>
          <a:p>
            <a:pPr lvl="1">
              <a:lnSpc>
                <a:spcPct val="150000"/>
              </a:lnSpc>
            </a:pPr>
            <a:r>
              <a:rPr lang="ru-RU" sz="1400" dirty="0" smtClean="0"/>
              <a:t>Предлагаемые рекомендации могут не соответствовать политическим предпочтениям и планам Кабинета министров. </a:t>
            </a:r>
            <a:endParaRPr lang="nl-NL" sz="1400" dirty="0" smtClean="0"/>
          </a:p>
          <a:p>
            <a:pPr lvl="1">
              <a:lnSpc>
                <a:spcPct val="150000"/>
              </a:lnSpc>
            </a:pPr>
            <a:r>
              <a:rPr lang="ru-RU" sz="1400" dirty="0" smtClean="0"/>
              <a:t>Право вето на предлагаемые меры отсутствует. 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endParaRPr lang="nl-NL" sz="1600" dirty="0" smtClean="0"/>
          </a:p>
          <a:p>
            <a:pPr lvl="1">
              <a:lnSpc>
                <a:spcPct val="150000"/>
              </a:lnSpc>
            </a:pPr>
            <a:endParaRPr lang="en-US" sz="16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EF6C5-BAE4-4927-8BFA-7E0889374C6C}" type="slidenum">
              <a:rPr lang="nl-NL"/>
              <a:pPr>
                <a:defRPr/>
              </a:pPr>
              <a:t>17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629" y="1233488"/>
            <a:ext cx="8994371" cy="609600"/>
          </a:xfrm>
          <a:noFill/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C00000"/>
                </a:solidFill>
              </a:rPr>
              <a:t>Обзоры государственных расходов</a:t>
            </a:r>
            <a:r>
              <a:rPr lang="nl-NL" sz="2200" dirty="0" smtClean="0">
                <a:solidFill>
                  <a:srgbClr val="C00000"/>
                </a:solidFill>
              </a:rPr>
              <a:t>:</a:t>
            </a:r>
            <a:r>
              <a:rPr lang="ru-RU" sz="2200" dirty="0" smtClean="0">
                <a:solidFill>
                  <a:srgbClr val="C00000"/>
                </a:solidFill>
              </a:rPr>
              <a:t> полная (</a:t>
            </a:r>
            <a:r>
              <a:rPr lang="nl-NL" sz="2200" dirty="0" smtClean="0">
                <a:solidFill>
                  <a:srgbClr val="C00000"/>
                </a:solidFill>
              </a:rPr>
              <a:t>?) </a:t>
            </a:r>
            <a:r>
              <a:rPr lang="ru-RU" sz="2200" dirty="0" smtClean="0">
                <a:solidFill>
                  <a:srgbClr val="C00000"/>
                </a:solidFill>
              </a:rPr>
              <a:t>независимость</a:t>
            </a:r>
            <a:endParaRPr lang="nl-NL" sz="2200" dirty="0">
              <a:solidFill>
                <a:srgbClr val="C00000"/>
              </a:solidFill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66714" y="1783271"/>
            <a:ext cx="8209727" cy="406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Проведение разграничения между этапами принятия «технических» и «политических» решений. </a:t>
            </a:r>
            <a:r>
              <a:rPr lang="en-US" sz="1600" dirty="0" smtClean="0"/>
              <a:t> </a:t>
            </a:r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Проверка качества комитетом по проведению обзоров расходов.</a:t>
            </a: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Политическая реакция Кабинета министров.</a:t>
            </a: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Обнародование доклада и ответа Кабинета министров.</a:t>
            </a:r>
            <a:endParaRPr lang="en-US" sz="1600" dirty="0" smtClean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6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6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  <p:pic>
        <p:nvPicPr>
          <p:cNvPr id="9" name="Picture 2" descr="N:\Irf\BSA\Buitenland\2014 Slovenie\Free-Thinker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375" y="3952368"/>
            <a:ext cx="2176642" cy="1608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8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3DF90-68C8-44A5-A4CC-E0302598C8C9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6256" y="1263650"/>
            <a:ext cx="8703424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noProof="0" dirty="0" smtClean="0"/>
              <a:t>Комитет по проведению обзоров государственных расходов</a:t>
            </a:r>
            <a:endParaRPr lang="en-US" sz="2200" noProof="0" dirty="0" smtClean="0">
              <a:solidFill>
                <a:srgbClr val="C00000"/>
              </a:solidFill>
            </a:endParaRP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22650" y="1930346"/>
            <a:ext cx="8461375" cy="398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600" dirty="0" smtClean="0"/>
              <a:t>Члены комитета</a:t>
            </a:r>
            <a:r>
              <a:rPr lang="en-GB" sz="1600" dirty="0" smtClean="0"/>
              <a:t>:</a:t>
            </a:r>
            <a:endParaRPr lang="en-GB" sz="1600" dirty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600" dirty="0" smtClean="0"/>
              <a:t>Председатель</a:t>
            </a:r>
            <a:r>
              <a:rPr lang="en-GB" sz="1600" dirty="0" smtClean="0"/>
              <a:t>: </a:t>
            </a:r>
            <a:r>
              <a:rPr lang="ru-RU" sz="1600" dirty="0" smtClean="0"/>
              <a:t>генеральный директор департамента по бюджету. </a:t>
            </a:r>
            <a:endParaRPr lang="en-GB" sz="1600" dirty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600" dirty="0" smtClean="0"/>
              <a:t>Члены комитета</a:t>
            </a:r>
            <a:r>
              <a:rPr lang="en-GB" sz="1600" dirty="0" smtClean="0"/>
              <a:t>: </a:t>
            </a:r>
            <a:r>
              <a:rPr lang="ru-RU" sz="1600" dirty="0" smtClean="0"/>
              <a:t>члены экономических экспертных групп крупных министерств</a:t>
            </a:r>
            <a:r>
              <a:rPr lang="en-GB" sz="1600" dirty="0" smtClean="0"/>
              <a:t> 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Задачи комитета</a:t>
            </a:r>
            <a:r>
              <a:rPr lang="en-GB" sz="1600" dirty="0" smtClean="0"/>
              <a:t>: 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600" dirty="0" smtClean="0"/>
              <a:t>Выбор тем для обзора расходов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600" dirty="0" smtClean="0"/>
              <a:t>Контроль качества</a:t>
            </a:r>
            <a:r>
              <a:rPr lang="en-GB" sz="1600" dirty="0" smtClean="0"/>
              <a:t> </a:t>
            </a:r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600" dirty="0" smtClean="0"/>
              <a:t>Выполнение роли арбитра при возникновении противоречий в рабочей группе</a:t>
            </a:r>
            <a:r>
              <a:rPr lang="en-GB" sz="1600" dirty="0" smtClean="0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9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6494462"/>
            <a:ext cx="712788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9E931C-BCDD-4954-A43D-F6E06C8E67D0}" type="slidenum">
              <a:rPr lang="nl-NL" sz="1000" smtClean="0">
                <a:solidFill>
                  <a:schemeClr val="bg1"/>
                </a:solidFill>
              </a:rPr>
              <a:pPr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nl-NL" sz="1000" dirty="0" smtClean="0">
              <a:solidFill>
                <a:schemeClr val="bg1"/>
              </a:solidFill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6713" y="1233488"/>
            <a:ext cx="8442325" cy="68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Обзоры государственных расходов</a:t>
            </a:r>
            <a:r>
              <a:rPr lang="nl-NL" sz="24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: </a:t>
            </a:r>
            <a:endParaRPr lang="ru-RU" sz="2400" dirty="0" smtClean="0">
              <a:solidFill>
                <a:srgbClr val="C00000"/>
              </a:solidFill>
              <a:latin typeface="Verdana" pitchFamily="32" charset="0"/>
              <a:cs typeface="Arial" charset="0"/>
            </a:endParaRP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творческий подход</a:t>
            </a:r>
            <a:endParaRPr lang="nl-NL" sz="2400" dirty="0" smtClean="0">
              <a:solidFill>
                <a:srgbClr val="C00000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6" name="Picture 2" descr="https://encrypted-tbn0.gstatic.com/images?q=tbn:ANd9GcSQ7sjYeUNyhbIfb5gbcKtIsEnlIki52PQpj43HwBSZCDGaYKP8Grr6u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30500" y="2161457"/>
            <a:ext cx="3769443" cy="37694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70382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Определение обзора государственных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расходов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nl-NL" sz="2200" b="1" dirty="0" smtClean="0">
                <a:solidFill>
                  <a:srgbClr val="C00000"/>
                </a:solidFill>
              </a:rPr>
              <a:t/>
            </a:r>
            <a:br>
              <a:rPr lang="nl-NL" sz="2200" b="1" dirty="0" smtClean="0">
                <a:solidFill>
                  <a:srgbClr val="C00000"/>
                </a:solidFill>
              </a:rPr>
            </a:br>
            <a:endParaRPr lang="nl-NL" sz="2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494462"/>
            <a:ext cx="712788" cy="363538"/>
          </a:xfrm>
        </p:spPr>
        <p:txBody>
          <a:bodyPr/>
          <a:lstStyle/>
          <a:p>
            <a:pPr>
              <a:defRPr/>
            </a:pPr>
            <a:fld id="{EEC845DB-13F5-4340-8017-19675E2C2E83}" type="slidenum">
              <a:rPr lang="nl-NL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236855" y="1973193"/>
            <a:ext cx="7194723" cy="373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normAutofit fontScale="85000" lnSpcReduction="10000"/>
          </a:bodyPr>
          <a:lstStyle/>
          <a:p>
            <a:pPr marL="609600" indent="-606425">
              <a:lnSpc>
                <a:spcPct val="150000"/>
              </a:lnSpc>
              <a:spcBef>
                <a:spcPts val="600"/>
              </a:spcBef>
              <a:buFont typeface="Times New Roman" pitchFamily="18" charset="0"/>
              <a:buAutoNum type="arabicPeriod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ru-RU" sz="1600" dirty="0" smtClean="0">
                <a:cs typeface="Arial" charset="0"/>
              </a:rPr>
              <a:t>Подготовка доклада с рекомендациями по экономии средств и повышению эффективности их использования.</a:t>
            </a:r>
            <a:endParaRPr lang="en-GB" sz="1600" dirty="0"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ru-RU" sz="1600" dirty="0" smtClean="0">
                <a:cs typeface="Arial" charset="0"/>
              </a:rPr>
              <a:t>Основные элементы</a:t>
            </a:r>
            <a:r>
              <a:rPr lang="en-GB" sz="1600" dirty="0" smtClean="0">
                <a:cs typeface="Arial" charset="0"/>
              </a:rPr>
              <a:t>: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ru-RU" sz="1600" dirty="0" smtClean="0">
                <a:cs typeface="Arial" charset="0"/>
              </a:rPr>
              <a:t>Теоретический анализ</a:t>
            </a:r>
            <a:r>
              <a:rPr lang="en-GB" sz="1600" dirty="0" smtClean="0">
                <a:cs typeface="Arial" charset="0"/>
              </a:rPr>
              <a:t>: </a:t>
            </a:r>
            <a:r>
              <a:rPr lang="ru-RU" sz="1600" dirty="0" smtClean="0">
                <a:cs typeface="Arial" charset="0"/>
              </a:rPr>
              <a:t>роль правительства</a:t>
            </a:r>
            <a:endParaRPr lang="en-GB" sz="1600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ru-RU" sz="1600" dirty="0" smtClean="0">
                <a:cs typeface="Arial" charset="0"/>
              </a:rPr>
              <a:t>Объективная оценка сильных и слабых сторон действующей политики</a:t>
            </a:r>
            <a:endParaRPr lang="en-GB" sz="1600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ru-RU" sz="1600" dirty="0" smtClean="0">
                <a:cs typeface="Arial" charset="0"/>
              </a:rPr>
              <a:t>Возможные варианты экономии и (или) повышения эффективности использования бюджетных средств</a:t>
            </a:r>
            <a:endParaRPr lang="en-GB" sz="1600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ru-RU" sz="1600" dirty="0" smtClean="0">
                <a:cs typeface="Arial" charset="0"/>
              </a:rPr>
              <a:t>Оценка влияния предложенных вариантов на жизнь общества и состояние бюджета </a:t>
            </a:r>
            <a:r>
              <a:rPr lang="en-GB" sz="1600" dirty="0" smtClean="0">
                <a:cs typeface="Arial" charset="0"/>
              </a:rPr>
              <a:t>(</a:t>
            </a:r>
            <a:r>
              <a:rPr lang="ru-RU" sz="1600" dirty="0" smtClean="0">
                <a:cs typeface="Arial" charset="0"/>
              </a:rPr>
              <a:t>затраты на реализацию мер</a:t>
            </a:r>
            <a:r>
              <a:rPr lang="en-GB" sz="1600" dirty="0" smtClean="0">
                <a:cs typeface="Arial" charset="0"/>
              </a:rPr>
              <a:t>)  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4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4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400" b="1" dirty="0">
              <a:cs typeface="Arial" charset="0"/>
            </a:endParaRPr>
          </a:p>
          <a:p>
            <a:pPr marL="987425" lvl="1" indent="-3635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400" dirty="0">
              <a:cs typeface="Arial" charset="0"/>
            </a:endParaRPr>
          </a:p>
        </p:txBody>
      </p:sp>
      <p:pic>
        <p:nvPicPr>
          <p:cNvPr id="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976" y="1195652"/>
            <a:ext cx="2013024" cy="15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Обзоры расходов</a:t>
            </a:r>
            <a:r>
              <a:rPr lang="nl-NL" sz="28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: </a:t>
            </a:r>
            <a:r>
              <a:rPr lang="ru-RU" sz="28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творческий подход</a:t>
            </a:r>
            <a:r>
              <a:rPr lang="nl-NL" sz="28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> </a:t>
            </a:r>
            <a:r>
              <a:rPr lang="nl-NL" sz="24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  <a:t/>
            </a:r>
            <a:br>
              <a:rPr lang="nl-NL" sz="2400" dirty="0" smtClean="0">
                <a:solidFill>
                  <a:srgbClr val="C00000"/>
                </a:solidFill>
                <a:latin typeface="Verdana" pitchFamily="32" charset="0"/>
                <a:cs typeface="Arial" charset="0"/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Обзор расходов подразумевает гораздо больше, чем подготовку «перечня технических возможностей экономии средств».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Использование многочисленных источников и ракурсов</a:t>
            </a:r>
            <a:r>
              <a:rPr lang="en-US" sz="1400" dirty="0" smtClean="0"/>
              <a:t>:</a:t>
            </a:r>
          </a:p>
          <a:p>
            <a:pPr lvl="4">
              <a:buFont typeface="Arial" pitchFamily="34" charset="0"/>
              <a:buChar char="•"/>
            </a:pPr>
            <a:r>
              <a:rPr lang="ru-RU" sz="1400" dirty="0" smtClean="0"/>
              <a:t>например,</a:t>
            </a:r>
            <a:r>
              <a:rPr lang="en-US" sz="1400" dirty="0" smtClean="0"/>
              <a:t> </a:t>
            </a:r>
            <a:r>
              <a:rPr lang="ru-RU" sz="1400" dirty="0" smtClean="0"/>
              <a:t>эмпирических данных, результатов реализации мер политики, экономической теории о роли правительства, информации о будущих задачах, зарубежном опыте, положительных и отрицательных стимулах в системах финансов, ожидаемых бюджетных рисках, данных о текущем использовании инструментов. </a:t>
            </a:r>
            <a:endParaRPr lang="en-US" sz="1400" dirty="0" smtClean="0"/>
          </a:p>
          <a:p>
            <a:pPr lvl="4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Предлагаемые варианты политики основываются на анализе преимуществ и недостатков, при этом проводится разграничение между беспроигрышными мерами и стратегическим выбором. 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Предлагаются практически реализуемые варианты с описанием </a:t>
            </a:r>
            <a:r>
              <a:rPr lang="en-US" sz="1400" dirty="0" smtClean="0"/>
              <a:t>(</a:t>
            </a:r>
            <a:r>
              <a:rPr lang="ru-RU" sz="1400" dirty="0" smtClean="0"/>
              <a:t>положительных и отрицательных</a:t>
            </a:r>
            <a:r>
              <a:rPr lang="en-US" sz="1400" dirty="0" smtClean="0"/>
              <a:t>) </a:t>
            </a:r>
            <a:r>
              <a:rPr lang="ru-RU" sz="1400" dirty="0" smtClean="0"/>
              <a:t>последствий для общества и бюджета.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i="1" dirty="0" smtClean="0"/>
              <a:t>-&gt; </a:t>
            </a:r>
            <a:r>
              <a:rPr lang="ru-RU" sz="1400" i="1" dirty="0" smtClean="0"/>
              <a:t>Поскольку обзоры расходов проводятся с </a:t>
            </a:r>
            <a:r>
              <a:rPr lang="en-US" sz="1400" i="1" dirty="0" smtClean="0"/>
              <a:t>1981</a:t>
            </a:r>
            <a:r>
              <a:rPr lang="ru-RU" sz="1400" i="1" dirty="0" smtClean="0"/>
              <a:t> года</a:t>
            </a:r>
            <a:r>
              <a:rPr lang="en-US" sz="1400" i="1" dirty="0" smtClean="0"/>
              <a:t>, </a:t>
            </a:r>
            <a:r>
              <a:rPr lang="ru-RU" sz="1400" i="1" dirty="0" smtClean="0"/>
              <a:t>процесс хорошо известен. </a:t>
            </a:r>
            <a:endParaRPr lang="nl-NL" sz="1400" i="1" dirty="0"/>
          </a:p>
        </p:txBody>
      </p:sp>
      <p:pic>
        <p:nvPicPr>
          <p:cNvPr id="4" name="Picture 2" descr="https://encrypted-tbn0.gstatic.com/images?q=tbn:ANd9GcSQ7sjYeUNyhbIfb5gbcKtIsEnlIki52PQpj43HwBSZCDGaYKP8Grr6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10129" y="1298889"/>
            <a:ext cx="1348390" cy="134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396-2A77-4F4C-BE29-5FAA6AF0D435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23555" name="Tekstvak 5"/>
          <p:cNvSpPr txBox="1">
            <a:spLocks noChangeArrowheads="1"/>
          </p:cNvSpPr>
          <p:nvPr/>
        </p:nvSpPr>
        <p:spPr bwMode="auto">
          <a:xfrm>
            <a:off x="161925" y="1883541"/>
            <a:ext cx="89820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Особый случай</a:t>
            </a:r>
            <a:r>
              <a:rPr lang="nl-NL" sz="2800" dirty="0" smtClean="0">
                <a:solidFill>
                  <a:srgbClr val="C00000"/>
                </a:solidFill>
              </a:rPr>
              <a:t>: </a:t>
            </a:r>
            <a:endParaRPr lang="nl-NL" sz="2800" dirty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комплексный обзор государственных расходов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nl-NL" sz="2800" dirty="0" smtClean="0">
                <a:solidFill>
                  <a:srgbClr val="C00000"/>
                </a:solidFill>
              </a:rPr>
              <a:t>2009</a:t>
            </a:r>
            <a:r>
              <a:rPr lang="ru-RU" sz="2800" dirty="0" smtClean="0">
                <a:solidFill>
                  <a:srgbClr val="C00000"/>
                </a:solidFill>
              </a:rPr>
              <a:t>-</a:t>
            </a:r>
            <a:r>
              <a:rPr lang="nl-NL" sz="2800" dirty="0" smtClean="0">
                <a:solidFill>
                  <a:srgbClr val="C00000"/>
                </a:solidFill>
              </a:rPr>
              <a:t>2010</a:t>
            </a:r>
            <a:r>
              <a:rPr lang="ru-RU" sz="2800" dirty="0" smtClean="0">
                <a:solidFill>
                  <a:srgbClr val="C00000"/>
                </a:solidFill>
              </a:rPr>
              <a:t> годах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2355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716338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4" y="1263650"/>
            <a:ext cx="8670552" cy="723092"/>
          </a:xfrm>
        </p:spPr>
        <p:txBody>
          <a:bodyPr/>
          <a:lstStyle/>
          <a:p>
            <a:r>
              <a:rPr lang="ru-RU" sz="2000" noProof="0" dirty="0" smtClean="0"/>
              <a:t>Необходимость проведения комплексного обзора государственных расходов в </a:t>
            </a:r>
            <a:r>
              <a:rPr lang="en-US" sz="2000" noProof="0" dirty="0" smtClean="0"/>
              <a:t>2009</a:t>
            </a:r>
            <a:r>
              <a:rPr lang="ru-RU" sz="2000" noProof="0" dirty="0" smtClean="0"/>
              <a:t>-</a:t>
            </a:r>
            <a:r>
              <a:rPr lang="en-US" sz="2000" noProof="0" dirty="0" smtClean="0"/>
              <a:t>2010</a:t>
            </a:r>
            <a:r>
              <a:rPr lang="ru-RU" sz="2000" noProof="0" dirty="0" smtClean="0"/>
              <a:t> гг.</a:t>
            </a:r>
            <a:endParaRPr lang="en-US" sz="2000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73880" y="2042159"/>
            <a:ext cx="4162425" cy="3552306"/>
          </a:xfrm>
        </p:spPr>
        <p:txBody>
          <a:bodyPr/>
          <a:lstStyle/>
          <a:p>
            <a:pPr marL="352426" lvl="1" indent="-3159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noProof="0" dirty="0" smtClean="0"/>
              <a:t>Начало финансового кризиса в </a:t>
            </a:r>
            <a:r>
              <a:rPr lang="en-US" sz="1600" noProof="0" dirty="0" smtClean="0"/>
              <a:t>2008</a:t>
            </a:r>
            <a:r>
              <a:rPr lang="ru-RU" sz="1600" noProof="0" dirty="0" smtClean="0"/>
              <a:t> году</a:t>
            </a:r>
            <a:r>
              <a:rPr lang="en-US" sz="1600" noProof="0" dirty="0" smtClean="0"/>
              <a:t> </a:t>
            </a:r>
          </a:p>
          <a:p>
            <a:pPr marL="352426" lvl="1" indent="-3159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noProof="0" dirty="0" err="1" smtClean="0"/>
              <a:t>Профицит</a:t>
            </a:r>
            <a:r>
              <a:rPr lang="ru-RU" sz="1600" noProof="0" dirty="0" smtClean="0"/>
              <a:t> бюджета сменился дефицитом в размере </a:t>
            </a:r>
            <a:r>
              <a:rPr lang="en-US" sz="1600" noProof="0" dirty="0" smtClean="0"/>
              <a:t>5</a:t>
            </a:r>
            <a:r>
              <a:rPr lang="ru-RU" sz="1600" noProof="0" dirty="0" smtClean="0"/>
              <a:t>,</a:t>
            </a:r>
            <a:r>
              <a:rPr lang="en-US" sz="1600" noProof="0" dirty="0" smtClean="0"/>
              <a:t>5% </a:t>
            </a:r>
            <a:r>
              <a:rPr lang="ru-RU" sz="1600" noProof="0" dirty="0" smtClean="0"/>
              <a:t>ВВП</a:t>
            </a:r>
            <a:endParaRPr lang="en-US" sz="1600" noProof="0" dirty="0" smtClean="0"/>
          </a:p>
          <a:p>
            <a:pPr marL="352426" lvl="1" indent="-315913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noProof="0" dirty="0" smtClean="0"/>
              <a:t>Задача, поставленная Кабинетом министров:</a:t>
            </a:r>
            <a:endParaRPr lang="en-US" sz="1600" noProof="0" dirty="0" smtClean="0"/>
          </a:p>
          <a:p>
            <a:pPr marL="352426" lvl="1" indent="0">
              <a:lnSpc>
                <a:spcPct val="150000"/>
              </a:lnSpc>
              <a:buFontTx/>
              <a:buNone/>
            </a:pPr>
            <a:r>
              <a:rPr lang="ru-RU" sz="1600" dirty="0" smtClean="0"/>
              <a:t>«Проанализировать различные варианты сокращения расходов  и эффекты от этих мер»</a:t>
            </a:r>
            <a:endParaRPr lang="en-US" sz="1600" noProof="0" dirty="0" smtClean="0"/>
          </a:p>
          <a:p>
            <a:pPr>
              <a:buFont typeface="Arial" pitchFamily="34" charset="0"/>
              <a:buChar char="•"/>
            </a:pP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9E1E-8EED-4ABD-982C-7424D8DFE230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pic>
        <p:nvPicPr>
          <p:cNvPr id="7" name="Picture 1" descr="N:\Irf\BSA\Buitenland\korea 2015\grafi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" y="2037397"/>
            <a:ext cx="3827010" cy="297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Сроки проведения обзора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1337" lvl="2" indent="-342900">
              <a:lnSpc>
                <a:spcPct val="150000"/>
              </a:lnSpc>
              <a:buFont typeface="Arial" charset="0"/>
              <a:buChar char="•"/>
            </a:pPr>
            <a:endParaRPr lang="en-US" sz="1600" noProof="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noProof="0" dirty="0" smtClean="0"/>
              <a:t>Сентябрь </a:t>
            </a:r>
            <a:r>
              <a:rPr lang="en-US" sz="1600" noProof="0" dirty="0" smtClean="0"/>
              <a:t>2009</a:t>
            </a:r>
            <a:r>
              <a:rPr lang="ru-RU" sz="1600" noProof="0" dirty="0" smtClean="0"/>
              <a:t> года</a:t>
            </a:r>
            <a:r>
              <a:rPr lang="en-US" sz="1600" noProof="0" dirty="0" smtClean="0"/>
              <a:t>: </a:t>
            </a:r>
            <a:r>
              <a:rPr lang="ru-RU" sz="1600" noProof="0" dirty="0" smtClean="0"/>
              <a:t>начало функционирования рабочих групп по проведению обзора расходов</a:t>
            </a:r>
            <a:endParaRPr lang="en-US" sz="1600" noProof="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noProof="0" dirty="0" smtClean="0"/>
              <a:t>Февраль </a:t>
            </a:r>
            <a:r>
              <a:rPr lang="en-US" sz="1600" noProof="0" dirty="0" smtClean="0"/>
              <a:t>2010</a:t>
            </a:r>
            <a:r>
              <a:rPr lang="ru-RU" sz="1600" noProof="0" dirty="0" smtClean="0"/>
              <a:t> года</a:t>
            </a:r>
            <a:r>
              <a:rPr lang="en-US" sz="1600" noProof="0" dirty="0" smtClean="0"/>
              <a:t>: </a:t>
            </a:r>
            <a:r>
              <a:rPr lang="ru-RU" sz="1600" noProof="0" dirty="0" smtClean="0"/>
              <a:t>отставка кабинета министров, объявление досрочных выборов</a:t>
            </a:r>
            <a:r>
              <a:rPr lang="en-US" sz="1600" noProof="0" dirty="0" smtClean="0"/>
              <a:t> 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noProof="0" dirty="0" smtClean="0"/>
              <a:t>Апрель </a:t>
            </a:r>
            <a:r>
              <a:rPr lang="en-US" sz="1600" noProof="0" dirty="0" smtClean="0"/>
              <a:t>2010</a:t>
            </a:r>
            <a:r>
              <a:rPr lang="ru-RU" sz="1600" noProof="0" dirty="0" smtClean="0"/>
              <a:t> года</a:t>
            </a:r>
            <a:r>
              <a:rPr lang="en-US" sz="1600" noProof="0" dirty="0" smtClean="0"/>
              <a:t>:</a:t>
            </a:r>
            <a:r>
              <a:rPr lang="ru-RU" sz="1600" noProof="0" dirty="0" smtClean="0"/>
              <a:t> направление </a:t>
            </a:r>
            <a:r>
              <a:rPr lang="en-US" sz="1600" noProof="0" dirty="0" smtClean="0"/>
              <a:t>20</a:t>
            </a:r>
            <a:r>
              <a:rPr lang="ru-RU" sz="1600" noProof="0" dirty="0" smtClean="0"/>
              <a:t> докладов в парламент </a:t>
            </a:r>
            <a:r>
              <a:rPr lang="en-US" sz="1600" noProof="0" dirty="0" smtClean="0"/>
              <a:t>(</a:t>
            </a:r>
            <a:r>
              <a:rPr lang="ru-RU" sz="1600" noProof="0" dirty="0" smtClean="0"/>
              <a:t>без комментариев кабинета министров</a:t>
            </a:r>
            <a:r>
              <a:rPr lang="en-US" sz="1600" noProof="0" dirty="0" smtClean="0"/>
              <a:t>)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noProof="0" dirty="0" smtClean="0"/>
              <a:t>Июнь </a:t>
            </a:r>
            <a:r>
              <a:rPr lang="en-US" sz="1600" noProof="0" dirty="0" smtClean="0"/>
              <a:t>2010</a:t>
            </a:r>
            <a:r>
              <a:rPr lang="ru-RU" sz="1600" noProof="0" dirty="0" smtClean="0"/>
              <a:t> года</a:t>
            </a:r>
            <a:r>
              <a:rPr lang="en-US" sz="1600" noProof="0" dirty="0" smtClean="0"/>
              <a:t>: </a:t>
            </a:r>
            <a:r>
              <a:rPr lang="ru-RU" sz="1600" noProof="0" dirty="0" smtClean="0"/>
              <a:t>национальные выборы</a:t>
            </a:r>
            <a:endParaRPr lang="en-US" sz="1600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19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D28C5-00C4-48D9-96A9-B176B908CF84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" y="1247025"/>
            <a:ext cx="9144000" cy="571500"/>
          </a:xfrm>
        </p:spPr>
        <p:txBody>
          <a:bodyPr/>
          <a:lstStyle/>
          <a:p>
            <a:pPr>
              <a:defRPr/>
            </a:pPr>
            <a:r>
              <a:rPr lang="ru-RU" sz="2200" noProof="0" dirty="0" smtClean="0">
                <a:solidFill>
                  <a:srgbClr val="C00000"/>
                </a:solidFill>
              </a:rPr>
              <a:t>Комплексный обзор государственных расходов в </a:t>
            </a:r>
            <a:r>
              <a:rPr lang="en-US" sz="2200" noProof="0" dirty="0" smtClean="0">
                <a:solidFill>
                  <a:srgbClr val="C00000"/>
                </a:solidFill>
              </a:rPr>
              <a:t>2009</a:t>
            </a:r>
            <a:r>
              <a:rPr lang="ru-RU" sz="2200" noProof="0" dirty="0" smtClean="0">
                <a:solidFill>
                  <a:srgbClr val="C00000"/>
                </a:solidFill>
              </a:rPr>
              <a:t>-</a:t>
            </a:r>
            <a:r>
              <a:rPr lang="en-US" sz="2200" noProof="0" dirty="0" smtClean="0">
                <a:solidFill>
                  <a:srgbClr val="C00000"/>
                </a:solidFill>
              </a:rPr>
              <a:t>2010</a:t>
            </a:r>
            <a:r>
              <a:rPr lang="ru-RU" sz="2200" noProof="0" dirty="0" smtClean="0">
                <a:solidFill>
                  <a:srgbClr val="C00000"/>
                </a:solidFill>
              </a:rPr>
              <a:t> гг.</a:t>
            </a:r>
            <a:endParaRPr lang="en-US" sz="2200" noProof="0" dirty="0">
              <a:solidFill>
                <a:srgbClr val="C00000"/>
              </a:solidFill>
            </a:endParaRPr>
          </a:p>
        </p:txBody>
      </p:sp>
      <p:sp>
        <p:nvSpPr>
          <p:cNvPr id="25604" name="Rechthoek 7"/>
          <p:cNvSpPr>
            <a:spLocks noChangeArrowheads="1"/>
          </p:cNvSpPr>
          <p:nvPr/>
        </p:nvSpPr>
        <p:spPr bwMode="auto">
          <a:xfrm>
            <a:off x="448888" y="1803977"/>
            <a:ext cx="82407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20 </a:t>
            </a:r>
            <a:r>
              <a:rPr lang="ru-RU" sz="1600" dirty="0" smtClean="0"/>
              <a:t>тем</a:t>
            </a:r>
            <a:endParaRPr lang="en-US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/>
              <a:t>Обзор проводился по тематическому принципу</a:t>
            </a:r>
            <a:r>
              <a:rPr lang="en-US" sz="1600" dirty="0" smtClean="0"/>
              <a:t> </a:t>
            </a:r>
            <a:r>
              <a:rPr lang="ru-RU" sz="1600" dirty="0" smtClean="0"/>
              <a:t>в разрезе департаментов</a:t>
            </a:r>
            <a:endParaRPr lang="en-US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/>
              <a:t>Один обязательный вариант политики</a:t>
            </a:r>
            <a:r>
              <a:rPr lang="en-US" sz="1600" dirty="0" smtClean="0"/>
              <a:t>: </a:t>
            </a:r>
            <a:r>
              <a:rPr lang="ru-RU" sz="1600" dirty="0" smtClean="0"/>
              <a:t>сокращение бюджетных трат и/или налоговых расходов на </a:t>
            </a:r>
            <a:r>
              <a:rPr lang="en-US" sz="1600" dirty="0" smtClean="0"/>
              <a:t>20%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/>
              <a:t>Проведение внешней экспертизы Нидерландским бюро по анализу экономической политики</a:t>
            </a:r>
            <a:endParaRPr lang="en-US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/>
              <a:t>Контроль над проведением обзора со стороны Премьер-министра и двух заместителей премьер-министра</a:t>
            </a:r>
            <a:endParaRPr lang="en-US" sz="1600" dirty="0" smtClean="0"/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342900" lvl="1" indent="-342900">
              <a:lnSpc>
                <a:spcPct val="150000"/>
              </a:lnSpc>
            </a:pPr>
            <a:r>
              <a:rPr lang="ru-RU" sz="1600" dirty="0" smtClean="0"/>
              <a:t>В общей сложности в докладах о результатах обзора выявлены возможности для экономии средств в размере </a:t>
            </a:r>
            <a:r>
              <a:rPr lang="en-US" sz="1600" b="1" dirty="0" smtClean="0"/>
              <a:t>35 </a:t>
            </a:r>
            <a:r>
              <a:rPr lang="ru-RU" sz="1600" b="1" dirty="0" smtClean="0"/>
              <a:t>млрд. евро</a:t>
            </a:r>
            <a:r>
              <a:rPr lang="en-US" sz="1600" dirty="0" smtClean="0"/>
              <a:t>. </a:t>
            </a:r>
          </a:p>
          <a:p>
            <a:pPr marL="342900" lvl="1" indent="-342900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7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A99A7-8433-4421-A20A-9A678AC38B79}" type="slidenum">
              <a:rPr lang="nl-NL"/>
              <a:pPr>
                <a:defRPr/>
              </a:pPr>
              <a:t>25</a:t>
            </a:fld>
            <a:endParaRPr lang="nl-NL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442325" cy="571500"/>
          </a:xfrm>
          <a:noFill/>
        </p:spPr>
        <p:txBody>
          <a:bodyPr anchor="ctr"/>
          <a:lstStyle/>
          <a:p>
            <a:pPr>
              <a:defRPr/>
            </a:pPr>
            <a:r>
              <a:rPr lang="ru-RU" sz="2400" noProof="0" dirty="0" smtClean="0"/>
              <a:t>Темы комплексного обзора расходов в </a:t>
            </a:r>
            <a:r>
              <a:rPr lang="en-US" sz="2400" noProof="0" dirty="0" smtClean="0"/>
              <a:t>2009</a:t>
            </a:r>
            <a:r>
              <a:rPr lang="ru-RU" sz="2400" noProof="0" dirty="0" smtClean="0"/>
              <a:t>-</a:t>
            </a:r>
            <a:r>
              <a:rPr lang="en-US" sz="2400" noProof="0" dirty="0" smtClean="0"/>
              <a:t>2010</a:t>
            </a:r>
            <a:r>
              <a:rPr lang="ru-RU" sz="2400" noProof="0" dirty="0" smtClean="0"/>
              <a:t> гг.</a:t>
            </a:r>
            <a:endParaRPr lang="en-US" sz="2400" noProof="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727775"/>
            <a:ext cx="4260850" cy="4356100"/>
          </a:xfrm>
        </p:spPr>
        <p:txBody>
          <a:bodyPr/>
          <a:lstStyle/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Энергетика и изменение климата</a:t>
            </a:r>
            <a:r>
              <a:rPr lang="en-US" sz="1300" noProof="0" dirty="0" smtClean="0"/>
              <a:t> 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Охрана окружающей среды</a:t>
            </a:r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dirty="0" smtClean="0"/>
              <a:t>Транспорт и рациональное водопользование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Жилищное хозяйство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Продуктивность в системе образования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Высшее образование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Пособия на детей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Инновации и прикладные исследования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ru-RU" sz="1300" noProof="0" dirty="0" smtClean="0"/>
              <a:t>Программы поддержания доходов и занятости, предназначенные для лиц с ограниченными возможностями</a:t>
            </a:r>
            <a:endParaRPr lang="en-US" sz="1300" noProof="0" dirty="0" smtClean="0"/>
          </a:p>
          <a:p>
            <a:pPr marL="304800" indent="-304800">
              <a:lnSpc>
                <a:spcPct val="150000"/>
              </a:lnSpc>
              <a:buFontTx/>
              <a:buAutoNum type="arabicPeriod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Пособия по безработице</a:t>
            </a:r>
            <a:endParaRPr lang="en-US" sz="1300" noProof="0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2150" y="1727775"/>
            <a:ext cx="4573588" cy="4356100"/>
          </a:xfrm>
        </p:spPr>
        <p:txBody>
          <a:bodyPr/>
          <a:lstStyle/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400" noProof="0" dirty="0" smtClean="0"/>
              <a:t> </a:t>
            </a:r>
            <a:r>
              <a:rPr lang="ru-RU" sz="1300" noProof="0" dirty="0" smtClean="0"/>
              <a:t>М</a:t>
            </a:r>
            <a:r>
              <a:rPr lang="ru-RU" sz="1300" dirty="0" err="1" smtClean="0"/>
              <a:t>едицинская</a:t>
            </a:r>
            <a:r>
              <a:rPr lang="ru-RU" sz="1300" dirty="0" smtClean="0"/>
              <a:t> помощь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Длительный медицинский уход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Официальная помощь развитию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Иммиграция, интеграция</a:t>
            </a:r>
            <a:r>
              <a:rPr lang="en-US" sz="1300" noProof="0" dirty="0" smtClean="0"/>
              <a:t>,</a:t>
            </a:r>
            <a:r>
              <a:rPr lang="ru-RU" sz="1300" noProof="0" dirty="0" smtClean="0"/>
              <a:t> предоставление убежища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Общественная безопасность и борьба с  терроризмом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Налоговое администрирование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Администрирование </a:t>
            </a:r>
            <a:r>
              <a:rPr lang="ru-RU" sz="1300" dirty="0" smtClean="0"/>
              <a:t>пособий малоимущим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Государственное управление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Оперативное управление в организациях государственного сектора</a:t>
            </a:r>
            <a:endParaRPr lang="en-US" sz="1300" noProof="0" dirty="0" smtClean="0"/>
          </a:p>
          <a:p>
            <a:pPr marL="357188" indent="-357188">
              <a:lnSpc>
                <a:spcPct val="150000"/>
              </a:lnSpc>
              <a:buFontTx/>
              <a:buAutoNum type="arabicPeriod" startAt="11"/>
            </a:pPr>
            <a:r>
              <a:rPr lang="en-US" sz="1300" noProof="0" dirty="0" smtClean="0"/>
              <a:t> </a:t>
            </a:r>
            <a:r>
              <a:rPr lang="ru-RU" sz="1300" noProof="0" dirty="0" smtClean="0"/>
              <a:t>Международная безопасность</a:t>
            </a:r>
            <a:endParaRPr lang="en-US" sz="1300" noProof="0" dirty="0" smtClean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4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F7F8-6931-408A-A278-BA389C03C206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152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noProof="0" dirty="0" smtClean="0">
                <a:solidFill>
                  <a:srgbClr val="C00000"/>
                </a:solidFill>
              </a:rPr>
              <a:t>Конечный результат</a:t>
            </a:r>
            <a:r>
              <a:rPr lang="en-US" sz="2000" b="1" noProof="0" dirty="0" smtClean="0">
                <a:solidFill>
                  <a:srgbClr val="C00000"/>
                </a:solidFill>
              </a:rPr>
              <a:t/>
            </a:r>
            <a:br>
              <a:rPr lang="en-US" sz="2000" b="1" noProof="0" dirty="0" smtClean="0">
                <a:solidFill>
                  <a:srgbClr val="C00000"/>
                </a:solidFill>
              </a:rPr>
            </a:br>
            <a:endParaRPr lang="en-US" sz="2000" noProof="0" dirty="0">
              <a:solidFill>
                <a:schemeClr val="tx1"/>
              </a:solidFill>
            </a:endParaRPr>
          </a:p>
        </p:txBody>
      </p:sp>
      <p:grpSp>
        <p:nvGrpSpPr>
          <p:cNvPr id="2" name="Groep 11"/>
          <p:cNvGrpSpPr>
            <a:grpSpLocks/>
          </p:cNvGrpSpPr>
          <p:nvPr/>
        </p:nvGrpSpPr>
        <p:grpSpPr bwMode="auto">
          <a:xfrm>
            <a:off x="465981" y="2041524"/>
            <a:ext cx="6620619" cy="4105276"/>
            <a:chOff x="30563" y="2083997"/>
            <a:chExt cx="6620514" cy="4104484"/>
          </a:xfrm>
        </p:grpSpPr>
        <p:graphicFrame>
          <p:nvGraphicFramePr>
            <p:cNvPr id="2050" name="Grafiek 7"/>
            <p:cNvGraphicFramePr>
              <a:graphicFrameLocks/>
            </p:cNvGraphicFramePr>
            <p:nvPr/>
          </p:nvGraphicFramePr>
          <p:xfrm>
            <a:off x="415476" y="2150660"/>
            <a:ext cx="6235601" cy="4037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Worksheet" r:id="rId3" imgW="6236749" imgH="4041998" progId="Excel.Sheet.8">
                    <p:embed/>
                  </p:oleObj>
                </mc:Choice>
                <mc:Fallback>
                  <p:oleObj name="Worksheet" r:id="rId3" imgW="6236749" imgH="4041998" progId="Excel.Sheet.8">
                    <p:embed/>
                    <p:pic>
                      <p:nvPicPr>
                        <p:cNvPr id="0" name="Picture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76" y="2150660"/>
                          <a:ext cx="6235601" cy="40378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5" name="Rechthoek 9"/>
            <p:cNvSpPr>
              <a:spLocks noChangeArrowheads="1"/>
            </p:cNvSpPr>
            <p:nvPr/>
          </p:nvSpPr>
          <p:spPr bwMode="auto">
            <a:xfrm rot="16200000">
              <a:off x="-1460260" y="3574820"/>
              <a:ext cx="3535636" cy="55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1000" b="1" dirty="0" smtClean="0">
                  <a:solidFill>
                    <a:schemeClr val="tx1"/>
                  </a:solidFill>
                </a:rPr>
                <a:t>%</a:t>
              </a:r>
              <a:r>
                <a:rPr lang="ru-RU" sz="1000" b="1" dirty="0" smtClean="0">
                  <a:solidFill>
                    <a:schemeClr val="tx1"/>
                  </a:solidFill>
                </a:rPr>
                <a:t> рекомендаций из докладов о результатах комплексного </a:t>
              </a:r>
              <a:r>
                <a:rPr lang="ru-RU" sz="1000" b="1" dirty="0" err="1" smtClean="0">
                  <a:solidFill>
                    <a:schemeClr val="tx1"/>
                  </a:solidFill>
                </a:rPr>
                <a:t>ОГР</a:t>
              </a:r>
              <a:r>
                <a:rPr lang="ru-RU" sz="1000" b="1" dirty="0" smtClean="0">
                  <a:solidFill>
                    <a:schemeClr val="tx1"/>
                  </a:solidFill>
                </a:rPr>
                <a:t>, включенных в предвыборные программы партий</a:t>
              </a:r>
              <a:r>
                <a:rPr lang="nl-NL" sz="1000" b="1" dirty="0" smtClean="0">
                  <a:solidFill>
                    <a:schemeClr val="tx1"/>
                  </a:solidFill>
                </a:rPr>
                <a:t> </a:t>
              </a:r>
              <a:endParaRPr lang="nl-NL" sz="1000" b="1" dirty="0"/>
            </a:p>
          </p:txBody>
        </p:sp>
        <p:sp>
          <p:nvSpPr>
            <p:cNvPr id="2056" name="Rechthoek 10"/>
            <p:cNvSpPr>
              <a:spLocks noChangeArrowheads="1"/>
            </p:cNvSpPr>
            <p:nvPr/>
          </p:nvSpPr>
          <p:spPr bwMode="auto">
            <a:xfrm>
              <a:off x="2622070" y="5916036"/>
              <a:ext cx="1938389" cy="246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Политические партии</a:t>
              </a:r>
              <a:endParaRPr lang="nl-NL" sz="1000" b="1" dirty="0"/>
            </a:p>
          </p:txBody>
        </p:sp>
      </p:grpSp>
      <p:sp>
        <p:nvSpPr>
          <p:cNvPr id="13" name="Rechthoek 12"/>
          <p:cNvSpPr/>
          <p:nvPr/>
        </p:nvSpPr>
        <p:spPr>
          <a:xfrm>
            <a:off x="4854633" y="1224599"/>
            <a:ext cx="417899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1588">
              <a:lnSpc>
                <a:spcPct val="150000"/>
              </a:lnSpc>
              <a:defRPr/>
            </a:pPr>
            <a:r>
              <a:rPr lang="ru-RU" sz="1200" b="1" dirty="0" smtClean="0"/>
              <a:t>Рекомендации, содержащиеся в докладах о результатах </a:t>
            </a:r>
            <a:r>
              <a:rPr lang="ru-RU" sz="1200" b="1" dirty="0" err="1" smtClean="0"/>
              <a:t>ОГР</a:t>
            </a:r>
            <a:r>
              <a:rPr lang="ru-RU" sz="1200" b="1" dirty="0" smtClean="0"/>
              <a:t>, значительно повлияли на содержание предвыборных программ нидерландских политических партий в 2010 году.</a:t>
            </a:r>
            <a:endParaRPr lang="nl-NL" sz="1200" b="1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8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F8111-9740-4335-AD85-6E883B06F64F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3375" y="1190624"/>
            <a:ext cx="8229600" cy="821055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ru-RU" noProof="0" dirty="0" smtClean="0"/>
              <a:t>Обзоры государственных расходов имеют значительный </a:t>
            </a:r>
            <a:r>
              <a:rPr lang="ru-RU" noProof="0" dirty="0" smtClean="0"/>
              <a:t>эффект</a:t>
            </a:r>
            <a:r>
              <a:rPr lang="en-US" noProof="0" dirty="0" smtClean="0"/>
              <a:t> </a:t>
            </a:r>
            <a:r>
              <a:rPr lang="en-US" sz="1600" b="1" noProof="0" dirty="0" smtClean="0"/>
              <a:t/>
            </a:r>
            <a:br>
              <a:rPr lang="en-US" sz="1600" b="1" noProof="0" dirty="0" smtClean="0"/>
            </a:br>
            <a:r>
              <a:rPr lang="en-US" sz="2000" b="1" noProof="0" dirty="0" smtClean="0">
                <a:solidFill>
                  <a:srgbClr val="C00000"/>
                </a:solidFill>
              </a:rPr>
              <a:t/>
            </a:r>
            <a:br>
              <a:rPr lang="en-US" sz="2000" b="1" noProof="0" dirty="0" smtClean="0">
                <a:solidFill>
                  <a:srgbClr val="C00000"/>
                </a:solidFill>
              </a:rPr>
            </a:br>
            <a:r>
              <a:rPr lang="en-US" sz="2000" b="1" noProof="0" dirty="0" smtClean="0">
                <a:solidFill>
                  <a:srgbClr val="C00000"/>
                </a:solidFill>
              </a:rPr>
              <a:t/>
            </a:r>
            <a:br>
              <a:rPr lang="en-US" sz="2000" b="1" noProof="0" dirty="0" smtClean="0">
                <a:solidFill>
                  <a:srgbClr val="C00000"/>
                </a:solidFill>
              </a:rPr>
            </a:br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134938" y="2036617"/>
            <a:ext cx="8853487" cy="40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8175" lvl="2" indent="-179388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638175" lvl="2" indent="-179388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/>
              <a:t>Глава, посвященная анализу расходов, вызывает обширные общественные обсуждения.</a:t>
            </a:r>
            <a:endParaRPr lang="en-US" sz="1600" dirty="0" smtClean="0"/>
          </a:p>
          <a:p>
            <a:pPr marL="638175" lvl="2" indent="-179388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 dirty="0" smtClean="0"/>
              <a:t>Результаты обзоров расходов значительно влияют на предвыборные программы нидерландских политических партий.</a:t>
            </a:r>
            <a:endParaRPr lang="en-US" sz="1600" dirty="0" smtClean="0"/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 smtClean="0"/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 dirty="0" smtClean="0"/>
              <a:t>Многие предложения, выдвигаемые в рамках обзоров, принимаются. </a:t>
            </a:r>
            <a:endParaRPr lang="en-US" sz="1600" dirty="0" smtClean="0"/>
          </a:p>
          <a:p>
            <a:pPr marL="638175" lvl="2" indent="-179388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2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32756" y="1052513"/>
            <a:ext cx="8911244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Определение </a:t>
            </a:r>
            <a:r>
              <a:rPr lang="ru-RU" sz="2400" u="sng" dirty="0" smtClean="0">
                <a:solidFill>
                  <a:srgbClr val="C00000"/>
                </a:solidFill>
              </a:rPr>
              <a:t>успешного</a:t>
            </a:r>
            <a:r>
              <a:rPr lang="nl-NL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обзора бюджетных расходов</a:t>
            </a:r>
            <a:endParaRPr lang="nl-NL" sz="2400" dirty="0">
              <a:solidFill>
                <a:srgbClr val="C00000"/>
              </a:solidFill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916113"/>
            <a:ext cx="8229600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>
                <a:cs typeface="Arial" charset="0"/>
              </a:rPr>
              <a:t>1. </a:t>
            </a:r>
            <a:r>
              <a:rPr lang="ru-RU" sz="1600" b="1" dirty="0" smtClean="0"/>
              <a:t>Взаимосвязь</a:t>
            </a:r>
            <a:endParaRPr lang="en-GB" sz="1600" b="1" dirty="0" smtClean="0"/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	</a:t>
            </a:r>
            <a:r>
              <a:rPr lang="ru-RU" sz="1600" dirty="0" smtClean="0"/>
              <a:t>текущая </a:t>
            </a:r>
            <a:r>
              <a:rPr lang="ru-RU" sz="1600" dirty="0" smtClean="0"/>
              <a:t>часть процесса подготовки бюджета</a:t>
            </a:r>
            <a:endParaRPr lang="en-GB" sz="1600" dirty="0" smtClean="0"/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>
                <a:cs typeface="Arial" charset="0"/>
              </a:rPr>
              <a:t>2. </a:t>
            </a:r>
            <a:r>
              <a:rPr lang="ru-RU" sz="1600" b="1" dirty="0" smtClean="0"/>
              <a:t>Полная независимость </a:t>
            </a:r>
            <a:endParaRPr lang="en-GB" sz="1600" b="1" dirty="0" smtClean="0"/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	</a:t>
            </a:r>
            <a:r>
              <a:rPr lang="ru-RU" sz="1600" dirty="0" smtClean="0"/>
              <a:t>независимая рабочая группа</a:t>
            </a:r>
            <a:endParaRPr lang="en-GB" sz="1600" dirty="0" smtClean="0"/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	</a:t>
            </a:r>
            <a:r>
              <a:rPr lang="ru-RU" sz="1600" dirty="0" smtClean="0"/>
              <a:t>независимость от действующей политики и точек зрения л</a:t>
            </a:r>
            <a:r>
              <a:rPr lang="en-GB" sz="1600" dirty="0" smtClean="0"/>
              <a:t>of current </a:t>
            </a:r>
            <a:r>
              <a:rPr lang="ru-RU" sz="1600" dirty="0" smtClean="0"/>
              <a:t>официальных лиц, отвечающих за принятие решений</a:t>
            </a:r>
            <a:endParaRPr lang="en-GB" sz="1600" dirty="0" smtClean="0"/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/>
              <a:t> </a:t>
            </a:r>
            <a:r>
              <a:rPr lang="en-GB" sz="1600" dirty="0" smtClean="0">
                <a:cs typeface="Arial" charset="0"/>
              </a:rPr>
              <a:t>3. </a:t>
            </a:r>
            <a:r>
              <a:rPr lang="ru-RU" sz="1600" b="1" dirty="0" smtClean="0">
                <a:cs typeface="Arial" charset="0"/>
              </a:rPr>
              <a:t>Творческий подход</a:t>
            </a:r>
            <a:endParaRPr lang="en-GB" sz="1600" b="1" dirty="0" smtClean="0"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>
                <a:cs typeface="Arial" charset="0"/>
              </a:rPr>
              <a:t>	</a:t>
            </a:r>
            <a:r>
              <a:rPr lang="ru-RU" sz="1600" dirty="0" smtClean="0"/>
              <a:t>отступление от привычных установок</a:t>
            </a:r>
            <a:r>
              <a:rPr lang="en-GB" sz="1600" dirty="0" smtClean="0">
                <a:cs typeface="Arial" charset="0"/>
              </a:rPr>
              <a:t> </a:t>
            </a:r>
            <a:endParaRPr lang="en-GB" sz="1600" dirty="0" smtClean="0"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 smtClean="0">
                <a:cs typeface="Arial" charset="0"/>
              </a:rPr>
              <a:t>	</a:t>
            </a:r>
            <a:r>
              <a:rPr lang="ru-RU" sz="1600" dirty="0" smtClean="0">
                <a:cs typeface="Arial" charset="0"/>
              </a:rPr>
              <a:t>использование при анализе разных источников и ракурсов</a:t>
            </a:r>
            <a:r>
              <a:rPr lang="en-GB" sz="1600" dirty="0" smtClean="0">
                <a:cs typeface="Arial" charset="0"/>
              </a:rPr>
              <a:t>	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b="1" dirty="0" smtClean="0">
                <a:cs typeface="Arial" charset="0"/>
              </a:rPr>
              <a:t>	</a:t>
            </a: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6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600" b="1" dirty="0" smtClean="0">
              <a:cs typeface="Arial" charset="0"/>
            </a:endParaRPr>
          </a:p>
          <a:p>
            <a:pPr marL="1066800" lvl="1" indent="-606425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600" b="1" dirty="0">
              <a:cs typeface="Arial" charset="0"/>
            </a:endParaRPr>
          </a:p>
          <a:p>
            <a:pPr marL="987425" lvl="1" indent="-3635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endParaRPr lang="en-GB" sz="1600" dirty="0">
              <a:cs typeface="Arial" charset="0"/>
            </a:endParaRP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idx="4294967295"/>
          </p:nvPr>
        </p:nvSpPr>
        <p:spPr>
          <a:xfrm>
            <a:off x="0" y="6494462"/>
            <a:ext cx="712788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995920-6B08-4E7D-82F2-EC74BD9E89B1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45060" name="Picture 4" descr="https://encrypted-tbn3.gstatic.com/images?q=tbn:ANd9GcTyv-c38LqeXmtDy_00ojhPqDHWh8SzGHWFymRJTCXsEKvrns1ABUR2yS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2060" y="4843354"/>
            <a:ext cx="1351729" cy="1351730"/>
          </a:xfrm>
          <a:prstGeom prst="rect">
            <a:avLst/>
          </a:prstGeom>
          <a:noFill/>
        </p:spPr>
      </p:pic>
      <p:pic>
        <p:nvPicPr>
          <p:cNvPr id="58370" name="Picture 2" descr="N:\Irf\BSA\Buitenland\2014 Slovenie\two hands conec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159" y="3447323"/>
            <a:ext cx="1870841" cy="1334447"/>
          </a:xfrm>
          <a:prstGeom prst="rect">
            <a:avLst/>
          </a:prstGeom>
          <a:noFill/>
        </p:spPr>
      </p:pic>
      <p:pic>
        <p:nvPicPr>
          <p:cNvPr id="8" name="Picture 2" descr="N:\Irf\BSA\Buitenland\2014 Slovenie\Free-Thinker-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5210" y="1821356"/>
            <a:ext cx="2052302" cy="13461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2425" y="1121982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Содержание презентации </a:t>
            </a:r>
            <a:endParaRPr lang="en-US" sz="2800" b="1" noProof="0" dirty="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3873" y="1577209"/>
            <a:ext cx="8116425" cy="365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>
              <a:lnSpc>
                <a:spcPct val="150000"/>
              </a:lnSpc>
              <a:spcBef>
                <a:spcPct val="20000"/>
              </a:spcBef>
            </a:pP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Процедура проведения обзора государственных расходов (</a:t>
            </a:r>
            <a:r>
              <a:rPr lang="ru-RU" sz="1600" dirty="0" err="1" smtClean="0"/>
              <a:t>ОГР</a:t>
            </a:r>
            <a:r>
              <a:rPr lang="ru-RU" sz="1600" smtClean="0"/>
              <a:t>) </a:t>
            </a:r>
            <a:r>
              <a:rPr lang="ru-RU" sz="1600" dirty="0" smtClean="0"/>
              <a:t>в Нидерландах</a:t>
            </a:r>
            <a:endParaRPr lang="en-US" sz="1600" dirty="0" smtClean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Краткая история</a:t>
            </a:r>
            <a:endParaRPr lang="en-US" sz="1600" dirty="0" smtClean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Основные факторы, обеспечивающие успех обзора государственных расходов</a:t>
            </a:r>
            <a:r>
              <a:rPr lang="en-US" sz="1600" dirty="0" smtClean="0"/>
              <a:t> (</a:t>
            </a:r>
            <a:r>
              <a:rPr lang="ru-RU" sz="1600" dirty="0" smtClean="0"/>
              <a:t>взаимосвязь, независимость, творческий подход</a:t>
            </a:r>
            <a:r>
              <a:rPr lang="en-US" sz="1600" dirty="0" smtClean="0"/>
              <a:t>) </a:t>
            </a:r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  <a:p>
            <a:pPr marL="179388" lvl="1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/>
              <a:t>Обзор государственных расходов: раунд 2</a:t>
            </a:r>
            <a:r>
              <a:rPr lang="en-US" sz="1600" dirty="0" smtClean="0"/>
              <a:t>010</a:t>
            </a:r>
            <a:r>
              <a:rPr lang="ru-RU" sz="1600" dirty="0" smtClean="0"/>
              <a:t> года</a:t>
            </a:r>
            <a:endParaRPr lang="en-US" sz="1600" dirty="0" smtClean="0"/>
          </a:p>
          <a:p>
            <a:pPr marL="636588" lvl="2" indent="-179388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endParaRPr lang="en-US" sz="1600" dirty="0" smtClean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6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396-2A77-4F4C-BE29-5FAA6AF0D435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23555" name="Tekstvak 5"/>
          <p:cNvSpPr txBox="1">
            <a:spLocks noChangeArrowheads="1"/>
          </p:cNvSpPr>
          <p:nvPr/>
        </p:nvSpPr>
        <p:spPr bwMode="auto">
          <a:xfrm>
            <a:off x="161925" y="2146300"/>
            <a:ext cx="898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Обзоры государственных расходов в Нидерландах</a:t>
            </a:r>
            <a:r>
              <a:rPr lang="nl-NL" sz="2800" dirty="0" smtClean="0">
                <a:solidFill>
                  <a:srgbClr val="C00000"/>
                </a:solidFill>
              </a:rPr>
              <a:t>: </a:t>
            </a:r>
            <a:r>
              <a:rPr lang="ru-RU" sz="2800" dirty="0" smtClean="0">
                <a:solidFill>
                  <a:srgbClr val="C00000"/>
                </a:solidFill>
              </a:rPr>
              <a:t>краткая история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2355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716338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noProof="0" dirty="0" smtClean="0"/>
              <a:t>Политический контекст</a:t>
            </a:r>
            <a:r>
              <a:rPr lang="en-US" sz="2800" noProof="0" dirty="0" smtClean="0"/>
              <a:t> </a:t>
            </a:r>
            <a:endParaRPr lang="en-US" sz="2800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982549"/>
            <a:ext cx="3903986" cy="423251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430684" y="1768648"/>
            <a:ext cx="4455621" cy="284162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noProof="0" dirty="0" smtClean="0"/>
              <a:t>Многопартийный парламент</a:t>
            </a:r>
            <a:endParaRPr lang="en-US" sz="1400" noProof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noProof="0" dirty="0" smtClean="0"/>
              <a:t>Многопартийные коалиции</a:t>
            </a:r>
            <a:endParaRPr lang="en-US" sz="1400" noProof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noProof="0" dirty="0" smtClean="0"/>
              <a:t>Четырехлетний срок полномочий правительства (кабинета министров)</a:t>
            </a:r>
            <a:r>
              <a:rPr lang="en-US" sz="1400" noProof="0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1400" noProof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noProof="0" dirty="0" smtClean="0"/>
              <a:t>Состав последнего кабинета:</a:t>
            </a:r>
            <a:r>
              <a:rPr lang="en-US" sz="1400" noProof="0" dirty="0" smtClean="0"/>
              <a:t> </a:t>
            </a:r>
          </a:p>
          <a:p>
            <a:pPr marL="0" indent="0">
              <a:spcBef>
                <a:spcPts val="600"/>
              </a:spcBef>
            </a:pPr>
            <a:r>
              <a:rPr lang="en-US" sz="1400" noProof="0" dirty="0" smtClean="0"/>
              <a:t>- </a:t>
            </a:r>
            <a:r>
              <a:rPr lang="ru-RU" sz="1400" noProof="0" dirty="0" smtClean="0"/>
              <a:t>либеральная и социалистическая партии</a:t>
            </a:r>
            <a:endParaRPr lang="en-US" sz="1400" noProof="0" dirty="0" smtClean="0"/>
          </a:p>
          <a:p>
            <a:pPr marL="0" indent="0">
              <a:spcBef>
                <a:spcPts val="600"/>
              </a:spcBef>
            </a:pPr>
            <a:r>
              <a:rPr lang="en-US" sz="1400" noProof="0" dirty="0" smtClean="0"/>
              <a:t>- 13 </a:t>
            </a:r>
            <a:r>
              <a:rPr lang="ru-RU" sz="1400" noProof="0" dirty="0" smtClean="0"/>
              <a:t>министров – у всех одинаковые полномочия и собственный бюджет</a:t>
            </a:r>
            <a:endParaRPr lang="en-US" sz="1600" noProof="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noProof="0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sz="1600" noProof="0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sz="1600" noProof="0" dirty="0" smtClean="0"/>
          </a:p>
          <a:p>
            <a:pPr>
              <a:spcBef>
                <a:spcPts val="600"/>
              </a:spcBef>
            </a:pPr>
            <a:endParaRPr lang="en-US" noProof="0" dirty="0" smtClean="0"/>
          </a:p>
          <a:p>
            <a:pPr>
              <a:spcBef>
                <a:spcPts val="600"/>
              </a:spcBef>
            </a:pPr>
            <a:endParaRPr lang="en-US" noProof="0" dirty="0" smtClean="0"/>
          </a:p>
          <a:p>
            <a:pPr>
              <a:buFont typeface="Arial" pitchFamily="34" charset="0"/>
              <a:buChar char="•"/>
            </a:pP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F9E1E-8EED-4ABD-982C-7424D8DFE230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65" y="1987066"/>
            <a:ext cx="3649508" cy="39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 descr="Afbeeldingsresultaat voor plaatje premier rutte"/>
          <p:cNvSpPr>
            <a:spLocks noChangeAspect="1" noChangeArrowheads="1"/>
          </p:cNvSpPr>
          <p:nvPr/>
        </p:nvSpPr>
        <p:spPr bwMode="auto">
          <a:xfrm>
            <a:off x="-704850" y="-428625"/>
            <a:ext cx="1181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269302" y="4968865"/>
            <a:ext cx="1572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Г-н </a:t>
            </a:r>
            <a:r>
              <a:rPr lang="ru-RU" sz="1400" i="1" dirty="0" err="1" smtClean="0"/>
              <a:t>Рутте</a:t>
            </a:r>
            <a:endParaRPr lang="ru-RU" sz="1400" i="1" dirty="0" smtClean="0"/>
          </a:p>
          <a:p>
            <a:r>
              <a:rPr lang="ru-RU" sz="1400" i="1" dirty="0" smtClean="0"/>
              <a:t>Премьер-министр Нидерландов</a:t>
            </a:r>
            <a:endParaRPr lang="nl-NL" sz="1400" i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38" y="4646026"/>
            <a:ext cx="1569037" cy="1569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hoek 54"/>
          <p:cNvSpPr/>
          <p:nvPr/>
        </p:nvSpPr>
        <p:spPr>
          <a:xfrm>
            <a:off x="5546786" y="3068392"/>
            <a:ext cx="3226278" cy="2573456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650" y="1242573"/>
            <a:ext cx="7601481" cy="445428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Нидерландская система оценки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3" name="Groep 20"/>
          <p:cNvGrpSpPr>
            <a:grpSpLocks/>
          </p:cNvGrpSpPr>
          <p:nvPr/>
        </p:nvGrpSpPr>
        <p:grpSpPr bwMode="auto">
          <a:xfrm>
            <a:off x="866775" y="2164372"/>
            <a:ext cx="6781663" cy="3038809"/>
            <a:chOff x="1724240" y="1889127"/>
            <a:chExt cx="5737814" cy="4536296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724240" y="1889127"/>
              <a:ext cx="5737814" cy="4536296"/>
              <a:chOff x="3189" y="6066"/>
              <a:chExt cx="5426" cy="5671"/>
            </a:xfrm>
          </p:grpSpPr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>
                <a:off x="4037" y="6066"/>
                <a:ext cx="3779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1100" b="1" dirty="0" smtClean="0">
                    <a:cs typeface="Times New Roman" pitchFamily="18" charset="0"/>
                  </a:rPr>
                  <a:t>Исследования и проведение оценки</a:t>
                </a:r>
                <a:endParaRPr lang="en-US" sz="1100" b="1" dirty="0">
                  <a:latin typeface="Arial" pitchFamily="34" charset="0"/>
                </a:endParaRPr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>
                <a:off x="3189" y="7673"/>
                <a:ext cx="140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>
                    <a:ea typeface="Times New Roman" pitchFamily="18" charset="0"/>
                    <a:cs typeface="Times New Roman" pitchFamily="18" charset="0"/>
                  </a:rPr>
                  <a:t>I.  </a:t>
                </a:r>
                <a:r>
                  <a:rPr lang="ru-RU" sz="1000" b="1" dirty="0" smtClean="0">
                    <a:ea typeface="Times New Roman" pitchFamily="18" charset="0"/>
                    <a:cs typeface="Times New Roman" pitchFamily="18" charset="0"/>
                  </a:rPr>
                  <a:t>Предварительная оценка</a:t>
                </a:r>
                <a:r>
                  <a:rPr lang="en-US" sz="1000" b="1" dirty="0" smtClean="0"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en-US" sz="1000" b="1" dirty="0">
                  <a:latin typeface="Arial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5262" y="7673"/>
                <a:ext cx="1397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000" b="1" dirty="0" smtClean="0">
                    <a:ea typeface="Times New Roman" pitchFamily="18" charset="0"/>
                    <a:cs typeface="Times New Roman" pitchFamily="18" charset="0"/>
                  </a:rPr>
                  <a:t>II. </a:t>
                </a:r>
                <a:r>
                  <a:rPr lang="ru-RU" sz="1000" b="1" dirty="0" smtClean="0">
                    <a:ea typeface="Times New Roman" pitchFamily="18" charset="0"/>
                    <a:cs typeface="Times New Roman" pitchFamily="18" charset="0"/>
                  </a:rPr>
                  <a:t>Ретроспективная оценка</a:t>
                </a:r>
                <a:endParaRPr lang="en-US" sz="1000" b="1" dirty="0">
                  <a:latin typeface="Arial" pitchFamily="34" charset="0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5467" y="8897"/>
                <a:ext cx="132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1000" b="1" dirty="0" smtClean="0">
                    <a:ea typeface="Times New Roman" pitchFamily="18" charset="0"/>
                    <a:cs typeface="Times New Roman" pitchFamily="18" charset="0"/>
                  </a:rPr>
                  <a:t>Обзор проводимой политики</a:t>
                </a:r>
                <a:endParaRPr lang="en-US" sz="1000" b="1" dirty="0" smtClean="0">
                  <a:ea typeface="Times New Roman" pitchFamily="18" charset="0"/>
                  <a:cs typeface="Times New Roman" pitchFamily="18" charset="0"/>
                </a:endParaRPr>
              </a:p>
              <a:p>
                <a:pPr algn="ctr" eaLnBrk="0" hangingPunct="0">
                  <a:defRPr/>
                </a:pPr>
                <a:endParaRPr lang="en-US" sz="1100" b="1" dirty="0">
                  <a:latin typeface="Arial" pitchFamily="34" charset="0"/>
                </a:endParaRPr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5467" y="9924"/>
                <a:ext cx="132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1000" b="1" dirty="0" smtClean="0">
                    <a:ea typeface="Times New Roman" pitchFamily="18" charset="0"/>
                    <a:cs typeface="Times New Roman" pitchFamily="18" charset="0"/>
                  </a:rPr>
                  <a:t>Оценка воздействия политики</a:t>
                </a:r>
                <a:endParaRPr lang="en-US" sz="1000" b="1" dirty="0">
                  <a:latin typeface="Arial" pitchFamily="34" charset="0"/>
                </a:endParaRPr>
              </a:p>
            </p:txBody>
          </p:sp>
          <p:sp>
            <p:nvSpPr>
              <p:cNvPr id="19" name="AutoShape 13"/>
              <p:cNvSpPr>
                <a:spLocks noChangeArrowheads="1"/>
              </p:cNvSpPr>
              <p:nvPr/>
            </p:nvSpPr>
            <p:spPr bwMode="auto">
              <a:xfrm>
                <a:off x="3394" y="8885"/>
                <a:ext cx="1429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900" b="1" dirty="0" smtClean="0">
                    <a:cs typeface="Times New Roman" pitchFamily="18" charset="0"/>
                  </a:rPr>
                  <a:t>Социальная сфера: анализ затрат и выгод</a:t>
                </a:r>
                <a:endParaRPr lang="en-US" sz="900" b="1" dirty="0">
                  <a:cs typeface="Times New Roman" pitchFamily="18" charset="0"/>
                </a:endParaRPr>
              </a:p>
            </p:txBody>
          </p:sp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>
                <a:off x="5467" y="10952"/>
                <a:ext cx="1328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1000" b="1" dirty="0" smtClean="0">
                    <a:ea typeface="Times New Roman" pitchFamily="18" charset="0"/>
                    <a:cs typeface="Times New Roman" pitchFamily="18" charset="0"/>
                  </a:rPr>
                  <a:t>Другие виды оценки</a:t>
                </a:r>
                <a:endParaRPr lang="en-US" sz="1000" b="1" dirty="0">
                  <a:latin typeface="Arial" pitchFamily="34" charset="0"/>
                </a:endParaRPr>
              </a:p>
            </p:txBody>
          </p:sp>
          <p:sp>
            <p:nvSpPr>
              <p:cNvPr id="22" name="AutoShape 12"/>
              <p:cNvSpPr>
                <a:spLocks noChangeArrowheads="1"/>
              </p:cNvSpPr>
              <p:nvPr/>
            </p:nvSpPr>
            <p:spPr bwMode="auto">
              <a:xfrm>
                <a:off x="7045" y="7671"/>
                <a:ext cx="1570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b="1" dirty="0" smtClean="0">
                    <a:latin typeface="+mj-lt"/>
                    <a:cs typeface="Arial" charset="0"/>
                  </a:rPr>
                  <a:t>III. </a:t>
                </a:r>
                <a:r>
                  <a:rPr lang="ru-RU" sz="900" b="1" dirty="0" smtClean="0">
                    <a:latin typeface="+mj-lt"/>
                    <a:cs typeface="Arial" charset="0"/>
                  </a:rPr>
                  <a:t>Возможности экономии средств и реформирования системы</a:t>
                </a:r>
                <a:endParaRPr lang="en-US" sz="900" b="1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63" name="AutoShape 13"/>
              <p:cNvSpPr>
                <a:spLocks noChangeArrowheads="1"/>
              </p:cNvSpPr>
              <p:nvPr/>
            </p:nvSpPr>
            <p:spPr bwMode="auto">
              <a:xfrm>
                <a:off x="3394" y="9913"/>
                <a:ext cx="1423" cy="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1000" b="1" dirty="0" smtClean="0">
                    <a:cs typeface="Times New Roman" pitchFamily="18" charset="0"/>
                  </a:rPr>
                  <a:t>Исследование эффективности затрат</a:t>
                </a:r>
                <a:endParaRPr lang="en-US" sz="1000" b="1" dirty="0">
                  <a:cs typeface="Times New Roman" pitchFamily="18" charset="0"/>
                </a:endParaRPr>
              </a:p>
            </p:txBody>
          </p:sp>
        </p:grpSp>
        <p:cxnSp>
          <p:nvCxnSpPr>
            <p:cNvPr id="8" name="Gebogen verbindingslijn 7"/>
            <p:cNvCxnSpPr>
              <a:stCxn id="14" idx="2"/>
              <a:endCxn id="16" idx="0"/>
            </p:cNvCxnSpPr>
            <p:nvPr/>
          </p:nvCxnSpPr>
          <p:spPr>
            <a:xfrm rot="16200000" flipH="1">
              <a:off x="4308275" y="2827836"/>
              <a:ext cx="657527" cy="3596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bogen verbindingslijn 8"/>
            <p:cNvCxnSpPr>
              <a:stCxn id="14" idx="2"/>
              <a:endCxn id="15" idx="0"/>
            </p:cNvCxnSpPr>
            <p:nvPr/>
          </p:nvCxnSpPr>
          <p:spPr>
            <a:xfrm rot="5400000">
              <a:off x="3215169" y="1770698"/>
              <a:ext cx="657527" cy="215024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bogen verbindingslijn 29"/>
            <p:cNvCxnSpPr>
              <a:stCxn id="16" idx="1"/>
              <a:endCxn id="20" idx="1"/>
            </p:cNvCxnSpPr>
            <p:nvPr/>
          </p:nvCxnSpPr>
          <p:spPr>
            <a:xfrm rot="10800000" flipH="1" flipV="1">
              <a:off x="3916369" y="3488550"/>
              <a:ext cx="216780" cy="2622908"/>
            </a:xfrm>
            <a:prstGeom prst="bentConnector3">
              <a:avLst>
                <a:gd name="adj1" fmla="val -8922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bogen verbindingslijn 29"/>
            <p:cNvCxnSpPr>
              <a:stCxn id="16" idx="1"/>
              <a:endCxn id="18" idx="1"/>
            </p:cNvCxnSpPr>
            <p:nvPr/>
          </p:nvCxnSpPr>
          <p:spPr>
            <a:xfrm rot="10800000" flipH="1" flipV="1">
              <a:off x="3916369" y="3488550"/>
              <a:ext cx="216780" cy="1800600"/>
            </a:xfrm>
            <a:prstGeom prst="bentConnector3">
              <a:avLst>
                <a:gd name="adj1" fmla="val -8922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bogen verbindingslijn 29"/>
            <p:cNvCxnSpPr>
              <a:stCxn id="16" idx="1"/>
              <a:endCxn id="17" idx="1"/>
            </p:cNvCxnSpPr>
            <p:nvPr/>
          </p:nvCxnSpPr>
          <p:spPr>
            <a:xfrm rot="10800000" flipH="1" flipV="1">
              <a:off x="3916369" y="3488549"/>
              <a:ext cx="216780" cy="979091"/>
            </a:xfrm>
            <a:prstGeom prst="bentConnector3">
              <a:avLst>
                <a:gd name="adj1" fmla="val -8922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6681789" y="3793956"/>
            <a:ext cx="1662824" cy="42068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Обзоры расходов</a:t>
            </a:r>
            <a:endParaRPr lang="en-US" sz="1000" b="1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81789" y="4370120"/>
            <a:ext cx="1662824" cy="42068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Комплексные обзоры расходов</a:t>
            </a:r>
            <a:endParaRPr lang="en-US" sz="1000" b="1" dirty="0"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Gebogen verbindingslijn 75"/>
          <p:cNvCxnSpPr>
            <a:stCxn id="14" idx="2"/>
            <a:endCxn id="22" idx="0"/>
          </p:cNvCxnSpPr>
          <p:nvPr/>
        </p:nvCxnSpPr>
        <p:spPr>
          <a:xfrm rot="16200000" flipH="1">
            <a:off x="5257819" y="1615423"/>
            <a:ext cx="439397" cy="23785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bogen verbindingslijn 82"/>
          <p:cNvCxnSpPr>
            <a:stCxn id="15" idx="1"/>
            <a:endCxn id="19" idx="1"/>
          </p:cNvCxnSpPr>
          <p:nvPr/>
        </p:nvCxnSpPr>
        <p:spPr>
          <a:xfrm rot="10800000" flipH="1" flipV="1">
            <a:off x="866775" y="3235805"/>
            <a:ext cx="256218" cy="649451"/>
          </a:xfrm>
          <a:prstGeom prst="bentConnector3">
            <a:avLst>
              <a:gd name="adj1" fmla="val -892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bogen verbindingslijn 84"/>
          <p:cNvCxnSpPr>
            <a:stCxn id="15" idx="1"/>
            <a:endCxn id="63" idx="1"/>
          </p:cNvCxnSpPr>
          <p:nvPr/>
        </p:nvCxnSpPr>
        <p:spPr>
          <a:xfrm rot="10800000" flipH="1" flipV="1">
            <a:off x="866775" y="3235805"/>
            <a:ext cx="256218" cy="1200305"/>
          </a:xfrm>
          <a:prstGeom prst="bentConnector3">
            <a:avLst>
              <a:gd name="adj1" fmla="val -892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65234" y="3643738"/>
            <a:ext cx="2141204" cy="13103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6712799" y="5050876"/>
            <a:ext cx="2023878" cy="47243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900" b="1" dirty="0" smtClean="0">
                <a:ea typeface="Times New Roman" pitchFamily="18" charset="0"/>
                <a:cs typeface="Times New Roman" pitchFamily="18" charset="0"/>
              </a:rPr>
              <a:t>Другие</a:t>
            </a:r>
            <a:r>
              <a:rPr lang="en-US" sz="900" b="1" dirty="0" smtClean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900" b="1" dirty="0" smtClean="0">
                <a:ea typeface="Times New Roman" pitchFamily="18" charset="0"/>
                <a:cs typeface="Times New Roman" pitchFamily="18" charset="0"/>
              </a:rPr>
              <a:t>например, обзоры специальной группой по контролю расходов в здравоохранении</a:t>
            </a:r>
            <a:endParaRPr lang="en-US" sz="900" b="1" dirty="0"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Gebogen verbindingslijn 42"/>
          <p:cNvCxnSpPr>
            <a:stCxn id="22" idx="1"/>
            <a:endCxn id="39" idx="1"/>
          </p:cNvCxnSpPr>
          <p:nvPr/>
        </p:nvCxnSpPr>
        <p:spPr>
          <a:xfrm rot="10800000" flipH="1" flipV="1">
            <a:off x="5685905" y="3234733"/>
            <a:ext cx="995884" cy="769563"/>
          </a:xfrm>
          <a:prstGeom prst="bentConnector3">
            <a:avLst>
              <a:gd name="adj1" fmla="val -229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bogen verbindingslijn 44"/>
          <p:cNvCxnSpPr>
            <a:stCxn id="22" idx="1"/>
            <a:endCxn id="40" idx="1"/>
          </p:cNvCxnSpPr>
          <p:nvPr/>
        </p:nvCxnSpPr>
        <p:spPr>
          <a:xfrm rot="10800000" flipH="1" flipV="1">
            <a:off x="5685905" y="3234733"/>
            <a:ext cx="995884" cy="1345727"/>
          </a:xfrm>
          <a:prstGeom prst="bentConnector3">
            <a:avLst>
              <a:gd name="adj1" fmla="val -229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>
            <a:stCxn id="22" idx="1"/>
            <a:endCxn id="30" idx="1"/>
          </p:cNvCxnSpPr>
          <p:nvPr/>
        </p:nvCxnSpPr>
        <p:spPr>
          <a:xfrm rot="10800000" flipH="1" flipV="1">
            <a:off x="5685905" y="3234733"/>
            <a:ext cx="1026894" cy="2052357"/>
          </a:xfrm>
          <a:prstGeom prst="bentConnector3">
            <a:avLst>
              <a:gd name="adj1" fmla="val -222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A6DD8-B100-488C-B5EF-E821E1D1294B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9" name="Tekstvak 10"/>
          <p:cNvSpPr txBox="1"/>
          <p:nvPr/>
        </p:nvSpPr>
        <p:spPr>
          <a:xfrm>
            <a:off x="6564283" y="1720226"/>
            <a:ext cx="257971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000" b="1" dirty="0" smtClean="0"/>
              <a:t>Обзоры расходов: </a:t>
            </a:r>
            <a:r>
              <a:rPr lang="en-US" sz="1000" b="1" dirty="0" smtClean="0"/>
              <a:t>2014</a:t>
            </a:r>
            <a:r>
              <a:rPr lang="ru-RU" sz="1000" b="1" dirty="0" smtClean="0"/>
              <a:t>-</a:t>
            </a:r>
            <a:r>
              <a:rPr lang="en-US" sz="1000" b="1" dirty="0" smtClean="0"/>
              <a:t>2015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Системы вооружений</a:t>
            </a:r>
            <a:endParaRPr lang="en-US" sz="1000" dirty="0" smtClean="0"/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Пенсии в госсекторе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err="1" smtClean="0"/>
              <a:t>Самозанятые</a:t>
            </a:r>
            <a:r>
              <a:rPr lang="ru-RU" sz="1000" dirty="0" smtClean="0"/>
              <a:t> граждане 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Полиция</a:t>
            </a:r>
            <a:endParaRPr lang="en-US" sz="1000" dirty="0" smtClean="0"/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Организация дорожного движения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Социальное жилье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Эффективность затрат на реализацию различных вариантов сокращения выбросов </a:t>
            </a:r>
            <a:r>
              <a:rPr lang="en-US" sz="1000" dirty="0" smtClean="0"/>
              <a:t>CO2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Контроль рисков при казначейских операциях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Медицинская профилактика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Налоговая служба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Инфраструктурное планирование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ru-RU" sz="1000" dirty="0" smtClean="0"/>
              <a:t>Результативность в системе образования </a:t>
            </a:r>
            <a:r>
              <a:rPr lang="en-US" sz="1000" dirty="0" smtClean="0"/>
              <a:t> </a:t>
            </a:r>
          </a:p>
          <a:p>
            <a:pPr marL="228600" indent="-228600">
              <a:lnSpc>
                <a:spcPct val="150000"/>
              </a:lnSpc>
              <a:defRPr/>
            </a:pPr>
            <a:endParaRPr lang="en-US" sz="1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472" t="11966" r="16529" b="5235"/>
          <a:stretch>
            <a:fillRect/>
          </a:stretch>
        </p:blipFill>
        <p:spPr bwMode="auto">
          <a:xfrm>
            <a:off x="158150" y="1590699"/>
            <a:ext cx="6504778" cy="467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52424" y="1263650"/>
            <a:ext cx="8791575" cy="571500"/>
          </a:xfrm>
        </p:spPr>
        <p:txBody>
          <a:bodyPr/>
          <a:lstStyle/>
          <a:p>
            <a:pPr>
              <a:defRPr/>
            </a:pPr>
            <a:r>
              <a:rPr lang="ru-RU" sz="2200" noProof="0" dirty="0" smtClean="0"/>
              <a:t>Количество проведенных обзоров расходов</a:t>
            </a:r>
            <a:r>
              <a:rPr lang="en-US" sz="2200" noProof="0" dirty="0" smtClean="0"/>
              <a:t>: 1981-2015</a:t>
            </a:r>
            <a:r>
              <a:rPr lang="ru-RU" sz="2200" noProof="0" dirty="0" smtClean="0"/>
              <a:t> годы</a:t>
            </a:r>
            <a:r>
              <a:rPr lang="en-US" sz="2200" noProof="0" dirty="0" smtClean="0"/>
              <a:t> </a:t>
            </a:r>
            <a:endParaRPr lang="en-US" sz="2200" noProof="0" dirty="0"/>
          </a:p>
        </p:txBody>
      </p:sp>
    </p:spTree>
    <p:extLst>
      <p:ext uri="{BB962C8B-B14F-4D97-AF65-F5344CB8AC3E}">
        <p14:creationId xmlns:p14="http://schemas.microsoft.com/office/powerpoint/2010/main" val="108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ED396-2A77-4F4C-BE29-5FAA6AF0D435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23555" name="Tekstvak 5"/>
          <p:cNvSpPr txBox="1">
            <a:spLocks noChangeArrowheads="1"/>
          </p:cNvSpPr>
          <p:nvPr/>
        </p:nvSpPr>
        <p:spPr bwMode="auto">
          <a:xfrm>
            <a:off x="161925" y="2072728"/>
            <a:ext cx="89820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Обзоры государственных расходов в Нидерландах</a:t>
            </a:r>
            <a:r>
              <a:rPr lang="nl-NL" sz="28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основные факторы успеха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pic>
        <p:nvPicPr>
          <p:cNvPr id="23556" name="Picture 7" descr="http://www.elsevier.nl/upload/4ba31f04-c1ee-4ea4-9b1c-e9afc9fa0a34_heroverwegingen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716338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Обзоры государственных расходов в Нидерландах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KSTDIA" val="ja"/>
</p:tagLst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1306</Words>
  <Application>Microsoft Office PowerPoint</Application>
  <PresentationFormat>On-screen Show (4:3)</PresentationFormat>
  <Paragraphs>270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WenQuanYi Micro Hei</vt:lpstr>
      <vt:lpstr>Wingdings</vt:lpstr>
      <vt:lpstr>Inhoud bullet</vt:lpstr>
      <vt:lpstr>Standaardontwerp</vt:lpstr>
      <vt:lpstr>Worksheet</vt:lpstr>
      <vt:lpstr>PowerPoint Presentation</vt:lpstr>
      <vt:lpstr>Определение обзора государственных  расходов  </vt:lpstr>
      <vt:lpstr>PowerPoint Presentation</vt:lpstr>
      <vt:lpstr>Содержание презентации </vt:lpstr>
      <vt:lpstr>PowerPoint Presentation</vt:lpstr>
      <vt:lpstr>Политический контекст </vt:lpstr>
      <vt:lpstr>Нидерландская система оценки </vt:lpstr>
      <vt:lpstr>Количество проведенных обзоров расходов: 1981-2015 годы </vt:lpstr>
      <vt:lpstr>PowerPoint Presentation</vt:lpstr>
      <vt:lpstr>Обзор государственных расходов: связь с бюджетным процессом</vt:lpstr>
      <vt:lpstr>Принятие решений по вопросам политики и бюджета</vt:lpstr>
      <vt:lpstr>Обзор государственных расходов: связь с бюджетным процессом</vt:lpstr>
      <vt:lpstr>Техническое задание </vt:lpstr>
      <vt:lpstr>Категории тем</vt:lpstr>
      <vt:lpstr>PowerPoint Presentation</vt:lpstr>
      <vt:lpstr>Обзоры государственных расходов: полная (?) независимость   </vt:lpstr>
      <vt:lpstr>Обзоры государственных расходов: полная (?) независимость</vt:lpstr>
      <vt:lpstr>Комитет по проведению обзоров государственных расходов</vt:lpstr>
      <vt:lpstr>PowerPoint Presentation</vt:lpstr>
      <vt:lpstr>Обзоры расходов: творческий подход  </vt:lpstr>
      <vt:lpstr>PowerPoint Presentation</vt:lpstr>
      <vt:lpstr>Необходимость проведения комплексного обзора государственных расходов в 2009-2010 гг.</vt:lpstr>
      <vt:lpstr>Сроки проведения обзора</vt:lpstr>
      <vt:lpstr>Комплексный обзор государственных расходов в 2009-2010 гг.</vt:lpstr>
      <vt:lpstr>Темы комплексного обзора расходов в 2009-2010 гг.</vt:lpstr>
      <vt:lpstr>Конечный результат </vt:lpstr>
      <vt:lpstr>Обзоры государственных расходов имеют значительный эффект    </vt:lpstr>
    </vt:vector>
  </TitlesOfParts>
  <Company>Ministerie van Financiën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Schols and Timmermans (2016)</dc:creator>
  <cp:lastModifiedBy>Maya V. Gusarova</cp:lastModifiedBy>
  <cp:revision>262</cp:revision>
  <dcterms:created xsi:type="dcterms:W3CDTF">2009-01-23T09:04:29Z</dcterms:created>
  <dcterms:modified xsi:type="dcterms:W3CDTF">2016-11-10T13:51:09Z</dcterms:modified>
</cp:coreProperties>
</file>