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26" r:id="rId2"/>
    <p:sldId id="427" r:id="rId3"/>
    <p:sldId id="447" r:id="rId4"/>
    <p:sldId id="452" r:id="rId5"/>
    <p:sldId id="449" r:id="rId6"/>
    <p:sldId id="481" r:id="rId7"/>
    <p:sldId id="482" r:id="rId8"/>
    <p:sldId id="471" r:id="rId9"/>
    <p:sldId id="474" r:id="rId10"/>
    <p:sldId id="454" r:id="rId11"/>
    <p:sldId id="457" r:id="rId12"/>
    <p:sldId id="459" r:id="rId13"/>
    <p:sldId id="483" r:id="rId14"/>
    <p:sldId id="480" r:id="rId15"/>
    <p:sldId id="484" r:id="rId16"/>
    <p:sldId id="403" r:id="rId1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34A9"/>
    <a:srgbClr val="821A6E"/>
    <a:srgbClr val="CA4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049" autoAdjust="0"/>
  </p:normalViewPr>
  <p:slideViewPr>
    <p:cSldViewPr>
      <p:cViewPr>
        <p:scale>
          <a:sx n="80" d="100"/>
          <a:sy n="80" d="100"/>
        </p:scale>
        <p:origin x="-2514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9F348-2C7F-401C-92D7-DC4CE7899B6F}" type="datetimeFigureOut">
              <a:rPr lang="en-US" smtClean="0"/>
              <a:pPr/>
              <a:t>5/26/2017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AE607-FF26-4835-9EAD-DBB3FB491D1B}" type="slidenum">
              <a:rPr lang="en-US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22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07AD67-7C60-4008-9560-6C146AAB157C}" type="datetimeFigureOut">
              <a:rPr lang="en-US" smtClean="0"/>
              <a:pPr/>
              <a:t>5/26/2017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6FA965-B4FE-420C-8A3C-83B71E304D16}" type="slidenum">
              <a:rPr lang="en-US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617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692B35-F54B-40DF-9A01-B32E8CB47251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r-HR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hu-H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4C5E7-E951-4355-ABFF-A3AD33ED29CB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r-H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9B87C5-A183-46A6-88AC-BA22821AC24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r-H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6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2E64-0A67-474B-A639-17E615330E46}" type="datetime1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7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589C-FC03-4259-8BBC-0BD281CB6FD4}" type="datetime1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0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ECDC-4F87-4C25-B3AD-A2774A9FCBD3}" type="datetime1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1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2C02-1F7B-454E-8A54-3041221DBA6F}" type="datetime1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6936-CDE1-44C9-8756-609327187BEC}" type="datetime1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9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727-D177-4367-A10D-85F66D20A87B}" type="datetime1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9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7EE1-2D06-409D-94E9-C88BA720C917}" type="datetime1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2D95-2A0A-4837-AE48-53DD1A2E57A4}" type="datetime1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A60B-CE01-4442-B45E-2835CD8C19AA}" type="datetime1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1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E71-AD02-4FB2-A70E-7F4274975F0E}" type="datetime1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1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F447-F262-404B-9C87-E9F53C2B0C74}" type="datetime1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95E1-C638-4617-8F56-1143B3659993}" type="datetime1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2C02-1F7B-454E-8A54-3041221DBA6F}" type="datetime1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pempaltc.wikispaces.com/37th+IACOP+meeting+-+Plenar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73037"/>
            <a:ext cx="6477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322263"/>
            <a:ext cx="873125" cy="43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665162"/>
            <a:ext cx="793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98625"/>
            <a:ext cx="8651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73300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9" y="2814637"/>
            <a:ext cx="921891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49638"/>
            <a:ext cx="863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13275"/>
            <a:ext cx="692150" cy="463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39278"/>
            <a:ext cx="737811" cy="49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718025" cy="47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283200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130800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31063"/>
            <a:ext cx="7921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07165"/>
            <a:ext cx="865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4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87626"/>
            <a:ext cx="7937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4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6118"/>
            <a:ext cx="824890" cy="413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4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04" y="1828800"/>
            <a:ext cx="9350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30313"/>
            <a:ext cx="7207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4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27075"/>
            <a:ext cx="7889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4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2" y="292100"/>
            <a:ext cx="7889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47" descr="Russia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90071"/>
            <a:ext cx="800336" cy="433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8" descr="flag_hungary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87438"/>
            <a:ext cx="904616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1" name="Rectangle 2"/>
          <p:cNvSpPr txBox="1">
            <a:spLocks noChangeArrowheads="1"/>
          </p:cNvSpPr>
          <p:nvPr/>
        </p:nvSpPr>
        <p:spPr bwMode="auto">
          <a:xfrm>
            <a:off x="2265363" y="3108325"/>
            <a:ext cx="48974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en-US" sz="40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 Zajednica prakse</a:t>
            </a:r>
          </a:p>
          <a:p>
            <a:pPr algn="ctr" eaLnBrk="1" hangingPunct="1"/>
            <a:r>
              <a:rPr lang="hr-HR" altLang="en-US" sz="40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za unutarnju reviziju (IACOP)</a:t>
            </a:r>
          </a:p>
        </p:txBody>
      </p:sp>
      <p:pic>
        <p:nvPicPr>
          <p:cNvPr id="14363" name="Picture 28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97325"/>
            <a:ext cx="7413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14131" y="5715000"/>
            <a:ext cx="538938" cy="404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96839" y="6189806"/>
            <a:ext cx="547687" cy="363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888956" y="6161995"/>
            <a:ext cx="547687" cy="391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888956" y="5720899"/>
            <a:ext cx="528055" cy="375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535243" y="6161995"/>
            <a:ext cx="585440" cy="391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236874" y="6174523"/>
            <a:ext cx="544926" cy="378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883415" y="5062603"/>
            <a:ext cx="868038" cy="576197"/>
          </a:xfrm>
          <a:prstGeom prst="rect">
            <a:avLst/>
          </a:prstGeom>
        </p:spPr>
      </p:pic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6" y="5867400"/>
            <a:ext cx="4105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042" y="1590675"/>
            <a:ext cx="31416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Image result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43" y="5737994"/>
            <a:ext cx="573105" cy="35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hr-HR" b="1" dirty="0" smtClean="0">
                <a:solidFill>
                  <a:srgbClr val="7030A0"/>
                </a:solidFill>
              </a:rPr>
              <a:t>Istražitelji vrijednosti</a:t>
            </a:r>
            <a:r>
              <a:rPr lang="hr-HR" smtClean="0"/>
              <a:t> </a:t>
            </a:r>
            <a:endParaRPr lang="hr-HR" b="1" dirty="0" smtClean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914650"/>
            <a:ext cx="66294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Содержимое 2"/>
          <p:cNvSpPr txBox="1">
            <a:spLocks/>
          </p:cNvSpPr>
          <p:nvPr/>
        </p:nvSpPr>
        <p:spPr bwMode="auto">
          <a:xfrm>
            <a:off x="381000" y="2286000"/>
            <a:ext cx="8001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Istražiti stvorene vrijednosti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Prikupiti dokaze o utjecaju 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Evidentirati dokaze na atraktivan način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1416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60631"/>
            <a:ext cx="6215770" cy="580769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rgbClr val="7030A0"/>
                </a:solidFill>
              </a:rPr>
              <a:t>Ključna pitanja</a:t>
            </a:r>
            <a:endParaRPr lang="hr-HR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62" y="1905000"/>
            <a:ext cx="5715000" cy="380882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Kakvu vrijednost stječu članovi od sudjelovanja u aktivnostima?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Kakvu vrijednost stvaraju proizvodi znanja?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Kako se ljudi služe proizvodima znanja, kako se poboljšao njihov rad kao voditelja reformi u području unutarnje revizije?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Kako je primjena proizvoda znanja i drugih proizvoda doprinijela reformama upravljanja javnim financijama u zemljama članicama?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11</a:t>
            </a:fld>
            <a:endParaRPr lang="hr-HR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6000"/>
            <a:ext cx="2463711" cy="3076575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1416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1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41400"/>
            <a:ext cx="8210550" cy="334834"/>
          </a:xfrm>
        </p:spPr>
        <p:txBody>
          <a:bodyPr>
            <a:noAutofit/>
          </a:bodyPr>
          <a:lstStyle/>
          <a:p>
            <a:r>
              <a:rPr lang="hr-HR" sz="1500" dirty="0">
                <a:hlinkClick r:id="rId2"/>
              </a:rPr>
              <a:t>http://pempaltc.wikispaces.com/37th+IACOP+meeting+-+Plenary</a:t>
            </a:r>
            <a:r>
              <a:rPr lang="hr-HR" sz="1500" dirty="0"/>
              <a:t> –</a:t>
            </a:r>
            <a:r>
              <a:rPr lang="hr-HR" sz="1500" b="1" dirty="0">
                <a:solidFill>
                  <a:srgbClr val="C00000"/>
                </a:solidFill>
              </a:rPr>
              <a:t>REZULTATI – istražitelji vrijednosti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745491"/>
              </p:ext>
            </p:extLst>
          </p:nvPr>
        </p:nvGraphicFramePr>
        <p:xfrm>
          <a:off x="609600" y="1524000"/>
          <a:ext cx="7886700" cy="481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123"/>
                <a:gridCol w="2699951"/>
                <a:gridCol w="2292951"/>
                <a:gridCol w="1971675"/>
              </a:tblGrid>
              <a:tr h="302247">
                <a:tc>
                  <a:txBody>
                    <a:bodyPr/>
                    <a:lstStyle/>
                    <a:p>
                      <a:pPr algn="ctr"/>
                      <a:r>
                        <a:rPr lang="bs-Latn-BA" sz="1100" dirty="0" smtClean="0"/>
                        <a:t>Zemlja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100" dirty="0" smtClean="0"/>
                        <a:t>Dokumenti / iskustvo PEMPAL-a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100" dirty="0" smtClean="0"/>
                        <a:t>Izlazni rezultati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100" dirty="0" smtClean="0"/>
                        <a:t>Utjecaji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bs-Latn-BA" sz="1100" dirty="0" smtClean="0"/>
                        <a:t>Moldova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bs-Latn-BA" sz="1100" dirty="0" smtClean="0"/>
                        <a:t>Vodič za ocjenu kvalitete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Izrađen je nacrt Pravilnika o vanjskoj ocjeni kvalitete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Godine 2017. ocjena pet jedinica unutarnje revizije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</a:tr>
              <a:tr h="582930">
                <a:tc>
                  <a:txBody>
                    <a:bodyPr/>
                    <a:lstStyle/>
                    <a:p>
                      <a:r>
                        <a:rPr lang="bs-Latn-BA" sz="1100" dirty="0" smtClean="0"/>
                        <a:t>Albanija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bs-Latn-BA" sz="1100" dirty="0" smtClean="0"/>
                        <a:t>Priručnik za cjeloživotni profesionalni razvoj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Razgovori i razmjena iskustava s drugim zemljama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Potrebno je pripremiti program cjeloživotnog učenja u javnom sektoru u području unutarnje revizije 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</a:tr>
              <a:tr h="841669">
                <a:tc>
                  <a:txBody>
                    <a:bodyPr/>
                    <a:lstStyle/>
                    <a:p>
                      <a:r>
                        <a:rPr lang="bs-Latn-BA" sz="1100" dirty="0" smtClean="0"/>
                        <a:t>Bugarska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Razgovori i prezentacije o osiguravanju kvalitete (QA) te o odnosu unutarnje revizije s financijskom inspekcijom i vanjskom revizijom (RIFIX)</a:t>
                      </a:r>
                    </a:p>
                    <a:p>
                      <a:endParaRPr lang="hr-HR" sz="1100" dirty="0" smtClean="0"/>
                    </a:p>
                    <a:p>
                      <a:r>
                        <a:rPr lang="en-US" sz="1100" dirty="0" smtClean="0"/>
                        <a:t>Dokumenti za ocjenu vanjske revizije (EAA)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Ugovor o suradnji između MF-a, VRI-ja i FI-ja (poboljšana metodologija)</a:t>
                      </a:r>
                      <a:endParaRPr lang="hr-HR" sz="1100" dirty="0" smtClean="0"/>
                    </a:p>
                    <a:p>
                      <a:r>
                        <a:rPr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Korisna</a:t>
                      </a:r>
                      <a:r>
                        <a:rPr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pitanja</a:t>
                      </a:r>
                      <a:r>
                        <a:rPr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</a:t>
                      </a:r>
                      <a:r>
                        <a:rPr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upitnika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100" dirty="0" smtClean="0"/>
                    </a:p>
                    <a:p>
                      <a:r>
                        <a:rPr lang="en-US" sz="1100" dirty="0" smtClean="0"/>
                        <a:t>Poboljšanja sustava unutarnje revizije i financijskog upravljanja i kontrole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</a:tr>
              <a:tr h="1021871">
                <a:tc>
                  <a:txBody>
                    <a:bodyPr/>
                    <a:lstStyle/>
                    <a:p>
                      <a:r>
                        <a:rPr lang="bs-Latn-BA" sz="1100" dirty="0" smtClean="0"/>
                        <a:t>Kirgiska Republika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Predložak</a:t>
                      </a:r>
                      <a:r>
                        <a:rPr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priručnika</a:t>
                      </a:r>
                      <a:r>
                        <a:rPr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</a:t>
                      </a:r>
                      <a:r>
                        <a:rPr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unutarnju</a:t>
                      </a:r>
                      <a:r>
                        <a:rPr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reviziju</a:t>
                      </a:r>
                      <a:endParaRPr lang="hr-HR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Vodič</a:t>
                      </a:r>
                      <a:r>
                        <a:rPr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</a:t>
                      </a:r>
                      <a:r>
                        <a:rPr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procjenu</a:t>
                      </a:r>
                      <a:r>
                        <a:rPr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rizika</a:t>
                      </a:r>
                      <a:endParaRPr lang="hr-HR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Vodič</a:t>
                      </a:r>
                      <a:r>
                        <a:rPr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</a:t>
                      </a:r>
                      <a:r>
                        <a:rPr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ocjenu</a:t>
                      </a:r>
                      <a:r>
                        <a:rPr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kvalitete</a:t>
                      </a:r>
                      <a:endParaRPr lang="hr-HR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dirty="0" smtClean="0"/>
                        <a:t>Iskustva od kolega: zakonodavstvo, metodologija zemalja članica PEMPAL-a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bs-Latn-BA" sz="1100" dirty="0" smtClean="0"/>
                        <a:t>Nacrt priručnika za unutarnju reviziju </a:t>
                      </a:r>
                    </a:p>
                    <a:p>
                      <a:r>
                        <a:rPr lang="bs-Latn-BA" sz="1100" dirty="0" smtClean="0"/>
                        <a:t>Nacrt vodiča za procjenu rizika</a:t>
                      </a:r>
                    </a:p>
                    <a:p>
                      <a:r>
                        <a:rPr lang="bs-Latn-BA" sz="1100" dirty="0" smtClean="0"/>
                        <a:t>Nacrt programa osiguranja kvalitete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Utjecao je na razvoj funkcije unutarnje revizije u zemlji te na učinkovitost javnih institucija 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</a:tr>
              <a:tr h="1268730">
                <a:tc>
                  <a:txBody>
                    <a:bodyPr/>
                    <a:lstStyle/>
                    <a:p>
                      <a:r>
                        <a:rPr lang="bs-Latn-BA" sz="1100" dirty="0" smtClean="0"/>
                        <a:t>Ruska Federacija</a:t>
                      </a:r>
                      <a:endParaRPr lang="hr-H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Vodič za ocjenu kvalitete</a:t>
                      </a:r>
                    </a:p>
                    <a:p>
                      <a:endParaRPr lang="hr-HR" sz="1100" dirty="0" smtClean="0"/>
                    </a:p>
                    <a:p>
                      <a:r>
                        <a:rPr lang="en-US" sz="1100" dirty="0" smtClean="0"/>
                        <a:t>Sažetak prijedloga za RIFIX</a:t>
                      </a:r>
                    </a:p>
                    <a:p>
                      <a:endParaRPr lang="hr-HR" sz="1100" dirty="0" smtClean="0"/>
                    </a:p>
                    <a:p>
                      <a:r>
                        <a:rPr lang="en-US" sz="1100" dirty="0" smtClean="0"/>
                        <a:t>Procjena rizika u planiranju revizije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Pristupi kojima se treba koristiti, indeksi</a:t>
                      </a:r>
                    </a:p>
                    <a:p>
                      <a:endParaRPr lang="hr-HR" sz="1100" dirty="0" smtClean="0"/>
                    </a:p>
                    <a:p>
                      <a:r>
                        <a:rPr lang="en-US" sz="1100" dirty="0" smtClean="0"/>
                        <a:t>Suradnja i odnos unutarnje revizije i financijske inspekcije</a:t>
                      </a:r>
                    </a:p>
                    <a:p>
                      <a:r>
                        <a:rPr lang="bs-Latn-BA" sz="1100" dirty="0" smtClean="0"/>
                        <a:t>Djelomično upotrijebljen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Mogao bi se uvesti i upotrijebiti </a:t>
                      </a:r>
                    </a:p>
                    <a:p>
                      <a:r>
                        <a:rPr lang="en-US" sz="1100" dirty="0" smtClean="0"/>
                        <a:t>Upotrebljava se pri uređenju odnosa upotrebom rezultata revizije</a:t>
                      </a:r>
                      <a:endParaRPr lang="hr-HR" sz="1100" dirty="0" smtClean="0"/>
                    </a:p>
                    <a:p>
                      <a:r>
                        <a:rPr lang="en-US" sz="1100" dirty="0" smtClean="0"/>
                        <a:t>Odlučeno je da će se njime služiti jedinice za unutarnju reviziju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12</a:t>
            </a:fld>
            <a:endParaRPr lang="hr-HR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1416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0" y="460631"/>
            <a:ext cx="6215770" cy="58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>
                <a:solidFill>
                  <a:srgbClr val="7030A0"/>
                </a:solidFill>
              </a:rPr>
              <a:t>Strukturirana baza podataka</a:t>
            </a:r>
            <a:endParaRPr lang="hr-H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NEMETH_ED\AppData\Local\Microsoft\Windows\Temporary Internet Files\Content.Outlook\UJ6JARDE\IMG_8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85964"/>
            <a:ext cx="5181380" cy="388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" y="1676400"/>
            <a:ext cx="34290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r-HR" b="1" dirty="0" smtClean="0">
                <a:solidFill>
                  <a:srgbClr val="7030A0"/>
                </a:solidFill>
              </a:rPr>
              <a:t>Novine </a:t>
            </a:r>
            <a:r>
              <a:t/>
            </a:r>
            <a:br/>
            <a:r>
              <a:rPr lang="hr-HR" b="1" dirty="0" smtClean="0">
                <a:solidFill>
                  <a:srgbClr val="7030A0"/>
                </a:solidFill>
              </a:rPr>
              <a:t>i </a:t>
            </a:r>
            <a:r>
              <a:rPr lang="hr-HR" b="1" i="1" dirty="0" smtClean="0">
                <a:solidFill>
                  <a:srgbClr val="7030A0"/>
                </a:solidFill>
              </a:rPr>
              <a:t>talk show</a:t>
            </a:r>
            <a:endParaRPr lang="hr-HR" b="1" dirty="0">
              <a:solidFill>
                <a:srgbClr val="7030A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13</a:t>
            </a:fld>
            <a:endParaRPr lang="hr-HR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1416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46087"/>
            <a:ext cx="4657724" cy="326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4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8361" y="189160"/>
            <a:ext cx="5434013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3200" b="1" dirty="0">
                <a:solidFill>
                  <a:srgbClr val="0070C0"/>
                </a:solidFill>
                <a:latin typeface="Arial" charset="0"/>
              </a:rPr>
              <a:t>Alati, kompetencije i logistika</a:t>
            </a:r>
            <a:endParaRPr lang="hr-HR" sz="3200" b="1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0" y="1752600"/>
            <a:ext cx="8229600" cy="5029200"/>
          </a:xfrm>
        </p:spPr>
        <p:txBody>
          <a:bodyPr/>
          <a:lstStyle/>
          <a:p>
            <a:pPr>
              <a:buFontTx/>
              <a:buChar char="-"/>
            </a:pPr>
            <a:r>
              <a:rPr lang="hr-HR" altLang="hu-HU" dirty="0" smtClean="0">
                <a:solidFill>
                  <a:srgbClr val="7030A0"/>
                </a:solidFill>
              </a:rPr>
              <a:t>Jednostavan uredski pribor</a:t>
            </a:r>
          </a:p>
          <a:p>
            <a:pPr>
              <a:buFontTx/>
              <a:buChar char="-"/>
            </a:pPr>
            <a:endParaRPr lang="hr-HR" altLang="hu-HU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endParaRPr lang="hr-HR" altLang="hu-HU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hr-HR" altLang="hu-HU" dirty="0" smtClean="0">
                <a:solidFill>
                  <a:srgbClr val="7030A0"/>
                </a:solidFill>
              </a:rPr>
              <a:t>Nekoliko naprednijih uređaja</a:t>
            </a:r>
          </a:p>
          <a:p>
            <a:pPr>
              <a:buFont typeface="Arial" charset="0"/>
              <a:buNone/>
            </a:pPr>
            <a:endParaRPr lang="hr-HR" altLang="hu-HU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endParaRPr lang="hr-HR" altLang="hu-HU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hr-HR" altLang="hu-HU" dirty="0" smtClean="0">
                <a:solidFill>
                  <a:srgbClr val="7030A0"/>
                </a:solidFill>
              </a:rPr>
              <a:t>Strastveni, kreativni i predani ljudi</a:t>
            </a:r>
          </a:p>
          <a:p>
            <a:pPr>
              <a:buFontTx/>
              <a:buChar char="-"/>
            </a:pPr>
            <a:endParaRPr lang="hr-HR" altLang="hu-HU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endParaRPr lang="hr-HR" altLang="hu-HU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endParaRPr lang="hr-HR" altLang="hu-HU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endParaRPr lang="hr-HR" altLang="hu-HU" dirty="0" smtClean="0">
              <a:solidFill>
                <a:srgbClr val="7030A0"/>
              </a:solidFill>
            </a:endParaRPr>
          </a:p>
        </p:txBody>
      </p:sp>
      <p:pic>
        <p:nvPicPr>
          <p:cNvPr id="20484" name="Picture 2" descr="http://www.produse-papetarie.ro/userfiles/productlargeimages/product_27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401" y="1396999"/>
            <a:ext cx="162877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AutoShape 4" descr="data:image/jpeg;base64,/9j/4AAQSkZJRgABAQAAAQABAAD/2wCEAAkGBxAQDxUPEA8QDRAQDw8QEA8QEA8PDxAUFBQWFxQUFBQYHyghGB0lHBQUITEhJSsrLi4uGB8zODMsNygtLisBCgoKDg0OGhAQFy0kHCQsLSwsLCwsLCwsLCwsLywsLCwsLCwsLCwsLCwsLCwsLCwsLCwsLCwsLCwsLCwsLCwsLP/AABEIAOUA3AMBEQACEQEDEQH/xAAbAAACAwEBAQAAAAAAAAAAAAAAAQIEBQMGB//EAEEQAAIBAgIFCQQIBgEFAQAAAAECAAMREiEEBTFBURMVM1JhcZGx0SIygsEGFCNigZKhokJDcnOy8OEWU2ODkyT/xAAbAQEAAgMBAQAAAAAAAAAAAAAAAQIDBAUGB//EADsRAAIBAgIDCwsEAwEAAAAAAAABAgMRBAUxUZESFCEyNEFxcoGx8AYTFRYzUlNhocHRIiRC4UOS0iP/2gAMAwEAAhEDEQA/APt+yASgBACAEAIAQAgBACAEAIAQAgBACAJjaAU9H1rRqNgSoGbPLMXttsSLH8IBdgBACAEAIAQAgBAETAFh/wBvAJQCOyASgBACAEAIAQAgBACAEAIAQAgBAK+saJqUXQZF0ZRuzINrwDNFPl9FUoMFSkAUFrFKlPatt17b+IgF7V2sErLdSMQC40vmhO4j8DALkAIAQAgBACAImAAEAcA4aZVKIWFrjjs2zWxlaVGjKpHStZkpRUpKLMrnep1U8G9Z5307iPdjsf5N3ecNb8dgDW1Tqp4N6yfTld/xjsf5I3pDWw52qdVPBvWV9O4j3Y7H+Sd5w1vx2BzvU6qeDesencR7sdj/ACN5w1vx2BzvU6qfu9Y9PYj3Y7H+RvOGt+OwfOz9VPBvWPT2I92Ox/kbzhrfjsDnZ+qng3rHp7Ee7HY/yN5w1vx2Bzs/VTwb1j09iPdjsf5G84a347A52fqp4N6yPT2I92Ox/kbzhrfjsDnZ+qng3rHp7Ee7HY/yRvSGt+Ow19HfEitxUHxF56fD1HUpQm9LSe1GjNbmTR0mYqEAIBm6w05qb4QFIwg534nt7Jw8yzOrhqyhBJq1+G/z+Zt0MPGcbsrc7VOqng3rOd6exHux2P8AJm3nDW/HYYz6U1LTBXACrVujAXw4jsv3m34ngJtU84rVKM5RjHdR4bcPF16ebn+RilhoqSTfA+8NI0ltHqtpSAWc/bU7ErY2uwG2/jfISMLnNas3T3Md009zps2uGz4edfUVMNGPDd25zZGtnOYCHt9r1mp6wYlfxjsf5Mm9Ia2HOr9VP3esr6w4n3Y7H+RvSGt+OwfOr9VPBvWR6w4n3Y7H+RvSGt+OwOdX4J4N6yvrFivdjsf/AERvSGt+OwOdX6qeDeseseK92Ox/9DesNb8dgc6PwTwb1heUWKf8Y7H/ANDesNb8dh30HTmd8JCgWOwG+X4zeyzOa+KxKpTjFKzfBe/B2sxVqEYRumac9MaoQCrrPom7h5iaGZ8ln0fczUPaI87PEnVCRcDlr36SNApS5IRcDi6ASLoBF0AkXQCLrWD0uh9Gn9CeQnv8Fyan1Y9yOPV48ulnabRQIAQDD1z0vwDzM8jnvKV1V3s6OE4naUJxGbRx0zRxUplDvGW7Pv3TNhq/maqna651rT0rYY6kd1Gxy0GtytMh/eW6VNxBG/suM+z8JbFU3h636HwcEov5aU/HORCW7jw9pDUrHksO1UdkQ7AVFsgNwBJW33ZOZRSxDdrNpNrU2k2tpFF/pNCc+5lCQQEqByNJASGwXNVdKO5p2PJ/lq6GYMTxDcnvTnBAKus+ibuHmJz805JU6PujNQ9ojz08Nc6o5VsgJW4CG910kaBzGyQkEBKgcqwEggcqD0Ohn7NP6F8p9Ny7klLqR7kcqpx30s7TcKBACAYeuel+AeZnkM+5Suqu9nRwnE7ShOIbI5UFetoNNziK58QWU/pNmljq9KKjCXAtHAnbounbsMcqUW7tHemgUBVAUAWAGQE1Jycm3J3bLpW0EpQBKgcjSQEhsBKXBb1X0o7j5Ts+T/Lo9D7jBifZm7PfnOCAVdZdE3cPMTn5rySp0fdGWh7RHn54Rs6oSrASrYHIARxukqExtkjkNgJW4HKkEgJeMSrZu6vN6S9xHgSJ9Jy3klLqx7jmVeO+ksTdKBACAYeuek+EeZnj8+5Suqu9nRwnE7SjOGzZCVA5ACVICVA5GkgJEmAlGBgQlcFrQTaovfbxBnbyJWxsOh9zNfEcRm7PenPCAVdZdE3d8xOfmvI6nR9zLQ9ojz88Fc6o5W4CVASCAlbgcnjdJATGyRypBICXjEhsmBM0YlWa2qjekOxqg/cZ9Dy7klPqruObU47Lk3SgQAgGHrnpPgHmZ47P+VLqrvZ0cJxO0ozhGyOQAlSAlQORpICRJgJRsDAhK4JgTLGJVnWibOp++vnOzkqtjIdvczBX4jN+e6NAIBV1l0Td3zE52bcjqdH3MtD2iMCeBOqEq2AkEBKsDlWAkAccbpKkgJKiGTAmaMSrZMCZoxKsv6kb7M9lWr/m099l/JqfVXcc+pxmaE3CgQAgGJrjpPhHmZ4zyg5Uuqu9nRwnE7SjOGbISpASoHI0kBIkwEowMCErgmBMsYlWyYEyxiVYObFf7iec7GTr91Ht7jDW4rPQCe2NEcAq6y6Ju4eYnOzbkdTo+5loe0RgT5+2dUJBASrA5DYCUuByCCQEvFEXJgTYir9JQmBMkYkNk1EzRiUud/o816bf3Kh8Xae6watQgvku40qnGZqzaKBACAYmuOl+AeZni/KDlS6q72dDCcTtKM4RshKgcLhICVkwEoBgQlcEwJljEq2TAmaMSrZMCZYxKs5aWbYP7yfMzsZRH9yuhmKrxT0KHId09gaRKAVdZdE3d8xOdm3I6nR90ZaHtEYE+fHUCVbA5ACUYHIIJAS8YkMmBM0YlWTAmaMSpMCbEVfpKM6KJkUSGzn9FmvRB43Pibz3FBWgkac9JuTMUCAEAxNcdJ8I8zPFeUPK11V3s6GF4naUZwbmyORa5ASHIBKAYEJXBMCZYxKtkwJmjEq2TAmWMSrZMCZlEqyprI50hxrD9FadnKY/+zfyMVTQejoH2R3T1CNQnJBV1l0Td3zE5ub8iqdH3Rloe0RgT56zqDlQEgDlSCQEvGJDJgTNGJUmBM0YlSYEzRiVZMCZoxKkdIbDTZuqjt4AmbNKG6kl8yjF9GFtSUdk9hT0GtLSbkylAgBAMTXHSfAPMzxPlFytdVd7OhheJ2lKcHSbASJSuAlGwMCErgmBMsYlWyYEyxiVbJgTNGJVkwJmjEqyYEzRiVbM7WZ+2or2u3+I+ZnayqP6pPoMU3wHpNG90T0KNZnWSCtrLom7vnObm/IqnR90ZaPtEYE+dtnUCQBypBICXiiGyYEzRiVbJgTNGJUmBM0YlWyYEyxiVJgTNGJVlXXBto79oC/mIHkTN3CQvViUbLOo1sg7p6iGg15GvMhUIAQDE1x0nwDzM8P5RcrXVXezoYXidpSnCcjYCUAwISuCYEyxiVbJgTLGJVsmBM0YlWTAmaMSrJgTNGJVkwJmiipl6UMWlr9ymviST6Tu5bC0G/mYps9Jo3uzsIwHWSDhptMtTKjaRlNLMaM6+GnThpaL05KM02ZPNtXgPETx/q/jdS2m9vmmLm+r1f3L6yPV/G6ltG+aYfUqvUPivrLLyexmqO3+iN8QF9WqD+U37fWZY5Bi+fc7f6I3xARSoP5L+KeszRyHEc7jtf4KuvERNXdRP4uomeORVeeSK+eRyrV6yqWNFQFFyTUJ/QCZ45I+ef0/sjzqIq+lMAVFIAgEGzk2IuN8zxyiC0tlfOiNDSztrYexVUfra82I5dSXN3lfODGrW21KjsBmcTEgW357Jsww8IcVWKuRsaCyqmO/sYb4swLTZSKMvI4YBhsIBHcZYglACAZmsdDd3xKARhA223meYzjK8RisQqlJK25S4Xbnf5NuhWjCNmUqmiOpCmwLkhRcXM5K8n8a+ZbTNvmBL6hV6n6r6yPV7G6ltG+aYfVKg/lt4r6zJHyfxmqO3+irxEBchUH8p/2eszRyDFc+52v8Eb4icRWbGaYpPiVQxvgAse2/bM0chr88l9fwV8/EmWrbqHjUA+UzxyOpzzWz+yvnkQL6TupU172ZvSZ45Mlpn9CHVIldLO+mn9KH5kzYjlVNablfOEfqWkN71d/hsn+IE2I4GlH+JVzLWhauwm5JY7ybk+M2oU1HgRVu5uUhYTMihOAEAIAQAgBACAZ+s9JZCiKVTlCRyjC6raActISpyFTG6VRg9kqoHfe34QDhiq0qKVcSugWnengAspsBnxzEAuUapOkMmWAU1YCw2m2+AV69R2+sLcAIot7IORUlh+NoBXNKr9Vvyg5PAPYwC9uF4BZFapR0fGWD3WmKYwgYbjfxgBy9WmyYqy1g7hGUBQVvvFoB0WrVq1WCuKaUmUEYQS/HPdvgHBNIqVWa1dKJVyq0yqkm283gD1lTqcrRHKAE4gDhGTADEe2+WUAlpVeqrJR5VVYqWaoVGeZsLbpDaWkF0VClIlmFRlRmJFhitc5CSClo66S6CqKq3ax5MqAlr7LwCFbSRS0ioxzPJIAo/iY2yEA0dCpuFvVbEzZ2sLJ90QCxhHAQBYBwEAMA4QBhRwgDgBACAEAIAQAgBAKesKlrA0Grqbk2ANuGUAzqeithqlabUkdLLTO0txtugFrS6LHRAgUl8FIYd9wVvAIur063Kim1RWpqpw2xKRbd+EAei0HY1yymmKwAXFa/ukHL8YBGhRqtQagyYCqYVa4Ktnl8oAno1amjmm1PAyYMNyCHw+UANFpXdf8A8gpgG7O1hYjZh45wCxq+kyvVLAgNUup4jOAVdLxVAVOie2bgPdcuBxfKAPTqTolJ8nejtBNi1wLgE90rKSirslK5S0nSWqfaFPawZJcXGXu4ppTm5Ph0GVKyOWr3qPUY1V5JTRamt2DEXvn3TLTqqPAysomno76QiCkKIxLljLDBa+2bRjKWtqBau2IeyaQAcHMNlsz85r1ptNJF4o66u1hXVcNUB8BsKlwMY3HLYe8Snn5L5k7lGlR1lTO0lT27PGZY14vTwFXBltXBzBBHEZiZU09BUlJAQAgBAOWk1cClrXtumDE1lRpSqNXsWhHdSSKHPC9RvETjen6fw3tRtbzl7wc8L1G8RHp+n8N7UN5y1hzuvUbxEj1gp/De1DectYc7r1G8RI9Yafw3tQ3nLWPncdRvESPWKn8N7URvN6xc7jqN4iPWOn8N7UN5vWHO46jeIkeslP4b2ob0esOdl6jeIkestP4T2ob0esfOw6jeIkestL4T2ob0esOdl6jeIj1mpfCe1Dej1mhSfEobiAfGehoVVVpRqL+ST2q5qyVm0TmUgIAQDN1prZNH98Ei18iM9uQH4Tm4rMVQqqnuG3a5np0HOO6ueefX/LEuyMiLlckWHBRxY8PITXeM85+pqyXjaZPM7ngucaOuA7BRTI3klhZQNrMeAlI4lSdkiXSstILrlXfClNmzsuYFxxPDjKTx0I3bXASqL1noNH1mEQAhjbMkkTHDP6cVbzb2oh4RvnPP6T9IVZyTTbaRtXd3TNLHRm91uQqLXOc11+ozCMPiEjfiXMT5l6zrT17TY2ZDTPWyK/iBs7x4S0cXCTs1Yh0mjrT1uFbCVNFyLq2Mcm/CzDKx47O6XWItK2h/R9pDp8F9J0/6remSr0mJGRDEBhLekZRdpRI3vfhTNHVv0npVmwYXpmxPtWIy7RM1HMFUqbnc2Wu5SdBxV7m2lQNmCCOw3nRTT0GAnJBV1n0Tdw8xNDNOSVOj7ozYf2iPPTw51QlQOVbICVuDxv0l1xUYmnTfCqu9PCpwsWTI3Pab2HZPQYLBQjTjUavJ8PQd7L8JBJTmuGyfys/H1O/0C1k9Va1Ko5dqLUyMRuyhw2RPep8Zo5pRjCUZJWvf6GnmsaSqrzatwcJ6ycg5gSAOVASNJDPRaGPs0/oXyE+l5fySl1I9yOVU476WdptlAgHOvWCLibZ+p7BKykoq7JSueF+ktXHWD1CQuAYUBzOZ2cO8/rODjGpVN1LV28/i5uUeCNkZVZmZQTZVFxTUe722Hz39u7Wk3JXfZ4+5lVkFLE32SDNj7XFrbjwUf7utjlUUI/LnJtdm/oGhLSXix95vkOycatWdR/IzJWLREwXJM+tqek3u3pnszHgZswxtSOnhKuKM+vqeqvu2qDsNj4GbUMdTengKuLKNSmymzKVPAgibcZRkrp3Kk6VbLA/tJe/ah6y/MbD4GZIy4Ny9Hd0ENc6OpcH7OobhR9nVFzhG4HeU7No3bwbt/wAZdj8c3cRbnR31MhXSLHIhW7d2VjvHbL4dNVLMrUd4nrtVJepfgL7p16C/Wak9BtzeMRV1n0Tdw8xOfmnJKnR90ZsP7RHnp4Y6o5VsgJW4CVuDx/0m+hTaTVNWhpAoF86iOpZCd7Ag5X3jjOrhMzVKChON7aOE6FHM6tKn5vTbQUtQ6F9RptSo1C7O+KrXw4WqEZCwzwqM7d5k4qtvmalJWS0LV/ZpSk5ycpaWe40Ktjpq1wSVFyOO+ceotzJoxneY2AkLhIHKt3IPQ6J0af0L5T6Zl/JKXUj3I5dTjvpZ2m4UOVesEXE3/J7BKykoq7JSuYek6QXbEfwXcJoTm5O7MqVjB1zSXlRUqH2cAsgPt1Dc5fdHb4TQxEVu91PRbRzv+vnsM9Nu1kZRL1nyGZyVRkqqNgHACaNWouNLx8jMo8yPQaBoYpLxY+83Hs7pya1Z1X3GVKxamsywSoHKsgJAEyAixAYcCLiQpOLumClX1RSbYCh+6cvAzZhjqsdPD0ldyjPr6lqD3SHHD3T+uU3aeY05cElb6ldyGqqbrXUOrLZXAuOy9gf92zq4OrGc1uXcxVV+k9zqqnZL9Y8b7PKehoRtG5ozfCXpnKlXWfRN3DzE5+a8kqdH3M1D2iPPzwjZ1AlWAkAcqwEqQVKurKLAjAFJ3rkR3S6rTXOLsyadGvRrcnSOLEAdns24tw2TO5QnDdSJ4Gj0KA2Fzc2Fza1z3TS0u/MVJSjdwMCWiiGze0A3pL3W8DafSct5HS6se45dTjvpLE3Shla1oMTiF2AGzq/8TUrwle5kg0ZwIHaf0muXMDXdNnrhQMTFB5n9JzMbNRlupajZorgNHQNCWkvFj7zfIdk8/WrOo/kbKVi1Nckcm9+kgJjYCQByrYCVASrZAxI0gs6CPtFvmCSM+4zt5Ev3seh9xr4jiM3VW2QynvkrHPHAKusuibu+YnPzXkdTo+5loe0R5+eCOqEqByAEqQEgDlWAtI0kDlW7gYEmKIuTAmaMSrNjVZvSHYzj9xn0TLuSUuqu45tXjstzdKCZQRY5g7QcxIauDI0vV5xXTMMdnD0E1KlF3/SZFLWU9N0Rab8WKLduOZy7p5jO0411G/8AFP6s3sM7xv8AM4ziGwOQAlWyAi9+kgcoyQlWAlWyByNIJgTLGJVnXR8nQ/fWdnJVbGQ7e5mCvxGb892aAQCrrLom7h5ic7NuR1Oj7mWh7RHn54E6o5FwEqQEgDlWAkEDlW7gYElIi5MCZoxKkwJmjEqzR1K16R7KlX/Mz3+X8mp9Vdxz6nGZfm4UCAEAxNcdJ8A8zPG+UHKl1V3s6OE4naUZwmzZCVICQByrYCL3ICY2BiRpBICZYxKtnQCZoxKsGNip/wDInnOvk6/dx7e4w1uKz0IntzRCAVdZdE3cPMTnZtyOp0fcy0PaIwJ4A6oSpASAOVYCR8yByrdwMCSkQ2TAmaMSrZMCZlEq2TAmaMSrZZ1A16bf3Kp/e093glahBfJdxo1OMzUm0UCAEAxNcdJ8A8zPF+UHKl1V3s6GE4naUZwjZCQByoCVbASrZA5K/UQTAl4xIuTAmVIq2TAmaMStzlpRtg/up8z8p18oj+5XQzFVf6T0KHId09kaRKAVdZdE3d8xOdm3I6nR90ZaHtEYE+fHUCQByrYCRpIHKt3AwJMURcmBM0YlWTAmaMSpMCZoxKnRRMqRVkfou96V+JY+JJnucOrQS+Rpz0m3M5QIAQDE1x0nwjzM8V5Q8rXVXezoYXidpRnCNkcq2AlWwEqByNJBMCZYxKskBM8VcqzoBMiiVuTAmaMSrZV1ibGkONdf8WnYymP/ALX+RiqPgPRUT7I7p6pGoTkgq6y6Ju75ic7N+RVOj7mWh7RGBPnp1ByoCQtZA5Vu4GBJSIZMCZoxKkwJmjEq2TAmaMSrZ0AmZRKirNhRm6qs3gLzPThdpFWyH0WFqKjsns6eg1ZaTdmUoEAIBia46T4B5meJ8oeVrqrvZ0MLxO0pTgs2QlWAlSByNIJATLGJVs6ATLGJW5MCZoxKtkgJsRVyrOgEyKJVsz9Zn7Wiv3nbwsPnO1lUf1yfQYqj4D0eje6J6JGsdZIK2suibu+YnNzfkVTo+5loe0RgT55c6gSPmyByrdwMCSkQ2TAmaMStyYEzRiVZMCZoxKtnQCZoxKkwJmjEq2Vtbm2j1O1MP5iF+c3MLC9WPT3FWzvqFbIo7J6mGg1pGxMhUIAQDE1x0nwDzM8R5RcrXVXfI6GF4naUpwLmyEqQORpBICZYxKtnQCZYxK3JgTNGJVkwJmjErcmBM0YlWSAmeKuVZl6ZnpaDqUwfzE+gncyyFot/MxTZ6XRvdnZRgOskFfT1JpsALm2wd85+awlPCVIwV21oRkotKabMM6O/Uf8AKZ4X0fiuelL/AFZ0fOw95ByL9R/ytKvAYt/4Zf6sjzkPeW0WA9VvytJjluL+FLYx5yGsd+w/lb0meOW4r4T2FfOR1hyoG5vyVD8pmjleK+G/p+SrqR1h9aUfw1D/AOt/mJsRyrFe59UVdSOsR07hSrH4QPMzYjlNfnttK+cRE6fU/h0Zz/UwXyBmzHKZ88l42FXURH63pR2UkTvxN6TZhlcVpbK7sTUNIqC1RhhuDhCgDL9Zt0sHCm7pcJVzNzV1LCLcBN+KMTL0sQEAIBka1osalwrMMIFwCd5njs+wterilKnTbW5WhN87N3DTjGFm+cpcg/Uf8rTiej8X8GX+rNjzsPeW0OSbqt+VpHo7Fv8Awy/1Y85DWhYSNzflaZY5bi/hS2FXUjrHiA3N+VvSZo5Zivhsq6kdYcuvB/8A51PSbEcrxXw/qvyVdSOsPrYH8FU91NvnNiOU4n3fqVdSJE6ed1Cqe8KPnNiOUVudrx2FfOIidOrH3dHt/U/yAmzHKXzy+hV1ELltLbdTTuUk/qZswyyC03ZVzOuiaI+PG5xMdpsB5TfpUlTVkUbuegoj2ZsIxnSSBEwACwAtAC0ALQBYBwEARpLwEiwFyK8IsBfV14RYB9XXhFgMUF4RYE1UDZJA4AQAgCtAC0ALQAtADCIAjTHAQBckvASLAXILwiwF9XXhFgHILwiwJCkBuiwHs7pIJQBAQBwAgBACAEAIBx0rSadJS9R1poASWYhVAAJJJ7gT+EA486UL4eWp4sWG2IXvwgEamtqAQVOVQqUd1IOLEqLiYrbbYEeMAZ1rQsDyqnEwQWuxxEqLWHa6+MAjT1xo7KrcsoDorre6kqxspsc8zlADnnR8zyyYVVXLX9nCxYA4thzVvCATTWdE1BSFRS5LgAG9ylsQ7xn4HgYAud9H/wC/T3n3huz8gT3CAdtF0ynVBNN1qAGxKm9jYG3gRAOekawRKiUmPt1Q7IuXtBLXt25jKAVqevaLAkY/ZVmPsMMlALZnLYwbuN4AHXtEIznlAtMYnJpPkAXBOzYDTcHtHaLgdn1nTBsSw+2FD3G982sNmw4hn+OyAXoAQAgBACAEAIBG3DKASgBACAEAIAQAgFfTdDp10NOquNCVJUkgHCwYbN1wMt+w5QCl/wBO6Ja3JfyeRvjq3wYAlr3vfCAMW3tgHQ6j0fAqcmQicpgQVKoVeUBD5A/ePdfKAM6loYseBg2ItlVqgYi6uWsGtfEi/gLbMoAk1Ho4ZXFM4kVEU46hsqPjQbdgOzsy2ZQCPMOjYSuBrMLH7WsCfaZtuK+13z4MRsgExqagHFQIcaNUZDylX2DU9/Bn7IPAZQBDUmjgg4G9kAKDVrEAC4UAFrWAZrDdc22wCzQ0KmgIVbBrYgSWBsLb+yAFfQ0dlZgxKG62d1W/EqDY23X2boBX5l0e9+TzFIUR7T2FMWGEC/3R/pgCqakoMcRV7l+UuKtYWa7m4s2WdRzYbzfcIBPmqjiLWck1RWN6tYqXBUg4cVrAouWzIZQC9ACAEAIAQAgBAC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hu-HU"/>
          </a:p>
        </p:txBody>
      </p:sp>
      <p:sp>
        <p:nvSpPr>
          <p:cNvPr id="20486" name="AutoShape 6" descr="data:image/jpeg;base64,/9j/4AAQSkZJRgABAQAAAQABAAD/2wCEAAkGBxAQDxUPEA8QDRAQDw8QEA8QEA8PDxAUFBQWFxQUFBQYHyghGB0lHBQUITEhJSsrLi4uGB8zODMsNygtLisBCgoKDg0OGhAQFy0kHCQsLSwsLCwsLCwsLCwsLywsLCwsLCwsLCwsLCwsLCwsLCwsLCwsLCwsLCwsLCwsLCwsLP/AABEIAOUA3AMBEQACEQEDEQH/xAAbAAACAwEBAQAAAAAAAAAAAAAAAQIEBQMGB//EAEEQAAIBAgIFCQQIBgEFAQAAAAECAAMREiEEBTFBURMVM1JhcZGx0SIygsEGFCNigZKhokJDcnOy8OEWU2ODkyT/xAAbAQEAAgMBAQAAAAAAAAAAAAAAAQIDBAUGB//EADsRAAIBAgIDCwsEAwEAAAAAAAABAgMRBAUxUZESFCEyNEFxcoGx8AYTFRYzUlNhocHRIiRC4UOS0iP/2gAMAwEAAhEDEQA/APt+yASgBACAEAIAQAgBACAEAIAQAgBACAJjaAU9H1rRqNgSoGbPLMXttsSLH8IBdgBACAEAIAQAgBAETAFh/wBvAJQCOyASgBACAEAIAQAgBACAEAIAQAgBAK+saJqUXQZF0ZRuzINrwDNFPl9FUoMFSkAUFrFKlPatt17b+IgF7V2sErLdSMQC40vmhO4j8DALkAIAQAgBACAImAAEAcA4aZVKIWFrjjs2zWxlaVGjKpHStZkpRUpKLMrnep1U8G9Z5307iPdjsf5N3ecNb8dgDW1Tqp4N6yfTld/xjsf5I3pDWw52qdVPBvWV9O4j3Y7H+Sd5w1vx2BzvU6qeDesencR7sdj/ACN5w1vx2BzvU6qfu9Y9PYj3Y7H+RvOGt+OwfOz9VPBvWPT2I92Ox/kbzhrfjsDnZ+qng3rHp7Ee7HY/yN5w1vx2Bzs/VTwb1j09iPdjsf5G84a347A52fqp4N6yPT2I92Ox/kbzhrfjsDnZ+qng3rHp7Ee7HY/yRvSGt+Ow19HfEitxUHxF56fD1HUpQm9LSe1GjNbmTR0mYqEAIBm6w05qb4QFIwg534nt7Jw8yzOrhqyhBJq1+G/z+Zt0MPGcbsrc7VOqng3rOd6exHux2P8AJm3nDW/HYYz6U1LTBXACrVujAXw4jsv3m34ngJtU84rVKM5RjHdR4bcPF16ebn+RilhoqSTfA+8NI0ltHqtpSAWc/bU7ErY2uwG2/jfISMLnNas3T3Md009zps2uGz4edfUVMNGPDd25zZGtnOYCHt9r1mp6wYlfxjsf5Mm9Ia2HOr9VP3esr6w4n3Y7H+RvSGt+OwfOr9VPBvWR6w4n3Y7H+RvSGt+OwOdX4J4N6yvrFivdjsf/AERvSGt+OwOdX6qeDeseseK92Ox/9DesNb8dgc6PwTwb1heUWKf8Y7H/ANDesNb8dh30HTmd8JCgWOwG+X4zeyzOa+KxKpTjFKzfBe/B2sxVqEYRumac9MaoQCrrPom7h5iaGZ8ln0fczUPaI87PEnVCRcDlr36SNApS5IRcDi6ASLoBF0AkXQCLrWD0uh9Gn9CeQnv8Fyan1Y9yOPV48ulnabRQIAQDD1z0vwDzM8jnvKV1V3s6OE4naUJxGbRx0zRxUplDvGW7Pv3TNhq/maqna651rT0rYY6kd1Gxy0GtytMh/eW6VNxBG/suM+z8JbFU3h636HwcEov5aU/HORCW7jw9pDUrHksO1UdkQ7AVFsgNwBJW33ZOZRSxDdrNpNrU2k2tpFF/pNCc+5lCQQEqByNJASGwXNVdKO5p2PJ/lq6GYMTxDcnvTnBAKus+ibuHmJz805JU6PujNQ9ojz08Nc6o5VsgJW4CG910kaBzGyQkEBKgcqwEggcqD0Ohn7NP6F8p9Ny7klLqR7kcqpx30s7TcKBACAYeuel+AeZnkM+5Suqu9nRwnE7ShOIbI5UFetoNNziK58QWU/pNmljq9KKjCXAtHAnbounbsMcqUW7tHemgUBVAUAWAGQE1Jycm3J3bLpW0EpQBKgcjSQEhsBKXBb1X0o7j5Ts+T/Lo9D7jBifZm7PfnOCAVdZdE3cPMTn5rySp0fdGWh7RHn54Rs6oSrASrYHIARxukqExtkjkNgJW4HKkEgJeMSrZu6vN6S9xHgSJ9Jy3klLqx7jmVeO+ksTdKBACAYeuek+EeZnj8+5Suqu9nRwnE7SjOGzZCVA5ACVICVA5GkgJEmAlGBgQlcFrQTaovfbxBnbyJWxsOh9zNfEcRm7PenPCAVdZdE3d8xOfmvI6nR9zLQ9ojz88Fc6o5W4CVASCAlbgcnjdJATGyRypBICXjEhsmBM0YlWa2qjekOxqg/cZ9Dy7klPqruObU47Lk3SgQAgGHrnpPgHmZ47P+VLqrvZ0cJxO0ozhGyOQAlSAlQORpICRJgJRsDAhK4JgTLGJVnWibOp++vnOzkqtjIdvczBX4jN+e6NAIBV1l0Td3zE52bcjqdH3MtD2iMCeBOqEq2AkEBKsDlWAkAccbpKkgJKiGTAmaMSrZMCZoxKsv6kb7M9lWr/m099l/JqfVXcc+pxmaE3CgQAgGJrjpPhHmZ4zyg5Uuqu9nRwnE7SjOGbISpASoHI0kBIkwEowMCErgmBMsYlWyYEyxiVYObFf7iec7GTr91Ht7jDW4rPQCe2NEcAq6y6Ju4eYnOzbkdTo+5loe0RgT5+2dUJBASrA5DYCUuByCCQEvFEXJgTYir9JQmBMkYkNk1EzRiUud/o816bf3Kh8Xae6watQgvku40qnGZqzaKBACAYmuOl+AeZni/KDlS6q72dDCcTtKM4RshKgcLhICVkwEoBgQlcEwJljEq2TAmaMSrZMCZYxKs5aWbYP7yfMzsZRH9yuhmKrxT0KHId09gaRKAVdZdE3d8xOdm3I6nR90ZaHtEYE+fHUCVbA5ACUYHIIJAS8YkMmBM0YlWTAmaMSpMCbEVfpKM6KJkUSGzn9FmvRB43Pibz3FBWgkac9JuTMUCAEAxNcdJ8I8zPFeUPK11V3s6GF4naUZwbmyORa5ASHIBKAYEJXBMCZYxKtkwJmjEq2TAmWMSrZMCZlEqyprI50hxrD9FadnKY/+zfyMVTQejoH2R3T1CNQnJBV1l0Td3zE5ub8iqdH3Rloe0RgT56zqDlQEgDlSCQEvGJDJgTNGJUmBM0YlSYEzRiVZMCZoxKkdIbDTZuqjt4AmbNKG6kl8yjF9GFtSUdk9hT0GtLSbkylAgBAMTXHSfAPMzxPlFytdVd7OhheJ2lKcHSbASJSuAlGwMCErgmBMsYlWyYEyxiVbJgTNGJVkwJmjEqyYEzRiVbM7WZ+2or2u3+I+ZnayqP6pPoMU3wHpNG90T0KNZnWSCtrLom7vnObm/IqnR90ZaPtEYE+dtnUCQBypBICXiiGyYEzRiVbJgTNGJUmBM0YlWyYEyxiVJgTNGJVlXXBto79oC/mIHkTN3CQvViUbLOo1sg7p6iGg15GvMhUIAQDE1x0nwDzM8P5RcrXVXezoYXidpSnCcjYCUAwISuCYEyxiVbJgTLGJVsmBM0YlWTAmaMSrJgTNGJVkwJmiipl6UMWlr9ymviST6Tu5bC0G/mYps9Jo3uzsIwHWSDhptMtTKjaRlNLMaM6+GnThpaL05KM02ZPNtXgPETx/q/jdS2m9vmmLm+r1f3L6yPV/G6ltG+aYfUqvUPivrLLyexmqO3+iN8QF9WqD+U37fWZY5Bi+fc7f6I3xARSoP5L+KeszRyHEc7jtf4KuvERNXdRP4uomeORVeeSK+eRyrV6yqWNFQFFyTUJ/QCZ45I+ef0/sjzqIq+lMAVFIAgEGzk2IuN8zxyiC0tlfOiNDSztrYexVUfra82I5dSXN3lfODGrW21KjsBmcTEgW357Jsww8IcVWKuRsaCyqmO/sYb4swLTZSKMvI4YBhsIBHcZYglACAZmsdDd3xKARhA223meYzjK8RisQqlJK25S4Xbnf5NuhWjCNmUqmiOpCmwLkhRcXM5K8n8a+ZbTNvmBL6hV6n6r6yPV7G6ltG+aYfVKg/lt4r6zJHyfxmqO3+irxEBchUH8p/2eszRyDFc+52v8Eb4icRWbGaYpPiVQxvgAse2/bM0chr88l9fwV8/EmWrbqHjUA+UzxyOpzzWz+yvnkQL6TupU172ZvSZ45Mlpn9CHVIldLO+mn9KH5kzYjlVNablfOEfqWkN71d/hsn+IE2I4GlH+JVzLWhauwm5JY7ybk+M2oU1HgRVu5uUhYTMihOAEAIAQAgBACAZ+s9JZCiKVTlCRyjC6raActISpyFTG6VRg9kqoHfe34QDhiq0qKVcSugWnengAspsBnxzEAuUapOkMmWAU1YCw2m2+AV69R2+sLcAIot7IORUlh+NoBXNKr9Vvyg5PAPYwC9uF4BZFapR0fGWD3WmKYwgYbjfxgBy9WmyYqy1g7hGUBQVvvFoB0WrVq1WCuKaUmUEYQS/HPdvgHBNIqVWa1dKJVyq0yqkm283gD1lTqcrRHKAE4gDhGTADEe2+WUAlpVeqrJR5VVYqWaoVGeZsLbpDaWkF0VClIlmFRlRmJFhitc5CSClo66S6CqKq3ax5MqAlr7LwCFbSRS0ioxzPJIAo/iY2yEA0dCpuFvVbEzZ2sLJ90QCxhHAQBYBwEAMA4QBhRwgDgBACAEAIAQAgBAKesKlrA0Grqbk2ANuGUAzqeithqlabUkdLLTO0txtugFrS6LHRAgUl8FIYd9wVvAIur063Kim1RWpqpw2xKRbd+EAei0HY1yymmKwAXFa/ukHL8YBGhRqtQagyYCqYVa4Ktnl8oAno1amjmm1PAyYMNyCHw+UANFpXdf8A8gpgG7O1hYjZh45wCxq+kyvVLAgNUup4jOAVdLxVAVOie2bgPdcuBxfKAPTqTolJ8nejtBNi1wLgE90rKSirslK5S0nSWqfaFPawZJcXGXu4ppTm5Ph0GVKyOWr3qPUY1V5JTRamt2DEXvn3TLTqqPAysomno76QiCkKIxLljLDBa+2bRjKWtqBau2IeyaQAcHMNlsz85r1ptNJF4o66u1hXVcNUB8BsKlwMY3HLYe8Snn5L5k7lGlR1lTO0lT27PGZY14vTwFXBltXBzBBHEZiZU09BUlJAQAgBAOWk1cClrXtumDE1lRpSqNXsWhHdSSKHPC9RvETjen6fw3tRtbzl7wc8L1G8RHp+n8N7UN5y1hzuvUbxEj1gp/De1DectYc7r1G8RI9Yafw3tQ3nLWPncdRvESPWKn8N7URvN6xc7jqN4iPWOn8N7UN5vWHO46jeIkeslP4b2ob0esOdl6jeIkestP4T2ob0esfOw6jeIkestL4T2ob0esOdl6jeIj1mpfCe1Dej1mhSfEobiAfGehoVVVpRqL+ST2q5qyVm0TmUgIAQDN1prZNH98Ei18iM9uQH4Tm4rMVQqqnuG3a5np0HOO6ueefX/LEuyMiLlckWHBRxY8PITXeM85+pqyXjaZPM7ngucaOuA7BRTI3klhZQNrMeAlI4lSdkiXSstILrlXfClNmzsuYFxxPDjKTx0I3bXASqL1noNH1mEQAhjbMkkTHDP6cVbzb2oh4RvnPP6T9IVZyTTbaRtXd3TNLHRm91uQqLXOc11+ozCMPiEjfiXMT5l6zrT17TY2ZDTPWyK/iBs7x4S0cXCTs1Yh0mjrT1uFbCVNFyLq2Mcm/CzDKx47O6XWItK2h/R9pDp8F9J0/6remSr0mJGRDEBhLekZRdpRI3vfhTNHVv0npVmwYXpmxPtWIy7RM1HMFUqbnc2Wu5SdBxV7m2lQNmCCOw3nRTT0GAnJBV1n0Tdw8xNDNOSVOj7ozYf2iPPTw51QlQOVbICVuDxv0l1xUYmnTfCqu9PCpwsWTI3Pab2HZPQYLBQjTjUavJ8PQd7L8JBJTmuGyfys/H1O/0C1k9Va1Ko5dqLUyMRuyhw2RPep8Zo5pRjCUZJWvf6GnmsaSqrzatwcJ6ycg5gSAOVASNJDPRaGPs0/oXyE+l5fySl1I9yOVU476WdptlAgHOvWCLibZ+p7BKykoq7JSueF+ktXHWD1CQuAYUBzOZ2cO8/rODjGpVN1LV28/i5uUeCNkZVZmZQTZVFxTUe722Hz39u7Wk3JXfZ4+5lVkFLE32SDNj7XFrbjwUf7utjlUUI/LnJtdm/oGhLSXix95vkOycatWdR/IzJWLREwXJM+tqek3u3pnszHgZswxtSOnhKuKM+vqeqvu2qDsNj4GbUMdTengKuLKNSmymzKVPAgibcZRkrp3Kk6VbLA/tJe/ah6y/MbD4GZIy4Ny9Hd0ENc6OpcH7OobhR9nVFzhG4HeU7No3bwbt/wAZdj8c3cRbnR31MhXSLHIhW7d2VjvHbL4dNVLMrUd4nrtVJepfgL7p16C/Wak9BtzeMRV1n0Tdw8xOfmnJKnR90ZsP7RHnp4Y6o5VsgJW4CVuDx/0m+hTaTVNWhpAoF86iOpZCd7Ag5X3jjOrhMzVKChON7aOE6FHM6tKn5vTbQUtQ6F9RptSo1C7O+KrXw4WqEZCwzwqM7d5k4qtvmalJWS0LV/ZpSk5ycpaWe40Ktjpq1wSVFyOO+ceotzJoxneY2AkLhIHKt3IPQ6J0af0L5T6Zl/JKXUj3I5dTjvpZ2m4UOVesEXE3/J7BKykoq7JSuYek6QXbEfwXcJoTm5O7MqVjB1zSXlRUqH2cAsgPt1Dc5fdHb4TQxEVu91PRbRzv+vnsM9Nu1kZRL1nyGZyVRkqqNgHACaNWouNLx8jMo8yPQaBoYpLxY+83Hs7pya1Z1X3GVKxamsywSoHKsgJAEyAixAYcCLiQpOLumClX1RSbYCh+6cvAzZhjqsdPD0ldyjPr6lqD3SHHD3T+uU3aeY05cElb6ldyGqqbrXUOrLZXAuOy9gf92zq4OrGc1uXcxVV+k9zqqnZL9Y8b7PKehoRtG5ozfCXpnKlXWfRN3DzE5+a8kqdH3M1D2iPPzwjZ1AlWAkAcqwEqQVKurKLAjAFJ3rkR3S6rTXOLsyadGvRrcnSOLEAdns24tw2TO5QnDdSJ4Gj0KA2Fzc2Fza1z3TS0u/MVJSjdwMCWiiGze0A3pL3W8DafSct5HS6se45dTjvpLE3Shla1oMTiF2AGzq/8TUrwle5kg0ZwIHaf0muXMDXdNnrhQMTFB5n9JzMbNRlupajZorgNHQNCWkvFj7zfIdk8/WrOo/kbKVi1Nckcm9+kgJjYCQByrYCVASrZAxI0gs6CPtFvmCSM+4zt5Ev3seh9xr4jiM3VW2QynvkrHPHAKusuibu+YnPzXkdTo+5loe0R5+eCOqEqByAEqQEgDlWAtI0kDlW7gYEmKIuTAmaMSrNjVZvSHYzj9xn0TLuSUuqu45tXjstzdKCZQRY5g7QcxIauDI0vV5xXTMMdnD0E1KlF3/SZFLWU9N0Rab8WKLduOZy7p5jO0411G/8AFP6s3sM7xv8AM4ziGwOQAlWyAi9+kgcoyQlWAlWyByNIJgTLGJVnXR8nQ/fWdnJVbGQ7e5mCvxGb892aAQCrrLom7h5ic7NuR1Oj7mWh7RHn54E6o5FwEqQEgDlWAkEDlW7gYElIi5MCZoxKkwJmjEqzR1K16R7KlX/Mz3+X8mp9Vdxz6nGZfm4UCAEAxNcdJ8A8zPG+UHKl1V3s6OE4naUZwmzZCVICQByrYCL3ICY2BiRpBICZYxKtnQCZoxKsGNip/wDInnOvk6/dx7e4w1uKz0IntzRCAVdZdE3cPMTnZtyOp0fcy0PaIwJ4A6oSpASAOVYCR8yByrdwMCSkQ2TAmaMSrZMCZlEq2TAmaMSrZZ1A16bf3Kp/e093glahBfJdxo1OMzUm0UCAEAxNcdJ8A8zPF+UHKl1V3s6GE4naUZwjZCQByoCVbASrZA5K/UQTAl4xIuTAmVIq2TAmaMStzlpRtg/up8z8p18oj+5XQzFVf6T0KHId09kaRKAVdZdE3d8xOdm3I6nR90ZaHtEYE+fHUCQByrYCRpIHKt3AwJMURcmBM0YlWTAmaMSpMCZoxKnRRMqRVkfou96V+JY+JJnucOrQS+Rpz0m3M5QIAQDE1x0nwjzM8V5Q8rXVXezoYXidpRnCNkcq2AlWwEqByNJBMCZYxKskBM8VcqzoBMiiVuTAmaMSrZV1ibGkONdf8WnYymP/ALX+RiqPgPRUT7I7p6pGoTkgq6y6Ju75ic7N+RVOj7mWh7RGBPnp1ByoCQtZA5Vu4GBJSIZMCZoxKkwJmjEq2TAmaMSrZ0AmZRKirNhRm6qs3gLzPThdpFWyH0WFqKjsns6eg1ZaTdmUoEAIBia46T4B5meJ8oeVrqrvZ0MLxO0pTgs2QlWAlSByNIJATLGJVs6ATLGJW5MCZoxKtkgJsRVyrOgEyKJVsz9Zn7Wiv3nbwsPnO1lUf1yfQYqj4D0eje6J6JGsdZIK2suibu+YnNzfkVTo+5loe0RgT55c6gSPmyByrdwMCSkQ2TAmaMStyYEzRiVZMCZoxKtnQCZoxKkwJmjEq2Vtbm2j1O1MP5iF+c3MLC9WPT3FWzvqFbIo7J6mGg1pGxMhUIAQDE1x0nwDzM8R5RcrXVXfI6GF4naUpwLmyEqQORpBICZYxKtnQCZYxK3JgTNGJVkwJmjErcmBM0YlWSAmeKuVZl6ZnpaDqUwfzE+gncyyFot/MxTZ6XRvdnZRgOskFfT1JpsALm2wd85+awlPCVIwV21oRkotKabMM6O/Uf8AKZ4X0fiuelL/AFZ0fOw95ByL9R/ytKvAYt/4Zf6sjzkPeW0WA9VvytJjluL+FLYx5yGsd+w/lb0meOW4r4T2FfOR1hyoG5vyVD8pmjleK+G/p+SrqR1h9aUfw1D/AOt/mJsRyrFe59UVdSOsR07hSrH4QPMzYjlNfnttK+cRE6fU/h0Zz/UwXyBmzHKZ88l42FXURH63pR2UkTvxN6TZhlcVpbK7sTUNIqC1RhhuDhCgDL9Zt0sHCm7pcJVzNzV1LCLcBN+KMTL0sQEAIBka1osalwrMMIFwCd5njs+wterilKnTbW5WhN87N3DTjGFm+cpcg/Uf8rTiej8X8GX+rNjzsPeW0OSbqt+VpHo7Fv8Awy/1Y85DWhYSNzflaZY5bi/hS2FXUjrHiA3N+VvSZo5Zivhsq6kdYcuvB/8A51PSbEcrxXw/qvyVdSOsPrYH8FU91NvnNiOU4n3fqVdSJE6ed1Cqe8KPnNiOUVudrx2FfOIidOrH3dHt/U/yAmzHKXzy+hV1ELltLbdTTuUk/qZswyyC03ZVzOuiaI+PG5xMdpsB5TfpUlTVkUbuegoj2ZsIxnSSBEwACwAtAC0ALQBYBwEARpLwEiwFyK8IsBfV14RYB9XXhFgMUF4RYE1UDZJA4AQAgCtAC0ALQAtADCIAjTHAQBckvASLAXILwiwF9XXhFgHILwiwJCkBuiwHs7pIJQBAQBwAgBACAEAIBx0rSadJS9R1poASWYhVAAJJJ7gT+EA486UL4eWp4sWG2IXvwgEamtqAQVOVQqUd1IOLEqLiYrbbYEeMAZ1rQsDyqnEwQWuxxEqLWHa6+MAjT1xo7KrcsoDorre6kqxspsc8zlADnnR8zyyYVVXLX9nCxYA4thzVvCATTWdE1BSFRS5LgAG9ylsQ7xn4HgYAud9H/wC/T3n3huz8gT3CAdtF0ynVBNN1qAGxKm9jYG3gRAOekawRKiUmPt1Q7IuXtBLXt25jKAVqevaLAkY/ZVmPsMMlALZnLYwbuN4AHXtEIznlAtMYnJpPkAXBOzYDTcHtHaLgdn1nTBsSw+2FD3G982sNmw4hn+OyAXoAQAgBACAEAIBG3DKASgBACAEAIAQAgFfTdDp10NOquNCVJUkgHCwYbN1wMt+w5QCl/wBO6Ja3JfyeRvjq3wYAlr3vfCAMW3tgHQ6j0fAqcmQicpgQVKoVeUBD5A/ePdfKAM6loYseBg2ItlVqgYi6uWsGtfEi/gLbMoAk1Ho4ZXFM4kVEU46hsqPjQbdgOzsy2ZQCPMOjYSuBrMLH7WsCfaZtuK+13z4MRsgExqagHFQIcaNUZDylX2DU9/Bn7IPAZQBDUmjgg4G9kAKDVrEAC4UAFrWAZrDdc22wCzQ0KmgIVbBrYgSWBsLb+yAFfQ0dlZgxKG62d1W/EqDY23X2boBX5l0e9+TzFIUR7T2FMWGEC/3R/pgCqakoMcRV7l+UuKtYWa7m4s2WdRzYbzfcIBPmqjiLWck1RWN6tYqXBUg4cVrAouWzIZQC9ACAEAIAQAgBAC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hu-HU"/>
          </a:p>
        </p:txBody>
      </p:sp>
      <p:pic>
        <p:nvPicPr>
          <p:cNvPr id="20487" name="Picture 10" descr="https://encrypted-tbn2.gstatic.com/images?q=tbn:ANd9GcTtI9jvBKWXTFbN4dLzs4CWxPh-Ko47bZQRVr2f7Dn3uMvAkK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32" y="1822378"/>
            <a:ext cx="189071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2" descr="http://media-cache-ec0.pinimg.com/736x/ba/10/8a/ba108a43dc8b9fb04033620981aa97a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99" y="245586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4" descr="http://thumbs.dreamstime.com/x/block-note-pen-160789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4431"/>
            <a:ext cx="12954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6" descr="http://3.bp.blogspot.com/-EpB0qkvBidw/USdjMOqgXGI/AAAAAAAALOA/8BIHDwgjhjo/s1600/lapto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86200"/>
            <a:ext cx="16351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8" descr="https://encrypted-tbn3.gstatic.com/images?q=tbn:ANd9GcR93GNMiWgHTwgozFqNTKBPj3u64qpDuFck4n2CmlKqkFM4JLzat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4139828"/>
            <a:ext cx="1143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1416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7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1600" i="1" dirty="0" smtClean="0"/>
              <a:t>„Najprije bih želio zahvaliti svima vama, ponajprije na pozivu za sudjelovanje na sastanku PEMPAL-a koji se održao prošli tjedan te naravno na srdačnoj dobrodošlici koju ste mi iskazali po dolasku.</a:t>
            </a:r>
          </a:p>
          <a:p>
            <a:pPr marL="0" indent="0" algn="just">
              <a:buNone/>
            </a:pPr>
            <a:r>
              <a:rPr lang="hr-HR" sz="1600" i="1" dirty="0" smtClean="0"/>
              <a:t>Europska unija pridaje velik značaj poboljšanjima u području unutarnje kontrole u zemljama s kojima surađujemo, a mi imamo značajno iskustvo u obuci i praćenju nastojanja za reformama.</a:t>
            </a:r>
          </a:p>
          <a:p>
            <a:pPr marL="0" indent="0" algn="just">
              <a:buNone/>
            </a:pPr>
            <a:r>
              <a:rPr lang="hr-HR" sz="1600" i="1" dirty="0" smtClean="0"/>
              <a:t>Bilo mi je zadovoljstvo doprinijeti sastanku iz te perspektive te sam dakako ostao zatečen kvalitetom rasprave na skupu. Ugodno me iznenadio i standard proizvoda znanja koje je PEMPAL već proizveo.</a:t>
            </a:r>
          </a:p>
          <a:p>
            <a:pPr marL="0" indent="0" algn="just">
              <a:buNone/>
            </a:pPr>
            <a:r>
              <a:rPr lang="hr-HR" sz="1600" i="1" dirty="0" smtClean="0"/>
              <a:t>Najvažniji od svega jest entuzijazam koji ste (osobito) vas troje otvoreno pred svima pokazali te zaslužujete sve pohvale za trud koji ste uložili u predvođenje ove „obitelji” PEMPAL-a.”</a:t>
            </a:r>
          </a:p>
          <a:p>
            <a:pPr marL="0" indent="0" algn="r">
              <a:buNone/>
            </a:pPr>
            <a:r>
              <a:rPr lang="hr-HR" sz="1600" b="1" i="1" dirty="0" smtClean="0">
                <a:solidFill>
                  <a:srgbClr val="00B0F0"/>
                </a:solidFill>
              </a:rPr>
              <a:t>Raymond Hill, Europska komisija</a:t>
            </a:r>
          </a:p>
          <a:p>
            <a:pPr marL="0" indent="0" algn="r">
              <a:buNone/>
            </a:pPr>
            <a:endParaRPr lang="hr-HR" sz="1600" dirty="0" smtClean="0"/>
          </a:p>
          <a:p>
            <a:pPr marL="0" indent="0" algn="just">
              <a:buNone/>
            </a:pPr>
            <a:r>
              <a:rPr lang="hr-HR" sz="1600" i="1" dirty="0" smtClean="0"/>
              <a:t>„Željela bih vam još jednom zahvaliti na toploj dobrodošlici i cijeloj organizaciji u Budimpešti. Konferencija je prošla uspješno uz dobru kombinaciju izlaganja i interaktivnih debata i radionica.  </a:t>
            </a:r>
          </a:p>
          <a:p>
            <a:pPr marL="0" indent="0" algn="just">
              <a:buNone/>
            </a:pPr>
            <a:r>
              <a:rPr lang="hr-HR" sz="1600" i="1" dirty="0" smtClean="0"/>
              <a:t>Raspitat ću se za mogućnost organiziranja konferencije u Bruxellesu u veljači sljedeće godine.”</a:t>
            </a:r>
          </a:p>
          <a:p>
            <a:pPr marL="0" indent="0" algn="r">
              <a:buNone/>
            </a:pPr>
            <a:r>
              <a:rPr lang="hr-HR" sz="1600" b="1" i="1" dirty="0" smtClean="0">
                <a:solidFill>
                  <a:srgbClr val="BC34A9"/>
                </a:solidFill>
              </a:rPr>
              <a:t>Katleen Seeuws, Belgija</a:t>
            </a:r>
          </a:p>
          <a:p>
            <a:pPr marL="0" indent="0" algn="r">
              <a:buNone/>
            </a:pPr>
            <a:r>
              <a:rPr lang="hr-HR" smtClean="0"/>
              <a:t> </a:t>
            </a:r>
          </a:p>
          <a:p>
            <a:pPr algn="just"/>
            <a:endParaRPr lang="hr-HR" sz="1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15</a:t>
            </a:fld>
            <a:endParaRPr lang="hr-HR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1416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08361" y="189160"/>
            <a:ext cx="5434013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3200" b="1" dirty="0" smtClean="0">
                <a:solidFill>
                  <a:srgbClr val="0070C0"/>
                </a:solidFill>
                <a:latin typeface="Arial" charset="0"/>
              </a:rPr>
              <a:t>Najnovije povratne informacije</a:t>
            </a:r>
            <a:endParaRPr lang="hr-HR" sz="3200" b="1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668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16</a:t>
            </a:fld>
            <a:endParaRPr lang="hr-HR" dirty="0"/>
          </a:p>
        </p:txBody>
      </p:sp>
      <p:sp>
        <p:nvSpPr>
          <p:cNvPr id="7" name="Rectangle 12"/>
          <p:cNvSpPr/>
          <p:nvPr/>
        </p:nvSpPr>
        <p:spPr>
          <a:xfrm>
            <a:off x="762000" y="2590800"/>
            <a:ext cx="762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hr-HR" sz="4400" b="1" kern="0" dirty="0" smtClean="0">
                <a:solidFill>
                  <a:srgbClr val="821A6E"/>
                </a:solidFill>
                <a:latin typeface="Berlin Sans FB Demi" panose="020E0802020502020306" pitchFamily="34" charset="0"/>
              </a:rPr>
              <a:t>HVALA NA POZORNOSTI!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31416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16"/>
          <p:cNvSpPr txBox="1">
            <a:spLocks noChangeArrowheads="1"/>
          </p:cNvSpPr>
          <p:nvPr/>
        </p:nvSpPr>
        <p:spPr bwMode="auto">
          <a:xfrm>
            <a:off x="0" y="593724"/>
            <a:ext cx="9144000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hr-HR" altLang="en-US" sz="2400" b="1" dirty="0">
                <a:solidFill>
                  <a:srgbClr val="0070C0"/>
                </a:solidFill>
                <a:latin typeface="Times New Roman" pitchFamily="18" charset="0"/>
              </a:rPr>
              <a:t>Naša misija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550" y="1208782"/>
            <a:ext cx="785971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1600" dirty="0">
                <a:solidFill>
                  <a:srgbClr val="0070C0"/>
                </a:solidFill>
                <a:latin typeface="Times New Roman" pitchFamily="18" charset="0"/>
              </a:rPr>
              <a:t>IACOP pruža podršku svojim zemljama članicama</a:t>
            </a:r>
          </a:p>
          <a:p>
            <a:pPr algn="ctr" eaLnBrk="1" hangingPunct="1">
              <a:defRPr/>
            </a:pPr>
            <a:r>
              <a:rPr lang="hr-HR" sz="1600" dirty="0">
                <a:solidFill>
                  <a:srgbClr val="0070C0"/>
                </a:solidFill>
                <a:latin typeface="Times New Roman" pitchFamily="18" charset="0"/>
              </a:rPr>
              <a:t> pri uspostavi </a:t>
            </a:r>
            <a:r>
              <a:rPr lang="hr-HR" sz="1600" b="1" dirty="0">
                <a:solidFill>
                  <a:srgbClr val="FF0000"/>
                </a:solidFill>
                <a:latin typeface="Times New Roman" pitchFamily="18" charset="0"/>
              </a:rPr>
              <a:t>modernog</a:t>
            </a:r>
            <a:r>
              <a:rPr lang="hr-HR" smtClean="0"/>
              <a:t> </a:t>
            </a:r>
            <a:r>
              <a:rPr lang="hr-HR" sz="1600" dirty="0">
                <a:solidFill>
                  <a:srgbClr val="0070C0"/>
                </a:solidFill>
                <a:latin typeface="Times New Roman" pitchFamily="18" charset="0"/>
              </a:rPr>
              <a:t>i </a:t>
            </a:r>
            <a:r>
              <a:rPr lang="hr-HR" sz="1600" b="1" dirty="0">
                <a:solidFill>
                  <a:srgbClr val="FF0000"/>
                </a:solidFill>
                <a:latin typeface="Times New Roman" pitchFamily="18" charset="0"/>
              </a:rPr>
              <a:t>učinkovitoga</a:t>
            </a:r>
            <a:r>
              <a:rPr lang="hr-HR" smtClean="0"/>
              <a:t> </a:t>
            </a:r>
            <a:r>
              <a:rPr lang="hr-HR" sz="1600" dirty="0">
                <a:solidFill>
                  <a:srgbClr val="0070C0"/>
                </a:solidFill>
                <a:latin typeface="Times New Roman" pitchFamily="18" charset="0"/>
              </a:rPr>
              <a:t>sustava unutarnje revizije koji </a:t>
            </a:r>
          </a:p>
          <a:p>
            <a:pPr algn="ctr" eaLnBrk="1" hangingPunct="1">
              <a:defRPr/>
            </a:pPr>
            <a:r>
              <a:rPr lang="hr-HR" sz="1600" dirty="0">
                <a:solidFill>
                  <a:srgbClr val="0070C0"/>
                </a:solidFill>
                <a:latin typeface="Times New Roman" pitchFamily="18" charset="0"/>
              </a:rPr>
              <a:t>je u skladu s međunarodnim standardima i najboljim praksama te koji je </a:t>
            </a:r>
          </a:p>
          <a:p>
            <a:pPr algn="ctr" eaLnBrk="1" hangingPunct="1">
              <a:defRPr/>
            </a:pPr>
            <a:r>
              <a:rPr lang="hr-HR" sz="1600" dirty="0">
                <a:solidFill>
                  <a:srgbClr val="0070C0"/>
                </a:solidFill>
                <a:latin typeface="Times New Roman" pitchFamily="18" charset="0"/>
              </a:rPr>
              <a:t>ključan za </a:t>
            </a:r>
            <a:r>
              <a:rPr lang="hr-HR" sz="1600" b="1" dirty="0">
                <a:solidFill>
                  <a:srgbClr val="FF0000"/>
                </a:solidFill>
                <a:latin typeface="Times New Roman" pitchFamily="18" charset="0"/>
              </a:rPr>
              <a:t>dobro upravljanje </a:t>
            </a:r>
            <a:r>
              <a:rPr lang="hr-HR" sz="1600" dirty="0">
                <a:solidFill>
                  <a:srgbClr val="0070C0"/>
                </a:solidFill>
                <a:latin typeface="Times New Roman" pitchFamily="18" charset="0"/>
              </a:rPr>
              <a:t>i </a:t>
            </a:r>
            <a:r>
              <a:rPr lang="hr-HR" sz="1600" b="1" dirty="0">
                <a:solidFill>
                  <a:srgbClr val="FF0000"/>
                </a:solidFill>
                <a:latin typeface="Times New Roman" pitchFamily="18" charset="0"/>
              </a:rPr>
              <a:t>odgovornost</a:t>
            </a:r>
            <a:r>
              <a:rPr lang="hr-HR" smtClean="0"/>
              <a:t> </a:t>
            </a:r>
            <a:r>
              <a:rPr lang="hr-HR" sz="1600" dirty="0">
                <a:solidFill>
                  <a:srgbClr val="0070C0"/>
                </a:solidFill>
                <a:latin typeface="Times New Roman" pitchFamily="18" charset="0"/>
              </a:rPr>
              <a:t>u javnom sektoru</a:t>
            </a:r>
            <a:endParaRPr lang="hr-HR" sz="160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Rectangle 16"/>
          <p:cNvSpPr txBox="1">
            <a:spLocks noChangeArrowheads="1"/>
          </p:cNvSpPr>
          <p:nvPr/>
        </p:nvSpPr>
        <p:spPr bwMode="auto">
          <a:xfrm>
            <a:off x="0" y="2193924"/>
            <a:ext cx="9143999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hr-HR" altLang="en-US" sz="2400" b="1" dirty="0">
                <a:solidFill>
                  <a:srgbClr val="0070C0"/>
                </a:solidFill>
                <a:latin typeface="Times New Roman" pitchFamily="18" charset="0"/>
              </a:rPr>
              <a:t>Naše ključne vrijednosti</a:t>
            </a:r>
            <a:endParaRPr lang="hr-HR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" y="2826603"/>
            <a:ext cx="785971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1600" b="1" dirty="0">
                <a:solidFill>
                  <a:srgbClr val="FF0000"/>
                </a:solidFill>
                <a:latin typeface="Times New Roman" pitchFamily="18" charset="0"/>
              </a:rPr>
              <a:t>Stručnost</a:t>
            </a:r>
            <a:r>
              <a:rPr lang="hr-HR" sz="1600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hr-HR" sz="1600" b="1" dirty="0">
                <a:solidFill>
                  <a:srgbClr val="FF0000"/>
                </a:solidFill>
                <a:latin typeface="Times New Roman" pitchFamily="18" charset="0"/>
              </a:rPr>
              <a:t>predanost</a:t>
            </a:r>
            <a:r>
              <a:rPr lang="hr-HR" sz="1600" dirty="0">
                <a:solidFill>
                  <a:srgbClr val="0070C0"/>
                </a:solidFill>
                <a:latin typeface="Times New Roman" pitchFamily="18" charset="0"/>
              </a:rPr>
              <a:t> reformama, zalaganje za </a:t>
            </a:r>
            <a:r>
              <a:rPr lang="hr-HR" sz="1600" b="1" dirty="0">
                <a:solidFill>
                  <a:srgbClr val="FF0000"/>
                </a:solidFill>
                <a:latin typeface="Times New Roman" pitchFamily="18" charset="0"/>
              </a:rPr>
              <a:t>razmjenu znanja </a:t>
            </a:r>
            <a:endParaRPr lang="hr-HR" sz="1600" b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hr-HR" sz="1600" b="1" dirty="0">
                <a:solidFill>
                  <a:srgbClr val="FF0000"/>
                </a:solidFill>
                <a:latin typeface="Times New Roman" pitchFamily="18" charset="0"/>
              </a:rPr>
              <a:t>i iskustva </a:t>
            </a:r>
            <a:r>
              <a:rPr lang="hr-HR" sz="1600" dirty="0">
                <a:solidFill>
                  <a:srgbClr val="0070C0"/>
                </a:solidFill>
                <a:latin typeface="Times New Roman" pitchFamily="18" charset="0"/>
              </a:rPr>
              <a:t>sa zajednicom (profesionalnom obitelji kolega), </a:t>
            </a:r>
            <a:endParaRPr lang="hr-HR" sz="1600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hr-HR" sz="1600" b="1" dirty="0" smtClean="0">
                <a:solidFill>
                  <a:srgbClr val="FF0000"/>
                </a:solidFill>
                <a:latin typeface="Times New Roman" pitchFamily="18" charset="0"/>
              </a:rPr>
              <a:t>povjerenje</a:t>
            </a:r>
            <a:r>
              <a:rPr lang="hr-HR" sz="1600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hr-HR" sz="1600" b="1" dirty="0">
                <a:solidFill>
                  <a:srgbClr val="FF0000"/>
                </a:solidFill>
                <a:latin typeface="Times New Roman" pitchFamily="18" charset="0"/>
              </a:rPr>
              <a:t>zajedništvo</a:t>
            </a:r>
            <a:r>
              <a:rPr lang="hr-HR" smtClean="0"/>
              <a:t> </a:t>
            </a:r>
            <a:r>
              <a:rPr lang="hr-HR" sz="1600" dirty="0">
                <a:solidFill>
                  <a:srgbClr val="0070C0"/>
                </a:solidFill>
                <a:latin typeface="Times New Roman" pitchFamily="18" charset="0"/>
              </a:rPr>
              <a:t>i </a:t>
            </a:r>
            <a:r>
              <a:rPr lang="hr-HR" sz="1600" b="1" dirty="0">
                <a:solidFill>
                  <a:srgbClr val="FF0000"/>
                </a:solidFill>
                <a:latin typeface="Times New Roman" pitchFamily="18" charset="0"/>
              </a:rPr>
              <a:t>poštovanje</a:t>
            </a:r>
            <a:r>
              <a:rPr lang="hr-HR" smtClean="0"/>
              <a:t> </a:t>
            </a:r>
            <a:r>
              <a:rPr lang="hr-HR" sz="1600" dirty="0">
                <a:solidFill>
                  <a:srgbClr val="0070C0"/>
                </a:solidFill>
                <a:latin typeface="Times New Roman" pitchFamily="18" charset="0"/>
              </a:rPr>
              <a:t>različitosti 23 zemlje članice  </a:t>
            </a:r>
            <a:endParaRPr lang="hr-HR" sz="160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Rectangle 16"/>
          <p:cNvSpPr txBox="1">
            <a:spLocks noChangeArrowheads="1"/>
          </p:cNvSpPr>
          <p:nvPr/>
        </p:nvSpPr>
        <p:spPr bwMode="auto">
          <a:xfrm>
            <a:off x="0" y="3641724"/>
            <a:ext cx="9144000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latin typeface="Arial" charset="0"/>
              </a:defRPr>
            </a:lvl2pPr>
            <a:lvl3pPr marL="1143000" indent="-228600">
              <a:defRPr>
                <a:latin typeface="Arial" charset="0"/>
              </a:defRPr>
            </a:lvl3pPr>
            <a:lvl4pPr marL="1600200" indent="-228600">
              <a:defRPr>
                <a:latin typeface="Arial" charset="0"/>
              </a:defRPr>
            </a:lvl4pPr>
            <a:lvl5pPr marL="2057400" indent="-22860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hr-HR" smtClean="0"/>
              <a:t>Naš moto</a:t>
            </a:r>
            <a:endParaRPr lang="hr-HR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486400" y="33694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4267200"/>
            <a:ext cx="91440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hr-HR" sz="2400" b="1" i="1" cap="all" dirty="0" smtClean="0">
                <a:ln w="0"/>
                <a:solidFill>
                  <a:srgbClr val="BC34A9"/>
                </a:solidFill>
                <a:effectLst>
                  <a:reflection blurRad="12700" stA="50000" endPos="50000" dist="5000" dir="5400000" sy="-100000" rotWithShape="0"/>
                </a:effectLst>
              </a:rPr>
              <a:t>UJEDINJENOST</a:t>
            </a:r>
            <a:r>
              <a:rPr lang="hr-HR" smtClean="0"/>
              <a:t> </a:t>
            </a:r>
            <a:r>
              <a:rPr lang="hr-HR" sz="2400" b="1" i="1" cap="all" dirty="0" smtClean="0">
                <a:ln w="0"/>
                <a:solidFill>
                  <a:srgbClr val="BC34A9"/>
                </a:solidFill>
                <a:effectLst>
                  <a:reflection blurRad="12700" stA="50000" endPos="50000" dist="5000" dir="5400000" sy="-100000" rotWithShape="0"/>
                </a:effectLst>
              </a:rPr>
              <a:t>U</a:t>
            </a:r>
            <a:r>
              <a:rPr lang="hr-HR" smtClean="0"/>
              <a:t> </a:t>
            </a:r>
            <a:r>
              <a:rPr lang="hr-HR" sz="2400" b="1" i="1" cap="all" dirty="0" smtClean="0">
                <a:ln w="0"/>
                <a:solidFill>
                  <a:srgbClr val="BC34A9"/>
                </a:solidFill>
                <a:effectLst>
                  <a:reflection blurRad="12700" stA="50000" endPos="50000" dist="5000" dir="5400000" sy="-100000" rotWithShape="0"/>
                </a:effectLst>
              </a:rPr>
              <a:t>RAZLIČITOSTI</a:t>
            </a:r>
            <a:endParaRPr lang="hr-HR" sz="2400" b="1" i="1" cap="all" dirty="0">
              <a:ln w="0"/>
              <a:solidFill>
                <a:srgbClr val="BC34A9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6062"/>
            <a:ext cx="31416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6"/>
          <p:cNvSpPr txBox="1">
            <a:spLocks noChangeArrowheads="1"/>
          </p:cNvSpPr>
          <p:nvPr/>
        </p:nvSpPr>
        <p:spPr bwMode="auto">
          <a:xfrm>
            <a:off x="1" y="4572000"/>
            <a:ext cx="9143999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hr-HR" altLang="en-US" sz="2400" b="1" dirty="0">
                <a:solidFill>
                  <a:srgbClr val="0070C0"/>
                </a:solidFill>
                <a:latin typeface="Times New Roman" pitchFamily="18" charset="0"/>
              </a:rPr>
              <a:t>Naša himna</a:t>
            </a:r>
            <a:endParaRPr lang="hr-HR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9"/>
          <p:cNvSpPr/>
          <p:nvPr/>
        </p:nvSpPr>
        <p:spPr>
          <a:xfrm>
            <a:off x="642142" y="5257800"/>
            <a:ext cx="785971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1600" i="1" dirty="0" smtClean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</a:rPr>
              <a:t>PEMPAL – moj tim, moj san, moja ljubav!</a:t>
            </a:r>
          </a:p>
          <a:p>
            <a:pPr algn="ctr"/>
            <a:r>
              <a:rPr lang="hr-HR" sz="1600" i="1" dirty="0" smtClean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</a:rPr>
              <a:t>Daješ mi sve što me pokreće!</a:t>
            </a:r>
          </a:p>
          <a:p>
            <a:pPr algn="ctr"/>
            <a:r>
              <a:rPr lang="hr-HR" sz="1600" i="1" dirty="0" smtClean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</a:rPr>
              <a:t>PEMPAL, moja obitelji zauvijek,</a:t>
            </a:r>
          </a:p>
          <a:p>
            <a:pPr algn="ctr"/>
            <a:r>
              <a:rPr lang="hr-HR" sz="1600" i="1" dirty="0" smtClean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</a:rPr>
              <a:t>Ti si zvijezda vodilja mog života.</a:t>
            </a:r>
            <a:endParaRPr lang="hr-HR" sz="1600" i="1" dirty="0">
              <a:solidFill>
                <a:schemeClr val="bg2">
                  <a:lumMod val="50000"/>
                </a:schemeClr>
              </a:solidFill>
              <a:latin typeface="Snap ITC" panose="04040A07060A02020202" pitchFamily="82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3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  <p:bldP spid="14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585" y="212853"/>
            <a:ext cx="60198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r>
              <a:rPr lang="hr-HR" sz="4000" dirty="0" smtClean="0">
                <a:solidFill>
                  <a:schemeClr val="bg2">
                    <a:lumMod val="50000"/>
                  </a:schemeClr>
                </a:solidFill>
                <a:latin typeface="Berlin Sans FB" panose="020E0602020502020306" pitchFamily="34" charset="0"/>
              </a:rPr>
              <a:t>Sustav uravnoteženih pokazatelja</a:t>
            </a:r>
            <a:r>
              <a:rPr dirty="0"/>
              <a:t/>
            </a:r>
            <a:br>
              <a:rPr dirty="0"/>
            </a:br>
            <a:endParaRPr lang="hr-HR" sz="4000" dirty="0">
              <a:solidFill>
                <a:schemeClr val="bg2">
                  <a:lumMod val="50000"/>
                </a:schemeClr>
              </a:solidFill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3</a:t>
            </a:fld>
            <a:endParaRPr lang="hr-HR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074258" y="2914889"/>
            <a:ext cx="2230122" cy="177720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/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r-HR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Klijenti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r-HR" smtClean="0"/>
              <a:t> 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r-HR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Služiti našim</a:t>
            </a:r>
            <a:r>
              <a:rPr lang="hr-HR" smtClean="0"/>
              <a:t> 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r-HR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vladama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139121" y="942977"/>
            <a:ext cx="2703195" cy="193563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r-HR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Unutarnji procesi 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r-HR" sz="1400" dirty="0">
                <a:effectLst/>
                <a:latin typeface="Times New Roman" panose="02020603050405020304" pitchFamily="18" charset="0"/>
              </a:rPr>
              <a:t> 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r-HR" sz="1400" i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Održati i razviti</a:t>
            </a:r>
            <a:r>
              <a:rPr lang="hr-HR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r-HR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volontersku</a:t>
            </a:r>
            <a:r>
              <a:rPr lang="hr-HR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mrežu stručnih unutarnjih revizora putem učenja od kolega, 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r-HR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upravljanje znanjem 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r-HR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putem niza aktivnosti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682458" y="2863375"/>
            <a:ext cx="2432054" cy="187468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r-HR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Financije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r-HR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r-HR" sz="1400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Zadovoljiti potrebe </a:t>
            </a:r>
            <a:r>
              <a:rPr lang="hr-HR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donatora i uz pomoć Tajništva ostvariti najbolju vrijednost za uloženi novac PEMPAL-a.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160712" y="4724401"/>
            <a:ext cx="2683828" cy="2133599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r-HR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Učenje i rast 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r-HR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r-HR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Razviti dobrovoljan rad,</a:t>
            </a:r>
            <a:r>
              <a:rPr lang="hr-HR" dirty="0" smtClean="0"/>
              <a:t> </a:t>
            </a:r>
            <a:r>
              <a:rPr lang="hr-HR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vodstvo Izvršnog odbora, samoodrživost 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r-HR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radnih skupina IACOP-a te koordinaciju s Upravnim odborom i drugim zajednicama prakse 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Quad Arrow 8"/>
          <p:cNvSpPr/>
          <p:nvPr/>
        </p:nvSpPr>
        <p:spPr>
          <a:xfrm>
            <a:off x="3613114" y="2937511"/>
            <a:ext cx="1760610" cy="1731963"/>
          </a:xfrm>
          <a:prstGeom prst="quadArrow">
            <a:avLst>
              <a:gd name="adj1" fmla="val 8642"/>
              <a:gd name="adj2" fmla="val 14568"/>
              <a:gd name="adj3" fmla="val 20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" y="207367"/>
            <a:ext cx="31416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1331913" y="2278063"/>
            <a:ext cx="6384925" cy="33115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2771775" y="381001"/>
            <a:ext cx="3455988" cy="914400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kern="0" dirty="0">
                <a:solidFill>
                  <a:srgbClr val="FFFFFF"/>
                </a:solidFill>
                <a:latin typeface="Arial" charset="0"/>
              </a:rPr>
              <a:t>PEMPAL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kern="0" dirty="0">
                <a:solidFill>
                  <a:srgbClr val="FFFFFF"/>
                </a:solidFill>
                <a:latin typeface="Arial" charset="0"/>
              </a:rPr>
              <a:t>Upravni odbor</a:t>
            </a: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132138" y="2492375"/>
            <a:ext cx="2879725" cy="504825"/>
          </a:xfrm>
          <a:prstGeom prst="rect">
            <a:avLst/>
          </a:prstGeom>
          <a:noFill/>
          <a:ln w="9525">
            <a:solidFill>
              <a:srgbClr val="F8C842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kern="0" dirty="0">
                <a:solidFill>
                  <a:srgbClr val="B9FC24"/>
                </a:solidFill>
                <a:latin typeface="Arial" charset="0"/>
              </a:rPr>
              <a:t>Izvršni </a:t>
            </a:r>
            <a:r>
              <a:rPr lang="hr-HR" b="1" kern="0" dirty="0">
                <a:solidFill>
                  <a:srgbClr val="DDFC24"/>
                </a:solidFill>
                <a:latin typeface="Arial" charset="0"/>
              </a:rPr>
              <a:t>odbor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kern="0" dirty="0" smtClean="0">
                <a:solidFill>
                  <a:srgbClr val="B9FC24"/>
                </a:solidFill>
                <a:latin typeface="Arial" charset="0"/>
              </a:rPr>
              <a:t>predvodi ga predsjednik</a:t>
            </a:r>
            <a:endParaRPr lang="hr-HR" sz="1600" kern="0" dirty="0">
              <a:solidFill>
                <a:srgbClr val="B9FC24"/>
              </a:solidFill>
              <a:latin typeface="Arial" charset="0"/>
            </a:endParaRPr>
          </a:p>
        </p:txBody>
      </p:sp>
      <p:sp>
        <p:nvSpPr>
          <p:cNvPr id="94" name="Text Box 10"/>
          <p:cNvSpPr txBox="1">
            <a:spLocks noChangeArrowheads="1"/>
          </p:cNvSpPr>
          <p:nvPr/>
        </p:nvSpPr>
        <p:spPr bwMode="auto">
          <a:xfrm rot="16200000">
            <a:off x="5930107" y="3799681"/>
            <a:ext cx="5146674" cy="3730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hr-HR" kern="0" smtClean="0">
                <a:solidFill>
                  <a:srgbClr val="000000"/>
                </a:solidFill>
              </a:rPr>
              <a:t>Svjetska banka (WB)</a:t>
            </a:r>
          </a:p>
        </p:txBody>
      </p:sp>
      <p:sp>
        <p:nvSpPr>
          <p:cNvPr id="95" name="Text Box 11"/>
          <p:cNvSpPr txBox="1">
            <a:spLocks noChangeArrowheads="1"/>
          </p:cNvSpPr>
          <p:nvPr/>
        </p:nvSpPr>
        <p:spPr bwMode="auto">
          <a:xfrm>
            <a:off x="685800" y="6045200"/>
            <a:ext cx="2662238" cy="584200"/>
          </a:xfrm>
          <a:prstGeom prst="rect">
            <a:avLst/>
          </a:prstGeom>
          <a:solidFill>
            <a:srgbClr val="BBE0E3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hr-HR" sz="1600" kern="0" dirty="0">
                <a:solidFill>
                  <a:srgbClr val="000000"/>
                </a:solidFill>
              </a:rPr>
              <a:t>SECO, Rusija, Nizozemska akademija i drugi</a:t>
            </a:r>
          </a:p>
        </p:txBody>
      </p:sp>
      <p:sp>
        <p:nvSpPr>
          <p:cNvPr id="96" name="Text Box 12"/>
          <p:cNvSpPr txBox="1">
            <a:spLocks noChangeArrowheads="1"/>
          </p:cNvSpPr>
          <p:nvPr/>
        </p:nvSpPr>
        <p:spPr bwMode="auto">
          <a:xfrm>
            <a:off x="3635375" y="6042025"/>
            <a:ext cx="4537075" cy="587375"/>
          </a:xfrm>
          <a:prstGeom prst="rect">
            <a:avLst/>
          </a:prstGeom>
          <a:solidFill>
            <a:srgbClr val="BBE0E3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hr-HR" sz="1600" kern="0" dirty="0" smtClean="0">
                <a:solidFill>
                  <a:srgbClr val="000000"/>
                </a:solidFill>
              </a:rPr>
              <a:t>Organizacije i stručne udruge (IIA, CIPFA, itd.) te ljudski potencijali</a:t>
            </a:r>
          </a:p>
        </p:txBody>
      </p:sp>
      <p:sp>
        <p:nvSpPr>
          <p:cNvPr id="97" name="Line 13"/>
          <p:cNvSpPr>
            <a:spLocks noChangeShapeType="1"/>
          </p:cNvSpPr>
          <p:nvPr/>
        </p:nvSpPr>
        <p:spPr bwMode="auto">
          <a:xfrm flipV="1">
            <a:off x="1908175" y="5229225"/>
            <a:ext cx="64770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98" name="Text Box 14"/>
          <p:cNvSpPr txBox="1">
            <a:spLocks noChangeArrowheads="1"/>
          </p:cNvSpPr>
          <p:nvPr/>
        </p:nvSpPr>
        <p:spPr bwMode="auto">
          <a:xfrm>
            <a:off x="914399" y="5015706"/>
            <a:ext cx="15589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hr-HR" sz="1400" kern="0" dirty="0" smtClean="0">
                <a:solidFill>
                  <a:srgbClr val="000000"/>
                </a:solidFill>
              </a:rPr>
              <a:t>         Financiranje, stručna podrška</a:t>
            </a:r>
          </a:p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hr-HR" sz="1400" kern="0" dirty="0" smtClean="0">
              <a:solidFill>
                <a:srgbClr val="000000"/>
              </a:solidFill>
            </a:endParaRPr>
          </a:p>
        </p:txBody>
      </p:sp>
      <p:sp>
        <p:nvSpPr>
          <p:cNvPr id="99" name="Line 15"/>
          <p:cNvSpPr>
            <a:spLocks noChangeShapeType="1"/>
          </p:cNvSpPr>
          <p:nvPr/>
        </p:nvSpPr>
        <p:spPr bwMode="auto">
          <a:xfrm flipV="1">
            <a:off x="5580063" y="5516563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4249738" y="5546725"/>
            <a:ext cx="136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hr-HR" sz="1400" kern="0" dirty="0" smtClean="0">
                <a:solidFill>
                  <a:srgbClr val="000000"/>
                </a:solidFill>
              </a:rPr>
              <a:t>Stručna podrška</a:t>
            </a:r>
          </a:p>
        </p:txBody>
      </p:sp>
      <p:sp>
        <p:nvSpPr>
          <p:cNvPr id="101" name="Line 17"/>
          <p:cNvSpPr>
            <a:spLocks noChangeShapeType="1"/>
          </p:cNvSpPr>
          <p:nvPr/>
        </p:nvSpPr>
        <p:spPr bwMode="auto">
          <a:xfrm>
            <a:off x="755650" y="3860800"/>
            <a:ext cx="576263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2" name="Rectangle 18"/>
          <p:cNvSpPr>
            <a:spLocks noChangeArrowheads="1"/>
          </p:cNvSpPr>
          <p:nvPr/>
        </p:nvSpPr>
        <p:spPr bwMode="auto">
          <a:xfrm rot="16200000">
            <a:off x="16668" y="2283619"/>
            <a:ext cx="188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kern="0" dirty="0">
                <a:solidFill>
                  <a:srgbClr val="FFC000"/>
                </a:solidFill>
                <a:latin typeface="Arial" charset="0"/>
              </a:rPr>
              <a:t>logistička podrška</a:t>
            </a:r>
          </a:p>
        </p:txBody>
      </p:sp>
      <p:sp>
        <p:nvSpPr>
          <p:cNvPr id="103" name="Line 19"/>
          <p:cNvSpPr>
            <a:spLocks noChangeShapeType="1"/>
          </p:cNvSpPr>
          <p:nvPr/>
        </p:nvSpPr>
        <p:spPr bwMode="auto">
          <a:xfrm flipH="1">
            <a:off x="5435600" y="1989138"/>
            <a:ext cx="0" cy="5032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4" name="Line 20"/>
          <p:cNvSpPr>
            <a:spLocks noChangeShapeType="1"/>
          </p:cNvSpPr>
          <p:nvPr/>
        </p:nvSpPr>
        <p:spPr bwMode="auto">
          <a:xfrm flipV="1">
            <a:off x="4140200" y="1371600"/>
            <a:ext cx="0" cy="10668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5" name="Line 21"/>
          <p:cNvSpPr>
            <a:spLocks noChangeShapeType="1"/>
          </p:cNvSpPr>
          <p:nvPr/>
        </p:nvSpPr>
        <p:spPr bwMode="auto">
          <a:xfrm flipH="1">
            <a:off x="4352636" y="1412874"/>
            <a:ext cx="0" cy="10255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6" name="Rectangle 23"/>
          <p:cNvSpPr>
            <a:spLocks noChangeArrowheads="1"/>
          </p:cNvSpPr>
          <p:nvPr/>
        </p:nvSpPr>
        <p:spPr bwMode="auto">
          <a:xfrm rot="16200000">
            <a:off x="7311231" y="2997995"/>
            <a:ext cx="1368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kern="0" dirty="0" smtClean="0">
                <a:solidFill>
                  <a:srgbClr val="92D050"/>
                </a:solidFill>
                <a:latin typeface="Arial" charset="0"/>
              </a:rPr>
              <a:t>Vodstvo +  financiranje</a:t>
            </a:r>
            <a:endParaRPr lang="hr-HR" kern="0" dirty="0">
              <a:solidFill>
                <a:srgbClr val="92D050"/>
              </a:solidFill>
              <a:latin typeface="Arial" charset="0"/>
            </a:endParaRPr>
          </a:p>
        </p:txBody>
      </p:sp>
      <p:sp>
        <p:nvSpPr>
          <p:cNvPr id="107" name="Text Box 24"/>
          <p:cNvSpPr txBox="1">
            <a:spLocks noChangeArrowheads="1"/>
          </p:cNvSpPr>
          <p:nvPr/>
        </p:nvSpPr>
        <p:spPr bwMode="auto">
          <a:xfrm>
            <a:off x="2482850" y="5589588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hr-HR" sz="1400" kern="0" dirty="0" smtClean="0">
                <a:solidFill>
                  <a:srgbClr val="000000"/>
                </a:solidFill>
              </a:rPr>
              <a:t>Informacije</a:t>
            </a:r>
          </a:p>
        </p:txBody>
      </p:sp>
      <p:sp>
        <p:nvSpPr>
          <p:cNvPr id="108" name="Line 25"/>
          <p:cNvSpPr>
            <a:spLocks noChangeShapeType="1"/>
          </p:cNvSpPr>
          <p:nvPr/>
        </p:nvSpPr>
        <p:spPr bwMode="auto">
          <a:xfrm flipH="1">
            <a:off x="2250432" y="5336875"/>
            <a:ext cx="574675" cy="649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9" name="Rectangle 26"/>
          <p:cNvSpPr>
            <a:spLocks noChangeArrowheads="1"/>
          </p:cNvSpPr>
          <p:nvPr/>
        </p:nvSpPr>
        <p:spPr bwMode="auto">
          <a:xfrm>
            <a:off x="4605338" y="1412875"/>
            <a:ext cx="18357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kern="0" dirty="0" smtClean="0">
                <a:solidFill>
                  <a:sysClr val="windowText" lastClr="000000"/>
                </a:solidFill>
                <a:latin typeface="Arial" charset="0"/>
              </a:rPr>
              <a:t>Usmjeravanje 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kern="0" dirty="0" smtClean="0">
                <a:solidFill>
                  <a:sysClr val="windowText" lastClr="000000"/>
                </a:solidFill>
                <a:latin typeface="Arial" charset="0"/>
              </a:rPr>
              <a:t> fiducijarna </a:t>
            </a:r>
            <a:r>
              <a:rPr lang="hr-HR" sz="1600" kern="0" dirty="0">
                <a:solidFill>
                  <a:sysClr val="windowText" lastClr="000000"/>
                </a:solidFill>
                <a:latin typeface="Arial" charset="0"/>
              </a:rPr>
              <a:t>pitanja</a:t>
            </a:r>
          </a:p>
        </p:txBody>
      </p:sp>
      <p:sp>
        <p:nvSpPr>
          <p:cNvPr id="110" name="Text Box 28"/>
          <p:cNvSpPr txBox="1">
            <a:spLocks noChangeArrowheads="1"/>
          </p:cNvSpPr>
          <p:nvPr/>
        </p:nvSpPr>
        <p:spPr bwMode="auto">
          <a:xfrm>
            <a:off x="5951366" y="5516563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hr-HR" sz="1400" kern="0" dirty="0" smtClean="0">
                <a:solidFill>
                  <a:srgbClr val="000000"/>
                </a:solidFill>
              </a:rPr>
              <a:t>Informacije</a:t>
            </a:r>
          </a:p>
        </p:txBody>
      </p:sp>
      <p:sp>
        <p:nvSpPr>
          <p:cNvPr id="111" name="Line 29"/>
          <p:cNvSpPr>
            <a:spLocks noChangeShapeType="1"/>
          </p:cNvSpPr>
          <p:nvPr/>
        </p:nvSpPr>
        <p:spPr bwMode="auto">
          <a:xfrm>
            <a:off x="5912280" y="5445125"/>
            <a:ext cx="0" cy="57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2" name="Rectangle 30"/>
          <p:cNvSpPr>
            <a:spLocks noChangeArrowheads="1"/>
          </p:cNvSpPr>
          <p:nvPr/>
        </p:nvSpPr>
        <p:spPr bwMode="auto">
          <a:xfrm>
            <a:off x="6588125" y="1557338"/>
            <a:ext cx="2087563" cy="5762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kern="0" dirty="0" smtClean="0">
                <a:solidFill>
                  <a:sysClr val="windowText" lastClr="000000"/>
                </a:solidFill>
                <a:latin typeface="Arial" charset="0"/>
              </a:rPr>
              <a:t>Voditelj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kern="0" dirty="0" smtClean="0">
                <a:solidFill>
                  <a:sysClr val="windowText" lastClr="000000"/>
                </a:solidFill>
                <a:latin typeface="Arial" charset="0"/>
              </a:rPr>
              <a:t>zajednice (Arman)</a:t>
            </a:r>
            <a:endParaRPr lang="hr-HR" sz="16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3" name="Line 34"/>
          <p:cNvSpPr>
            <a:spLocks noChangeShapeType="1"/>
          </p:cNvSpPr>
          <p:nvPr/>
        </p:nvSpPr>
        <p:spPr bwMode="auto">
          <a:xfrm flipV="1">
            <a:off x="685800" y="990600"/>
            <a:ext cx="2016125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4" name="Rectangle 7"/>
          <p:cNvSpPr>
            <a:spLocks noChangeArrowheads="1"/>
          </p:cNvSpPr>
          <p:nvPr/>
        </p:nvSpPr>
        <p:spPr bwMode="auto">
          <a:xfrm rot="401634">
            <a:off x="2737853" y="3761310"/>
            <a:ext cx="1704975" cy="1617663"/>
          </a:xfrm>
          <a:custGeom>
            <a:avLst/>
            <a:gdLst>
              <a:gd name="T0" fmla="*/ 0 w 3168700"/>
              <a:gd name="T1" fmla="*/ 38253101 h 1152525"/>
              <a:gd name="T2" fmla="*/ 1822 w 3168700"/>
              <a:gd name="T3" fmla="*/ 2304146 h 1152525"/>
              <a:gd name="T4" fmla="*/ 2768 w 3168700"/>
              <a:gd name="T5" fmla="*/ 81 h 1152525"/>
              <a:gd name="T6" fmla="*/ 3714 w 3168700"/>
              <a:gd name="T7" fmla="*/ 2304146 h 1152525"/>
              <a:gd name="T8" fmla="*/ 5536 w 3168700"/>
              <a:gd name="T9" fmla="*/ 38253353 h 1152525"/>
              <a:gd name="T10" fmla="*/ 3714 w 3168700"/>
              <a:gd name="T11" fmla="*/ 74202420 h 1152525"/>
              <a:gd name="T12" fmla="*/ 2768 w 3168700"/>
              <a:gd name="T13" fmla="*/ 76506454 h 1152525"/>
              <a:gd name="T14" fmla="*/ 1822 w 3168700"/>
              <a:gd name="T15" fmla="*/ 74202420 h 1152525"/>
              <a:gd name="T16" fmla="*/ 0 w 3168700"/>
              <a:gd name="T17" fmla="*/ 38253258 h 1152525"/>
              <a:gd name="T18" fmla="*/ 0 w 3168700"/>
              <a:gd name="T19" fmla="*/ 38253101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kern="0" dirty="0" smtClean="0">
                <a:solidFill>
                  <a:srgbClr val="FFFF00"/>
                </a:solidFill>
                <a:latin typeface="Arial" charset="0"/>
              </a:rPr>
              <a:t>Radna skupina</a:t>
            </a:r>
            <a:r>
              <a:rPr lang="hr-HR" smtClean="0"/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kern="0" dirty="0" smtClean="0">
                <a:solidFill>
                  <a:srgbClr val="FFFF00"/>
                </a:solidFill>
                <a:latin typeface="Arial" charset="0"/>
              </a:rPr>
              <a:t>za unutarnju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kern="0" dirty="0" smtClean="0">
                <a:solidFill>
                  <a:srgbClr val="FFFF00"/>
                </a:solidFill>
                <a:latin typeface="Arial" charset="0"/>
              </a:rPr>
              <a:t>kontrolu</a:t>
            </a:r>
            <a:endParaRPr lang="hr-HR" b="1" kern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2568575" y="3009900"/>
            <a:ext cx="4171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200" kern="0" dirty="0">
                <a:solidFill>
                  <a:srgbClr val="FFFF00"/>
                </a:solidFill>
                <a:latin typeface="Arial" charset="0"/>
              </a:rPr>
              <a:t>Zajednica prakse za unutarnju reviziju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200" kern="0" dirty="0">
                <a:solidFill>
                  <a:srgbClr val="FFFF00"/>
                </a:solidFill>
                <a:latin typeface="Arial" charset="0"/>
              </a:rPr>
              <a:t>(23 zemlje članice)</a:t>
            </a:r>
          </a:p>
        </p:txBody>
      </p:sp>
      <p:cxnSp>
        <p:nvCxnSpPr>
          <p:cNvPr id="17438" name="Straight Connector 125"/>
          <p:cNvCxnSpPr>
            <a:cxnSpLocks noChangeShapeType="1"/>
          </p:cNvCxnSpPr>
          <p:nvPr/>
        </p:nvCxnSpPr>
        <p:spPr bwMode="auto">
          <a:xfrm>
            <a:off x="5435600" y="1989138"/>
            <a:ext cx="1152525" cy="0"/>
          </a:xfrm>
          <a:prstGeom prst="line">
            <a:avLst/>
          </a:prstGeom>
          <a:noFill/>
          <a:ln w="222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7" name="Line 19"/>
          <p:cNvSpPr>
            <a:spLocks noChangeShapeType="1"/>
          </p:cNvSpPr>
          <p:nvPr/>
        </p:nvSpPr>
        <p:spPr bwMode="auto">
          <a:xfrm flipH="1">
            <a:off x="7740650" y="4076700"/>
            <a:ext cx="576263" cy="476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29" name="Rectangle 30"/>
          <p:cNvSpPr>
            <a:spLocks noChangeArrowheads="1"/>
          </p:cNvSpPr>
          <p:nvPr/>
        </p:nvSpPr>
        <p:spPr bwMode="auto">
          <a:xfrm>
            <a:off x="6672263" y="685800"/>
            <a:ext cx="2016125" cy="7270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kern="0" dirty="0" smtClean="0">
                <a:solidFill>
                  <a:sysClr val="windowText" lastClr="000000"/>
                </a:solidFill>
                <a:latin typeface="Arial" charset="0"/>
              </a:rPr>
              <a:t>Voditelj tima Banke (Elena)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kern="0" dirty="0" smtClean="0">
                <a:solidFill>
                  <a:sysClr val="windowText" lastClr="000000"/>
                </a:solidFill>
                <a:latin typeface="Arial" charset="0"/>
              </a:rPr>
              <a:t>Član UO-a (Marius)</a:t>
            </a:r>
            <a:endParaRPr lang="hr-HR" sz="16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H="1" flipV="1">
            <a:off x="6227763" y="1143000"/>
            <a:ext cx="4318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 rot="20774328">
            <a:off x="4671018" y="3799410"/>
            <a:ext cx="1624013" cy="1541462"/>
          </a:xfrm>
          <a:custGeom>
            <a:avLst/>
            <a:gdLst>
              <a:gd name="T0" fmla="*/ 0 w 3168700"/>
              <a:gd name="T1" fmla="*/ 27286612 h 1152525"/>
              <a:gd name="T2" fmla="*/ 1297 w 3168700"/>
              <a:gd name="T3" fmla="*/ 1643596 h 1152525"/>
              <a:gd name="T4" fmla="*/ 1970 w 3168700"/>
              <a:gd name="T5" fmla="*/ 64 h 1152525"/>
              <a:gd name="T6" fmla="*/ 2643 w 3168700"/>
              <a:gd name="T7" fmla="*/ 1643596 h 1152525"/>
              <a:gd name="T8" fmla="*/ 3940 w 3168700"/>
              <a:gd name="T9" fmla="*/ 27286785 h 1152525"/>
              <a:gd name="T10" fmla="*/ 2643 w 3168700"/>
              <a:gd name="T11" fmla="*/ 52929891 h 1152525"/>
              <a:gd name="T12" fmla="*/ 1970 w 3168700"/>
              <a:gd name="T13" fmla="*/ 54573397 h 1152525"/>
              <a:gd name="T14" fmla="*/ 1297 w 3168700"/>
              <a:gd name="T15" fmla="*/ 52929891 h 1152525"/>
              <a:gd name="T16" fmla="*/ 0 w 3168700"/>
              <a:gd name="T17" fmla="*/ 27286698 h 1152525"/>
              <a:gd name="T18" fmla="*/ 0 w 3168700"/>
              <a:gd name="T19" fmla="*/ 27286612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kern="0" dirty="0" smtClean="0">
                <a:solidFill>
                  <a:srgbClr val="FFFF00"/>
                </a:solidFill>
                <a:latin typeface="Arial" charset="0"/>
              </a:rPr>
              <a:t>Revizija u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kern="0" dirty="0" smtClean="0">
                <a:solidFill>
                  <a:srgbClr val="FFFF00"/>
                </a:solidFill>
                <a:latin typeface="Arial" charset="0"/>
              </a:rPr>
              <a:t>praksi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kern="0" dirty="0" smtClean="0">
                <a:solidFill>
                  <a:srgbClr val="FFFF00"/>
                </a:solidFill>
                <a:latin typeface="Arial" charset="0"/>
              </a:rPr>
              <a:t>(AIP)</a:t>
            </a:r>
            <a:endParaRPr lang="hr-HR" b="1" kern="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3" name="Text Box 9"/>
          <p:cNvSpPr txBox="1">
            <a:spLocks noChangeArrowheads="1"/>
          </p:cNvSpPr>
          <p:nvPr/>
        </p:nvSpPr>
        <p:spPr bwMode="auto">
          <a:xfrm rot="16200000">
            <a:off x="-2093120" y="2978944"/>
            <a:ext cx="5286377" cy="3730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hr-HR" kern="0" dirty="0" smtClean="0">
                <a:solidFill>
                  <a:srgbClr val="000000"/>
                </a:solidFill>
              </a:rPr>
              <a:t>Tajništvo</a:t>
            </a:r>
          </a:p>
        </p:txBody>
      </p:sp>
    </p:spTree>
    <p:extLst>
      <p:ext uri="{BB962C8B-B14F-4D97-AF65-F5344CB8AC3E}">
        <p14:creationId xmlns:p14="http://schemas.microsoft.com/office/powerpoint/2010/main" val="329767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5</a:t>
            </a:fld>
            <a:endParaRPr lang="hr-HR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52800" y="304800"/>
            <a:ext cx="5486400" cy="685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r>
              <a:rPr lang="hr-HR" sz="3200" b="1" dirty="0" smtClean="0">
                <a:solidFill>
                  <a:srgbClr val="0070C0"/>
                </a:solidFill>
                <a:latin typeface="Arial" charset="0"/>
              </a:rPr>
              <a:t>Strateški prioriteti</a:t>
            </a:r>
            <a:endParaRPr lang="hr-HR" sz="3200" b="1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artalom helye 1"/>
          <p:cNvSpPr>
            <a:spLocks noGrp="1"/>
          </p:cNvSpPr>
          <p:nvPr>
            <p:ph idx="1"/>
          </p:nvPr>
        </p:nvSpPr>
        <p:spPr>
          <a:xfrm>
            <a:off x="152400" y="965200"/>
            <a:ext cx="8229600" cy="34405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r-HR" sz="1600" b="1" dirty="0">
                <a:solidFill>
                  <a:srgbClr val="C00000"/>
                </a:solidFill>
              </a:rPr>
              <a:t>Prioritetne teme za FG 2016. - 2017. te za sljedećih pet </a:t>
            </a:r>
            <a:r>
              <a:rPr lang="hr-HR" sz="1600" b="1" dirty="0" smtClean="0">
                <a:solidFill>
                  <a:srgbClr val="C00000"/>
                </a:solidFill>
              </a:rPr>
              <a:t>godina:</a:t>
            </a:r>
            <a:endParaRPr lang="hr-HR" sz="1600" dirty="0" smtClean="0">
              <a:solidFill>
                <a:srgbClr val="C00000"/>
              </a:solidFill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600" b="1" dirty="0" smtClean="0">
                <a:solidFill>
                  <a:srgbClr val="C00000"/>
                </a:solidFill>
              </a:rPr>
              <a:t>Unutarnja kontrola u javnom sektoru</a:t>
            </a:r>
            <a:r>
              <a:rPr lang="hr-HR" dirty="0" smtClean="0"/>
              <a:t> </a:t>
            </a:r>
            <a:r>
              <a:rPr lang="hr-HR" sz="1600" dirty="0" smtClean="0">
                <a:solidFill>
                  <a:srgbClr val="0070C0"/>
                </a:solidFill>
              </a:rPr>
              <a:t>- provedbe financijskog upravljanja i kontrole s naglaskom na odgovornost i transparentnost (nova radna skupina za unutarnju kontrolu)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600" b="1" dirty="0" smtClean="0">
                <a:solidFill>
                  <a:srgbClr val="C00000"/>
                </a:solidFill>
              </a:rPr>
              <a:t>Radna </a:t>
            </a:r>
            <a:r>
              <a:rPr lang="hr-HR" sz="1600" b="1" dirty="0" smtClean="0">
                <a:solidFill>
                  <a:srgbClr val="C00000"/>
                </a:solidFill>
              </a:rPr>
              <a:t>skupina za RIFIX</a:t>
            </a:r>
            <a:r>
              <a:rPr lang="hr-HR" dirty="0" smtClean="0"/>
              <a:t> </a:t>
            </a:r>
            <a:r>
              <a:rPr lang="hr-HR" sz="1600" dirty="0" smtClean="0">
                <a:solidFill>
                  <a:srgbClr val="0070C0"/>
                </a:solidFill>
              </a:rPr>
              <a:t>- odnos unutarnje revizije s financijskom inspekcijom i vanjskom revizijom (sadašnja radna skupina završava s radom FG 2017.)</a:t>
            </a:r>
            <a:endParaRPr lang="hr-HR" sz="1600" dirty="0">
              <a:solidFill>
                <a:srgbClr val="0070C0"/>
              </a:solidFill>
            </a:endParaRPr>
          </a:p>
          <a:p>
            <a:pPr lvl="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1600" b="1" dirty="0" smtClean="0">
                <a:solidFill>
                  <a:srgbClr val="C00000"/>
                </a:solidFill>
              </a:rPr>
              <a:t>Revizija u praksi</a:t>
            </a:r>
            <a:r>
              <a:rPr lang="hr-HR" dirty="0" smtClean="0"/>
              <a:t> </a:t>
            </a:r>
            <a:r>
              <a:rPr lang="hr-HR" sz="1600" dirty="0" smtClean="0">
                <a:solidFill>
                  <a:srgbClr val="0070C0"/>
                </a:solidFill>
              </a:rPr>
              <a:t>- praktična primjena revizijskog ciklusa, različite vrste i modeli revizije, uključujući IT rješenja (revizija u praksi (AIP) - nova radna </a:t>
            </a:r>
            <a:r>
              <a:rPr lang="hr-HR" sz="1600" dirty="0" smtClean="0">
                <a:solidFill>
                  <a:srgbClr val="0070C0"/>
                </a:solidFill>
              </a:rPr>
              <a:t>skupina)</a:t>
            </a:r>
          </a:p>
          <a:p>
            <a:pPr lvl="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1600" b="1" dirty="0">
                <a:solidFill>
                  <a:srgbClr val="C00000"/>
                </a:solidFill>
              </a:rPr>
              <a:t>Središnje harmonizacijske jedinice:</a:t>
            </a: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</a:rPr>
              <a:t>izazovi u različitim fazama reforme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hr-HR" sz="1600" b="1" dirty="0" smtClean="0">
                <a:solidFill>
                  <a:srgbClr val="C00000"/>
                </a:solidFill>
              </a:rPr>
              <a:t>Promicanje </a:t>
            </a:r>
            <a:r>
              <a:rPr lang="hr-HR" sz="1600" b="1" dirty="0">
                <a:solidFill>
                  <a:srgbClr val="C00000"/>
                </a:solidFill>
              </a:rPr>
              <a:t>IACOP-a</a:t>
            </a:r>
            <a:r>
              <a:rPr lang="hr-HR" sz="1600" dirty="0">
                <a:solidFill>
                  <a:srgbClr val="0070C0"/>
                </a:solidFill>
              </a:rPr>
              <a:t>, uključujući postojeće proizvode znanja i stečeno iskustvo sadašnjih i prethodnih radnih skupina: izobrazba i certificiranje, kontinuirano stručno usavršavanje, procjena rizika, osiguravanje kvalitete, korpus znanja</a:t>
            </a:r>
          </a:p>
          <a:p>
            <a:pPr marL="0" indent="0" algn="just">
              <a:buNone/>
            </a:pPr>
            <a:endParaRPr lang="hr-HR" sz="1000" b="1" dirty="0" smtClean="0"/>
          </a:p>
          <a:p>
            <a:pPr algn="just"/>
            <a:endParaRPr lang="hr-HR" sz="1600" dirty="0"/>
          </a:p>
        </p:txBody>
      </p:sp>
      <p:sp>
        <p:nvSpPr>
          <p:cNvPr id="8" name="Rectangle 7"/>
          <p:cNvSpPr/>
          <p:nvPr/>
        </p:nvSpPr>
        <p:spPr>
          <a:xfrm>
            <a:off x="381000" y="4800600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600" b="1" dirty="0">
                <a:solidFill>
                  <a:srgbClr val="C00000"/>
                </a:solidFill>
              </a:rPr>
              <a:t>Predloženi oblik skupova: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rgbClr val="0070C0"/>
                </a:solidFill>
              </a:rPr>
              <a:t> plenarne sjednice, radne skupine, tematski sastanci, sastanci članova Izvršnog odbora i voditelja, studijski posjeti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rgbClr val="0070C0"/>
                </a:solidFill>
              </a:rPr>
              <a:t> promotivne aktivnosti, uključujući distribuciju postojećih proizvoda znanja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dirty="0" smtClean="0"/>
              <a:t> </a:t>
            </a:r>
            <a:r>
              <a:rPr lang="hr-HR" sz="1600" dirty="0">
                <a:solidFill>
                  <a:srgbClr val="0070C0"/>
                </a:solidFill>
              </a:rPr>
              <a:t>savjetodavne misije kolega IACOP-a i povratni studijski posjeti (vrsta tematskog sastanka)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rgbClr val="0070C0"/>
                </a:solidFill>
              </a:rPr>
              <a:t> videokonferencije, webinari (za tematske sastanke)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1416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53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981201" y="142875"/>
            <a:ext cx="8077199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hr-HR" altLang="en-US" sz="3200" b="1" dirty="0" smtClean="0">
                <a:solidFill>
                  <a:srgbClr val="0070C0"/>
                </a:solidFill>
              </a:rPr>
              <a:t>Proizvodi dobre prakse</a:t>
            </a:r>
            <a:endParaRPr lang="hr-HR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38" y="2285777"/>
            <a:ext cx="1733470" cy="259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89" y="1219200"/>
            <a:ext cx="1690111" cy="259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2622"/>
            <a:ext cx="1708743" cy="259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1752600" cy="262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0999" y="3962621"/>
            <a:ext cx="1833555" cy="2591023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1416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15" y="1905000"/>
            <a:ext cx="267103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9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70262" y="381000"/>
            <a:ext cx="577373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hr-HR" sz="3200" b="1" dirty="0" smtClean="0">
                <a:solidFill>
                  <a:srgbClr val="0070C0"/>
                </a:solidFill>
                <a:latin typeface="Arial" charset="0"/>
              </a:rPr>
              <a:t>Aplikacija za osiguravanje</a:t>
            </a:r>
            <a:r>
              <a:t/>
            </a:r>
            <a:br/>
            <a:r>
              <a:rPr lang="hr-HR" sz="3200" b="1" dirty="0" smtClean="0">
                <a:solidFill>
                  <a:srgbClr val="0070C0"/>
                </a:solidFill>
                <a:latin typeface="Arial" charset="0"/>
              </a:rPr>
              <a:t>kvalitete</a:t>
            </a:r>
            <a:endParaRPr lang="hr-HR" sz="3200" b="1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7</a:t>
            </a:fld>
            <a:endParaRPr lang="hr-HR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58800"/>
            <a:ext cx="31416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05000"/>
            <a:ext cx="8134350" cy="422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9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657600" y="177800"/>
            <a:ext cx="8001000" cy="838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pPr algn="l"/>
            <a:r>
              <a:t/>
            </a:r>
            <a:br/>
            <a:r>
              <a:t/>
            </a:r>
            <a:br/>
            <a:r>
              <a:rPr lang="hr-HR" altLang="hu-HU" sz="3200" b="1" dirty="0">
                <a:solidFill>
                  <a:srgbClr val="0070C0"/>
                </a:solidFill>
                <a:latin typeface="Arial" charset="0"/>
              </a:rPr>
              <a:t>Skupine za potporu zajednice</a:t>
            </a:r>
            <a:r>
              <a:t/>
            </a:r>
            <a:br/>
            <a:r>
              <a:t/>
            </a:r>
            <a:br/>
            <a:r>
              <a:rPr lang="hr-HR" smtClean="0"/>
              <a:t>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04800" y="10668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hr-HR" sz="2800" b="1" u="sng" dirty="0" smtClean="0">
                <a:solidFill>
                  <a:srgbClr val="FF0000"/>
                </a:solidFill>
              </a:rPr>
              <a:t>Aktivisti programa rada:</a:t>
            </a:r>
            <a:r>
              <a:rPr lang="hr-HR" smtClean="0"/>
              <a:t> </a:t>
            </a:r>
            <a:r>
              <a:rPr lang="hr-HR" sz="2800" dirty="0" smtClean="0">
                <a:solidFill>
                  <a:schemeClr val="tx2"/>
                </a:solidFill>
              </a:rPr>
              <a:t>utvrđuju nove teme 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hr-HR" sz="2800" b="1" u="sng" dirty="0" smtClean="0">
                <a:solidFill>
                  <a:srgbClr val="92D050"/>
                </a:solidFill>
              </a:rPr>
              <a:t>Prijatelji kvalitete:</a:t>
            </a:r>
            <a:r>
              <a:rPr lang="hr-HR" sz="2800" dirty="0" smtClean="0">
                <a:solidFill>
                  <a:schemeClr val="tx2"/>
                </a:solidFill>
              </a:rPr>
              <a:t> utvrđuju prednosti i mane radi budućih poboljšanja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hr-HR" sz="2800" b="1" u="sng" dirty="0" smtClean="0">
                <a:solidFill>
                  <a:schemeClr val="accent6">
                    <a:lumMod val="75000"/>
                  </a:schemeClr>
                </a:solidFill>
              </a:rPr>
              <a:t>Društveni izvjestitelji:</a:t>
            </a:r>
            <a:r>
              <a:rPr lang="hr-HR" smtClean="0"/>
              <a:t> </a:t>
            </a:r>
            <a:r>
              <a:rPr lang="hr-HR" sz="2800" dirty="0" smtClean="0">
                <a:solidFill>
                  <a:schemeClr val="tx2"/>
                </a:solidFill>
              </a:rPr>
              <a:t>prikupljaju dojmove s društvenih skupova, i ne samo to</a:t>
            </a:r>
            <a:endParaRPr lang="hr-HR" sz="2800" b="1" u="sng" dirty="0" smtClean="0">
              <a:solidFill>
                <a:schemeClr val="tx2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hr-HR" sz="2800" b="1" u="sng" dirty="0" smtClean="0">
                <a:solidFill>
                  <a:srgbClr val="00B0F0"/>
                </a:solidFill>
              </a:rPr>
              <a:t>Vanjski izvjestitelji:</a:t>
            </a:r>
            <a:r>
              <a:rPr lang="hr-HR" smtClean="0"/>
              <a:t> </a:t>
            </a:r>
            <a:r>
              <a:rPr lang="hr-HR" sz="2800" dirty="0" smtClean="0">
                <a:solidFill>
                  <a:schemeClr val="tx2"/>
                </a:solidFill>
              </a:rPr>
              <a:t>izrađuju službena priopćenja ili zaključke kako bi nas istaknuli 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hr-HR" sz="2800" b="1" u="sng" dirty="0" smtClean="0">
                <a:solidFill>
                  <a:srgbClr val="7030A0"/>
                </a:solidFill>
              </a:rPr>
              <a:t>Istražitelji vrijednosti:</a:t>
            </a:r>
            <a:r>
              <a:rPr lang="hr-HR" smtClean="0"/>
              <a:t>  </a:t>
            </a:r>
            <a:r>
              <a:rPr lang="hr-HR" sz="2800" dirty="0" smtClean="0">
                <a:solidFill>
                  <a:schemeClr val="tx2"/>
                </a:solidFill>
              </a:rPr>
              <a:t>istražuju stvorene vrijednosti, prikazane izlazne rezultate i utjecaj 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hr-HR" sz="2800" b="1" u="sng" dirty="0" smtClean="0">
                <a:solidFill>
                  <a:schemeClr val="bg2">
                    <a:lumMod val="50000"/>
                  </a:schemeClr>
                </a:solidFill>
              </a:rPr>
              <a:t>Čuvari zajednice: </a:t>
            </a:r>
            <a:r>
              <a:rPr lang="hr-HR" sz="2800" dirty="0" smtClean="0">
                <a:solidFill>
                  <a:schemeClr val="tx2"/>
                </a:solidFill>
              </a:rPr>
              <a:t>pronalaze rješenja za održivost: iskazuju dobrodošlicu novim članovima, postavljaju kontakte sa slikama na wiki, pišu pisma zahvale</a:t>
            </a:r>
            <a:endParaRPr lang="hr-HR" sz="2800" dirty="0">
              <a:solidFill>
                <a:schemeClr val="tx2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1416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25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294062" y="381000"/>
            <a:ext cx="5697538" cy="838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3200" b="1" dirty="0">
                <a:solidFill>
                  <a:srgbClr val="0070C0"/>
                </a:solidFill>
                <a:latin typeface="Arial" charset="0"/>
              </a:rPr>
              <a:t>Prijatelji kvalitete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0" y="1600200"/>
            <a:ext cx="90852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 eaLnBrk="0" hangingPunct="0">
              <a:spcBef>
                <a:spcPct val="20000"/>
              </a:spcBef>
              <a:defRPr/>
            </a:pPr>
            <a:r>
              <a:rPr lang="hr-HR" sz="3200" b="1" i="1" dirty="0">
                <a:solidFill>
                  <a:schemeClr val="bg2">
                    <a:lumMod val="50000"/>
                  </a:schemeClr>
                </a:solidFill>
              </a:rPr>
              <a:t>Bez kritike nema napretka!</a:t>
            </a:r>
            <a:endParaRPr lang="hr-HR" sz="32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342" name="Content Placeholder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52862"/>
            <a:ext cx="19812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3295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24400" y="2895600"/>
            <a:ext cx="33718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r-HR" b="1" dirty="0">
                <a:solidFill>
                  <a:schemeClr val="tx2"/>
                </a:solidFill>
                <a:latin typeface="+mn-lt"/>
              </a:rPr>
              <a:t>Ono što treba poboljšati:</a:t>
            </a:r>
            <a:endParaRPr lang="hr-HR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2906712"/>
            <a:ext cx="37099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r-HR" b="1" dirty="0">
                <a:solidFill>
                  <a:schemeClr val="tx2"/>
                </a:solidFill>
                <a:latin typeface="+mn-lt"/>
              </a:rPr>
              <a:t>Pozitivne povratne informacije:</a:t>
            </a:r>
            <a:endParaRPr lang="hr-HR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1416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4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9457</TotalTime>
  <Words>1015</Words>
  <Application>Microsoft Office PowerPoint</Application>
  <PresentationFormat>On-screen Show (4:3)</PresentationFormat>
  <Paragraphs>182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Sustav uravnoteženih pokazatelja </vt:lpstr>
      <vt:lpstr>PowerPoint Presentation</vt:lpstr>
      <vt:lpstr>Strateški prioriteti</vt:lpstr>
      <vt:lpstr>PowerPoint Presentation</vt:lpstr>
      <vt:lpstr>Aplikacija za osiguravanje kvalitete</vt:lpstr>
      <vt:lpstr>  Skupine za potporu zajednice   </vt:lpstr>
      <vt:lpstr>Prijatelji kvalitete</vt:lpstr>
      <vt:lpstr>Istražitelji vrijednosti </vt:lpstr>
      <vt:lpstr>Ključna pitanja</vt:lpstr>
      <vt:lpstr>http://pempaltc.wikispaces.com/37th+IACOP+meeting+-+Plenary –REZULTATI – istražitelji vrijednosti</vt:lpstr>
      <vt:lpstr>Novine  i talk show</vt:lpstr>
      <vt:lpstr>Alati, kompetencije i logistika</vt:lpstr>
      <vt:lpstr>Najnovije povratne informacije</vt:lpstr>
      <vt:lpstr>PowerPoint Presentation</vt:lpstr>
    </vt:vector>
  </TitlesOfParts>
  <Company>CEF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 presentation to PEMPAL Strategy MTR</dc:title>
  <dc:creator>Deanna Aubrey</dc:creator>
  <cp:keywords>Mid-term Review of PEMPAL Strategy</cp:keywords>
  <cp:lastModifiedBy>Maja P</cp:lastModifiedBy>
  <cp:revision>715</cp:revision>
  <cp:lastPrinted>2015-05-05T07:28:06Z</cp:lastPrinted>
  <dcterms:created xsi:type="dcterms:W3CDTF">2012-02-13T09:14:10Z</dcterms:created>
  <dcterms:modified xsi:type="dcterms:W3CDTF">2017-05-26T09:55:08Z</dcterms:modified>
  <cp:category>PEMPAL Strategy review</cp:category>
</cp:coreProperties>
</file>