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26" r:id="rId2"/>
    <p:sldId id="427" r:id="rId3"/>
    <p:sldId id="447" r:id="rId4"/>
    <p:sldId id="452" r:id="rId5"/>
    <p:sldId id="449" r:id="rId6"/>
    <p:sldId id="481" r:id="rId7"/>
    <p:sldId id="482" r:id="rId8"/>
    <p:sldId id="471" r:id="rId9"/>
    <p:sldId id="474" r:id="rId10"/>
    <p:sldId id="454" r:id="rId11"/>
    <p:sldId id="457" r:id="rId12"/>
    <p:sldId id="459" r:id="rId13"/>
    <p:sldId id="483" r:id="rId14"/>
    <p:sldId id="480" r:id="rId15"/>
    <p:sldId id="484" r:id="rId16"/>
    <p:sldId id="403"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4A9"/>
    <a:srgbClr val="821A6E"/>
    <a:srgbClr val="CA4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049" autoAdjust="0"/>
  </p:normalViewPr>
  <p:slideViewPr>
    <p:cSldViewPr>
      <p:cViewPr>
        <p:scale>
          <a:sx n="80" d="100"/>
          <a:sy n="80" d="100"/>
        </p:scale>
        <p:origin x="-797"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5/25/2017</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5/25/2017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hu-HU"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692B35-F54B-40DF-9A01-B32E8CB47251}" type="slidenum">
              <a:rPr lang="en-US" smtClean="0">
                <a:cs typeface="Arial" charset="0"/>
              </a:rPr>
              <a:pPr fontAlgn="base">
                <a:spcBef>
                  <a:spcPct val="0"/>
                </a:spcBef>
                <a:spcAft>
                  <a:spcPct val="0"/>
                </a:spcAft>
                <a:defRPr/>
              </a:pPr>
              <a:t>8</a:t>
            </a:fld>
            <a:endParaRPr lang="en-US"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hu-HU"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4C5E7-E951-4355-ABFF-A3AD33ED29CB}" type="slidenum">
              <a:rPr lang="en-US" smtClean="0">
                <a:cs typeface="Arial" charset="0"/>
              </a:rPr>
              <a:pPr fontAlgn="base">
                <a:spcBef>
                  <a:spcPct val="0"/>
                </a:spcBef>
                <a:spcAft>
                  <a:spcPct val="0"/>
                </a:spcAft>
                <a:defRPr/>
              </a:pPr>
              <a:t>9</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9B87C5-A183-46A6-88AC-BA22821AC246}" type="slidenum">
              <a:rPr lang="en-US" smtClean="0">
                <a:cs typeface="Arial" charset="0"/>
              </a:rPr>
              <a:pPr fontAlgn="base">
                <a:spcBef>
                  <a:spcPct val="0"/>
                </a:spcBef>
                <a:spcAft>
                  <a:spcPct val="0"/>
                </a:spcAft>
                <a:defRPr/>
              </a:pPr>
              <a:t>10</a:t>
            </a:fld>
            <a:endParaRPr lang="en-US" smtClean="0">
              <a:cs typeface="Arial" charset="0"/>
            </a:endParaRPr>
          </a:p>
        </p:txBody>
      </p:sp>
    </p:spTree>
    <p:extLst>
      <p:ext uri="{BB962C8B-B14F-4D97-AF65-F5344CB8AC3E}">
        <p14:creationId xmlns:p14="http://schemas.microsoft.com/office/powerpoint/2010/main" val="82636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F2E64-0A67-474B-A639-17E615330E46}" type="datetime1">
              <a:rPr lang="en-US" smtClean="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589C-FC03-4259-8BBC-0BD281CB6FD4}" type="datetime1">
              <a:rPr lang="en-US" smtClean="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ECDC-4F87-4C25-B3AD-A2774A9FCBD3}" type="datetime1">
              <a:rPr lang="en-US" smtClean="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F2C02-1F7B-454E-8A54-3041221DBA6F}" type="datetime1">
              <a:rPr lang="en-US" smtClean="0"/>
              <a:pPr/>
              <a:t>5/25/2017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76936-CDE1-44C9-8756-609327187BEC}" type="datetime1">
              <a:rPr lang="en-US" smtClean="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27EE1-2D06-409D-94E9-C88BA720C917}" type="datetime1">
              <a:rPr lang="en-US" smtClean="0"/>
              <a:pPr/>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72D95-2A0A-4837-AE48-53DD1A2E57A4}" type="datetime1">
              <a:rPr lang="en-US" smtClean="0"/>
              <a:pPr/>
              <a:t>5/25/2017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8A60B-CE01-4442-B45E-2835CD8C19AA}" type="datetime1">
              <a:rPr lang="en-US" smtClean="0"/>
              <a:pPr/>
              <a:t>5/25/2017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5/25/2017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5/25/2017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png"/><Relationship Id="rId30"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pempaltc.wikispaces.com/37th+IACOP+meeting+-+Plena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173037"/>
            <a:ext cx="6477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475" y="322263"/>
            <a:ext cx="873125" cy="43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4250" y="665162"/>
            <a:ext cx="7937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1698625"/>
            <a:ext cx="8651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2273300"/>
            <a:ext cx="790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8599" y="2814637"/>
            <a:ext cx="921891"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4"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3449638"/>
            <a:ext cx="8636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0" y="4613275"/>
            <a:ext cx="692150" cy="4634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6"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4939278"/>
            <a:ext cx="737811" cy="49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76800" y="5181600"/>
            <a:ext cx="718025" cy="47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5283200"/>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5130800"/>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4831063"/>
            <a:ext cx="79216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4307165"/>
            <a:ext cx="865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0" y="3687626"/>
            <a:ext cx="7937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4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5800" y="2446118"/>
            <a:ext cx="824890" cy="4139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54" name="Picture 4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72904" y="1828800"/>
            <a:ext cx="9350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9250" y="1230313"/>
            <a:ext cx="7207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4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09800" y="727075"/>
            <a:ext cx="7889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4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173412" y="292100"/>
            <a:ext cx="7889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47" descr="Russi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 y="3090071"/>
            <a:ext cx="800336" cy="4331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59" name="Picture 28" descr="flag_hungary"/>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77000" y="1087438"/>
            <a:ext cx="904616"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Rectangle 2"/>
          <p:cNvSpPr txBox="1">
            <a:spLocks noChangeArrowheads="1"/>
          </p:cNvSpPr>
          <p:nvPr/>
        </p:nvSpPr>
        <p:spPr bwMode="auto">
          <a:xfrm>
            <a:off x="2265363" y="3108325"/>
            <a:ext cx="489743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4000" dirty="0" smtClean="0">
                <a:solidFill>
                  <a:srgbClr val="0070C0"/>
                </a:solidFill>
                <a:latin typeface="Berlin Sans FB" panose="020E0602020502020306" pitchFamily="34" charset="0"/>
              </a:rPr>
              <a:t> Internal Audit</a:t>
            </a:r>
          </a:p>
          <a:p>
            <a:pPr algn="ctr" eaLnBrk="1" hangingPunct="1"/>
            <a:r>
              <a:rPr lang="en-GB" altLang="en-US" sz="4000" dirty="0" smtClean="0">
                <a:solidFill>
                  <a:srgbClr val="0070C0"/>
                </a:solidFill>
                <a:latin typeface="Berlin Sans FB" panose="020E0602020502020306" pitchFamily="34" charset="0"/>
              </a:rPr>
              <a:t>Community of Practice</a:t>
            </a:r>
          </a:p>
        </p:txBody>
      </p:sp>
      <p:pic>
        <p:nvPicPr>
          <p:cNvPr id="14363" name="Picture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6600" y="3997325"/>
            <a:ext cx="7413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5"/>
          <a:stretch>
            <a:fillRect/>
          </a:stretch>
        </p:blipFill>
        <p:spPr>
          <a:xfrm>
            <a:off x="8214131" y="5715000"/>
            <a:ext cx="538938" cy="404371"/>
          </a:xfrm>
          <a:prstGeom prst="rect">
            <a:avLst/>
          </a:prstGeom>
        </p:spPr>
      </p:pic>
      <p:pic>
        <p:nvPicPr>
          <p:cNvPr id="4" name="Picture 3"/>
          <p:cNvPicPr>
            <a:picLocks noChangeAspect="1"/>
          </p:cNvPicPr>
          <p:nvPr/>
        </p:nvPicPr>
        <p:blipFill>
          <a:blip r:embed="rId26"/>
          <a:stretch>
            <a:fillRect/>
          </a:stretch>
        </p:blipFill>
        <p:spPr>
          <a:xfrm>
            <a:off x="8196839" y="6189806"/>
            <a:ext cx="547687" cy="363394"/>
          </a:xfrm>
          <a:prstGeom prst="rect">
            <a:avLst/>
          </a:prstGeom>
        </p:spPr>
      </p:pic>
      <p:pic>
        <p:nvPicPr>
          <p:cNvPr id="5" name="Picture 4"/>
          <p:cNvPicPr>
            <a:picLocks noChangeAspect="1"/>
          </p:cNvPicPr>
          <p:nvPr/>
        </p:nvPicPr>
        <p:blipFill>
          <a:blip r:embed="rId27"/>
          <a:stretch>
            <a:fillRect/>
          </a:stretch>
        </p:blipFill>
        <p:spPr>
          <a:xfrm>
            <a:off x="6888956" y="6161995"/>
            <a:ext cx="547687" cy="391205"/>
          </a:xfrm>
          <a:prstGeom prst="rect">
            <a:avLst/>
          </a:prstGeom>
        </p:spPr>
      </p:pic>
      <p:pic>
        <p:nvPicPr>
          <p:cNvPr id="6" name="Picture 5"/>
          <p:cNvPicPr>
            <a:picLocks noChangeAspect="1"/>
          </p:cNvPicPr>
          <p:nvPr/>
        </p:nvPicPr>
        <p:blipFill>
          <a:blip r:embed="rId28"/>
          <a:stretch>
            <a:fillRect/>
          </a:stretch>
        </p:blipFill>
        <p:spPr>
          <a:xfrm>
            <a:off x="6888956" y="5720899"/>
            <a:ext cx="528055" cy="375101"/>
          </a:xfrm>
          <a:prstGeom prst="rect">
            <a:avLst/>
          </a:prstGeom>
        </p:spPr>
      </p:pic>
      <p:pic>
        <p:nvPicPr>
          <p:cNvPr id="7" name="Picture 6"/>
          <p:cNvPicPr>
            <a:picLocks noChangeAspect="1"/>
          </p:cNvPicPr>
          <p:nvPr/>
        </p:nvPicPr>
        <p:blipFill>
          <a:blip r:embed="rId29"/>
          <a:stretch>
            <a:fillRect/>
          </a:stretch>
        </p:blipFill>
        <p:spPr>
          <a:xfrm>
            <a:off x="7535243" y="6161995"/>
            <a:ext cx="585440" cy="391205"/>
          </a:xfrm>
          <a:prstGeom prst="rect">
            <a:avLst/>
          </a:prstGeom>
        </p:spPr>
      </p:pic>
      <p:pic>
        <p:nvPicPr>
          <p:cNvPr id="8" name="Picture 7"/>
          <p:cNvPicPr>
            <a:picLocks noChangeAspect="1"/>
          </p:cNvPicPr>
          <p:nvPr/>
        </p:nvPicPr>
        <p:blipFill>
          <a:blip r:embed="rId30"/>
          <a:stretch>
            <a:fillRect/>
          </a:stretch>
        </p:blipFill>
        <p:spPr>
          <a:xfrm>
            <a:off x="6236874" y="6174523"/>
            <a:ext cx="544926" cy="378677"/>
          </a:xfrm>
          <a:prstGeom prst="rect">
            <a:avLst/>
          </a:prstGeom>
        </p:spPr>
      </p:pic>
      <p:pic>
        <p:nvPicPr>
          <p:cNvPr id="9" name="Picture 8"/>
          <p:cNvPicPr>
            <a:picLocks noChangeAspect="1"/>
          </p:cNvPicPr>
          <p:nvPr/>
        </p:nvPicPr>
        <p:blipFill>
          <a:blip r:embed="rId31"/>
          <a:stretch>
            <a:fillRect/>
          </a:stretch>
        </p:blipFill>
        <p:spPr>
          <a:xfrm>
            <a:off x="7883415" y="5062603"/>
            <a:ext cx="868038" cy="576197"/>
          </a:xfrm>
          <a:prstGeom prst="rect">
            <a:avLst/>
          </a:prstGeom>
        </p:spPr>
      </p:pic>
      <p:pic>
        <p:nvPicPr>
          <p:cNvPr id="9218" name="Picture 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88996" y="5867400"/>
            <a:ext cx="4105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151042" y="1590675"/>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Image result"/>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35243" y="5737994"/>
            <a:ext cx="573105" cy="3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75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0" y="1143000"/>
            <a:ext cx="9144000" cy="914400"/>
          </a:xfrm>
        </p:spPr>
        <p:txBody>
          <a:bodyPr/>
          <a:lstStyle/>
          <a:p>
            <a:pPr eaLnBrk="1" hangingPunct="1">
              <a:defRPr/>
            </a:pPr>
            <a:r>
              <a:rPr lang="ro-RO" b="1" dirty="0" smtClean="0">
                <a:solidFill>
                  <a:srgbClr val="7030A0"/>
                </a:solidFill>
              </a:rPr>
              <a:t>Value </a:t>
            </a:r>
            <a:r>
              <a:rPr lang="en-US" b="1" dirty="0" smtClean="0">
                <a:solidFill>
                  <a:srgbClr val="7030A0"/>
                </a:solidFill>
              </a:rPr>
              <a:t>D</a:t>
            </a:r>
            <a:r>
              <a:rPr lang="ro-RO" b="1" dirty="0" smtClean="0">
                <a:solidFill>
                  <a:srgbClr val="7030A0"/>
                </a:solidFill>
              </a:rPr>
              <a:t>etectives</a:t>
            </a:r>
            <a:r>
              <a:rPr lang="ro-RO" dirty="0" smtClean="0">
                <a:solidFill>
                  <a:srgbClr val="7030A0"/>
                </a:solidFill>
              </a:rPr>
              <a:t> </a:t>
            </a:r>
            <a:endParaRPr lang="en-US" b="1" dirty="0" smtClean="0">
              <a:solidFill>
                <a:srgbClr val="7030A0"/>
              </a:solidFill>
              <a:latin typeface="+mn-lt"/>
            </a:endParaRPr>
          </a:p>
        </p:txBody>
      </p:sp>
      <p:pic>
        <p:nvPicPr>
          <p:cNvPr id="10244" name="Picture 2"/>
          <p:cNvPicPr>
            <a:picLocks noChangeAspect="1" noChangeArrowheads="1"/>
          </p:cNvPicPr>
          <p:nvPr/>
        </p:nvPicPr>
        <p:blipFill>
          <a:blip r:embed="rId3" cstate="print"/>
          <a:srcRect/>
          <a:stretch>
            <a:fillRect/>
          </a:stretch>
        </p:blipFill>
        <p:spPr bwMode="auto">
          <a:xfrm>
            <a:off x="2133600" y="2914650"/>
            <a:ext cx="6629400" cy="3028950"/>
          </a:xfrm>
          <a:prstGeom prst="rect">
            <a:avLst/>
          </a:prstGeom>
          <a:noFill/>
          <a:ln w="9525">
            <a:noFill/>
            <a:miter lim="800000"/>
            <a:headEnd/>
            <a:tailEnd/>
          </a:ln>
        </p:spPr>
      </p:pic>
      <p:sp>
        <p:nvSpPr>
          <p:cNvPr id="10245" name="Содержимое 2"/>
          <p:cNvSpPr txBox="1">
            <a:spLocks/>
          </p:cNvSpPr>
          <p:nvPr/>
        </p:nvSpPr>
        <p:spPr bwMode="auto">
          <a:xfrm>
            <a:off x="381000" y="2286000"/>
            <a:ext cx="8001000" cy="8001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ü"/>
            </a:pPr>
            <a:r>
              <a:rPr lang="en-US" sz="2400" dirty="0">
                <a:solidFill>
                  <a:schemeClr val="accent1">
                    <a:lumMod val="75000"/>
                  </a:schemeClr>
                </a:solidFill>
              </a:rPr>
              <a:t>E</a:t>
            </a:r>
            <a:r>
              <a:rPr lang="ro-RO" sz="2400" dirty="0">
                <a:solidFill>
                  <a:schemeClr val="accent1">
                    <a:lumMod val="75000"/>
                  </a:schemeClr>
                </a:solidFill>
              </a:rPr>
              <a:t>xplore created values</a:t>
            </a:r>
            <a:endParaRPr lang="ru-RU" sz="2400" dirty="0">
              <a:solidFill>
                <a:schemeClr val="accent1">
                  <a:lumMod val="75000"/>
                </a:schemeClr>
              </a:solidFill>
            </a:endParaRPr>
          </a:p>
          <a:p>
            <a:pPr marL="342900" indent="-342900" eaLnBrk="0" hangingPunct="0">
              <a:spcBef>
                <a:spcPct val="20000"/>
              </a:spcBef>
              <a:buFont typeface="Wingdings" pitchFamily="2" charset="2"/>
              <a:buChar char="ü"/>
            </a:pPr>
            <a:r>
              <a:rPr lang="ru-RU" sz="2400" dirty="0">
                <a:solidFill>
                  <a:schemeClr val="accent1">
                    <a:lumMod val="75000"/>
                  </a:schemeClr>
                </a:solidFill>
              </a:rPr>
              <a:t>Collect evidence of impact </a:t>
            </a:r>
          </a:p>
          <a:p>
            <a:pPr marL="342900" indent="-342900" eaLnBrk="0" hangingPunct="0">
              <a:spcBef>
                <a:spcPct val="20000"/>
              </a:spcBef>
              <a:buFont typeface="Wingdings" pitchFamily="2" charset="2"/>
              <a:buChar char="ü"/>
            </a:pPr>
            <a:r>
              <a:rPr lang="ru-RU" sz="2400" dirty="0">
                <a:solidFill>
                  <a:schemeClr val="accent1">
                    <a:lumMod val="75000"/>
                  </a:schemeClr>
                </a:solidFill>
              </a:rPr>
              <a:t>Record evidence in </a:t>
            </a:r>
            <a:r>
              <a:rPr lang="en-US" sz="2400" dirty="0">
                <a:solidFill>
                  <a:schemeClr val="accent1">
                    <a:lumMod val="75000"/>
                  </a:schemeClr>
                </a:solidFill>
              </a:rPr>
              <a:t>attractive </a:t>
            </a:r>
            <a:r>
              <a:rPr lang="ru-RU" sz="2400" dirty="0">
                <a:solidFill>
                  <a:schemeClr val="accent1">
                    <a:lumMod val="75000"/>
                  </a:schemeClr>
                </a:solidFill>
              </a:rPr>
              <a:t>way</a:t>
            </a:r>
            <a:endParaRPr lang="en-US" sz="2400" dirty="0">
              <a:solidFill>
                <a:schemeClr val="accent1">
                  <a:lumMod val="75000"/>
                </a:schemeClr>
              </a:solidFill>
            </a:endParaRPr>
          </a:p>
        </p:txBody>
      </p:sp>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048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14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60631"/>
            <a:ext cx="6215770" cy="580769"/>
          </a:xfrm>
        </p:spPr>
        <p:txBody>
          <a:bodyPr>
            <a:normAutofit fontScale="90000"/>
          </a:bodyPr>
          <a:lstStyle/>
          <a:p>
            <a:pPr algn="ctr"/>
            <a:r>
              <a:rPr lang="bs-Latn-BA" b="1" dirty="0" smtClean="0">
                <a:solidFill>
                  <a:srgbClr val="7030A0"/>
                </a:solidFill>
              </a:rPr>
              <a:t>Key questions</a:t>
            </a:r>
            <a:endParaRPr lang="bs-Latn-BA" b="1" dirty="0">
              <a:solidFill>
                <a:srgbClr val="7030A0"/>
              </a:solidFill>
            </a:endParaRPr>
          </a:p>
        </p:txBody>
      </p:sp>
      <p:sp>
        <p:nvSpPr>
          <p:cNvPr id="3" name="Content Placeholder 2"/>
          <p:cNvSpPr>
            <a:spLocks noGrp="1"/>
          </p:cNvSpPr>
          <p:nvPr>
            <p:ph idx="1"/>
          </p:nvPr>
        </p:nvSpPr>
        <p:spPr>
          <a:xfrm>
            <a:off x="436562" y="1905000"/>
            <a:ext cx="5715000" cy="3808827"/>
          </a:xfrm>
        </p:spPr>
        <p:txBody>
          <a:bodyPr>
            <a:noAutofit/>
          </a:bodyPr>
          <a:lstStyle/>
          <a:p>
            <a:pPr>
              <a:buFont typeface="Wingdings" panose="05000000000000000000" pitchFamily="2" charset="2"/>
              <a:buChar char="v"/>
            </a:pPr>
            <a:r>
              <a:rPr lang="bs-Latn-BA" sz="2400" dirty="0" smtClean="0">
                <a:solidFill>
                  <a:schemeClr val="accent1">
                    <a:lumMod val="75000"/>
                  </a:schemeClr>
                </a:solidFill>
              </a:rPr>
              <a:t>What value do members </a:t>
            </a:r>
            <a:r>
              <a:rPr lang="en-US" sz="2400" dirty="0" smtClean="0">
                <a:solidFill>
                  <a:schemeClr val="accent1">
                    <a:lumMod val="75000"/>
                  </a:schemeClr>
                </a:solidFill>
              </a:rPr>
              <a:t>gain </a:t>
            </a:r>
            <a:r>
              <a:rPr lang="bs-Latn-BA" sz="2400" dirty="0" smtClean="0">
                <a:solidFill>
                  <a:schemeClr val="accent1">
                    <a:lumMod val="75000"/>
                  </a:schemeClr>
                </a:solidFill>
              </a:rPr>
              <a:t>from participating in the activities?</a:t>
            </a:r>
            <a:endParaRPr lang="en-US" sz="2400" dirty="0" smtClean="0">
              <a:solidFill>
                <a:schemeClr val="accent1">
                  <a:lumMod val="75000"/>
                </a:schemeClr>
              </a:solidFill>
            </a:endParaRPr>
          </a:p>
          <a:p>
            <a:pPr>
              <a:buFont typeface="Wingdings" panose="05000000000000000000" pitchFamily="2" charset="2"/>
              <a:buChar char="v"/>
            </a:pPr>
            <a:r>
              <a:rPr lang="bs-Latn-BA" sz="2400" dirty="0" smtClean="0">
                <a:solidFill>
                  <a:schemeClr val="accent1">
                    <a:lumMod val="75000"/>
                  </a:schemeClr>
                </a:solidFill>
              </a:rPr>
              <a:t>What value is being generated by the knowledge products?</a:t>
            </a:r>
            <a:endParaRPr lang="en-US" sz="2400" dirty="0" smtClean="0">
              <a:solidFill>
                <a:schemeClr val="accent1">
                  <a:lumMod val="75000"/>
                </a:schemeClr>
              </a:solidFill>
            </a:endParaRPr>
          </a:p>
          <a:p>
            <a:pPr>
              <a:buFont typeface="Wingdings" panose="05000000000000000000" pitchFamily="2" charset="2"/>
              <a:buChar char="v"/>
            </a:pPr>
            <a:r>
              <a:rPr lang="bs-Latn-BA" sz="2400" dirty="0" smtClean="0">
                <a:solidFill>
                  <a:schemeClr val="accent1">
                    <a:lumMod val="75000"/>
                  </a:schemeClr>
                </a:solidFill>
              </a:rPr>
              <a:t>How </a:t>
            </a:r>
            <a:r>
              <a:rPr lang="en-US" sz="2400" dirty="0" smtClean="0">
                <a:solidFill>
                  <a:schemeClr val="accent1">
                    <a:lumMod val="75000"/>
                  </a:schemeClr>
                </a:solidFill>
              </a:rPr>
              <a:t>do </a:t>
            </a:r>
            <a:r>
              <a:rPr lang="bs-Latn-BA" sz="2400" dirty="0" smtClean="0">
                <a:solidFill>
                  <a:schemeClr val="accent1">
                    <a:lumMod val="75000"/>
                  </a:schemeClr>
                </a:solidFill>
              </a:rPr>
              <a:t>people us</a:t>
            </a:r>
            <a:r>
              <a:rPr lang="en-US" sz="2400" dirty="0" smtClean="0">
                <a:solidFill>
                  <a:schemeClr val="accent1">
                    <a:lumMod val="75000"/>
                  </a:schemeClr>
                </a:solidFill>
              </a:rPr>
              <a:t>e</a:t>
            </a:r>
            <a:r>
              <a:rPr lang="bs-Latn-BA" sz="2400" dirty="0" smtClean="0">
                <a:solidFill>
                  <a:schemeClr val="accent1">
                    <a:lumMod val="75000"/>
                  </a:schemeClr>
                </a:solidFill>
              </a:rPr>
              <a:t> the knowledge products, </a:t>
            </a:r>
            <a:r>
              <a:rPr lang="en-US" sz="2400" dirty="0" smtClean="0">
                <a:solidFill>
                  <a:schemeClr val="accent1">
                    <a:lumMod val="75000"/>
                  </a:schemeClr>
                </a:solidFill>
              </a:rPr>
              <a:t>how</a:t>
            </a:r>
            <a:r>
              <a:rPr lang="bs-Latn-BA" sz="2400" dirty="0" smtClean="0">
                <a:solidFill>
                  <a:schemeClr val="accent1">
                    <a:lumMod val="75000"/>
                  </a:schemeClr>
                </a:solidFill>
              </a:rPr>
              <a:t> their work as </a:t>
            </a:r>
            <a:r>
              <a:rPr lang="en-US" sz="2400" dirty="0" smtClean="0">
                <a:solidFill>
                  <a:schemeClr val="accent1">
                    <a:lumMod val="75000"/>
                  </a:schemeClr>
                </a:solidFill>
              </a:rPr>
              <a:t>a reform leader in the area of </a:t>
            </a:r>
            <a:r>
              <a:rPr lang="bs-Latn-BA" sz="2400" dirty="0" smtClean="0">
                <a:solidFill>
                  <a:schemeClr val="accent1">
                    <a:lumMod val="75000"/>
                  </a:schemeClr>
                </a:solidFill>
              </a:rPr>
              <a:t>Internal Audit</a:t>
            </a:r>
            <a:r>
              <a:rPr lang="en-US" sz="2400" dirty="0" smtClean="0">
                <a:solidFill>
                  <a:schemeClr val="accent1">
                    <a:lumMod val="75000"/>
                  </a:schemeClr>
                </a:solidFill>
              </a:rPr>
              <a:t> is improved</a:t>
            </a:r>
            <a:r>
              <a:rPr lang="bs-Latn-BA" sz="2400" dirty="0" smtClean="0">
                <a:solidFill>
                  <a:schemeClr val="accent1">
                    <a:lumMod val="75000"/>
                  </a:schemeClr>
                </a:solidFill>
              </a:rPr>
              <a:t>?</a:t>
            </a:r>
            <a:endParaRPr lang="en-US" sz="2400" dirty="0" smtClean="0">
              <a:solidFill>
                <a:schemeClr val="accent1">
                  <a:lumMod val="75000"/>
                </a:schemeClr>
              </a:solidFill>
            </a:endParaRPr>
          </a:p>
          <a:p>
            <a:pPr>
              <a:buFont typeface="Wingdings" panose="05000000000000000000" pitchFamily="2" charset="2"/>
              <a:buChar char="v"/>
            </a:pPr>
            <a:r>
              <a:rPr lang="bs-Latn-BA" sz="2400" dirty="0" smtClean="0">
                <a:solidFill>
                  <a:schemeClr val="accent1">
                    <a:lumMod val="75000"/>
                  </a:schemeClr>
                </a:solidFill>
              </a:rPr>
              <a:t>How has the application of knowledge and other products contibuted to PFM reforms in member countries?</a:t>
            </a:r>
            <a:endParaRPr lang="bs-Latn-BA" sz="2400" dirty="0">
              <a:solidFill>
                <a:schemeClr val="accent1">
                  <a:lumMod val="75000"/>
                </a:schemeClr>
              </a:solidFill>
            </a:endParaRPr>
          </a:p>
        </p:txBody>
      </p:sp>
      <p:sp>
        <p:nvSpPr>
          <p:cNvPr id="6" name="Slide Number Placeholder 5"/>
          <p:cNvSpPr>
            <a:spLocks noGrp="1"/>
          </p:cNvSpPr>
          <p:nvPr>
            <p:ph type="sldNum" sz="quarter" idx="12"/>
          </p:nvPr>
        </p:nvSpPr>
        <p:spPr/>
        <p:txBody>
          <a:bodyPr/>
          <a:lstStyle/>
          <a:p>
            <a:fld id="{27E53376-D609-4EC2-99EB-506BE9AC6BEE}" type="slidenum">
              <a:rPr lang="bs-Latn-BA" smtClean="0"/>
              <a:pPr/>
              <a:t>11</a:t>
            </a:fld>
            <a:endParaRPr lang="bs-Latn-BA"/>
          </a:p>
        </p:txBody>
      </p:sp>
      <p:pic>
        <p:nvPicPr>
          <p:cNvPr id="9" name="Kép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86000"/>
            <a:ext cx="2463711" cy="3076575"/>
          </a:xfrm>
          <a:prstGeom prst="rect">
            <a:avLst/>
          </a:prstGeom>
        </p:spPr>
      </p:pic>
      <p:pic>
        <p:nvPicPr>
          <p:cNvPr id="1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104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245140"/>
          </a:xfrm>
        </p:spPr>
        <p:txBody>
          <a:bodyPr>
            <a:noAutofit/>
          </a:bodyPr>
          <a:lstStyle/>
          <a:p>
            <a:r>
              <a:rPr lang="bs-Latn-BA" sz="1500" dirty="0">
                <a:hlinkClick r:id="rId2"/>
              </a:rPr>
              <a:t>http://pempaltc.wikispaces.com/37th+IACOP+meeting+-+Plenary</a:t>
            </a:r>
            <a:r>
              <a:rPr lang="bs-Latn-BA" sz="1500" dirty="0"/>
              <a:t> –</a:t>
            </a:r>
            <a:r>
              <a:rPr lang="bs-Latn-BA" sz="1500" b="1" dirty="0">
                <a:solidFill>
                  <a:srgbClr val="C00000"/>
                </a:solidFill>
              </a:rPr>
              <a:t>RESULTS – value detectives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0856364"/>
              </p:ext>
            </p:extLst>
          </p:nvPr>
        </p:nvGraphicFramePr>
        <p:xfrm>
          <a:off x="628650" y="1743273"/>
          <a:ext cx="7886700" cy="4428927"/>
        </p:xfrm>
        <a:graphic>
          <a:graphicData uri="http://schemas.openxmlformats.org/drawingml/2006/table">
            <a:tbl>
              <a:tblPr firstRow="1" bandRow="1">
                <a:tableStyleId>{5C22544A-7EE6-4342-B048-85BDC9FD1C3A}</a:tableStyleId>
              </a:tblPr>
              <a:tblGrid>
                <a:gridCol w="922123"/>
                <a:gridCol w="2699951"/>
                <a:gridCol w="2292951"/>
                <a:gridCol w="1971675"/>
              </a:tblGrid>
              <a:tr h="302247">
                <a:tc>
                  <a:txBody>
                    <a:bodyPr/>
                    <a:lstStyle/>
                    <a:p>
                      <a:pPr algn="ctr"/>
                      <a:r>
                        <a:rPr lang="bs-Latn-BA" sz="1100" dirty="0" smtClean="0"/>
                        <a:t>Country</a:t>
                      </a:r>
                      <a:endParaRPr lang="bs-Latn-BA" sz="1100" dirty="0"/>
                    </a:p>
                  </a:txBody>
                  <a:tcPr marL="68580" marR="68580" marT="34290" marB="34290"/>
                </a:tc>
                <a:tc>
                  <a:txBody>
                    <a:bodyPr/>
                    <a:lstStyle/>
                    <a:p>
                      <a:pPr algn="ctr"/>
                      <a:r>
                        <a:rPr lang="bs-Latn-BA" sz="1100" dirty="0" smtClean="0"/>
                        <a:t>PEMPAL documents / experience</a:t>
                      </a:r>
                      <a:endParaRPr lang="bs-Latn-BA" sz="1100" dirty="0"/>
                    </a:p>
                  </a:txBody>
                  <a:tcPr marL="68580" marR="68580" marT="34290" marB="34290"/>
                </a:tc>
                <a:tc>
                  <a:txBody>
                    <a:bodyPr/>
                    <a:lstStyle/>
                    <a:p>
                      <a:pPr algn="ctr"/>
                      <a:r>
                        <a:rPr lang="bs-Latn-BA" sz="1100" dirty="0" smtClean="0"/>
                        <a:t>Outputs</a:t>
                      </a:r>
                      <a:endParaRPr lang="bs-Latn-BA" sz="1100" dirty="0"/>
                    </a:p>
                  </a:txBody>
                  <a:tcPr marL="68580" marR="68580" marT="34290" marB="34290"/>
                </a:tc>
                <a:tc>
                  <a:txBody>
                    <a:bodyPr/>
                    <a:lstStyle/>
                    <a:p>
                      <a:pPr algn="ctr"/>
                      <a:r>
                        <a:rPr lang="bs-Latn-BA" sz="1100" dirty="0" smtClean="0"/>
                        <a:t>Impacts</a:t>
                      </a:r>
                      <a:endParaRPr lang="bs-Latn-BA" sz="1100" dirty="0"/>
                    </a:p>
                  </a:txBody>
                  <a:tcPr marL="68580" marR="68580" marT="34290" marB="34290"/>
                </a:tc>
              </a:tr>
              <a:tr h="411480">
                <a:tc>
                  <a:txBody>
                    <a:bodyPr/>
                    <a:lstStyle/>
                    <a:p>
                      <a:r>
                        <a:rPr lang="bs-Latn-BA" sz="1100" dirty="0" smtClean="0"/>
                        <a:t>Moldova</a:t>
                      </a:r>
                      <a:endParaRPr lang="bs-Latn-BA" sz="1100" dirty="0"/>
                    </a:p>
                  </a:txBody>
                  <a:tcPr marL="68580" marR="68580" marT="34290" marB="34290"/>
                </a:tc>
                <a:tc>
                  <a:txBody>
                    <a:bodyPr/>
                    <a:lstStyle/>
                    <a:p>
                      <a:r>
                        <a:rPr lang="bs-Latn-BA" sz="1100" dirty="0" smtClean="0"/>
                        <a:t>Quality Assessment</a:t>
                      </a:r>
                      <a:r>
                        <a:rPr lang="en-US" sz="1100" dirty="0" smtClean="0"/>
                        <a:t> Guide</a:t>
                      </a:r>
                      <a:endParaRPr lang="bs-Latn-BA" sz="1100" dirty="0"/>
                    </a:p>
                  </a:txBody>
                  <a:tcPr marL="68580" marR="68580" marT="34290" marB="34290"/>
                </a:tc>
                <a:tc>
                  <a:txBody>
                    <a:bodyPr/>
                    <a:lstStyle/>
                    <a:p>
                      <a:r>
                        <a:rPr lang="en-US" sz="1100" dirty="0" smtClean="0"/>
                        <a:t>There was developed the Draft Regulation on EQA</a:t>
                      </a:r>
                      <a:endParaRPr lang="bs-Latn-BA" sz="1100" dirty="0"/>
                    </a:p>
                  </a:txBody>
                  <a:tcPr marL="68580" marR="68580" marT="34290" marB="34290"/>
                </a:tc>
                <a:tc>
                  <a:txBody>
                    <a:bodyPr/>
                    <a:lstStyle/>
                    <a:p>
                      <a:r>
                        <a:rPr lang="en-US" sz="1100" dirty="0" smtClean="0"/>
                        <a:t>5 internal audit units assessed in 2017</a:t>
                      </a:r>
                      <a:endParaRPr lang="bs-Latn-BA" sz="1100" dirty="0"/>
                    </a:p>
                  </a:txBody>
                  <a:tcPr marL="68580" marR="68580" marT="34290" marB="34290"/>
                </a:tc>
              </a:tr>
              <a:tr h="582930">
                <a:tc>
                  <a:txBody>
                    <a:bodyPr/>
                    <a:lstStyle/>
                    <a:p>
                      <a:r>
                        <a:rPr lang="bs-Latn-BA" sz="1100" dirty="0" smtClean="0"/>
                        <a:t>Albania</a:t>
                      </a:r>
                      <a:endParaRPr lang="bs-Latn-BA" sz="1100" dirty="0"/>
                    </a:p>
                  </a:txBody>
                  <a:tcPr marL="68580" marR="68580" marT="34290" marB="34290"/>
                </a:tc>
                <a:tc>
                  <a:txBody>
                    <a:bodyPr/>
                    <a:lstStyle/>
                    <a:p>
                      <a:r>
                        <a:rPr lang="bs-Latn-BA" sz="1100" dirty="0" smtClean="0"/>
                        <a:t>Manual for </a:t>
                      </a:r>
                      <a:r>
                        <a:rPr lang="en-US" sz="1100" dirty="0" smtClean="0"/>
                        <a:t>Continuing</a:t>
                      </a:r>
                      <a:r>
                        <a:rPr lang="en-US" sz="1100" baseline="0" dirty="0" smtClean="0"/>
                        <a:t> Professional Development</a:t>
                      </a:r>
                      <a:endParaRPr lang="bs-Latn-BA" sz="1100" dirty="0"/>
                    </a:p>
                  </a:txBody>
                  <a:tcPr marL="68580" marR="68580" marT="34290" marB="34290"/>
                </a:tc>
                <a:tc>
                  <a:txBody>
                    <a:bodyPr/>
                    <a:lstStyle/>
                    <a:p>
                      <a:r>
                        <a:rPr lang="en-US" sz="1100" dirty="0" smtClean="0"/>
                        <a:t>Discuss and share experience with others countries</a:t>
                      </a:r>
                      <a:endParaRPr lang="bs-Latn-BA" sz="1100" dirty="0"/>
                    </a:p>
                  </a:txBody>
                  <a:tcPr marL="68580" marR="68580" marT="34290" marB="34290"/>
                </a:tc>
                <a:tc>
                  <a:txBody>
                    <a:bodyPr/>
                    <a:lstStyle/>
                    <a:p>
                      <a:r>
                        <a:rPr lang="en-US" sz="1100" dirty="0" smtClean="0"/>
                        <a:t>Have to prepare the IA Continuous Program training in public sector </a:t>
                      </a:r>
                      <a:endParaRPr lang="bs-Latn-BA" sz="1100" dirty="0"/>
                    </a:p>
                  </a:txBody>
                  <a:tcPr marL="68580" marR="68580" marT="34290" marB="34290"/>
                </a:tc>
              </a:tr>
              <a:tr h="841669">
                <a:tc>
                  <a:txBody>
                    <a:bodyPr/>
                    <a:lstStyle/>
                    <a:p>
                      <a:r>
                        <a:rPr lang="bs-Latn-BA" sz="1100" dirty="0" smtClean="0"/>
                        <a:t>Bulgaria</a:t>
                      </a:r>
                      <a:endParaRPr lang="bs-Latn-BA" sz="1100" dirty="0"/>
                    </a:p>
                  </a:txBody>
                  <a:tcPr marL="68580" marR="68580" marT="34290" marB="34290"/>
                </a:tc>
                <a:tc>
                  <a:txBody>
                    <a:bodyPr/>
                    <a:lstStyle/>
                    <a:p>
                      <a:r>
                        <a:rPr lang="en-US" sz="1100" dirty="0" smtClean="0"/>
                        <a:t>Discussion and presentations QA and RIFIX,</a:t>
                      </a:r>
                    </a:p>
                    <a:p>
                      <a:endParaRPr lang="en-US" sz="1100" dirty="0" smtClean="0"/>
                    </a:p>
                    <a:p>
                      <a:r>
                        <a:rPr lang="en-US" sz="1100" dirty="0" smtClean="0"/>
                        <a:t>Document for EAA (External Audit Assessment)</a:t>
                      </a:r>
                    </a:p>
                  </a:txBody>
                  <a:tcPr marL="68580" marR="68580" marT="34290" marB="34290"/>
                </a:tc>
                <a:tc>
                  <a:txBody>
                    <a:bodyPr/>
                    <a:lstStyle/>
                    <a:p>
                      <a:r>
                        <a:rPr lang="en-US" sz="1100" dirty="0" smtClean="0"/>
                        <a:t>Cooperation  Agreement MOF- SAI –FI (upgraded methodology)</a:t>
                      </a:r>
                      <a:endParaRPr lang="bs-Latn-BA" sz="1100" dirty="0" smtClean="0"/>
                    </a:p>
                    <a:p>
                      <a:r>
                        <a:rPr lang="bs-Latn-BA" sz="1100" dirty="0" smtClean="0"/>
                        <a:t>U</a:t>
                      </a:r>
                      <a:r>
                        <a:rPr lang="en-US" sz="1100" dirty="0" err="1" smtClean="0"/>
                        <a:t>seful</a:t>
                      </a:r>
                      <a:r>
                        <a:rPr lang="bs-Latn-BA" sz="1100" baseline="0" dirty="0" smtClean="0"/>
                        <a:t> </a:t>
                      </a:r>
                      <a:r>
                        <a:rPr lang="en-US" sz="1100" dirty="0" smtClean="0"/>
                        <a:t>questions from the questionnaire </a:t>
                      </a:r>
                    </a:p>
                  </a:txBody>
                  <a:tcPr marL="68580" marR="68580" marT="34290" marB="34290"/>
                </a:tc>
                <a:tc>
                  <a:txBody>
                    <a:bodyPr/>
                    <a:lstStyle/>
                    <a:p>
                      <a:endParaRPr lang="bs-Latn-BA" sz="1100" dirty="0" smtClean="0"/>
                    </a:p>
                    <a:p>
                      <a:r>
                        <a:rPr lang="en-US" sz="1100" dirty="0" smtClean="0"/>
                        <a:t>Improvements of the IA and FMC system</a:t>
                      </a:r>
                      <a:endParaRPr lang="bs-Latn-BA" sz="1100" dirty="0"/>
                    </a:p>
                  </a:txBody>
                  <a:tcPr marL="68580" marR="68580" marT="34290" marB="34290"/>
                </a:tc>
              </a:tr>
              <a:tr h="1021871">
                <a:tc>
                  <a:txBody>
                    <a:bodyPr/>
                    <a:lstStyle/>
                    <a:p>
                      <a:r>
                        <a:rPr lang="bs-Latn-BA" sz="1100" dirty="0" smtClean="0"/>
                        <a:t>K</a:t>
                      </a:r>
                      <a:r>
                        <a:rPr lang="en-US" sz="1100" dirty="0" smtClean="0"/>
                        <a:t>y</a:t>
                      </a:r>
                      <a:r>
                        <a:rPr lang="bs-Latn-BA" sz="1100" dirty="0" smtClean="0"/>
                        <a:t>rg</a:t>
                      </a:r>
                      <a:r>
                        <a:rPr lang="en-US" sz="1100" dirty="0" smtClean="0"/>
                        <a:t>y</a:t>
                      </a:r>
                      <a:r>
                        <a:rPr lang="bs-Latn-BA" sz="1100" dirty="0" smtClean="0"/>
                        <a:t>z Republic</a:t>
                      </a:r>
                      <a:endParaRPr lang="bs-Latn-BA" sz="1100" dirty="0"/>
                    </a:p>
                  </a:txBody>
                  <a:tcPr marL="68580" marR="68580" marT="34290" marB="34290"/>
                </a:tc>
                <a:tc>
                  <a:txBody>
                    <a:bodyPr/>
                    <a:lstStyle/>
                    <a:p>
                      <a:r>
                        <a:rPr lang="en-US" sz="1100" dirty="0" smtClean="0"/>
                        <a:t>Internal </a:t>
                      </a:r>
                      <a:r>
                        <a:rPr lang="bs-Latn-BA" sz="1100" dirty="0" smtClean="0"/>
                        <a:t>A</a:t>
                      </a:r>
                      <a:r>
                        <a:rPr lang="en-US" sz="1100" dirty="0" err="1" smtClean="0"/>
                        <a:t>udit</a:t>
                      </a:r>
                      <a:r>
                        <a:rPr lang="en-US" sz="1100" dirty="0" smtClean="0"/>
                        <a:t> </a:t>
                      </a:r>
                      <a:r>
                        <a:rPr lang="bs-Latn-BA" sz="1100" dirty="0" smtClean="0"/>
                        <a:t>M</a:t>
                      </a:r>
                      <a:r>
                        <a:rPr lang="en-US" sz="1100" dirty="0" err="1" smtClean="0"/>
                        <a:t>anual</a:t>
                      </a:r>
                      <a:r>
                        <a:rPr lang="en-US" sz="1100" dirty="0" smtClean="0"/>
                        <a:t> </a:t>
                      </a:r>
                      <a:r>
                        <a:rPr lang="bs-Latn-BA" sz="1100" dirty="0" smtClean="0"/>
                        <a:t>T</a:t>
                      </a:r>
                      <a:r>
                        <a:rPr lang="en-US" sz="1100" dirty="0" err="1" smtClean="0"/>
                        <a:t>emplate</a:t>
                      </a:r>
                      <a:endParaRPr lang="en-US" sz="1100" dirty="0" smtClean="0"/>
                    </a:p>
                    <a:p>
                      <a:r>
                        <a:rPr lang="en-US" sz="1100" dirty="0" smtClean="0"/>
                        <a:t>Risk </a:t>
                      </a:r>
                      <a:r>
                        <a:rPr lang="bs-Latn-BA" sz="1100" dirty="0" smtClean="0"/>
                        <a:t>A</a:t>
                      </a:r>
                      <a:r>
                        <a:rPr lang="en-US" sz="1100" dirty="0" err="1" smtClean="0"/>
                        <a:t>ssessment</a:t>
                      </a:r>
                      <a:r>
                        <a:rPr lang="en-US" sz="1100" dirty="0" smtClean="0"/>
                        <a:t> </a:t>
                      </a:r>
                      <a:r>
                        <a:rPr lang="bs-Latn-BA" sz="1100" dirty="0" smtClean="0"/>
                        <a:t>G</a:t>
                      </a:r>
                      <a:r>
                        <a:rPr lang="en-US" sz="1100" dirty="0" err="1" smtClean="0"/>
                        <a:t>uide</a:t>
                      </a:r>
                      <a:endParaRPr lang="en-US" sz="1100" dirty="0" smtClean="0"/>
                    </a:p>
                    <a:p>
                      <a:r>
                        <a:rPr lang="en-US" sz="1100" dirty="0" smtClean="0"/>
                        <a:t>Quality </a:t>
                      </a:r>
                      <a:r>
                        <a:rPr lang="bs-Latn-BA" sz="1100" dirty="0" smtClean="0"/>
                        <a:t>A</a:t>
                      </a:r>
                      <a:r>
                        <a:rPr lang="en-US" sz="1100" dirty="0" err="1" smtClean="0"/>
                        <a:t>ssessment</a:t>
                      </a:r>
                      <a:r>
                        <a:rPr lang="en-US" sz="1100" dirty="0" smtClean="0"/>
                        <a:t> </a:t>
                      </a:r>
                      <a:r>
                        <a:rPr lang="bs-Latn-BA" sz="1100" dirty="0" smtClean="0"/>
                        <a:t>G</a:t>
                      </a:r>
                      <a:r>
                        <a:rPr lang="en-US" sz="1100" dirty="0" err="1" smtClean="0"/>
                        <a:t>uide</a:t>
                      </a:r>
                      <a:endParaRPr lang="en-US" sz="1100" dirty="0" smtClean="0"/>
                    </a:p>
                    <a:p>
                      <a:r>
                        <a:rPr lang="en-US" sz="1100" dirty="0" smtClean="0"/>
                        <a:t>Experience from peers: legislation, methodology from PEMPAL member states</a:t>
                      </a:r>
                    </a:p>
                  </a:txBody>
                  <a:tcPr marL="68580" marR="68580" marT="34290" marB="34290"/>
                </a:tc>
                <a:tc>
                  <a:txBody>
                    <a:bodyPr/>
                    <a:lstStyle/>
                    <a:p>
                      <a:r>
                        <a:rPr lang="bs-Latn-BA" sz="1100" dirty="0" smtClean="0"/>
                        <a:t>D</a:t>
                      </a:r>
                      <a:r>
                        <a:rPr lang="en-US" sz="1100" dirty="0" smtClean="0"/>
                        <a:t>raft internal audit manual </a:t>
                      </a:r>
                    </a:p>
                    <a:p>
                      <a:r>
                        <a:rPr lang="bs-Latn-BA" sz="1100" dirty="0" smtClean="0"/>
                        <a:t>D</a:t>
                      </a:r>
                      <a:r>
                        <a:rPr lang="en-US" sz="1100" dirty="0" smtClean="0"/>
                        <a:t>raft risk assessment guide</a:t>
                      </a:r>
                    </a:p>
                    <a:p>
                      <a:r>
                        <a:rPr lang="bs-Latn-BA" sz="1100" dirty="0" smtClean="0"/>
                        <a:t>D</a:t>
                      </a:r>
                      <a:r>
                        <a:rPr lang="en-US" sz="1100" dirty="0" smtClean="0"/>
                        <a:t>raft of quality assurance program</a:t>
                      </a:r>
                    </a:p>
                  </a:txBody>
                  <a:tcPr marL="68580" marR="68580" marT="34290" marB="34290"/>
                </a:tc>
                <a:tc>
                  <a:txBody>
                    <a:bodyPr/>
                    <a:lstStyle/>
                    <a:p>
                      <a:r>
                        <a:rPr lang="en-US" sz="1100" dirty="0" smtClean="0"/>
                        <a:t>It influenced the development of internal audit function in the country and also the effectiveness of public institutions </a:t>
                      </a:r>
                      <a:endParaRPr lang="bs-Latn-BA" sz="1100" dirty="0"/>
                    </a:p>
                  </a:txBody>
                  <a:tcPr marL="68580" marR="68580" marT="34290" marB="34290"/>
                </a:tc>
              </a:tr>
              <a:tr h="1268730">
                <a:tc>
                  <a:txBody>
                    <a:bodyPr/>
                    <a:lstStyle/>
                    <a:p>
                      <a:r>
                        <a:rPr lang="bs-Latn-BA" sz="1100" dirty="0" smtClean="0"/>
                        <a:t>The Russian Federation</a:t>
                      </a:r>
                      <a:endParaRPr lang="bs-Latn-BA" sz="1100" dirty="0"/>
                    </a:p>
                  </a:txBody>
                  <a:tcPr marL="68580" marR="68580" marT="34290" marB="34290"/>
                </a:tc>
                <a:tc>
                  <a:txBody>
                    <a:bodyPr/>
                    <a:lstStyle/>
                    <a:p>
                      <a:r>
                        <a:rPr lang="en-US" sz="1100" dirty="0" smtClean="0"/>
                        <a:t>Quality Assessment Guide</a:t>
                      </a:r>
                    </a:p>
                    <a:p>
                      <a:endParaRPr lang="en-US" sz="1100" dirty="0" smtClean="0"/>
                    </a:p>
                    <a:p>
                      <a:r>
                        <a:rPr lang="en-US" sz="1100" dirty="0" err="1" smtClean="0"/>
                        <a:t>RIFIX</a:t>
                      </a:r>
                      <a:r>
                        <a:rPr lang="en-US" sz="1100" dirty="0" smtClean="0"/>
                        <a:t> concept paper</a:t>
                      </a:r>
                    </a:p>
                    <a:p>
                      <a:endParaRPr lang="bs-Latn-BA" sz="1100" dirty="0" smtClean="0"/>
                    </a:p>
                    <a:p>
                      <a:r>
                        <a:rPr lang="en-US" sz="1100" dirty="0" smtClean="0"/>
                        <a:t>Risk Assessment in Audit Planning</a:t>
                      </a:r>
                    </a:p>
                  </a:txBody>
                  <a:tcPr marL="68580" marR="68580" marT="34290" marB="34290"/>
                </a:tc>
                <a:tc>
                  <a:txBody>
                    <a:bodyPr/>
                    <a:lstStyle/>
                    <a:p>
                      <a:r>
                        <a:rPr lang="en-US" sz="1100" dirty="0" smtClean="0"/>
                        <a:t>Approach to be used, indexes</a:t>
                      </a:r>
                    </a:p>
                    <a:p>
                      <a:endParaRPr lang="en-US" sz="1100" dirty="0" smtClean="0"/>
                    </a:p>
                    <a:p>
                      <a:r>
                        <a:rPr lang="en-US" sz="1100" dirty="0" smtClean="0"/>
                        <a:t>Collaboration and relationship between IA and FI</a:t>
                      </a:r>
                    </a:p>
                    <a:p>
                      <a:r>
                        <a:rPr lang="bs-Latn-BA" sz="1100" dirty="0" smtClean="0"/>
                        <a:t>P</a:t>
                      </a:r>
                      <a:r>
                        <a:rPr lang="en-US" sz="1100" dirty="0" err="1" smtClean="0"/>
                        <a:t>artially</a:t>
                      </a:r>
                      <a:r>
                        <a:rPr lang="en-US" sz="1100" dirty="0" smtClean="0"/>
                        <a:t> used</a:t>
                      </a:r>
                    </a:p>
                  </a:txBody>
                  <a:tcPr marL="68580" marR="68580" marT="34290" marB="34290"/>
                </a:tc>
                <a:tc>
                  <a:txBody>
                    <a:bodyPr/>
                    <a:lstStyle/>
                    <a:p>
                      <a:r>
                        <a:rPr lang="en-US" sz="1100" dirty="0" smtClean="0"/>
                        <a:t>Could be implemented and used </a:t>
                      </a:r>
                    </a:p>
                    <a:p>
                      <a:r>
                        <a:rPr lang="en-US" sz="1100" dirty="0" smtClean="0"/>
                        <a:t>Is</a:t>
                      </a:r>
                      <a:r>
                        <a:rPr lang="en-US" sz="1100" baseline="0" dirty="0" smtClean="0"/>
                        <a:t> u</a:t>
                      </a:r>
                      <a:r>
                        <a:rPr lang="en-US" sz="1100" dirty="0" smtClean="0"/>
                        <a:t>sed in regulating the relationship, using the results of audits</a:t>
                      </a:r>
                      <a:endParaRPr lang="bs-Latn-BA" sz="1100" dirty="0" smtClean="0"/>
                    </a:p>
                    <a:p>
                      <a:r>
                        <a:rPr lang="en-US" sz="1100" dirty="0" smtClean="0"/>
                        <a:t>Decided to be used by internal audit units</a:t>
                      </a:r>
                    </a:p>
                  </a:txBody>
                  <a:tcPr marL="68580" marR="68580" marT="34290" marB="34290"/>
                </a:tc>
              </a:tr>
            </a:tbl>
          </a:graphicData>
        </a:graphic>
      </p:graphicFrame>
      <p:sp>
        <p:nvSpPr>
          <p:cNvPr id="6" name="Slide Number Placeholder 5"/>
          <p:cNvSpPr>
            <a:spLocks noGrp="1"/>
          </p:cNvSpPr>
          <p:nvPr>
            <p:ph type="sldNum" sz="quarter" idx="12"/>
          </p:nvPr>
        </p:nvSpPr>
        <p:spPr/>
        <p:txBody>
          <a:bodyPr/>
          <a:lstStyle/>
          <a:p>
            <a:fld id="{27E53376-D609-4EC2-99EB-506BE9AC6BEE}" type="slidenum">
              <a:rPr lang="bs-Latn-BA" smtClean="0"/>
              <a:pPr/>
              <a:t>12</a:t>
            </a:fld>
            <a:endParaRPr lang="bs-Latn-BA"/>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3048000" y="460631"/>
            <a:ext cx="6215770" cy="580769"/>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s-Latn-BA" b="1" dirty="0" smtClean="0">
                <a:solidFill>
                  <a:srgbClr val="7030A0"/>
                </a:solidFill>
              </a:rPr>
              <a:t>Structured database</a:t>
            </a:r>
            <a:endParaRPr lang="bs-Latn-BA" b="1" dirty="0">
              <a:solidFill>
                <a:srgbClr val="7030A0"/>
              </a:solidFill>
            </a:endParaRPr>
          </a:p>
        </p:txBody>
      </p:sp>
    </p:spTree>
    <p:extLst>
      <p:ext uri="{BB962C8B-B14F-4D97-AF65-F5344CB8AC3E}">
        <p14:creationId xmlns:p14="http://schemas.microsoft.com/office/powerpoint/2010/main" val="2012097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NEMETH_ED\AppData\Local\Microsoft\Windows\Temporary Internet Files\Content.Outlook\UJ6JARDE\IMG_8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685964"/>
            <a:ext cx="5181380" cy="3886035"/>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152400" y="1676400"/>
            <a:ext cx="3429000" cy="1143000"/>
          </a:xfrm>
        </p:spPr>
        <p:txBody>
          <a:bodyPr vert="horz" lIns="91440" tIns="45720" rIns="91440" bIns="45720" rtlCol="0" anchor="ctr">
            <a:normAutofit fontScale="90000"/>
          </a:bodyPr>
          <a:lstStyle/>
          <a:p>
            <a:r>
              <a:rPr lang="en-GB" b="1" dirty="0" smtClean="0">
                <a:solidFill>
                  <a:srgbClr val="7030A0"/>
                </a:solidFill>
              </a:rPr>
              <a:t>Newspaper </a:t>
            </a:r>
            <a:r>
              <a:rPr lang="hu-HU" b="1" dirty="0" smtClean="0">
                <a:solidFill>
                  <a:srgbClr val="7030A0"/>
                </a:solidFill>
              </a:rPr>
              <a:t/>
            </a:r>
            <a:br>
              <a:rPr lang="hu-HU" b="1" dirty="0" smtClean="0">
                <a:solidFill>
                  <a:srgbClr val="7030A0"/>
                </a:solidFill>
              </a:rPr>
            </a:br>
            <a:r>
              <a:rPr lang="en-GB" b="1" dirty="0" smtClean="0">
                <a:solidFill>
                  <a:srgbClr val="7030A0"/>
                </a:solidFill>
              </a:rPr>
              <a:t>&amp; talk show</a:t>
            </a:r>
            <a:endParaRPr lang="en-GB" b="1" dirty="0">
              <a:solidFill>
                <a:srgbClr val="7030A0"/>
              </a:solidFill>
            </a:endParaRPr>
          </a:p>
        </p:txBody>
      </p:sp>
      <p:sp>
        <p:nvSpPr>
          <p:cNvPr id="4" name="Dia számának helye 3"/>
          <p:cNvSpPr>
            <a:spLocks noGrp="1"/>
          </p:cNvSpPr>
          <p:nvPr>
            <p:ph type="sldNum" sz="quarter" idx="12"/>
          </p:nvPr>
        </p:nvSpPr>
        <p:spPr/>
        <p:txBody>
          <a:bodyPr/>
          <a:lstStyle/>
          <a:p>
            <a:fld id="{7B9792E3-0ED1-4636-9AD2-0933D53E70C7}" type="slidenum">
              <a:rPr lang="en-US" smtClean="0"/>
              <a:pPr/>
              <a:t>13</a:t>
            </a:fld>
            <a:endParaRPr lang="en-US" dirty="0"/>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46087"/>
            <a:ext cx="4657724" cy="326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485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8361" y="189160"/>
            <a:ext cx="5434013"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sz="3200" b="1" dirty="0">
                <a:solidFill>
                  <a:srgbClr val="0070C0"/>
                </a:solidFill>
                <a:latin typeface="Arial" charset="0"/>
                <a:ea typeface="+mn-ea"/>
                <a:cs typeface="+mn-cs"/>
              </a:rPr>
              <a:t>Tools, competencies and logistics</a:t>
            </a:r>
            <a:endParaRPr lang="ru-RU" sz="3200" b="1" dirty="0">
              <a:solidFill>
                <a:srgbClr val="0070C0"/>
              </a:solidFill>
              <a:latin typeface="Arial" charset="0"/>
              <a:ea typeface="+mn-ea"/>
              <a:cs typeface="+mn-cs"/>
            </a:endParaRPr>
          </a:p>
        </p:txBody>
      </p:sp>
      <p:sp>
        <p:nvSpPr>
          <p:cNvPr id="20483" name="Содержимое 2"/>
          <p:cNvSpPr>
            <a:spLocks noGrp="1"/>
          </p:cNvSpPr>
          <p:nvPr>
            <p:ph idx="1"/>
          </p:nvPr>
        </p:nvSpPr>
        <p:spPr>
          <a:xfrm>
            <a:off x="0" y="1752600"/>
            <a:ext cx="8229600" cy="5029200"/>
          </a:xfrm>
        </p:spPr>
        <p:txBody>
          <a:bodyPr/>
          <a:lstStyle/>
          <a:p>
            <a:pPr>
              <a:buFontTx/>
              <a:buChar char="-"/>
            </a:pPr>
            <a:r>
              <a:rPr lang="en-US" altLang="hu-HU" dirty="0" smtClean="0">
                <a:solidFill>
                  <a:srgbClr val="7030A0"/>
                </a:solidFill>
              </a:rPr>
              <a:t>Simple office stationery</a:t>
            </a:r>
          </a:p>
          <a:p>
            <a:pPr>
              <a:buFontTx/>
              <a:buChar char="-"/>
            </a:pPr>
            <a:endParaRPr lang="en-US" altLang="hu-HU" dirty="0" smtClean="0">
              <a:solidFill>
                <a:srgbClr val="7030A0"/>
              </a:solidFill>
            </a:endParaRPr>
          </a:p>
          <a:p>
            <a:pPr>
              <a:buFontTx/>
              <a:buChar char="-"/>
            </a:pPr>
            <a:endParaRPr lang="en-US" altLang="hu-HU" dirty="0" smtClean="0">
              <a:solidFill>
                <a:srgbClr val="7030A0"/>
              </a:solidFill>
            </a:endParaRPr>
          </a:p>
          <a:p>
            <a:pPr>
              <a:buFontTx/>
              <a:buChar char="-"/>
            </a:pPr>
            <a:r>
              <a:rPr lang="en-US" altLang="hu-HU" dirty="0" smtClean="0">
                <a:solidFill>
                  <a:srgbClr val="7030A0"/>
                </a:solidFill>
              </a:rPr>
              <a:t>Few a little bit more advanced gadgets</a:t>
            </a:r>
          </a:p>
          <a:p>
            <a:pPr>
              <a:buFont typeface="Arial" charset="0"/>
              <a:buNone/>
            </a:pPr>
            <a:endParaRPr lang="en-US" altLang="hu-HU" dirty="0" smtClean="0">
              <a:solidFill>
                <a:srgbClr val="7030A0"/>
              </a:solidFill>
            </a:endParaRPr>
          </a:p>
          <a:p>
            <a:pPr>
              <a:buFontTx/>
              <a:buChar char="-"/>
            </a:pPr>
            <a:endParaRPr lang="en-US" altLang="hu-HU" dirty="0" smtClean="0">
              <a:solidFill>
                <a:srgbClr val="7030A0"/>
              </a:solidFill>
            </a:endParaRPr>
          </a:p>
          <a:p>
            <a:pPr>
              <a:buFontTx/>
              <a:buChar char="-"/>
            </a:pPr>
            <a:r>
              <a:rPr lang="en-US" altLang="hu-HU" dirty="0" smtClean="0">
                <a:solidFill>
                  <a:srgbClr val="7030A0"/>
                </a:solidFill>
              </a:rPr>
              <a:t>Enthusiastic, creative and dedicated people</a:t>
            </a:r>
          </a:p>
          <a:p>
            <a:pPr>
              <a:buFontTx/>
              <a:buChar char="-"/>
            </a:pPr>
            <a:endParaRPr lang="en-US" altLang="hu-HU" dirty="0" smtClean="0">
              <a:solidFill>
                <a:srgbClr val="7030A0"/>
              </a:solidFill>
            </a:endParaRPr>
          </a:p>
          <a:p>
            <a:pPr>
              <a:buFontTx/>
              <a:buChar char="-"/>
            </a:pPr>
            <a:endParaRPr lang="en-US" altLang="hu-HU" dirty="0" smtClean="0">
              <a:solidFill>
                <a:srgbClr val="7030A0"/>
              </a:solidFill>
            </a:endParaRPr>
          </a:p>
          <a:p>
            <a:pPr>
              <a:buFontTx/>
              <a:buChar char="-"/>
            </a:pPr>
            <a:endParaRPr lang="en-US" altLang="hu-HU" dirty="0" smtClean="0">
              <a:solidFill>
                <a:srgbClr val="7030A0"/>
              </a:solidFill>
            </a:endParaRPr>
          </a:p>
          <a:p>
            <a:pPr>
              <a:buFontTx/>
              <a:buChar char="-"/>
            </a:pPr>
            <a:endParaRPr lang="ru-RU" altLang="hu-HU" dirty="0" smtClean="0">
              <a:solidFill>
                <a:srgbClr val="7030A0"/>
              </a:solidFill>
            </a:endParaRPr>
          </a:p>
        </p:txBody>
      </p:sp>
      <p:pic>
        <p:nvPicPr>
          <p:cNvPr id="20484" name="Picture 2" descr="http://www.produse-papetarie.ro/userfiles/productlargeimages/product_27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18431"/>
            <a:ext cx="162877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4" descr="data:image/jpeg;base64,/9j/4AAQSkZJRgABAQAAAQABAAD/2wCEAAkGBxAQDxUPEA8QDRAQDw8QEA8QEA8PDxAUFBQWFxQUFBQYHyghGB0lHBQUITEhJSsrLi4uGB8zODMsNygtLisBCgoKDg0OGhAQFy0kHCQsLSwsLCwsLCwsLCwsLywsLCwsLCwsLCwsLCwsLCwsLCwsLCwsLCwsLCwsLCwsLCwsLP/AABEIAOUA3AMBEQACEQEDEQH/xAAbAAACAwEBAQAAAAAAAAAAAAAAAQIEBQMGB//EAEEQAAIBAgIFCQQIBgEFAQAAAAECAAMREiEEBTFBURMVM1JhcZGx0SIygsEGFCNigZKhokJDcnOy8OEWU2ODkyT/xAAbAQEAAgMBAQAAAAAAAAAAAAAAAQIDBAUGB//EADsRAAIBAgIDCwsEAwEAAAAAAAABAgMRBAUxUZESFCEyNEFxcoGx8AYTFRYzUlNhocHRIiRC4UOS0iP/2gAMAwEAAhEDEQA/APt+yASgBACAEAIAQAgBACAEAIAQAgBACAJjaAU9H1rRqNgSoGbPLMXttsSLH8IBdgBACAEAIAQAgBAETAFh/wBvAJQCOyASgBACAEAIAQAgBACAEAIAQAgBAK+saJqUXQZF0ZRuzINrwDNFPl9FUoMFSkAUFrFKlPatt17b+IgF7V2sErLdSMQC40vmhO4j8DALkAIAQAgBACAImAAEAcA4aZVKIWFrjjs2zWxlaVGjKpHStZkpRUpKLMrnep1U8G9Z5307iPdjsf5N3ecNb8dgDW1Tqp4N6yfTld/xjsf5I3pDWw52qdVPBvWV9O4j3Y7H+Sd5w1vx2BzvU6qeDesencR7sdj/ACN5w1vx2BzvU6qfu9Y9PYj3Y7H+RvOGt+OwfOz9VPBvWPT2I92Ox/kbzhrfjsDnZ+qng3rHp7Ee7HY/yN5w1vx2Bzs/VTwb1j09iPdjsf5G84a347A52fqp4N6yPT2I92Ox/kbzhrfjsDnZ+qng3rHp7Ee7HY/yRvSGt+Ow19HfEitxUHxF56fD1HUpQm9LSe1GjNbmTR0mYqEAIBm6w05qb4QFIwg534nt7Jw8yzOrhqyhBJq1+G/z+Zt0MPGcbsrc7VOqng3rOd6exHux2P8AJm3nDW/HYYz6U1LTBXACrVujAXw4jsv3m34ngJtU84rVKM5RjHdR4bcPF16ebn+RilhoqSTfA+8NI0ltHqtpSAWc/bU7ErY2uwG2/jfISMLnNas3T3Md009zps2uGz4edfUVMNGPDd25zZGtnOYCHt9r1mp6wYlfxjsf5Mm9Ia2HOr9VP3esr6w4n3Y7H+RvSGt+OwfOr9VPBvWR6w4n3Y7H+RvSGt+OwOdX4J4N6yvrFivdjsf/AERvSGt+OwOdX6qeDeseseK92Ox/9DesNb8dgc6PwTwb1heUWKf8Y7H/ANDesNb8dh30HTmd8JCgWOwG+X4zeyzOa+KxKpTjFKzfBe/B2sxVqEYRumac9MaoQCrrPom7h5iaGZ8ln0fczUPaI87PEnVCRcDlr36SNApS5IRcDi6ASLoBF0AkXQCLrWD0uh9Gn9CeQnv8Fyan1Y9yOPV48ulnabRQIAQDD1z0vwDzM8jnvKV1V3s6OE4naUJxGbRx0zRxUplDvGW7Pv3TNhq/maqna651rT0rYY6kd1Gxy0GtytMh/eW6VNxBG/suM+z8JbFU3h636HwcEov5aU/HORCW7jw9pDUrHksO1UdkQ7AVFsgNwBJW33ZOZRSxDdrNpNrU2k2tpFF/pNCc+5lCQQEqByNJASGwXNVdKO5p2PJ/lq6GYMTxDcnvTnBAKus+ibuHmJz805JU6PujNQ9ojz08Nc6o5VsgJW4CG910kaBzGyQkEBKgcqwEggcqD0Ohn7NP6F8p9Ny7klLqR7kcqpx30s7TcKBACAYeuel+AeZnkM+5Suqu9nRwnE7ShOIbI5UFetoNNziK58QWU/pNmljq9KKjCXAtHAnbounbsMcqUW7tHemgUBVAUAWAGQE1Jycm3J3bLpW0EpQBKgcjSQEhsBKXBb1X0o7j5Ts+T/Lo9D7jBifZm7PfnOCAVdZdE3cPMTn5rySp0fdGWh7RHn54Rs6oSrASrYHIARxukqExtkjkNgJW4HKkEgJeMSrZu6vN6S9xHgSJ9Jy3klLqx7jmVeO+ksTdKBACAYeuek+EeZnj8+5Suqu9nRwnE7SjOGzZCVA5ACVICVA5GkgJEmAlGBgQlcFrQTaovfbxBnbyJWxsOh9zNfEcRm7PenPCAVdZdE3d8xOfmvI6nR9zLQ9ojz88Fc6o5W4CVASCAlbgcnjdJATGyRypBICXjEhsmBM0YlWa2qjekOxqg/cZ9Dy7klPqruObU47Lk3SgQAgGHrnpPgHmZ47P+VLqrvZ0cJxO0ozhGyOQAlSAlQORpICRJgJRsDAhK4JgTLGJVnWibOp++vnOzkqtjIdvczBX4jN+e6NAIBV1l0Td3zE52bcjqdH3MtD2iMCeBOqEq2AkEBKsDlWAkAccbpKkgJKiGTAmaMSrZMCZoxKsv6kb7M9lWr/m099l/JqfVXcc+pxmaE3CgQAgGJrjpPhHmZ4zyg5Uuqu9nRwnE7SjOGbISpASoHI0kBIkwEowMCErgmBMsYlWyYEyxiVYObFf7iec7GTr91Ht7jDW4rPQCe2NEcAq6y6Ju4eYnOzbkdTo+5loe0RgT5+2dUJBASrA5DYCUuByCCQEvFEXJgTYir9JQmBMkYkNk1EzRiUud/o816bf3Kh8Xae6watQgvku40qnGZqzaKBACAYmuOl+AeZni/KDlS6q72dDCcTtKM4RshKgcLhICVkwEoBgQlcEwJljEq2TAmaMSrZMCZYxKs5aWbYP7yfMzsZRH9yuhmKrxT0KHId09gaRKAVdZdE3d8xOdm3I6nR90ZaHtEYE+fHUCVbA5ACUYHIIJAS8YkMmBM0YlWTAmaMSpMCbEVfpKM6KJkUSGzn9FmvRB43Pibz3FBWgkac9JuTMUCAEAxNcdJ8I8zPFeUPK11V3s6GF4naUZwbmyORa5ASHIBKAYEJXBMCZYxKtkwJmjEq2TAmWMSrZMCZlEqyprI50hxrD9FadnKY/+zfyMVTQejoH2R3T1CNQnJBV1l0Td3zE5ub8iqdH3Rloe0RgT56zqDlQEgDlSCQEvGJDJgTNGJUmBM0YlSYEzRiVZMCZoxKkdIbDTZuqjt4AmbNKG6kl8yjF9GFtSUdk9hT0GtLSbkylAgBAMTXHSfAPMzxPlFytdVd7OhheJ2lKcHSbASJSuAlGwMCErgmBMsYlWyYEyxiVbJgTNGJVkwJmjEqyYEzRiVbM7WZ+2or2u3+I+ZnayqP6pPoMU3wHpNG90T0KNZnWSCtrLom7vnObm/IqnR90ZaPtEYE+dtnUCQBypBICXiiGyYEzRiVbJgTNGJUmBM0YlWyYEyxiVJgTNGJVlXXBto79oC/mIHkTN3CQvViUbLOo1sg7p6iGg15GvMhUIAQDE1x0nwDzM8P5RcrXVXezoYXidpSnCcjYCUAwISuCYEyxiVbJgTLGJVsmBM0YlWTAmaMSrJgTNGJVkwJmiipl6UMWlr9ymviST6Tu5bC0G/mYps9Jo3uzsIwHWSDhptMtTKjaRlNLMaM6+GnThpaL05KM02ZPNtXgPETx/q/jdS2m9vmmLm+r1f3L6yPV/G6ltG+aYfUqvUPivrLLyexmqO3+iN8QF9WqD+U37fWZY5Bi+fc7f6I3xARSoP5L+KeszRyHEc7jtf4KuvERNXdRP4uomeORVeeSK+eRyrV6yqWNFQFFyTUJ/QCZ45I+ef0/sjzqIq+lMAVFIAgEGzk2IuN8zxyiC0tlfOiNDSztrYexVUfra82I5dSXN3lfODGrW21KjsBmcTEgW357Jsww8IcVWKuRsaCyqmO/sYb4swLTZSKMvI4YBhsIBHcZYglACAZmsdDd3xKARhA223meYzjK8RisQqlJK25S4Xbnf5NuhWjCNmUqmiOpCmwLkhRcXM5K8n8a+ZbTNvmBL6hV6n6r6yPV7G6ltG+aYfVKg/lt4r6zJHyfxmqO3+irxEBchUH8p/2eszRyDFc+52v8Eb4icRWbGaYpPiVQxvgAse2/bM0chr88l9fwV8/EmWrbqHjUA+UzxyOpzzWz+yvnkQL6TupU172ZvSZ45Mlpn9CHVIldLO+mn9KH5kzYjlVNablfOEfqWkN71d/hsn+IE2I4GlH+JVzLWhauwm5JY7ybk+M2oU1HgRVu5uUhYTMihOAEAIAQAgBACAZ+s9JZCiKVTlCRyjC6raActISpyFTG6VRg9kqoHfe34QDhiq0qKVcSugWnengAspsBnxzEAuUapOkMmWAU1YCw2m2+AV69R2+sLcAIot7IORUlh+NoBXNKr9Vvyg5PAPYwC9uF4BZFapR0fGWD3WmKYwgYbjfxgBy9WmyYqy1g7hGUBQVvvFoB0WrVq1WCuKaUmUEYQS/HPdvgHBNIqVWa1dKJVyq0yqkm283gD1lTqcrRHKAE4gDhGTADEe2+WUAlpVeqrJR5VVYqWaoVGeZsLbpDaWkF0VClIlmFRlRmJFhitc5CSClo66S6CqKq3ax5MqAlr7LwCFbSRS0ioxzPJIAo/iY2yEA0dCpuFvVbEzZ2sLJ90QCxhHAQBYBwEAMA4QBhRwgDgBACAEAIAQAgBAKesKlrA0Grqbk2ANuGUAzqeithqlabUkdLLTO0txtugFrS6LHRAgUl8FIYd9wVvAIur063Kim1RWpqpw2xKRbd+EAei0HY1yymmKwAXFa/ukHL8YBGhRqtQagyYCqYVa4Ktnl8oAno1amjmm1PAyYMNyCHw+UANFpXdf8A8gpgG7O1hYjZh45wCxq+kyvVLAgNUup4jOAVdLxVAVOie2bgPdcuBxfKAPTqTolJ8nejtBNi1wLgE90rKSirslK5S0nSWqfaFPawZJcXGXu4ppTm5Ph0GVKyOWr3qPUY1V5JTRamt2DEXvn3TLTqqPAysomno76QiCkKIxLljLDBa+2bRjKWtqBau2IeyaQAcHMNlsz85r1ptNJF4o66u1hXVcNUB8BsKlwMY3HLYe8Snn5L5k7lGlR1lTO0lT27PGZY14vTwFXBltXBzBBHEZiZU09BUlJAQAgBAOWk1cClrXtumDE1lRpSqNXsWhHdSSKHPC9RvETjen6fw3tRtbzl7wc8L1G8RHp+n8N7UN5y1hzuvUbxEj1gp/De1DectYc7r1G8RI9Yafw3tQ3nLWPncdRvESPWKn8N7URvN6xc7jqN4iPWOn8N7UN5vWHO46jeIkeslP4b2ob0esOdl6jeIkestP4T2ob0esfOw6jeIkestL4T2ob0esOdl6jeIj1mpfCe1Dej1mhSfEobiAfGehoVVVpRqL+ST2q5qyVm0TmUgIAQDN1prZNH98Ei18iM9uQH4Tm4rMVQqqnuG3a5np0HOO6ueefX/LEuyMiLlckWHBRxY8PITXeM85+pqyXjaZPM7ngucaOuA7BRTI3klhZQNrMeAlI4lSdkiXSstILrlXfClNmzsuYFxxPDjKTx0I3bXASqL1noNH1mEQAhjbMkkTHDP6cVbzb2oh4RvnPP6T9IVZyTTbaRtXd3TNLHRm91uQqLXOc11+ozCMPiEjfiXMT5l6zrT17TY2ZDTPWyK/iBs7x4S0cXCTs1Yh0mjrT1uFbCVNFyLq2Mcm/CzDKx47O6XWItK2h/R9pDp8F9J0/6remSr0mJGRDEBhLekZRdpRI3vfhTNHVv0npVmwYXpmxPtWIy7RM1HMFUqbnc2Wu5SdBxV7m2lQNmCCOw3nRTT0GAnJBV1n0Tdw8xNDNOSVOj7ozYf2iPPTw51QlQOVbICVuDxv0l1xUYmnTfCqu9PCpwsWTI3Pab2HZPQYLBQjTjUavJ8PQd7L8JBJTmuGyfys/H1O/0C1k9Va1Ko5dqLUyMRuyhw2RPep8Zo5pRjCUZJWvf6GnmsaSqrzatwcJ6ycg5gSAOVASNJDPRaGPs0/oXyE+l5fySl1I9yOVU476WdptlAgHOvWCLibZ+p7BKykoq7JSueF+ktXHWD1CQuAYUBzOZ2cO8/rODjGpVN1LV28/i5uUeCNkZVZmZQTZVFxTUe722Hz39u7Wk3JXfZ4+5lVkFLE32SDNj7XFrbjwUf7utjlUUI/LnJtdm/oGhLSXix95vkOycatWdR/IzJWLREwXJM+tqek3u3pnszHgZswxtSOnhKuKM+vqeqvu2qDsNj4GbUMdTengKuLKNSmymzKVPAgibcZRkrp3Kk6VbLA/tJe/ah6y/MbD4GZIy4Ny9Hd0ENc6OpcH7OobhR9nVFzhG4HeU7No3bwbt/wAZdj8c3cRbnR31MhXSLHIhW7d2VjvHbL4dNVLMrUd4nrtVJepfgL7p16C/Wak9BtzeMRV1n0Tdw8xOfmnJKnR90ZsP7RHnp4Y6o5VsgJW4CVuDx/0m+hTaTVNWhpAoF86iOpZCd7Ag5X3jjOrhMzVKChON7aOE6FHM6tKn5vTbQUtQ6F9RptSo1C7O+KrXw4WqEZCwzwqM7d5k4qtvmalJWS0LV/ZpSk5ycpaWe40Ktjpq1wSVFyOO+ceotzJoxneY2AkLhIHKt3IPQ6J0af0L5T6Zl/JKXUj3I5dTjvpZ2m4UOVesEXE3/J7BKykoq7JSuYek6QXbEfwXcJoTm5O7MqVjB1zSXlRUqH2cAsgPt1Dc5fdHb4TQxEVu91PRbRzv+vnsM9Nu1kZRL1nyGZyVRkqqNgHACaNWouNLx8jMo8yPQaBoYpLxY+83Hs7pya1Z1X3GVKxamsywSoHKsgJAEyAixAYcCLiQpOLumClX1RSbYCh+6cvAzZhjqsdPD0ldyjPr6lqD3SHHD3T+uU3aeY05cElb6ldyGqqbrXUOrLZXAuOy9gf92zq4OrGc1uXcxVV+k9zqqnZL9Y8b7PKehoRtG5ozfCXpnKlXWfRN3DzE5+a8kqdH3M1D2iPPzwjZ1AlWAkAcqwEqQVKurKLAjAFJ3rkR3S6rTXOLsyadGvRrcnSOLEAdns24tw2TO5QnDdSJ4Gj0KA2Fzc2Fza1z3TS0u/MVJSjdwMCWiiGze0A3pL3W8DafSct5HS6se45dTjvpLE3Shla1oMTiF2AGzq/8TUrwle5kg0ZwIHaf0muXMDXdNnrhQMTFB5n9JzMbNRlupajZorgNHQNCWkvFj7zfIdk8/WrOo/kbKVi1Nckcm9+kgJjYCQByrYCVASrZAxI0gs6CPtFvmCSM+4zt5Ev3seh9xr4jiM3VW2QynvkrHPHAKusuibu+YnPzXkdTo+5loe0R5+eCOqEqByAEqQEgDlWAtI0kDlW7gYEmKIuTAmaMSrNjVZvSHYzj9xn0TLuSUuqu45tXjstzdKCZQRY5g7QcxIauDI0vV5xXTMMdnD0E1KlF3/SZFLWU9N0Rab8WKLduOZy7p5jO0411G/8AFP6s3sM7xv8AM4ziGwOQAlWyAi9+kgcoyQlWAlWyByNIJgTLGJVnXR8nQ/fWdnJVbGQ7e5mCvxGb892aAQCrrLom7h5ic7NuR1Oj7mWh7RHn54E6o5FwEqQEgDlWAkEDlW7gYElIi5MCZoxKkwJmjEqzR1K16R7KlX/Mz3+X8mp9Vdxz6nGZfm4UCAEAxNcdJ8A8zPG+UHKl1V3s6OE4naUZwmzZCVICQByrYCL3ICY2BiRpBICZYxKtnQCZoxKsGNip/wDInnOvk6/dx7e4w1uKz0IntzRCAVdZdE3cPMTnZtyOp0fcy0PaIwJ4A6oSpASAOVYCR8yByrdwMCSkQ2TAmaMSrZMCZlEq2TAmaMSrZZ1A16bf3Kp/e093glahBfJdxo1OMzUm0UCAEAxNcdJ8A8zPF+UHKl1V3s6GE4naUZwjZCQByoCVbASrZA5K/UQTAl4xIuTAmVIq2TAmaMStzlpRtg/up8z8p18oj+5XQzFVf6T0KHId09kaRKAVdZdE3d8xOdm3I6nR90ZaHtEYE+fHUCQByrYCRpIHKt3AwJMURcmBM0YlWTAmaMSpMCZoxKnRRMqRVkfou96V+JY+JJnucOrQS+Rpz0m3M5QIAQDE1x0nwjzM8V5Q8rXVXezoYXidpRnCNkcq2AlWwEqByNJBMCZYxKskBM8VcqzoBMiiVuTAmaMSrZV1ibGkONdf8WnYymP/ALX+RiqPgPRUT7I7p6pGoTkgq6y6Ju75ic7N+RVOj7mWh7RGBPnp1ByoCQtZA5Vu4GBJSIZMCZoxKkwJmjEq2TAmaMSrZ0AmZRKirNhRm6qs3gLzPThdpFWyH0WFqKjsns6eg1ZaTdmUoEAIBia46T4B5meJ8oeVrqrvZ0MLxO0pTgs2QlWAlSByNIJATLGJVs6ATLGJW5MCZoxKtkgJsRVyrOgEyKJVsz9Zn7Wiv3nbwsPnO1lUf1yfQYqj4D0eje6J6JGsdZIK2suibu+YnNzfkVTo+5loe0RgT55c6gSPmyByrdwMCSkQ2TAmaMStyYEzRiVZMCZoxKtnQCZoxKkwJmjEq2Vtbm2j1O1MP5iF+c3MLC9WPT3FWzvqFbIo7J6mGg1pGxMhUIAQDE1x0nwDzM8R5RcrXVXfI6GF4naUpwLmyEqQORpBICZYxKtnQCZYxK3JgTNGJVkwJmjErcmBM0YlWSAmeKuVZl6ZnpaDqUwfzE+gncyyFot/MxTZ6XRvdnZRgOskFfT1JpsALm2wd85+awlPCVIwV21oRkotKabMM6O/Uf8AKZ4X0fiuelL/AFZ0fOw95ByL9R/ytKvAYt/4Zf6sjzkPeW0WA9VvytJjluL+FLYx5yGsd+w/lb0meOW4r4T2FfOR1hyoG5vyVD8pmjleK+G/p+SrqR1h9aUfw1D/AOt/mJsRyrFe59UVdSOsR07hSrH4QPMzYjlNfnttK+cRE6fU/h0Zz/UwXyBmzHKZ88l42FXURH63pR2UkTvxN6TZhlcVpbK7sTUNIqC1RhhuDhCgDL9Zt0sHCm7pcJVzNzV1LCLcBN+KMTL0sQEAIBka1osalwrMMIFwCd5njs+wterilKnTbW5WhN87N3DTjGFm+cpcg/Uf8rTiej8X8GX+rNjzsPeW0OSbqt+VpHo7Fv8Awy/1Y85DWhYSNzflaZY5bi/hS2FXUjrHiA3N+VvSZo5Zivhsq6kdYcuvB/8A51PSbEcrxXw/qvyVdSOsPrYH8FU91NvnNiOU4n3fqVdSJE6ed1Cqe8KPnNiOUVudrx2FfOIidOrH3dHt/U/yAmzHKXzy+hV1ELltLbdTTuUk/qZswyyC03ZVzOuiaI+PG5xMdpsB5TfpUlTVkUbuegoj2ZsIxnSSBEwACwAtAC0ALQBYBwEARpLwEiwFyK8IsBfV14RYB9XXhFgMUF4RYE1UDZJA4AQAgCtAC0ALQAtADCIAjTHAQBckvASLAXILwiwF9XXhFgHILwiwJCkBuiwHs7pIJQBAQBwAgBACAEAIBx0rSadJS9R1poASWYhVAAJJJ7gT+EA486UL4eWp4sWG2IXvwgEamtqAQVOVQqUd1IOLEqLiYrbbYEeMAZ1rQsDyqnEwQWuxxEqLWHa6+MAjT1xo7KrcsoDorre6kqxspsc8zlADnnR8zyyYVVXLX9nCxYA4thzVvCATTWdE1BSFRS5LgAG9ylsQ7xn4HgYAud9H/wC/T3n3huz8gT3CAdtF0ynVBNN1qAGxKm9jYG3gRAOekawRKiUmPt1Q7IuXtBLXt25jKAVqevaLAkY/ZVmPsMMlALZnLYwbuN4AHXtEIznlAtMYnJpPkAXBOzYDTcHtHaLgdn1nTBsSw+2FD3G982sNmw4hn+OyAXoAQAgBACAEAIBG3DKASgBACAEAIAQAgFfTdDp10NOquNCVJUkgHCwYbN1wMt+w5QCl/wBO6Ja3JfyeRvjq3wYAlr3vfCAMW3tgHQ6j0fAqcmQicpgQVKoVeUBD5A/ePdfKAM6loYseBg2ItlVqgYi6uWsGtfEi/gLbMoAk1Ho4ZXFM4kVEU46hsqPjQbdgOzsy2ZQCPMOjYSuBrMLH7WsCfaZtuK+13z4MRsgExqagHFQIcaNUZDylX2DU9/Bn7IPAZQBDUmjgg4G9kAKDVrEAC4UAFrWAZrDdc22wCzQ0KmgIVbBrYgSWBsLb+yAFfQ0dlZgxKG62d1W/EqDY23X2boBX5l0e9+TzFIUR7T2FMWGEC/3R/pgCqakoMcRV7l+UuKtYWa7m4s2WdRzYbzfcIBPmqjiLWck1RWN6tYqXBUg4cVrAouWzIZQC9ACAEAIAQAgBACA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hu-HU"/>
          </a:p>
        </p:txBody>
      </p:sp>
      <p:sp>
        <p:nvSpPr>
          <p:cNvPr id="20486" name="AutoShape 6" descr="data:image/jpeg;base64,/9j/4AAQSkZJRgABAQAAAQABAAD/2wCEAAkGBxAQDxUPEA8QDRAQDw8QEA8QEA8PDxAUFBQWFxQUFBQYHyghGB0lHBQUITEhJSsrLi4uGB8zODMsNygtLisBCgoKDg0OGhAQFy0kHCQsLSwsLCwsLCwsLCwsLywsLCwsLCwsLCwsLCwsLCwsLCwsLCwsLCwsLCwsLCwsLCwsLP/AABEIAOUA3AMBEQACEQEDEQH/xAAbAAACAwEBAQAAAAAAAAAAAAAAAQIEBQMGB//EAEEQAAIBAgIFCQQIBgEFAQAAAAECAAMREiEEBTFBURMVM1JhcZGx0SIygsEGFCNigZKhokJDcnOy8OEWU2ODkyT/xAAbAQEAAgMBAQAAAAAAAAAAAAAAAQIDBAUGB//EADsRAAIBAgIDCwsEAwEAAAAAAAABAgMRBAUxUZESFCEyNEFxcoGx8AYTFRYzUlNhocHRIiRC4UOS0iP/2gAMAwEAAhEDEQA/APt+yASgBACAEAIAQAgBACAEAIAQAgBACAJjaAU9H1rRqNgSoGbPLMXttsSLH8IBdgBACAEAIAQAgBAETAFh/wBvAJQCOyASgBACAEAIAQAgBACAEAIAQAgBAK+saJqUXQZF0ZRuzINrwDNFPl9FUoMFSkAUFrFKlPatt17b+IgF7V2sErLdSMQC40vmhO4j8DALkAIAQAgBACAImAAEAcA4aZVKIWFrjjs2zWxlaVGjKpHStZkpRUpKLMrnep1U8G9Z5307iPdjsf5N3ecNb8dgDW1Tqp4N6yfTld/xjsf5I3pDWw52qdVPBvWV9O4j3Y7H+Sd5w1vx2BzvU6qeDesencR7sdj/ACN5w1vx2BzvU6qfu9Y9PYj3Y7H+RvOGt+OwfOz9VPBvWPT2I92Ox/kbzhrfjsDnZ+qng3rHp7Ee7HY/yN5w1vx2Bzs/VTwb1j09iPdjsf5G84a347A52fqp4N6yPT2I92Ox/kbzhrfjsDnZ+qng3rHp7Ee7HY/yRvSGt+Ow19HfEitxUHxF56fD1HUpQm9LSe1GjNbmTR0mYqEAIBm6w05qb4QFIwg534nt7Jw8yzOrhqyhBJq1+G/z+Zt0MPGcbsrc7VOqng3rOd6exHux2P8AJm3nDW/HYYz6U1LTBXACrVujAXw4jsv3m34ngJtU84rVKM5RjHdR4bcPF16ebn+RilhoqSTfA+8NI0ltHqtpSAWc/bU7ErY2uwG2/jfISMLnNas3T3Md009zps2uGz4edfUVMNGPDd25zZGtnOYCHt9r1mp6wYlfxjsf5Mm9Ia2HOr9VP3esr6w4n3Y7H+RvSGt+OwfOr9VPBvWR6w4n3Y7H+RvSGt+OwOdX4J4N6yvrFivdjsf/AERvSGt+OwOdX6qeDeseseK92Ox/9DesNb8dgc6PwTwb1heUWKf8Y7H/ANDesNb8dh30HTmd8JCgWOwG+X4zeyzOa+KxKpTjFKzfBe/B2sxVqEYRumac9MaoQCrrPom7h5iaGZ8ln0fczUPaI87PEnVCRcDlr36SNApS5IRcDi6ASLoBF0AkXQCLrWD0uh9Gn9CeQnv8Fyan1Y9yOPV48ulnabRQIAQDD1z0vwDzM8jnvKV1V3s6OE4naUJxGbRx0zRxUplDvGW7Pv3TNhq/maqna651rT0rYY6kd1Gxy0GtytMh/eW6VNxBG/suM+z8JbFU3h636HwcEov5aU/HORCW7jw9pDUrHksO1UdkQ7AVFsgNwBJW33ZOZRSxDdrNpNrU2k2tpFF/pNCc+5lCQQEqByNJASGwXNVdKO5p2PJ/lq6GYMTxDcnvTnBAKus+ibuHmJz805JU6PujNQ9ojz08Nc6o5VsgJW4CG910kaBzGyQkEBKgcqwEggcqD0Ohn7NP6F8p9Ny7klLqR7kcqpx30s7TcKBACAYeuel+AeZnkM+5Suqu9nRwnE7ShOIbI5UFetoNNziK58QWU/pNmljq9KKjCXAtHAnbounbsMcqUW7tHemgUBVAUAWAGQE1Jycm3J3bLpW0EpQBKgcjSQEhsBKXBb1X0o7j5Ts+T/Lo9D7jBifZm7PfnOCAVdZdE3cPMTn5rySp0fdGWh7RHn54Rs6oSrASrYHIARxukqExtkjkNgJW4HKkEgJeMSrZu6vN6S9xHgSJ9Jy3klLqx7jmVeO+ksTdKBACAYeuek+EeZnj8+5Suqu9nRwnE7SjOGzZCVA5ACVICVA5GkgJEmAlGBgQlcFrQTaovfbxBnbyJWxsOh9zNfEcRm7PenPCAVdZdE3d8xOfmvI6nR9zLQ9ojz88Fc6o5W4CVASCAlbgcnjdJATGyRypBICXjEhsmBM0YlWa2qjekOxqg/cZ9Dy7klPqruObU47Lk3SgQAgGHrnpPgHmZ47P+VLqrvZ0cJxO0ozhGyOQAlSAlQORpICRJgJRsDAhK4JgTLGJVnWibOp++vnOzkqtjIdvczBX4jN+e6NAIBV1l0Td3zE52bcjqdH3MtD2iMCeBOqEq2AkEBKsDlWAkAccbpKkgJKiGTAmaMSrZMCZoxKsv6kb7M9lWr/m099l/JqfVXcc+pxmaE3CgQAgGJrjpPhHmZ4zyg5Uuqu9nRwnE7SjOGbISpASoHI0kBIkwEowMCErgmBMsYlWyYEyxiVYObFf7iec7GTr91Ht7jDW4rPQCe2NEcAq6y6Ju4eYnOzbkdTo+5loe0RgT5+2dUJBASrA5DYCUuByCCQEvFEXJgTYir9JQmBMkYkNk1EzRiUud/o816bf3Kh8Xae6watQgvku40qnGZqzaKBACAYmuOl+AeZni/KDlS6q72dDCcTtKM4RshKgcLhICVkwEoBgQlcEwJljEq2TAmaMSrZMCZYxKs5aWbYP7yfMzsZRH9yuhmKrxT0KHId09gaRKAVdZdE3d8xOdm3I6nR90ZaHtEYE+fHUCVbA5ACUYHIIJAS8YkMmBM0YlWTAmaMSpMCbEVfpKM6KJkUSGzn9FmvRB43Pibz3FBWgkac9JuTMUCAEAxNcdJ8I8zPFeUPK11V3s6GF4naUZwbmyORa5ASHIBKAYEJXBMCZYxKtkwJmjEq2TAmWMSrZMCZlEqyprI50hxrD9FadnKY/+zfyMVTQejoH2R3T1CNQnJBV1l0Td3zE5ub8iqdH3Rloe0RgT56zqDlQEgDlSCQEvGJDJgTNGJUmBM0YlSYEzRiVZMCZoxKkdIbDTZuqjt4AmbNKG6kl8yjF9GFtSUdk9hT0GtLSbkylAgBAMTXHSfAPMzxPlFytdVd7OhheJ2lKcHSbASJSuAlGwMCErgmBMsYlWyYEyxiVbJgTNGJVkwJmjEqyYEzRiVbM7WZ+2or2u3+I+ZnayqP6pPoMU3wHpNG90T0KNZnWSCtrLom7vnObm/IqnR90ZaPtEYE+dtnUCQBypBICXiiGyYEzRiVbJgTNGJUmBM0YlWyYEyxiVJgTNGJVlXXBto79oC/mIHkTN3CQvViUbLOo1sg7p6iGg15GvMhUIAQDE1x0nwDzM8P5RcrXVXezoYXidpSnCcjYCUAwISuCYEyxiVbJgTLGJVsmBM0YlWTAmaMSrJgTNGJVkwJmiipl6UMWlr9ymviST6Tu5bC0G/mYps9Jo3uzsIwHWSDhptMtTKjaRlNLMaM6+GnThpaL05KM02ZPNtXgPETx/q/jdS2m9vmmLm+r1f3L6yPV/G6ltG+aYfUqvUPivrLLyexmqO3+iN8QF9WqD+U37fWZY5Bi+fc7f6I3xARSoP5L+KeszRyHEc7jtf4KuvERNXdRP4uomeORVeeSK+eRyrV6yqWNFQFFyTUJ/QCZ45I+ef0/sjzqIq+lMAVFIAgEGzk2IuN8zxyiC0tlfOiNDSztrYexVUfra82I5dSXN3lfODGrW21KjsBmcTEgW357Jsww8IcVWKuRsaCyqmO/sYb4swLTZSKMvI4YBhsIBHcZYglACAZmsdDd3xKARhA223meYzjK8RisQqlJK25S4Xbnf5NuhWjCNmUqmiOpCmwLkhRcXM5K8n8a+ZbTNvmBL6hV6n6r6yPV7G6ltG+aYfVKg/lt4r6zJHyfxmqO3+irxEBchUH8p/2eszRyDFc+52v8Eb4icRWbGaYpPiVQxvgAse2/bM0chr88l9fwV8/EmWrbqHjUA+UzxyOpzzWz+yvnkQL6TupU172ZvSZ45Mlpn9CHVIldLO+mn9KH5kzYjlVNablfOEfqWkN71d/hsn+IE2I4GlH+JVzLWhauwm5JY7ybk+M2oU1HgRVu5uUhYTMihOAEAIAQAgBACAZ+s9JZCiKVTlCRyjC6raActISpyFTG6VRg9kqoHfe34QDhiq0qKVcSugWnengAspsBnxzEAuUapOkMmWAU1YCw2m2+AV69R2+sLcAIot7IORUlh+NoBXNKr9Vvyg5PAPYwC9uF4BZFapR0fGWD3WmKYwgYbjfxgBy9WmyYqy1g7hGUBQVvvFoB0WrVq1WCuKaUmUEYQS/HPdvgHBNIqVWa1dKJVyq0yqkm283gD1lTqcrRHKAE4gDhGTADEe2+WUAlpVeqrJR5VVYqWaoVGeZsLbpDaWkF0VClIlmFRlRmJFhitc5CSClo66S6CqKq3ax5MqAlr7LwCFbSRS0ioxzPJIAo/iY2yEA0dCpuFvVbEzZ2sLJ90QCxhHAQBYBwEAMA4QBhRwgDgBACAEAIAQAgBAKesKlrA0Grqbk2ANuGUAzqeithqlabUkdLLTO0txtugFrS6LHRAgUl8FIYd9wVvAIur063Kim1RWpqpw2xKRbd+EAei0HY1yymmKwAXFa/ukHL8YBGhRqtQagyYCqYVa4Ktnl8oAno1amjmm1PAyYMNyCHw+UANFpXdf8A8gpgG7O1hYjZh45wCxq+kyvVLAgNUup4jOAVdLxVAVOie2bgPdcuBxfKAPTqTolJ8nejtBNi1wLgE90rKSirslK5S0nSWqfaFPawZJcXGXu4ppTm5Ph0GVKyOWr3qPUY1V5JTRamt2DEXvn3TLTqqPAysomno76QiCkKIxLljLDBa+2bRjKWtqBau2IeyaQAcHMNlsz85r1ptNJF4o66u1hXVcNUB8BsKlwMY3HLYe8Snn5L5k7lGlR1lTO0lT27PGZY14vTwFXBltXBzBBHEZiZU09BUlJAQAgBAOWk1cClrXtumDE1lRpSqNXsWhHdSSKHPC9RvETjen6fw3tRtbzl7wc8L1G8RHp+n8N7UN5y1hzuvUbxEj1gp/De1DectYc7r1G8RI9Yafw3tQ3nLWPncdRvESPWKn8N7URvN6xc7jqN4iPWOn8N7UN5vWHO46jeIkeslP4b2ob0esOdl6jeIkestP4T2ob0esfOw6jeIkestL4T2ob0esOdl6jeIj1mpfCe1Dej1mhSfEobiAfGehoVVVpRqL+ST2q5qyVm0TmUgIAQDN1prZNH98Ei18iM9uQH4Tm4rMVQqqnuG3a5np0HOO6ueefX/LEuyMiLlckWHBRxY8PITXeM85+pqyXjaZPM7ngucaOuA7BRTI3klhZQNrMeAlI4lSdkiXSstILrlXfClNmzsuYFxxPDjKTx0I3bXASqL1noNH1mEQAhjbMkkTHDP6cVbzb2oh4RvnPP6T9IVZyTTbaRtXd3TNLHRm91uQqLXOc11+ozCMPiEjfiXMT5l6zrT17TY2ZDTPWyK/iBs7x4S0cXCTs1Yh0mjrT1uFbCVNFyLq2Mcm/CzDKx47O6XWItK2h/R9pDp8F9J0/6remSr0mJGRDEBhLekZRdpRI3vfhTNHVv0npVmwYXpmxPtWIy7RM1HMFUqbnc2Wu5SdBxV7m2lQNmCCOw3nRTT0GAnJBV1n0Tdw8xNDNOSVOj7ozYf2iPPTw51QlQOVbICVuDxv0l1xUYmnTfCqu9PCpwsWTI3Pab2HZPQYLBQjTjUavJ8PQd7L8JBJTmuGyfys/H1O/0C1k9Va1Ko5dqLUyMRuyhw2RPep8Zo5pRjCUZJWvf6GnmsaSqrzatwcJ6ycg5gSAOVASNJDPRaGPs0/oXyE+l5fySl1I9yOVU476WdptlAgHOvWCLibZ+p7BKykoq7JSueF+ktXHWD1CQuAYUBzOZ2cO8/rODjGpVN1LV28/i5uUeCNkZVZmZQTZVFxTUe722Hz39u7Wk3JXfZ4+5lVkFLE32SDNj7XFrbjwUf7utjlUUI/LnJtdm/oGhLSXix95vkOycatWdR/IzJWLREwXJM+tqek3u3pnszHgZswxtSOnhKuKM+vqeqvu2qDsNj4GbUMdTengKuLKNSmymzKVPAgibcZRkrp3Kk6VbLA/tJe/ah6y/MbD4GZIy4Ny9Hd0ENc6OpcH7OobhR9nVFzhG4HeU7No3bwbt/wAZdj8c3cRbnR31MhXSLHIhW7d2VjvHbL4dNVLMrUd4nrtVJepfgL7p16C/Wak9BtzeMRV1n0Tdw8xOfmnJKnR90ZsP7RHnp4Y6o5VsgJW4CVuDx/0m+hTaTVNWhpAoF86iOpZCd7Ag5X3jjOrhMzVKChON7aOE6FHM6tKn5vTbQUtQ6F9RptSo1C7O+KrXw4WqEZCwzwqM7d5k4qtvmalJWS0LV/ZpSk5ycpaWe40Ktjpq1wSVFyOO+ceotzJoxneY2AkLhIHKt3IPQ6J0af0L5T6Zl/JKXUj3I5dTjvpZ2m4UOVesEXE3/J7BKykoq7JSuYek6QXbEfwXcJoTm5O7MqVjB1zSXlRUqH2cAsgPt1Dc5fdHb4TQxEVu91PRbRzv+vnsM9Nu1kZRL1nyGZyVRkqqNgHACaNWouNLx8jMo8yPQaBoYpLxY+83Hs7pya1Z1X3GVKxamsywSoHKsgJAEyAixAYcCLiQpOLumClX1RSbYCh+6cvAzZhjqsdPD0ldyjPr6lqD3SHHD3T+uU3aeY05cElb6ldyGqqbrXUOrLZXAuOy9gf92zq4OrGc1uXcxVV+k9zqqnZL9Y8b7PKehoRtG5ozfCXpnKlXWfRN3DzE5+a8kqdH3M1D2iPPzwjZ1AlWAkAcqwEqQVKurKLAjAFJ3rkR3S6rTXOLsyadGvRrcnSOLEAdns24tw2TO5QnDdSJ4Gj0KA2Fzc2Fza1z3TS0u/MVJSjdwMCWiiGze0A3pL3W8DafSct5HS6se45dTjvpLE3Shla1oMTiF2AGzq/8TUrwle5kg0ZwIHaf0muXMDXdNnrhQMTFB5n9JzMbNRlupajZorgNHQNCWkvFj7zfIdk8/WrOo/kbKVi1Nckcm9+kgJjYCQByrYCVASrZAxI0gs6CPtFvmCSM+4zt5Ev3seh9xr4jiM3VW2QynvkrHPHAKusuibu+YnPzXkdTo+5loe0R5+eCOqEqByAEqQEgDlWAtI0kDlW7gYEmKIuTAmaMSrNjVZvSHYzj9xn0TLuSUuqu45tXjstzdKCZQRY5g7QcxIauDI0vV5xXTMMdnD0E1KlF3/SZFLWU9N0Rab8WKLduOZy7p5jO0411G/8AFP6s3sM7xv8AM4ziGwOQAlWyAi9+kgcoyQlWAlWyByNIJgTLGJVnXR8nQ/fWdnJVbGQ7e5mCvxGb892aAQCrrLom7h5ic7NuR1Oj7mWh7RHn54E6o5FwEqQEgDlWAkEDlW7gYElIi5MCZoxKkwJmjEqzR1K16R7KlX/Mz3+X8mp9Vdxz6nGZfm4UCAEAxNcdJ8A8zPG+UHKl1V3s6OE4naUZwmzZCVICQByrYCL3ICY2BiRpBICZYxKtnQCZoxKsGNip/wDInnOvk6/dx7e4w1uKz0IntzRCAVdZdE3cPMTnZtyOp0fcy0PaIwJ4A6oSpASAOVYCR8yByrdwMCSkQ2TAmaMSrZMCZlEq2TAmaMSrZZ1A16bf3Kp/e093glahBfJdxo1OMzUm0UCAEAxNcdJ8A8zPF+UHKl1V3s6GE4naUZwjZCQByoCVbASrZA5K/UQTAl4xIuTAmVIq2TAmaMStzlpRtg/up8z8p18oj+5XQzFVf6T0KHId09kaRKAVdZdE3d8xOdm3I6nR90ZaHtEYE+fHUCQByrYCRpIHKt3AwJMURcmBM0YlWTAmaMSpMCZoxKnRRMqRVkfou96V+JY+JJnucOrQS+Rpz0m3M5QIAQDE1x0nwjzM8V5Q8rXVXezoYXidpRnCNkcq2AlWwEqByNJBMCZYxKskBM8VcqzoBMiiVuTAmaMSrZV1ibGkONdf8WnYymP/ALX+RiqPgPRUT7I7p6pGoTkgq6y6Ju75ic7N+RVOj7mWh7RGBPnp1ByoCQtZA5Vu4GBJSIZMCZoxKkwJmjEq2TAmaMSrZ0AmZRKirNhRm6qs3gLzPThdpFWyH0WFqKjsns6eg1ZaTdmUoEAIBia46T4B5meJ8oeVrqrvZ0MLxO0pTgs2QlWAlSByNIJATLGJVs6ATLGJW5MCZoxKtkgJsRVyrOgEyKJVsz9Zn7Wiv3nbwsPnO1lUf1yfQYqj4D0eje6J6JGsdZIK2suibu+YnNzfkVTo+5loe0RgT55c6gSPmyByrdwMCSkQ2TAmaMStyYEzRiVZMCZoxKtnQCZoxKkwJmjEq2Vtbm2j1O1MP5iF+c3MLC9WPT3FWzvqFbIo7J6mGg1pGxMhUIAQDE1x0nwDzM8R5RcrXVXfI6GF4naUpwLmyEqQORpBICZYxKtnQCZYxK3JgTNGJVkwJmjErcmBM0YlWSAmeKuVZl6ZnpaDqUwfzE+gncyyFot/MxTZ6XRvdnZRgOskFfT1JpsALm2wd85+awlPCVIwV21oRkotKabMM6O/Uf8AKZ4X0fiuelL/AFZ0fOw95ByL9R/ytKvAYt/4Zf6sjzkPeW0WA9VvytJjluL+FLYx5yGsd+w/lb0meOW4r4T2FfOR1hyoG5vyVD8pmjleK+G/p+SrqR1h9aUfw1D/AOt/mJsRyrFe59UVdSOsR07hSrH4QPMzYjlNfnttK+cRE6fU/h0Zz/UwXyBmzHKZ88l42FXURH63pR2UkTvxN6TZhlcVpbK7sTUNIqC1RhhuDhCgDL9Zt0sHCm7pcJVzNzV1LCLcBN+KMTL0sQEAIBka1osalwrMMIFwCd5njs+wterilKnTbW5WhN87N3DTjGFm+cpcg/Uf8rTiej8X8GX+rNjzsPeW0OSbqt+VpHo7Fv8Awy/1Y85DWhYSNzflaZY5bi/hS2FXUjrHiA3N+VvSZo5Zivhsq6kdYcuvB/8A51PSbEcrxXw/qvyVdSOsPrYH8FU91NvnNiOU4n3fqVdSJE6ed1Cqe8KPnNiOUVudrx2FfOIidOrH3dHt/U/yAmzHKXzy+hV1ELltLbdTTuUk/qZswyyC03ZVzOuiaI+PG5xMdpsB5TfpUlTVkUbuegoj2ZsIxnSSBEwACwAtAC0ALQBYBwEARpLwEiwFyK8IsBfV14RYB9XXhFgMUF4RYE1UDZJA4AQAgCtAC0ALQAtADCIAjTHAQBckvASLAXILwiwF9XXhFgHILwiwJCkBuiwHs7pIJQBAQBwAgBACAEAIBx0rSadJS9R1poASWYhVAAJJJ7gT+EA486UL4eWp4sWG2IXvwgEamtqAQVOVQqUd1IOLEqLiYrbbYEeMAZ1rQsDyqnEwQWuxxEqLWHa6+MAjT1xo7KrcsoDorre6kqxspsc8zlADnnR8zyyYVVXLX9nCxYA4thzVvCATTWdE1BSFRS5LgAG9ylsQ7xn4HgYAud9H/wC/T3n3huz8gT3CAdtF0ynVBNN1qAGxKm9jYG3gRAOekawRKiUmPt1Q7IuXtBLXt25jKAVqevaLAkY/ZVmPsMMlALZnLYwbuN4AHXtEIznlAtMYnJpPkAXBOzYDTcHtHaLgdn1nTBsSw+2FD3G982sNmw4hn+OyAXoAQAgBACAEAIBG3DKASgBACAEAIAQAgFfTdDp10NOquNCVJUkgHCwYbN1wMt+w5QCl/wBO6Ja3JfyeRvjq3wYAlr3vfCAMW3tgHQ6j0fAqcmQicpgQVKoVeUBD5A/ePdfKAM6loYseBg2ItlVqgYi6uWsGtfEi/gLbMoAk1Ho4ZXFM4kVEU46hsqPjQbdgOzsy2ZQCPMOjYSuBrMLH7WsCfaZtuK+13z4MRsgExqagHFQIcaNUZDylX2DU9/Bn7IPAZQBDUmjgg4G9kAKDVrEAC4UAFrWAZrDdc22wCzQ0KmgIVbBrYgSWBsLb+yAFfQ0dlZgxKG62d1W/EqDY23X2boBX5l0e9+TzFIUR7T2FMWGEC/3R/pgCqakoMcRV7l+UuKtYWa7m4s2WdRzYbzfcIBPmqjiLWck1RWN6tYqXBUg4cVrAouWzIZQC9ACAEAIAQAgBACA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hu-HU"/>
          </a:p>
        </p:txBody>
      </p:sp>
      <p:pic>
        <p:nvPicPr>
          <p:cNvPr id="20487" name="Picture 10" descr="https://encrypted-tbn2.gstatic.com/images?q=tbn:ANd9GcTtI9jvBKWXTFbN4dLzs4CWxPh-Ko47bZQRVr2f7Dn3uMvAkK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32" y="1822378"/>
            <a:ext cx="189071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 descr="http://media-cache-ec0.pinimg.com/736x/ba/10/8a/ba108a43dc8b9fb04033620981aa97a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99" y="24558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4" descr="http://thumbs.dreamstime.com/x/block-note-pen-160789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2434431"/>
            <a:ext cx="12954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6" descr="http://3.bp.blogspot.com/-EpB0qkvBidw/USdjMOqgXGI/AAAAAAAALOA/8BIHDwgjhjo/s1600/lapt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886200"/>
            <a:ext cx="16351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8" descr="https://encrypted-tbn3.gstatic.com/images?q=tbn:ANd9GcR93GNMiWgHTwgozFqNTKBPj3u64qpDuFck4n2CmlKqkFM4JLzat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1100" y="4139828"/>
            <a:ext cx="1143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3048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738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371600"/>
            <a:ext cx="8229600" cy="4525963"/>
          </a:xfrm>
        </p:spPr>
        <p:txBody>
          <a:bodyPr>
            <a:noAutofit/>
          </a:bodyPr>
          <a:lstStyle/>
          <a:p>
            <a:pPr marL="0" indent="0" algn="just">
              <a:buNone/>
            </a:pPr>
            <a:r>
              <a:rPr lang="en-GB" sz="1600" i="1" dirty="0" smtClean="0"/>
              <a:t>„I would just like to take the time to say thanks to all of you, firstly for having invited me to take part in last week's PEMPAL meeting and of course secondly for the very warm welcome that I received whilst there.</a:t>
            </a:r>
          </a:p>
          <a:p>
            <a:pPr marL="0" indent="0" algn="just">
              <a:buNone/>
            </a:pPr>
            <a:r>
              <a:rPr lang="en-GB" sz="1600" i="1" dirty="0" smtClean="0"/>
              <a:t>The European Commission places high importance to the improvement of Internal Control in the countries that we deal with and we have considerable experience in coaching and monitoring reform efforts.</a:t>
            </a:r>
          </a:p>
          <a:p>
            <a:pPr marL="0" indent="0" algn="just">
              <a:buNone/>
            </a:pPr>
            <a:r>
              <a:rPr lang="en-GB" sz="1600" i="1" dirty="0" smtClean="0"/>
              <a:t>It was my pleasure to contribute to the meeting from this perspective and I certainly came away impressed with the quality of debate at the event. I was also impressed by the standard of knowledge products that PEMPAL has already produced.</a:t>
            </a:r>
          </a:p>
          <a:p>
            <a:pPr marL="0" indent="0" algn="just">
              <a:buNone/>
            </a:pPr>
            <a:r>
              <a:rPr lang="en-GB" sz="1600" i="1" dirty="0" smtClean="0"/>
              <a:t>More importantly, the sense of enthusiasm that you three (in particular) demonstrate was clear for all to see, and you deserve many congratulations for your efforts to lead this PEMPAL 'family'.”</a:t>
            </a:r>
          </a:p>
          <a:p>
            <a:pPr marL="0" indent="0" algn="r">
              <a:buNone/>
            </a:pPr>
            <a:r>
              <a:rPr lang="en-GB" sz="1600" b="1" i="1" dirty="0" smtClean="0">
                <a:solidFill>
                  <a:srgbClr val="00B0F0"/>
                </a:solidFill>
              </a:rPr>
              <a:t>Raymond Hill, European Commission</a:t>
            </a:r>
          </a:p>
          <a:p>
            <a:pPr marL="0" indent="0" algn="r">
              <a:buNone/>
            </a:pPr>
            <a:endParaRPr lang="en-GB" sz="1600" dirty="0" smtClean="0"/>
          </a:p>
          <a:p>
            <a:pPr marL="0" indent="0" algn="just">
              <a:buNone/>
            </a:pPr>
            <a:r>
              <a:rPr lang="en-GB" sz="1600" i="1" dirty="0" smtClean="0"/>
              <a:t>„I would like to thank you again for the warm welcome and all the arrangements in Budapest. The Conference was a success with a good mix of presentations and interactive debates and workshops.  </a:t>
            </a:r>
          </a:p>
          <a:p>
            <a:pPr marL="0" indent="0" algn="just">
              <a:buNone/>
            </a:pPr>
            <a:r>
              <a:rPr lang="en-GB" sz="1600" i="1" dirty="0" smtClean="0"/>
              <a:t>I will ask for the possibilities to organize a Conference in Brussels in February next year.”</a:t>
            </a:r>
          </a:p>
          <a:p>
            <a:pPr marL="0" indent="0" algn="r">
              <a:buNone/>
            </a:pPr>
            <a:r>
              <a:rPr lang="en-GB" sz="1600" b="1" i="1" dirty="0" smtClean="0">
                <a:solidFill>
                  <a:srgbClr val="BC34A9"/>
                </a:solidFill>
              </a:rPr>
              <a:t>Katleen Seeuws, Belgium</a:t>
            </a:r>
          </a:p>
          <a:p>
            <a:pPr marL="0" indent="0" algn="r">
              <a:buNone/>
            </a:pPr>
            <a:r>
              <a:rPr lang="en-GB" sz="1600" dirty="0" smtClean="0"/>
              <a:t> </a:t>
            </a:r>
          </a:p>
          <a:p>
            <a:pPr algn="just"/>
            <a:endParaRPr lang="en-GB" sz="1600" dirty="0"/>
          </a:p>
        </p:txBody>
      </p:sp>
      <p:sp>
        <p:nvSpPr>
          <p:cNvPr id="4" name="Dia számának helye 3"/>
          <p:cNvSpPr>
            <a:spLocks noGrp="1"/>
          </p:cNvSpPr>
          <p:nvPr>
            <p:ph type="sldNum" sz="quarter" idx="12"/>
          </p:nvPr>
        </p:nvSpPr>
        <p:spPr/>
        <p:txBody>
          <a:bodyPr/>
          <a:lstStyle/>
          <a:p>
            <a:fld id="{7B9792E3-0ED1-4636-9AD2-0933D53E70C7}" type="slidenum">
              <a:rPr lang="en-US" smtClean="0"/>
              <a:pPr/>
              <a:t>15</a:t>
            </a:fld>
            <a:endParaRPr lang="en-US"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a:spLocks noGrp="1"/>
          </p:cNvSpPr>
          <p:nvPr>
            <p:ph type="title"/>
          </p:nvPr>
        </p:nvSpPr>
        <p:spPr>
          <a:xfrm>
            <a:off x="3408361" y="189160"/>
            <a:ext cx="5434013"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GB" sz="3200" b="1" dirty="0" smtClean="0">
                <a:solidFill>
                  <a:srgbClr val="0070C0"/>
                </a:solidFill>
                <a:latin typeface="Arial" charset="0"/>
                <a:ea typeface="+mn-ea"/>
                <a:cs typeface="+mn-cs"/>
              </a:rPr>
              <a:t>Latest feedbacks</a:t>
            </a:r>
            <a:endParaRPr lang="en-GB" sz="3200" b="1" dirty="0">
              <a:solidFill>
                <a:srgbClr val="0070C0"/>
              </a:solidFill>
              <a:latin typeface="Arial" charset="0"/>
              <a:ea typeface="+mn-ea"/>
              <a:cs typeface="+mn-cs"/>
            </a:endParaRPr>
          </a:p>
        </p:txBody>
      </p:sp>
    </p:spTree>
    <p:extLst>
      <p:ext uri="{BB962C8B-B14F-4D97-AF65-F5344CB8AC3E}">
        <p14:creationId xmlns:p14="http://schemas.microsoft.com/office/powerpoint/2010/main" val="3667668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16</a:t>
            </a:fld>
            <a:endParaRPr lang="en-US" dirty="0"/>
          </a:p>
        </p:txBody>
      </p:sp>
      <p:sp>
        <p:nvSpPr>
          <p:cNvPr id="7" name="Rectangle 12"/>
          <p:cNvSpPr/>
          <p:nvPr/>
        </p:nvSpPr>
        <p:spPr>
          <a:xfrm>
            <a:off x="762000" y="2590800"/>
            <a:ext cx="7620000" cy="1446550"/>
          </a:xfrm>
          <a:prstGeom prst="rect">
            <a:avLst/>
          </a:prstGeom>
        </p:spPr>
        <p:txBody>
          <a:bodyPr wrap="square">
            <a:spAutoFit/>
          </a:bodyPr>
          <a:lstStyle/>
          <a:p>
            <a:pPr marL="342900" indent="-342900" algn="ctr" eaLnBrk="0" hangingPunct="0">
              <a:spcBef>
                <a:spcPct val="20000"/>
              </a:spcBef>
              <a:defRPr/>
            </a:pPr>
            <a:r>
              <a:rPr lang="en-US" sz="4400" b="1" kern="0" dirty="0" smtClean="0">
                <a:solidFill>
                  <a:srgbClr val="821A6E"/>
                </a:solidFill>
                <a:latin typeface="Berlin Sans FB Demi" panose="020E0802020502020306" pitchFamily="34" charset="0"/>
              </a:rPr>
              <a:t>THANK YOU</a:t>
            </a:r>
            <a:r>
              <a:rPr lang="hu-HU" sz="4400" b="1" kern="0" dirty="0" smtClean="0">
                <a:solidFill>
                  <a:srgbClr val="821A6E"/>
                </a:solidFill>
                <a:latin typeface="Berlin Sans FB Demi" panose="020E0802020502020306" pitchFamily="34" charset="0"/>
              </a:rPr>
              <a:t> FOR YOUR KIND ATTENTION!</a:t>
            </a:r>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3716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6"/>
          <p:cNvSpPr txBox="1">
            <a:spLocks noChangeArrowheads="1"/>
          </p:cNvSpPr>
          <p:nvPr/>
        </p:nvSpPr>
        <p:spPr bwMode="auto">
          <a:xfrm>
            <a:off x="0" y="593724"/>
            <a:ext cx="9144000" cy="77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solidFill>
                  <a:srgbClr val="0070C0"/>
                </a:solidFill>
                <a:latin typeface="Times New Roman" pitchFamily="18" charset="0"/>
                <a:cs typeface="Times New Roman" pitchFamily="18" charset="0"/>
              </a:rPr>
              <a:t>Our Mission</a:t>
            </a:r>
          </a:p>
        </p:txBody>
      </p:sp>
      <p:sp>
        <p:nvSpPr>
          <p:cNvPr id="3" name="Rectangle 2"/>
          <p:cNvSpPr/>
          <p:nvPr/>
        </p:nvSpPr>
        <p:spPr>
          <a:xfrm>
            <a:off x="590550" y="1208782"/>
            <a:ext cx="7859713" cy="1077218"/>
          </a:xfrm>
          <a:prstGeom prst="rect">
            <a:avLst/>
          </a:prstGeom>
        </p:spPr>
        <p:txBody>
          <a:bodyPr>
            <a:spAutoFit/>
          </a:bodyPr>
          <a:lstStyle/>
          <a:p>
            <a:pPr algn="ctr" eaLnBrk="1" hangingPunct="1">
              <a:defRPr/>
            </a:pPr>
            <a:r>
              <a:rPr lang="en-US" sz="1600" dirty="0">
                <a:solidFill>
                  <a:srgbClr val="0070C0"/>
                </a:solidFill>
                <a:latin typeface="Times New Roman" pitchFamily="18" charset="0"/>
                <a:ea typeface="+mj-ea"/>
                <a:cs typeface="Times New Roman" pitchFamily="18" charset="0"/>
              </a:rPr>
              <a:t>IA COP offer</a:t>
            </a:r>
            <a:r>
              <a:rPr lang="hr-HR" sz="1600" dirty="0">
                <a:solidFill>
                  <a:srgbClr val="0070C0"/>
                </a:solidFill>
                <a:latin typeface="Times New Roman" pitchFamily="18" charset="0"/>
                <a:ea typeface="+mj-ea"/>
                <a:cs typeface="Times New Roman" pitchFamily="18" charset="0"/>
              </a:rPr>
              <a:t>s</a:t>
            </a:r>
            <a:r>
              <a:rPr lang="en-US" sz="1600" dirty="0">
                <a:solidFill>
                  <a:srgbClr val="0070C0"/>
                </a:solidFill>
                <a:latin typeface="Times New Roman" pitchFamily="18" charset="0"/>
                <a:ea typeface="+mj-ea"/>
                <a:cs typeface="Times New Roman" pitchFamily="18" charset="0"/>
              </a:rPr>
              <a:t> support to its member countries</a:t>
            </a:r>
          </a:p>
          <a:p>
            <a:pPr algn="ctr" eaLnBrk="1" hangingPunct="1">
              <a:defRPr/>
            </a:pPr>
            <a:r>
              <a:rPr lang="en-US" sz="1600" dirty="0">
                <a:solidFill>
                  <a:srgbClr val="0070C0"/>
                </a:solidFill>
                <a:latin typeface="Times New Roman" pitchFamily="18" charset="0"/>
                <a:ea typeface="+mj-ea"/>
                <a:cs typeface="Times New Roman" pitchFamily="18" charset="0"/>
              </a:rPr>
              <a:t> in establishing </a:t>
            </a:r>
            <a:r>
              <a:rPr lang="en-US" sz="1600" b="1" dirty="0">
                <a:solidFill>
                  <a:srgbClr val="FF0000"/>
                </a:solidFill>
                <a:latin typeface="Times New Roman" pitchFamily="18" charset="0"/>
                <a:ea typeface="+mj-ea"/>
                <a:cs typeface="Times New Roman" pitchFamily="18" charset="0"/>
              </a:rPr>
              <a:t>modern</a:t>
            </a:r>
            <a:r>
              <a:rPr lang="en-US" sz="1600" dirty="0">
                <a:solidFill>
                  <a:srgbClr val="C00000"/>
                </a:solidFill>
                <a:latin typeface="Times New Roman" pitchFamily="18" charset="0"/>
                <a:ea typeface="+mj-ea"/>
                <a:cs typeface="Times New Roman" pitchFamily="18" charset="0"/>
              </a:rPr>
              <a:t> </a:t>
            </a:r>
            <a:r>
              <a:rPr lang="en-US" sz="1600" dirty="0">
                <a:solidFill>
                  <a:srgbClr val="0070C0"/>
                </a:solidFill>
                <a:latin typeface="Times New Roman" pitchFamily="18" charset="0"/>
                <a:ea typeface="+mj-ea"/>
                <a:cs typeface="Times New Roman" pitchFamily="18" charset="0"/>
              </a:rPr>
              <a:t>and </a:t>
            </a:r>
            <a:r>
              <a:rPr lang="en-US" sz="1600" b="1" dirty="0">
                <a:solidFill>
                  <a:srgbClr val="FF0000"/>
                </a:solidFill>
                <a:latin typeface="Times New Roman" pitchFamily="18" charset="0"/>
                <a:ea typeface="+mj-ea"/>
                <a:cs typeface="Times New Roman" pitchFamily="18" charset="0"/>
              </a:rPr>
              <a:t>effective</a:t>
            </a:r>
            <a:r>
              <a:rPr lang="en-US" sz="1600" dirty="0">
                <a:solidFill>
                  <a:srgbClr val="C00000"/>
                </a:solidFill>
                <a:latin typeface="Times New Roman" pitchFamily="18" charset="0"/>
                <a:ea typeface="+mj-ea"/>
                <a:cs typeface="Times New Roman" pitchFamily="18" charset="0"/>
              </a:rPr>
              <a:t> </a:t>
            </a:r>
            <a:r>
              <a:rPr lang="en-US" sz="1600" dirty="0">
                <a:solidFill>
                  <a:srgbClr val="0070C0"/>
                </a:solidFill>
                <a:latin typeface="Times New Roman" pitchFamily="18" charset="0"/>
                <a:ea typeface="+mj-ea"/>
                <a:cs typeface="Times New Roman" pitchFamily="18" charset="0"/>
              </a:rPr>
              <a:t>Internal Audit system that </a:t>
            </a:r>
          </a:p>
          <a:p>
            <a:pPr algn="ctr" eaLnBrk="1" hangingPunct="1">
              <a:defRPr/>
            </a:pPr>
            <a:r>
              <a:rPr lang="en-US" sz="1600" dirty="0">
                <a:solidFill>
                  <a:srgbClr val="0070C0"/>
                </a:solidFill>
                <a:latin typeface="Times New Roman" pitchFamily="18" charset="0"/>
                <a:ea typeface="+mj-ea"/>
                <a:cs typeface="Times New Roman" pitchFamily="18" charset="0"/>
              </a:rPr>
              <a:t>meets international </a:t>
            </a:r>
            <a:r>
              <a:rPr lang="en-US" sz="1600" dirty="0" smtClean="0">
                <a:solidFill>
                  <a:srgbClr val="0070C0"/>
                </a:solidFill>
                <a:latin typeface="Times New Roman" pitchFamily="18" charset="0"/>
                <a:ea typeface="+mj-ea"/>
                <a:cs typeface="Times New Roman" pitchFamily="18" charset="0"/>
              </a:rPr>
              <a:t>standards </a:t>
            </a:r>
            <a:r>
              <a:rPr lang="en-US" sz="1600" dirty="0">
                <a:solidFill>
                  <a:srgbClr val="0070C0"/>
                </a:solidFill>
                <a:latin typeface="Times New Roman" pitchFamily="18" charset="0"/>
                <a:ea typeface="+mj-ea"/>
                <a:cs typeface="Times New Roman" pitchFamily="18" charset="0"/>
              </a:rPr>
              <a:t>and </a:t>
            </a:r>
            <a:r>
              <a:rPr lang="en-US" sz="1600" dirty="0" smtClean="0">
                <a:solidFill>
                  <a:srgbClr val="0070C0"/>
                </a:solidFill>
                <a:latin typeface="Times New Roman" pitchFamily="18" charset="0"/>
                <a:ea typeface="+mj-ea"/>
                <a:cs typeface="Times New Roman" pitchFamily="18" charset="0"/>
              </a:rPr>
              <a:t>best practices </a:t>
            </a:r>
            <a:r>
              <a:rPr lang="en-US" sz="1600" dirty="0">
                <a:solidFill>
                  <a:srgbClr val="0070C0"/>
                </a:solidFill>
                <a:latin typeface="Times New Roman" pitchFamily="18" charset="0"/>
                <a:ea typeface="+mj-ea"/>
                <a:cs typeface="Times New Roman" pitchFamily="18" charset="0"/>
              </a:rPr>
              <a:t>and </a:t>
            </a:r>
          </a:p>
          <a:p>
            <a:pPr algn="ctr" eaLnBrk="1" hangingPunct="1">
              <a:defRPr/>
            </a:pPr>
            <a:r>
              <a:rPr lang="en-US" sz="1600" dirty="0">
                <a:solidFill>
                  <a:srgbClr val="0070C0"/>
                </a:solidFill>
                <a:latin typeface="Times New Roman" pitchFamily="18" charset="0"/>
                <a:ea typeface="+mj-ea"/>
                <a:cs typeface="Times New Roman" pitchFamily="18" charset="0"/>
              </a:rPr>
              <a:t>is a key for </a:t>
            </a:r>
            <a:r>
              <a:rPr lang="en-US" sz="1600" b="1" dirty="0">
                <a:solidFill>
                  <a:srgbClr val="FF0000"/>
                </a:solidFill>
                <a:latin typeface="Times New Roman" pitchFamily="18" charset="0"/>
                <a:ea typeface="+mj-ea"/>
                <a:cs typeface="Times New Roman" pitchFamily="18" charset="0"/>
              </a:rPr>
              <a:t>good governance </a:t>
            </a:r>
            <a:r>
              <a:rPr lang="en-US" sz="1600" dirty="0">
                <a:solidFill>
                  <a:srgbClr val="0070C0"/>
                </a:solidFill>
                <a:latin typeface="Times New Roman" pitchFamily="18" charset="0"/>
                <a:ea typeface="+mj-ea"/>
                <a:cs typeface="Times New Roman" pitchFamily="18" charset="0"/>
              </a:rPr>
              <a:t>and </a:t>
            </a:r>
            <a:r>
              <a:rPr lang="en-US" sz="1600" b="1" dirty="0">
                <a:solidFill>
                  <a:srgbClr val="FF0000"/>
                </a:solidFill>
                <a:latin typeface="Times New Roman" pitchFamily="18" charset="0"/>
                <a:ea typeface="+mj-ea"/>
                <a:cs typeface="Times New Roman" pitchFamily="18" charset="0"/>
              </a:rPr>
              <a:t>accountability</a:t>
            </a:r>
            <a:r>
              <a:rPr lang="en-US" sz="1600" dirty="0">
                <a:solidFill>
                  <a:srgbClr val="0070C0"/>
                </a:solidFill>
                <a:latin typeface="Times New Roman" pitchFamily="18" charset="0"/>
                <a:ea typeface="+mj-ea"/>
                <a:cs typeface="Times New Roman" pitchFamily="18" charset="0"/>
              </a:rPr>
              <a:t> in the public </a:t>
            </a:r>
            <a:r>
              <a:rPr lang="en-US" sz="1600" dirty="0" smtClean="0">
                <a:solidFill>
                  <a:srgbClr val="0070C0"/>
                </a:solidFill>
                <a:latin typeface="Times New Roman" pitchFamily="18" charset="0"/>
                <a:ea typeface="+mj-ea"/>
                <a:cs typeface="Times New Roman" pitchFamily="18" charset="0"/>
              </a:rPr>
              <a:t>sector</a:t>
            </a:r>
            <a:endParaRPr lang="en-US" sz="1600" dirty="0">
              <a:solidFill>
                <a:srgbClr val="0070C0"/>
              </a:solidFill>
              <a:latin typeface="Times New Roman" pitchFamily="18" charset="0"/>
              <a:ea typeface="+mj-ea"/>
              <a:cs typeface="Times New Roman" pitchFamily="18" charset="0"/>
            </a:endParaRPr>
          </a:p>
        </p:txBody>
      </p:sp>
      <p:sp>
        <p:nvSpPr>
          <p:cNvPr id="19" name="Rectangle 16"/>
          <p:cNvSpPr txBox="1">
            <a:spLocks noChangeArrowheads="1"/>
          </p:cNvSpPr>
          <p:nvPr/>
        </p:nvSpPr>
        <p:spPr bwMode="auto">
          <a:xfrm>
            <a:off x="0" y="2193924"/>
            <a:ext cx="9143999" cy="77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solidFill>
                  <a:srgbClr val="0070C0"/>
                </a:solidFill>
                <a:latin typeface="Times New Roman" pitchFamily="18" charset="0"/>
                <a:cs typeface="Times New Roman" pitchFamily="18" charset="0"/>
              </a:rPr>
              <a:t>Our </a:t>
            </a:r>
            <a:r>
              <a:rPr lang="en-US" altLang="en-US" sz="2400" b="1" dirty="0" smtClean="0">
                <a:solidFill>
                  <a:srgbClr val="0070C0"/>
                </a:solidFill>
                <a:latin typeface="Times New Roman" pitchFamily="18" charset="0"/>
                <a:cs typeface="Times New Roman" pitchFamily="18" charset="0"/>
              </a:rPr>
              <a:t>Core Values</a:t>
            </a:r>
            <a:endParaRPr lang="en-US" altLang="en-US" sz="2400" b="1" dirty="0">
              <a:solidFill>
                <a:srgbClr val="0070C0"/>
              </a:solidFill>
              <a:latin typeface="Times New Roman" pitchFamily="18" charset="0"/>
              <a:cs typeface="Times New Roman" pitchFamily="18" charset="0"/>
            </a:endParaRPr>
          </a:p>
        </p:txBody>
      </p:sp>
      <p:sp>
        <p:nvSpPr>
          <p:cNvPr id="20" name="Rectangle 19"/>
          <p:cNvSpPr/>
          <p:nvPr/>
        </p:nvSpPr>
        <p:spPr>
          <a:xfrm>
            <a:off x="685800" y="2826603"/>
            <a:ext cx="7859713" cy="830997"/>
          </a:xfrm>
          <a:prstGeom prst="rect">
            <a:avLst/>
          </a:prstGeom>
        </p:spPr>
        <p:txBody>
          <a:bodyPr>
            <a:spAutoFit/>
          </a:bodyPr>
          <a:lstStyle/>
          <a:p>
            <a:pPr algn="ctr"/>
            <a:r>
              <a:rPr lang="en-GB" sz="1600" b="1" dirty="0">
                <a:solidFill>
                  <a:srgbClr val="FF0000"/>
                </a:solidFill>
                <a:latin typeface="Times New Roman" pitchFamily="18" charset="0"/>
                <a:ea typeface="+mj-ea"/>
                <a:cs typeface="Times New Roman" pitchFamily="18" charset="0"/>
              </a:rPr>
              <a:t>Professionalism</a:t>
            </a:r>
            <a:r>
              <a:rPr lang="en-GB" sz="1600" dirty="0">
                <a:solidFill>
                  <a:srgbClr val="0070C0"/>
                </a:solidFill>
                <a:latin typeface="Times New Roman" pitchFamily="18" charset="0"/>
                <a:ea typeface="+mj-ea"/>
                <a:cs typeface="Times New Roman" pitchFamily="18" charset="0"/>
              </a:rPr>
              <a:t>, </a:t>
            </a:r>
            <a:r>
              <a:rPr lang="en-GB" sz="1600" b="1" dirty="0">
                <a:solidFill>
                  <a:srgbClr val="FF0000"/>
                </a:solidFill>
                <a:latin typeface="Times New Roman" pitchFamily="18" charset="0"/>
                <a:ea typeface="+mj-ea"/>
                <a:cs typeface="Times New Roman" pitchFamily="18" charset="0"/>
              </a:rPr>
              <a:t>dedication</a:t>
            </a:r>
            <a:r>
              <a:rPr lang="en-GB" sz="1600" dirty="0">
                <a:solidFill>
                  <a:srgbClr val="0070C0"/>
                </a:solidFill>
                <a:latin typeface="Times New Roman" pitchFamily="18" charset="0"/>
                <a:ea typeface="+mj-ea"/>
                <a:cs typeface="Times New Roman" pitchFamily="18" charset="0"/>
              </a:rPr>
              <a:t> to reforms, commitment to </a:t>
            </a:r>
            <a:r>
              <a:rPr lang="en-GB" sz="1600" b="1" dirty="0">
                <a:solidFill>
                  <a:srgbClr val="FF0000"/>
                </a:solidFill>
                <a:latin typeface="Times New Roman" pitchFamily="18" charset="0"/>
                <a:ea typeface="+mj-ea"/>
                <a:cs typeface="Times New Roman" pitchFamily="18" charset="0"/>
              </a:rPr>
              <a:t>sharing knowledge </a:t>
            </a:r>
            <a:endParaRPr lang="en-GB" sz="1600" b="1" dirty="0" smtClean="0">
              <a:solidFill>
                <a:srgbClr val="FF0000"/>
              </a:solidFill>
              <a:latin typeface="Times New Roman" pitchFamily="18" charset="0"/>
              <a:ea typeface="+mj-ea"/>
              <a:cs typeface="Times New Roman" pitchFamily="18" charset="0"/>
            </a:endParaRPr>
          </a:p>
          <a:p>
            <a:pPr algn="ctr"/>
            <a:r>
              <a:rPr lang="en-GB" sz="1600" b="1" dirty="0">
                <a:solidFill>
                  <a:srgbClr val="FF0000"/>
                </a:solidFill>
                <a:latin typeface="Times New Roman" pitchFamily="18" charset="0"/>
                <a:ea typeface="+mj-ea"/>
                <a:cs typeface="Times New Roman" pitchFamily="18" charset="0"/>
              </a:rPr>
              <a:t>and experience </a:t>
            </a:r>
            <a:r>
              <a:rPr lang="en-GB" sz="1600" dirty="0">
                <a:solidFill>
                  <a:srgbClr val="0070C0"/>
                </a:solidFill>
                <a:latin typeface="Times New Roman" pitchFamily="18" charset="0"/>
                <a:ea typeface="+mj-ea"/>
                <a:cs typeface="Times New Roman" pitchFamily="18" charset="0"/>
              </a:rPr>
              <a:t>with the community (as professional family of peers), </a:t>
            </a:r>
            <a:endParaRPr lang="en-GB" sz="1600" dirty="0" smtClean="0">
              <a:solidFill>
                <a:srgbClr val="0070C0"/>
              </a:solidFill>
              <a:latin typeface="Times New Roman" pitchFamily="18" charset="0"/>
              <a:ea typeface="+mj-ea"/>
              <a:cs typeface="Times New Roman" pitchFamily="18" charset="0"/>
            </a:endParaRPr>
          </a:p>
          <a:p>
            <a:pPr algn="ctr"/>
            <a:r>
              <a:rPr lang="en-GB" sz="1600" b="1" dirty="0" smtClean="0">
                <a:solidFill>
                  <a:srgbClr val="FF0000"/>
                </a:solidFill>
                <a:latin typeface="Times New Roman" pitchFamily="18" charset="0"/>
                <a:ea typeface="+mj-ea"/>
                <a:cs typeface="Times New Roman" pitchFamily="18" charset="0"/>
              </a:rPr>
              <a:t>trust</a:t>
            </a:r>
            <a:r>
              <a:rPr lang="en-GB" sz="1600" dirty="0">
                <a:solidFill>
                  <a:srgbClr val="0070C0"/>
                </a:solidFill>
                <a:latin typeface="Times New Roman" pitchFamily="18" charset="0"/>
                <a:ea typeface="+mj-ea"/>
                <a:cs typeface="Times New Roman" pitchFamily="18" charset="0"/>
              </a:rPr>
              <a:t>, </a:t>
            </a:r>
            <a:r>
              <a:rPr lang="en-GB" sz="1600" b="1" dirty="0">
                <a:solidFill>
                  <a:srgbClr val="FF0000"/>
                </a:solidFill>
                <a:latin typeface="Times New Roman" pitchFamily="18" charset="0"/>
                <a:ea typeface="+mj-ea"/>
                <a:cs typeface="Times New Roman" pitchFamily="18" charset="0"/>
              </a:rPr>
              <a:t>unity</a:t>
            </a:r>
            <a:r>
              <a:rPr lang="en-GB" sz="1600" dirty="0">
                <a:solidFill>
                  <a:srgbClr val="FF0000"/>
                </a:solidFill>
                <a:latin typeface="Times New Roman" pitchFamily="18" charset="0"/>
                <a:ea typeface="+mj-ea"/>
                <a:cs typeface="Times New Roman" pitchFamily="18" charset="0"/>
              </a:rPr>
              <a:t> </a:t>
            </a:r>
            <a:r>
              <a:rPr lang="en-GB" sz="1600" dirty="0">
                <a:solidFill>
                  <a:srgbClr val="0070C0"/>
                </a:solidFill>
                <a:latin typeface="Times New Roman" pitchFamily="18" charset="0"/>
                <a:ea typeface="+mj-ea"/>
                <a:cs typeface="Times New Roman" pitchFamily="18" charset="0"/>
              </a:rPr>
              <a:t>and </a:t>
            </a:r>
            <a:r>
              <a:rPr lang="en-GB" sz="1600" b="1" dirty="0">
                <a:solidFill>
                  <a:srgbClr val="FF0000"/>
                </a:solidFill>
                <a:latin typeface="Times New Roman" pitchFamily="18" charset="0"/>
                <a:ea typeface="+mj-ea"/>
                <a:cs typeface="Times New Roman" pitchFamily="18" charset="0"/>
              </a:rPr>
              <a:t>respect</a:t>
            </a:r>
            <a:r>
              <a:rPr lang="en-GB" sz="1600" dirty="0">
                <a:solidFill>
                  <a:srgbClr val="FF0000"/>
                </a:solidFill>
                <a:latin typeface="Times New Roman" pitchFamily="18" charset="0"/>
                <a:ea typeface="+mj-ea"/>
                <a:cs typeface="Times New Roman" pitchFamily="18" charset="0"/>
              </a:rPr>
              <a:t> </a:t>
            </a:r>
            <a:r>
              <a:rPr lang="en-GB" sz="1600" dirty="0">
                <a:solidFill>
                  <a:srgbClr val="0070C0"/>
                </a:solidFill>
                <a:latin typeface="Times New Roman" pitchFamily="18" charset="0"/>
                <a:ea typeface="+mj-ea"/>
                <a:cs typeface="Times New Roman" pitchFamily="18" charset="0"/>
              </a:rPr>
              <a:t>to diversity of 23 member </a:t>
            </a:r>
            <a:r>
              <a:rPr lang="en-GB" sz="1600" dirty="0" smtClean="0">
                <a:solidFill>
                  <a:srgbClr val="0070C0"/>
                </a:solidFill>
                <a:latin typeface="Times New Roman" pitchFamily="18" charset="0"/>
                <a:ea typeface="+mj-ea"/>
                <a:cs typeface="Times New Roman" pitchFamily="18" charset="0"/>
              </a:rPr>
              <a:t>countries  </a:t>
            </a:r>
            <a:endParaRPr lang="en-US" sz="1600" dirty="0">
              <a:solidFill>
                <a:srgbClr val="0070C0"/>
              </a:solidFill>
              <a:latin typeface="Times New Roman" pitchFamily="18" charset="0"/>
              <a:ea typeface="+mj-ea"/>
              <a:cs typeface="Times New Roman" pitchFamily="18" charset="0"/>
            </a:endParaRPr>
          </a:p>
        </p:txBody>
      </p:sp>
      <p:sp>
        <p:nvSpPr>
          <p:cNvPr id="21" name="Rectangle 16"/>
          <p:cNvSpPr txBox="1">
            <a:spLocks noChangeArrowheads="1"/>
          </p:cNvSpPr>
          <p:nvPr/>
        </p:nvSpPr>
        <p:spPr bwMode="auto">
          <a:xfrm>
            <a:off x="0" y="3641724"/>
            <a:ext cx="9144000" cy="77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2400" b="1">
                <a:solidFill>
                  <a:srgbClr val="0070C0"/>
                </a:solidFill>
                <a:latin typeface="Times New Roman" pitchFamily="18" charset="0"/>
                <a:cs typeface="Times New Roman" pitchFamily="18"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hu-HU" dirty="0"/>
              <a:t>Our</a:t>
            </a:r>
            <a:r>
              <a:rPr lang="en-GB" dirty="0"/>
              <a:t> Motto</a:t>
            </a:r>
            <a:endParaRPr lang="en-US" dirty="0"/>
          </a:p>
        </p:txBody>
      </p:sp>
      <p:sp>
        <p:nvSpPr>
          <p:cNvPr id="15" name="Rectangle 14"/>
          <p:cNvSpPr>
            <a:spLocks noChangeArrowheads="1"/>
          </p:cNvSpPr>
          <p:nvPr/>
        </p:nvSpPr>
        <p:spPr bwMode="auto">
          <a:xfrm>
            <a:off x="5486400" y="33694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p:cNvSpPr/>
          <p:nvPr/>
        </p:nvSpPr>
        <p:spPr>
          <a:xfrm>
            <a:off x="0" y="4267200"/>
            <a:ext cx="9144000" cy="46166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GB" sz="2400" b="1" i="1" cap="all" dirty="0" smtClean="0">
                <a:ln w="0"/>
                <a:solidFill>
                  <a:srgbClr val="BC34A9"/>
                </a:solidFill>
                <a:effectLst>
                  <a:reflection blurRad="12700" stA="50000" endPos="50000" dist="5000" dir="5400000" sy="-100000" rotWithShape="0"/>
                </a:effectLst>
              </a:rPr>
              <a:t>UNITY</a:t>
            </a:r>
            <a:r>
              <a:rPr lang="hu-HU" sz="2400" b="1" i="1" cap="all" dirty="0" smtClean="0">
                <a:ln w="0"/>
                <a:solidFill>
                  <a:srgbClr val="BC34A9"/>
                </a:solidFill>
                <a:effectLst>
                  <a:reflection blurRad="12700" stA="50000" endPos="50000" dist="5000" dir="5400000" sy="-100000" rotWithShape="0"/>
                </a:effectLst>
              </a:rPr>
              <a:t> </a:t>
            </a:r>
            <a:r>
              <a:rPr lang="en-GB" sz="2400" b="1" i="1" cap="all" dirty="0" smtClean="0">
                <a:ln w="0"/>
                <a:solidFill>
                  <a:srgbClr val="BC34A9"/>
                </a:solidFill>
                <a:effectLst>
                  <a:reflection blurRad="12700" stA="50000" endPos="50000" dist="5000" dir="5400000" sy="-100000" rotWithShape="0"/>
                </a:effectLst>
              </a:rPr>
              <a:t>IN</a:t>
            </a:r>
            <a:r>
              <a:rPr lang="hu-HU" sz="2400" b="1" i="1" cap="all" dirty="0" smtClean="0">
                <a:ln w="0"/>
                <a:solidFill>
                  <a:srgbClr val="BC34A9"/>
                </a:solidFill>
                <a:effectLst>
                  <a:reflection blurRad="12700" stA="50000" endPos="50000" dist="5000" dir="5400000" sy="-100000" rotWithShape="0"/>
                </a:effectLst>
              </a:rPr>
              <a:t> </a:t>
            </a:r>
            <a:r>
              <a:rPr lang="en-GB" sz="2400" b="1" i="1" cap="all" dirty="0" smtClean="0">
                <a:ln w="0"/>
                <a:solidFill>
                  <a:srgbClr val="BC34A9"/>
                </a:solidFill>
                <a:effectLst>
                  <a:reflection blurRad="12700" stA="50000" endPos="50000" dist="5000" dir="5400000" sy="-100000" rotWithShape="0"/>
                </a:effectLst>
              </a:rPr>
              <a:t>DIVERSITY</a:t>
            </a:r>
            <a:endParaRPr lang="en-US" sz="2400" b="1" i="1" cap="all" dirty="0">
              <a:ln w="0"/>
              <a:solidFill>
                <a:srgbClr val="BC34A9"/>
              </a:solidFill>
              <a:effectLst>
                <a:reflection blurRad="12700" stA="50000" endPos="50000" dist="5000" dir="5400000" sy="-100000" rotWithShape="0"/>
              </a:effectLst>
              <a:latin typeface="Times New Roman" pitchFamily="18" charset="0"/>
              <a:ea typeface="+mj-ea"/>
              <a:cs typeface="Times New Roman" pitchFamily="18" charset="0"/>
            </a:endParaRPr>
          </a:p>
        </p:txBody>
      </p:sp>
      <p:pic>
        <p:nvPicPr>
          <p:cNvPr id="1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46062"/>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6"/>
          <p:cNvSpPr txBox="1">
            <a:spLocks noChangeArrowheads="1"/>
          </p:cNvSpPr>
          <p:nvPr/>
        </p:nvSpPr>
        <p:spPr bwMode="auto">
          <a:xfrm>
            <a:off x="1" y="4572000"/>
            <a:ext cx="9143999" cy="77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solidFill>
                  <a:srgbClr val="0070C0"/>
                </a:solidFill>
                <a:latin typeface="Times New Roman" pitchFamily="18" charset="0"/>
                <a:cs typeface="Times New Roman" pitchFamily="18" charset="0"/>
              </a:rPr>
              <a:t>Our </a:t>
            </a:r>
            <a:r>
              <a:rPr lang="hu-HU" altLang="en-US" sz="2400" b="1" dirty="0" err="1" smtClean="0">
                <a:solidFill>
                  <a:srgbClr val="0070C0"/>
                </a:solidFill>
                <a:latin typeface="Times New Roman" pitchFamily="18" charset="0"/>
                <a:cs typeface="Times New Roman" pitchFamily="18" charset="0"/>
              </a:rPr>
              <a:t>Hymn</a:t>
            </a:r>
            <a:endParaRPr lang="en-US" altLang="en-US" sz="2400" b="1" dirty="0">
              <a:solidFill>
                <a:srgbClr val="0070C0"/>
              </a:solidFill>
              <a:latin typeface="Times New Roman" pitchFamily="18" charset="0"/>
              <a:cs typeface="Times New Roman" pitchFamily="18" charset="0"/>
            </a:endParaRPr>
          </a:p>
        </p:txBody>
      </p:sp>
      <p:sp>
        <p:nvSpPr>
          <p:cNvPr id="18" name="Rectangle 19"/>
          <p:cNvSpPr/>
          <p:nvPr/>
        </p:nvSpPr>
        <p:spPr>
          <a:xfrm>
            <a:off x="642142" y="5257800"/>
            <a:ext cx="7859713" cy="1077218"/>
          </a:xfrm>
          <a:prstGeom prst="rect">
            <a:avLst/>
          </a:prstGeom>
        </p:spPr>
        <p:txBody>
          <a:bodyPr>
            <a:spAutoFit/>
          </a:bodyPr>
          <a:lstStyle/>
          <a:p>
            <a:pPr algn="ctr"/>
            <a:r>
              <a:rPr lang="en-GB" sz="1600" i="1" dirty="0" smtClean="0">
                <a:solidFill>
                  <a:schemeClr val="bg2">
                    <a:lumMod val="50000"/>
                  </a:schemeClr>
                </a:solidFill>
                <a:latin typeface="Snap ITC" panose="04040A07060A02020202" pitchFamily="82" charset="0"/>
                <a:ea typeface="+mj-ea"/>
                <a:cs typeface="Times New Roman" pitchFamily="18" charset="0"/>
              </a:rPr>
              <a:t>PEMPAL – my team, my dream, my love!</a:t>
            </a:r>
          </a:p>
          <a:p>
            <a:pPr algn="ctr"/>
            <a:r>
              <a:rPr lang="en-GB" sz="1600" i="1" dirty="0" smtClean="0">
                <a:solidFill>
                  <a:schemeClr val="bg2">
                    <a:lumMod val="50000"/>
                  </a:schemeClr>
                </a:solidFill>
                <a:latin typeface="Snap ITC" panose="04040A07060A02020202" pitchFamily="82" charset="0"/>
                <a:ea typeface="+mj-ea"/>
                <a:cs typeface="Times New Roman" pitchFamily="18" charset="0"/>
              </a:rPr>
              <a:t>You give me everything that drive!</a:t>
            </a:r>
          </a:p>
          <a:p>
            <a:pPr algn="ctr"/>
            <a:r>
              <a:rPr lang="en-GB" sz="1600" i="1" dirty="0" smtClean="0">
                <a:solidFill>
                  <a:schemeClr val="bg2">
                    <a:lumMod val="50000"/>
                  </a:schemeClr>
                </a:solidFill>
                <a:latin typeface="Snap ITC" panose="04040A07060A02020202" pitchFamily="82" charset="0"/>
                <a:ea typeface="+mj-ea"/>
                <a:cs typeface="Times New Roman" pitchFamily="18" charset="0"/>
              </a:rPr>
              <a:t>PEMPAL my family forever,</a:t>
            </a:r>
          </a:p>
          <a:p>
            <a:pPr algn="ctr"/>
            <a:r>
              <a:rPr lang="en-GB" sz="1600" i="1" dirty="0" smtClean="0">
                <a:solidFill>
                  <a:schemeClr val="bg2">
                    <a:lumMod val="50000"/>
                  </a:schemeClr>
                </a:solidFill>
                <a:latin typeface="Snap ITC" panose="04040A07060A02020202" pitchFamily="82" charset="0"/>
                <a:ea typeface="+mj-ea"/>
                <a:cs typeface="Times New Roman" pitchFamily="18" charset="0"/>
              </a:rPr>
              <a:t>You are the guiding star in all my life.</a:t>
            </a:r>
            <a:endParaRPr lang="en-GB" sz="1600" i="1" dirty="0">
              <a:solidFill>
                <a:schemeClr val="bg2">
                  <a:lumMod val="50000"/>
                </a:schemeClr>
              </a:solidFill>
              <a:latin typeface="Snap ITC" panose="04040A07060A02020202" pitchFamily="82" charset="0"/>
              <a:ea typeface="+mj-ea"/>
              <a:cs typeface="Times New Roman" pitchFamily="18" charset="0"/>
            </a:endParaRPr>
          </a:p>
        </p:txBody>
      </p:sp>
    </p:spTree>
    <p:extLst>
      <p:ext uri="{BB962C8B-B14F-4D97-AF65-F5344CB8AC3E}">
        <p14:creationId xmlns:p14="http://schemas.microsoft.com/office/powerpoint/2010/main" val="279133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P spid="22" grpId="0"/>
      <p:bldP spid="14"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210" y="266700"/>
            <a:ext cx="60198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r>
              <a:rPr lang="en-GB" sz="4000" dirty="0" smtClean="0">
                <a:solidFill>
                  <a:schemeClr val="bg2">
                    <a:lumMod val="50000"/>
                  </a:schemeClr>
                </a:solidFill>
                <a:latin typeface="Berlin Sans FB" panose="020E0602020502020306" pitchFamily="34" charset="0"/>
                <a:ea typeface="+mn-ea"/>
                <a:cs typeface="+mn-cs"/>
              </a:rPr>
              <a:t>Balanced </a:t>
            </a:r>
            <a:r>
              <a:rPr lang="en-GB" sz="4000" dirty="0">
                <a:solidFill>
                  <a:schemeClr val="bg2">
                    <a:lumMod val="50000"/>
                  </a:schemeClr>
                </a:solidFill>
                <a:latin typeface="Berlin Sans FB" panose="020E0602020502020306" pitchFamily="34" charset="0"/>
                <a:ea typeface="+mn-ea"/>
                <a:cs typeface="+mn-cs"/>
              </a:rPr>
              <a:t>Scorecard</a:t>
            </a:r>
            <a:r>
              <a:rPr lang="en-US" sz="4000" dirty="0">
                <a:solidFill>
                  <a:schemeClr val="bg2">
                    <a:lumMod val="50000"/>
                  </a:schemeClr>
                </a:solidFill>
                <a:latin typeface="Berlin Sans FB" panose="020E0602020502020306" pitchFamily="34" charset="0"/>
                <a:ea typeface="+mn-ea"/>
                <a:cs typeface="+mn-cs"/>
              </a:rPr>
              <a:t/>
            </a:r>
            <a:br>
              <a:rPr lang="en-US" sz="4000" dirty="0">
                <a:solidFill>
                  <a:schemeClr val="bg2">
                    <a:lumMod val="50000"/>
                  </a:schemeClr>
                </a:solidFill>
                <a:latin typeface="Berlin Sans FB" panose="020E0602020502020306" pitchFamily="34" charset="0"/>
                <a:ea typeface="+mn-ea"/>
                <a:cs typeface="+mn-cs"/>
              </a:rPr>
            </a:br>
            <a:endParaRPr lang="en-US" sz="4000" dirty="0">
              <a:solidFill>
                <a:schemeClr val="bg2">
                  <a:lumMod val="50000"/>
                </a:schemeClr>
              </a:solidFill>
              <a:latin typeface="Berlin Sans FB" panose="020E0602020502020306" pitchFamily="34" charset="0"/>
              <a:ea typeface="+mn-ea"/>
              <a:cs typeface="+mn-cs"/>
            </a:endParaRPr>
          </a:p>
        </p:txBody>
      </p:sp>
      <p:sp>
        <p:nvSpPr>
          <p:cNvPr id="4" name="Slide Number Placeholder 3"/>
          <p:cNvSpPr>
            <a:spLocks noGrp="1"/>
          </p:cNvSpPr>
          <p:nvPr>
            <p:ph type="sldNum" sz="quarter" idx="12"/>
          </p:nvPr>
        </p:nvSpPr>
        <p:spPr/>
        <p:txBody>
          <a:bodyPr/>
          <a:lstStyle/>
          <a:p>
            <a:fld id="{7B9792E3-0ED1-4636-9AD2-0933D53E70C7}" type="slidenum">
              <a:rPr lang="en-US" smtClean="0"/>
              <a:pPr/>
              <a:t>3</a:t>
            </a:fld>
            <a:endParaRPr lang="en-US" dirty="0"/>
          </a:p>
        </p:txBody>
      </p:sp>
      <p:sp>
        <p:nvSpPr>
          <p:cNvPr id="5" name="AutoShape 3"/>
          <p:cNvSpPr>
            <a:spLocks noChangeArrowheads="1"/>
          </p:cNvSpPr>
          <p:nvPr/>
        </p:nvSpPr>
        <p:spPr bwMode="auto">
          <a:xfrm>
            <a:off x="1074258" y="2914889"/>
            <a:ext cx="2230122" cy="1777206"/>
          </a:xfrm>
          <a:prstGeom prst="roundRect">
            <a:avLst>
              <a:gd name="adj" fmla="val 16667"/>
            </a:avLst>
          </a:prstGeom>
          <a:solidFill>
            <a:srgbClr val="00B050"/>
          </a:solidFill>
          <a:ln>
            <a:noFill/>
          </a:ln>
          <a:extLst/>
        </p:spPr>
        <p:txBody>
          <a:bodyPr wrap="square" anchor="ctr">
            <a:noAutofit/>
          </a:bodyPr>
          <a:lstStyle/>
          <a:p>
            <a:pPr marL="0" marR="0" algn="ctr" fontAlgn="base">
              <a:spcBef>
                <a:spcPts val="0"/>
              </a:spcBef>
              <a:spcAft>
                <a:spcPts val="0"/>
              </a:spcAft>
            </a:pPr>
            <a:r>
              <a:rPr lang="hu-HU" sz="1400" b="1" kern="1200" dirty="0">
                <a:solidFill>
                  <a:srgbClr val="FFFFFF"/>
                </a:solidFill>
                <a:effectLst/>
                <a:latin typeface="Arial" panose="020B0604020202020204" pitchFamily="34" charset="0"/>
                <a:ea typeface="Times New Roman" panose="02020603050405020304" pitchFamily="18" charset="0"/>
              </a:rPr>
              <a:t>Customer</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b="1" kern="1200" dirty="0">
                <a:solidFill>
                  <a:srgbClr val="FFFFFF"/>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kern="1200" dirty="0">
                <a:solidFill>
                  <a:srgbClr val="FFFFFF"/>
                </a:solidFill>
                <a:effectLst/>
                <a:latin typeface="Arial" panose="020B0604020202020204" pitchFamily="34" charset="0"/>
                <a:ea typeface="Times New Roman" panose="02020603050405020304" pitchFamily="18" charset="0"/>
              </a:rPr>
              <a:t>To serve </a:t>
            </a:r>
            <a:r>
              <a:rPr lang="hu-HU" sz="1400" kern="1200" dirty="0" err="1">
                <a:solidFill>
                  <a:srgbClr val="FFFFFF"/>
                </a:solidFill>
                <a:effectLst/>
                <a:latin typeface="Arial" panose="020B0604020202020204" pitchFamily="34" charset="0"/>
                <a:ea typeface="Times New Roman" panose="02020603050405020304" pitchFamily="18" charset="0"/>
              </a:rPr>
              <a:t>our</a:t>
            </a:r>
            <a:r>
              <a:rPr lang="hu-HU" sz="1400" kern="1200" dirty="0">
                <a:solidFill>
                  <a:srgbClr val="FFFFFF"/>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b="1" kern="1200" dirty="0">
                <a:solidFill>
                  <a:srgbClr val="FFFFFF"/>
                </a:solidFill>
                <a:effectLst/>
                <a:latin typeface="Arial" panose="020B0604020202020204" pitchFamily="34" charset="0"/>
                <a:ea typeface="Times New Roman" panose="02020603050405020304" pitchFamily="18" charset="0"/>
              </a:rPr>
              <a:t>governments</a:t>
            </a:r>
            <a:endParaRPr lang="en-US" sz="1200" dirty="0">
              <a:effectLst/>
              <a:latin typeface="Times New Roman" panose="02020603050405020304" pitchFamily="18" charset="0"/>
              <a:ea typeface="Times New Roman" panose="02020603050405020304" pitchFamily="18" charset="0"/>
            </a:endParaRPr>
          </a:p>
        </p:txBody>
      </p:sp>
      <p:sp>
        <p:nvSpPr>
          <p:cNvPr id="6" name="AutoShape 5"/>
          <p:cNvSpPr>
            <a:spLocks noChangeArrowheads="1"/>
          </p:cNvSpPr>
          <p:nvPr/>
        </p:nvSpPr>
        <p:spPr bwMode="auto">
          <a:xfrm>
            <a:off x="3139121" y="942977"/>
            <a:ext cx="2703195" cy="193563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p>
            <a:pPr marL="0" marR="0" algn="ctr" fontAlgn="base">
              <a:spcBef>
                <a:spcPts val="0"/>
              </a:spcBef>
              <a:spcAft>
                <a:spcPts val="0"/>
              </a:spcAft>
            </a:pPr>
            <a:r>
              <a:rPr lang="hu-HU" sz="1400" b="1" kern="1200">
                <a:solidFill>
                  <a:srgbClr val="FFFFFF"/>
                </a:solidFill>
                <a:effectLst/>
                <a:latin typeface="Arial" panose="020B0604020202020204" pitchFamily="34" charset="0"/>
                <a:ea typeface="Times New Roman" panose="02020603050405020304" pitchFamily="18" charset="0"/>
              </a:rPr>
              <a:t>Internal Processes </a:t>
            </a:r>
            <a:endParaRPr lang="en-US" sz="120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kern="1200">
                <a:solidFill>
                  <a:srgbClr val="FFFFFF"/>
                </a:solidFill>
                <a:effectLst/>
                <a:latin typeface="Arial" panose="020B0604020202020204" pitchFamily="34" charset="0"/>
                <a:ea typeface="Times New Roman" panose="02020603050405020304" pitchFamily="18" charset="0"/>
              </a:rPr>
              <a:t>To </a:t>
            </a:r>
            <a:r>
              <a:rPr lang="hu-HU" sz="1400" i="1" kern="1200">
                <a:solidFill>
                  <a:srgbClr val="FFFFFF"/>
                </a:solidFill>
                <a:effectLst/>
                <a:latin typeface="Arial" panose="020B0604020202020204" pitchFamily="34" charset="0"/>
                <a:ea typeface="Times New Roman" panose="02020603050405020304" pitchFamily="18" charset="0"/>
              </a:rPr>
              <a:t>maintain</a:t>
            </a:r>
            <a:r>
              <a:rPr lang="hu-HU" sz="1400" kern="1200">
                <a:solidFill>
                  <a:srgbClr val="FFFFFF"/>
                </a:solidFill>
                <a:effectLst/>
                <a:latin typeface="Arial" panose="020B0604020202020204" pitchFamily="34" charset="0"/>
                <a:ea typeface="Times New Roman" panose="02020603050405020304" pitchFamily="18" charset="0"/>
              </a:rPr>
              <a:t> and </a:t>
            </a:r>
            <a:r>
              <a:rPr lang="hu-HU" sz="1400" i="1" kern="1200">
                <a:solidFill>
                  <a:srgbClr val="FFFFFF"/>
                </a:solidFill>
                <a:effectLst/>
                <a:latin typeface="Arial" panose="020B0604020202020204" pitchFamily="34" charset="0"/>
                <a:ea typeface="Times New Roman" panose="02020603050405020304" pitchFamily="18" charset="0"/>
              </a:rPr>
              <a:t>develop</a:t>
            </a:r>
            <a:r>
              <a:rPr lang="hu-HU" sz="1400" kern="1200">
                <a:solidFill>
                  <a:srgbClr val="FFFFFF"/>
                </a:solidFill>
                <a:effectLst/>
                <a:latin typeface="Arial" panose="020B0604020202020204" pitchFamily="34" charset="0"/>
                <a:ea typeface="Times New Roman" panose="02020603050405020304" pitchFamily="18" charset="0"/>
              </a:rPr>
              <a:t> a </a:t>
            </a:r>
            <a:endParaRPr lang="en-US" sz="120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b="1" kern="1200">
                <a:solidFill>
                  <a:srgbClr val="FFFFFF"/>
                </a:solidFill>
                <a:effectLst/>
                <a:latin typeface="Arial" panose="020B0604020202020204" pitchFamily="34" charset="0"/>
                <a:ea typeface="Times New Roman" panose="02020603050405020304" pitchFamily="18" charset="0"/>
              </a:rPr>
              <a:t>volunteer</a:t>
            </a:r>
            <a:r>
              <a:rPr lang="hu-HU" sz="1400" kern="1200">
                <a:solidFill>
                  <a:srgbClr val="FFFFFF"/>
                </a:solidFill>
                <a:effectLst/>
                <a:latin typeface="Arial" panose="020B0604020202020204" pitchFamily="34" charset="0"/>
                <a:ea typeface="Times New Roman" panose="02020603050405020304" pitchFamily="18" charset="0"/>
              </a:rPr>
              <a:t> network of internal audit professionals through ‘peer’ learning, </a:t>
            </a:r>
            <a:endParaRPr lang="en-US" sz="120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kern="1200">
                <a:solidFill>
                  <a:srgbClr val="FFFFFF"/>
                </a:solidFill>
                <a:effectLst/>
                <a:latin typeface="Arial" panose="020B0604020202020204" pitchFamily="34" charset="0"/>
                <a:ea typeface="Times New Roman" panose="02020603050405020304" pitchFamily="18" charset="0"/>
              </a:rPr>
              <a:t>knowledge management </a:t>
            </a:r>
            <a:endParaRPr lang="en-US" sz="120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kern="1200">
                <a:solidFill>
                  <a:srgbClr val="FFFFFF"/>
                </a:solidFill>
                <a:effectLst/>
                <a:latin typeface="Arial" panose="020B0604020202020204" pitchFamily="34" charset="0"/>
                <a:ea typeface="Times New Roman" panose="02020603050405020304" pitchFamily="18" charset="0"/>
              </a:rPr>
              <a:t>with range of activities</a:t>
            </a:r>
            <a:endParaRPr lang="en-US" sz="1200">
              <a:effectLst/>
              <a:latin typeface="Times New Roman" panose="02020603050405020304" pitchFamily="18" charset="0"/>
              <a:ea typeface="Times New Roman" panose="02020603050405020304" pitchFamily="18" charset="0"/>
            </a:endParaRPr>
          </a:p>
        </p:txBody>
      </p:sp>
      <p:sp>
        <p:nvSpPr>
          <p:cNvPr id="7" name="AutoShape 4"/>
          <p:cNvSpPr>
            <a:spLocks noChangeArrowheads="1"/>
          </p:cNvSpPr>
          <p:nvPr/>
        </p:nvSpPr>
        <p:spPr bwMode="auto">
          <a:xfrm>
            <a:off x="5682458" y="2863375"/>
            <a:ext cx="2432054" cy="1874680"/>
          </a:xfrm>
          <a:prstGeom prst="roundRect">
            <a:avLst>
              <a:gd name="adj" fmla="val 16667"/>
            </a:avLst>
          </a:prstGeom>
          <a:solidFill>
            <a:srgbClr val="C00000"/>
          </a:solidFill>
          <a:ln>
            <a:noFill/>
          </a:ln>
        </p:spPr>
        <p:txBody>
          <a:bodyPr wrap="square" anchor="ctr">
            <a:noAutofit/>
          </a:bodyPr>
          <a:lstStyle/>
          <a:p>
            <a:pPr marL="0" marR="0" algn="ctr" fontAlgn="base">
              <a:spcBef>
                <a:spcPts val="0"/>
              </a:spcBef>
              <a:spcAft>
                <a:spcPts val="0"/>
              </a:spcAft>
            </a:pPr>
            <a:r>
              <a:rPr lang="hu-HU" sz="1400" b="1" kern="1200" dirty="0">
                <a:solidFill>
                  <a:srgbClr val="FFFFFF"/>
                </a:solidFill>
                <a:effectLst/>
                <a:latin typeface="Arial" panose="020B0604020202020204" pitchFamily="34" charset="0"/>
                <a:ea typeface="Times New Roman" panose="02020603050405020304" pitchFamily="18" charset="0"/>
              </a:rPr>
              <a:t>Financial</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dirty="0">
                <a:solidFill>
                  <a:srgbClr val="FFFFFF"/>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r-HR" sz="1400" kern="1200" dirty="0">
                <a:solidFill>
                  <a:srgbClr val="FFFFFF"/>
                </a:solidFill>
                <a:effectLst/>
                <a:latin typeface="Arial" panose="020B0604020202020204" pitchFamily="34" charset="0"/>
                <a:ea typeface="Times New Roman" panose="02020603050405020304" pitchFamily="18" charset="0"/>
              </a:rPr>
              <a:t>A</a:t>
            </a:r>
            <a:r>
              <a:rPr lang="hu-HU" sz="1400" kern="1200" dirty="0">
                <a:solidFill>
                  <a:srgbClr val="FFFFFF"/>
                </a:solidFill>
                <a:effectLst/>
                <a:latin typeface="Arial" panose="020B0604020202020204" pitchFamily="34" charset="0"/>
                <a:ea typeface="Times New Roman" panose="02020603050405020304" pitchFamily="18" charset="0"/>
              </a:rPr>
              <a:t>ccomplish </a:t>
            </a:r>
            <a:r>
              <a:rPr lang="hr-HR" sz="1400" kern="1200" dirty="0">
                <a:solidFill>
                  <a:srgbClr val="FFFFFF"/>
                </a:solidFill>
                <a:effectLst/>
                <a:latin typeface="Arial" panose="020B0604020202020204" pitchFamily="34" charset="0"/>
                <a:ea typeface="Times New Roman" panose="02020603050405020304" pitchFamily="18" charset="0"/>
              </a:rPr>
              <a:t>don</a:t>
            </a:r>
            <a:r>
              <a:rPr lang="hu-HU" sz="1400" kern="1200" dirty="0">
                <a:solidFill>
                  <a:srgbClr val="FFFFFF"/>
                </a:solidFill>
                <a:effectLst/>
                <a:latin typeface="Arial" panose="020B0604020202020204" pitchFamily="34" charset="0"/>
                <a:ea typeface="Times New Roman" panose="02020603050405020304" pitchFamily="18" charset="0"/>
              </a:rPr>
              <a:t>ors’ needs</a:t>
            </a:r>
            <a:r>
              <a:rPr lang="hr-HR" sz="1400" kern="1200" dirty="0">
                <a:solidFill>
                  <a:srgbClr val="FFFFFF"/>
                </a:solidFill>
                <a:effectLst/>
                <a:latin typeface="Arial" panose="020B0604020202020204" pitchFamily="34" charset="0"/>
                <a:ea typeface="Times New Roman" panose="02020603050405020304" pitchFamily="18" charset="0"/>
              </a:rPr>
              <a:t> and m</a:t>
            </a:r>
            <a:r>
              <a:rPr lang="hu-HU" sz="1400" kern="1200" dirty="0">
                <a:solidFill>
                  <a:srgbClr val="FFFFFF"/>
                </a:solidFill>
                <a:effectLst/>
                <a:latin typeface="Arial" panose="020B0604020202020204" pitchFamily="34" charset="0"/>
                <a:ea typeface="Times New Roman" panose="02020603050405020304" pitchFamily="18" charset="0"/>
              </a:rPr>
              <a:t>ake best value for money of PEMPAL with the help of Secretariat</a:t>
            </a:r>
            <a:endParaRPr lang="en-US" sz="1200" dirty="0">
              <a:effectLst/>
              <a:latin typeface="Times New Roman" panose="02020603050405020304" pitchFamily="18" charset="0"/>
              <a:ea typeface="Times New Roman" panose="02020603050405020304" pitchFamily="18" charset="0"/>
            </a:endParaRPr>
          </a:p>
        </p:txBody>
      </p:sp>
      <p:sp>
        <p:nvSpPr>
          <p:cNvPr id="8" name="AutoShape 6"/>
          <p:cNvSpPr>
            <a:spLocks noChangeArrowheads="1"/>
          </p:cNvSpPr>
          <p:nvPr/>
        </p:nvSpPr>
        <p:spPr bwMode="auto">
          <a:xfrm>
            <a:off x="3160712" y="4724401"/>
            <a:ext cx="2683828" cy="1950719"/>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p>
            <a:pPr marL="0" marR="0" algn="ctr" fontAlgn="base">
              <a:spcBef>
                <a:spcPts val="0"/>
              </a:spcBef>
              <a:spcAft>
                <a:spcPts val="0"/>
              </a:spcAft>
            </a:pPr>
            <a:r>
              <a:rPr lang="hu-HU" sz="1400" b="1" kern="1200" dirty="0">
                <a:solidFill>
                  <a:srgbClr val="FFFFFF"/>
                </a:solidFill>
                <a:effectLst/>
                <a:latin typeface="Arial" panose="020B0604020202020204" pitchFamily="34" charset="0"/>
                <a:ea typeface="Times New Roman" panose="02020603050405020304" pitchFamily="18" charset="0"/>
              </a:rPr>
              <a:t>Learning and Growth </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dirty="0">
                <a:solidFill>
                  <a:srgbClr val="FFFFFF"/>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kern="1200" dirty="0">
                <a:solidFill>
                  <a:srgbClr val="FFFFFF"/>
                </a:solidFill>
                <a:effectLst/>
                <a:latin typeface="Arial" panose="020B0604020202020204" pitchFamily="34" charset="0"/>
                <a:ea typeface="Times New Roman" panose="02020603050405020304" pitchFamily="18" charset="0"/>
              </a:rPr>
              <a:t>Develop the </a:t>
            </a:r>
            <a:r>
              <a:rPr lang="hr-HR" sz="1400" kern="1200" dirty="0">
                <a:solidFill>
                  <a:srgbClr val="FFFFFF"/>
                </a:solidFill>
                <a:effectLst/>
                <a:latin typeface="Arial" panose="020B0604020202020204" pitchFamily="34" charset="0"/>
                <a:ea typeface="Times New Roman" panose="02020603050405020304" pitchFamily="18" charset="0"/>
              </a:rPr>
              <a:t>v</a:t>
            </a:r>
            <a:r>
              <a:rPr lang="hu-HU" sz="1400" kern="1200" dirty="0">
                <a:solidFill>
                  <a:srgbClr val="FFFFFF"/>
                </a:solidFill>
                <a:effectLst/>
                <a:latin typeface="Arial" panose="020B0604020202020204" pitchFamily="34" charset="0"/>
                <a:ea typeface="Times New Roman" panose="02020603050405020304" pitchFamily="18" charset="0"/>
              </a:rPr>
              <a:t>olunteering</a:t>
            </a:r>
            <a:r>
              <a:rPr lang="hr-HR" sz="1400" kern="1200" dirty="0">
                <a:solidFill>
                  <a:srgbClr val="FFFFFF"/>
                </a:solidFill>
                <a:effectLst/>
                <a:latin typeface="Arial" panose="020B0604020202020204" pitchFamily="34" charset="0"/>
                <a:ea typeface="Times New Roman" panose="02020603050405020304" pitchFamily="18" charset="0"/>
              </a:rPr>
              <a:t>,</a:t>
            </a:r>
            <a:r>
              <a:rPr lang="hr-HR"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400" kern="1200" dirty="0">
                <a:solidFill>
                  <a:srgbClr val="FFFFFF"/>
                </a:solidFill>
                <a:effectLst/>
                <a:latin typeface="Arial" panose="020B0604020202020204" pitchFamily="34" charset="0"/>
                <a:ea typeface="Times New Roman" panose="02020603050405020304" pitchFamily="18" charset="0"/>
              </a:rPr>
              <a:t>Executive Committee leadership, self sustainability </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hu-HU" sz="1400" kern="1200" dirty="0">
                <a:solidFill>
                  <a:srgbClr val="FFFFFF"/>
                </a:solidFill>
                <a:effectLst/>
                <a:latin typeface="Arial" panose="020B0604020202020204" pitchFamily="34" charset="0"/>
                <a:ea typeface="Times New Roman" panose="02020603050405020304" pitchFamily="18" charset="0"/>
              </a:rPr>
              <a:t>of </a:t>
            </a:r>
            <a:r>
              <a:rPr lang="hu-HU" sz="1400" kern="1200" dirty="0" smtClean="0">
                <a:solidFill>
                  <a:srgbClr val="FFFFFF"/>
                </a:solidFill>
                <a:effectLst/>
                <a:latin typeface="Arial" panose="020B0604020202020204" pitchFamily="34" charset="0"/>
                <a:ea typeface="Times New Roman" panose="02020603050405020304" pitchFamily="18" charset="0"/>
              </a:rPr>
              <a:t>IACOP </a:t>
            </a:r>
            <a:r>
              <a:rPr lang="hu-HU" sz="1400" kern="1200" dirty="0">
                <a:solidFill>
                  <a:srgbClr val="FFFFFF"/>
                </a:solidFill>
                <a:effectLst/>
                <a:latin typeface="Arial" panose="020B0604020202020204" pitchFamily="34" charset="0"/>
                <a:ea typeface="Times New Roman" panose="02020603050405020304" pitchFamily="18" charset="0"/>
              </a:rPr>
              <a:t>Working Groups, coordination with Steering Committee and other COPs </a:t>
            </a:r>
            <a:endParaRPr lang="en-US" sz="1200" dirty="0">
              <a:effectLst/>
              <a:latin typeface="Times New Roman" panose="02020603050405020304" pitchFamily="18" charset="0"/>
              <a:ea typeface="Times New Roman" panose="02020603050405020304" pitchFamily="18" charset="0"/>
            </a:endParaRPr>
          </a:p>
        </p:txBody>
      </p:sp>
      <p:sp>
        <p:nvSpPr>
          <p:cNvPr id="9" name="Quad Arrow 8"/>
          <p:cNvSpPr/>
          <p:nvPr/>
        </p:nvSpPr>
        <p:spPr>
          <a:xfrm>
            <a:off x="3613114" y="2937511"/>
            <a:ext cx="1760610" cy="1731963"/>
          </a:xfrm>
          <a:prstGeom prst="quadArrow">
            <a:avLst>
              <a:gd name="adj1" fmla="val 8642"/>
              <a:gd name="adj2" fmla="val 14568"/>
              <a:gd name="adj3" fmla="val 2030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718" y="207367"/>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426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6"/>
          <p:cNvSpPr>
            <a:spLocks noChangeArrowheads="1"/>
          </p:cNvSpPr>
          <p:nvPr/>
        </p:nvSpPr>
        <p:spPr bwMode="auto">
          <a:xfrm>
            <a:off x="1331913" y="2278063"/>
            <a:ext cx="6384925" cy="3311525"/>
          </a:xfrm>
          <a:prstGeom prst="ellipse">
            <a:avLst/>
          </a:prstGeom>
          <a:solidFill>
            <a:srgbClr val="C00000"/>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kern="0">
              <a:solidFill>
                <a:srgbClr val="C00000"/>
              </a:solidFill>
              <a:latin typeface="Arial" charset="0"/>
            </a:endParaRPr>
          </a:p>
          <a:p>
            <a:pPr eaLnBrk="1" fontAlgn="auto" hangingPunct="1">
              <a:spcBef>
                <a:spcPts val="0"/>
              </a:spcBef>
              <a:spcAft>
                <a:spcPts val="0"/>
              </a:spcAft>
              <a:defRPr/>
            </a:pPr>
            <a:endParaRPr lang="en-US" kern="0">
              <a:solidFill>
                <a:srgbClr val="C00000"/>
              </a:solidFill>
              <a:latin typeface="Arial" charset="0"/>
            </a:endParaRPr>
          </a:p>
          <a:p>
            <a:pPr eaLnBrk="1" fontAlgn="auto" hangingPunct="1">
              <a:spcBef>
                <a:spcPts val="0"/>
              </a:spcBef>
              <a:spcAft>
                <a:spcPts val="0"/>
              </a:spcAft>
              <a:defRPr/>
            </a:pPr>
            <a:endParaRPr lang="en-US" kern="0">
              <a:solidFill>
                <a:srgbClr val="C00000"/>
              </a:solidFill>
              <a:latin typeface="Arial" charset="0"/>
            </a:endParaRPr>
          </a:p>
          <a:p>
            <a:pPr eaLnBrk="1" fontAlgn="auto" hangingPunct="1">
              <a:spcBef>
                <a:spcPts val="0"/>
              </a:spcBef>
              <a:spcAft>
                <a:spcPts val="0"/>
              </a:spcAft>
              <a:defRPr/>
            </a:pPr>
            <a:endParaRPr lang="en-US" kern="0">
              <a:solidFill>
                <a:srgbClr val="C00000"/>
              </a:solidFill>
              <a:latin typeface="Arial" charset="0"/>
            </a:endParaRPr>
          </a:p>
          <a:p>
            <a:pPr eaLnBrk="1" fontAlgn="auto" hangingPunct="1">
              <a:spcBef>
                <a:spcPts val="0"/>
              </a:spcBef>
              <a:spcAft>
                <a:spcPts val="0"/>
              </a:spcAft>
              <a:defRPr/>
            </a:pPr>
            <a:endParaRPr lang="en-US" kern="0">
              <a:solidFill>
                <a:srgbClr val="C00000"/>
              </a:solidFill>
              <a:latin typeface="Arial" charset="0"/>
            </a:endParaRPr>
          </a:p>
          <a:p>
            <a:pPr eaLnBrk="1" fontAlgn="auto" hangingPunct="1">
              <a:spcBef>
                <a:spcPts val="0"/>
              </a:spcBef>
              <a:spcAft>
                <a:spcPts val="0"/>
              </a:spcAft>
              <a:defRPr/>
            </a:pPr>
            <a:endParaRPr lang="en-US" kern="0">
              <a:solidFill>
                <a:srgbClr val="C00000"/>
              </a:solidFill>
              <a:latin typeface="Arial" charset="0"/>
            </a:endParaRPr>
          </a:p>
          <a:p>
            <a:pPr eaLnBrk="1" fontAlgn="auto" hangingPunct="1">
              <a:spcBef>
                <a:spcPts val="0"/>
              </a:spcBef>
              <a:spcAft>
                <a:spcPts val="0"/>
              </a:spcAft>
              <a:defRPr/>
            </a:pPr>
            <a:endParaRPr lang="en-US" kern="0">
              <a:solidFill>
                <a:srgbClr val="C00000"/>
              </a:solidFill>
              <a:latin typeface="Arial" charset="0"/>
            </a:endParaRPr>
          </a:p>
          <a:p>
            <a:pPr eaLnBrk="1" fontAlgn="auto" hangingPunct="1">
              <a:spcBef>
                <a:spcPts val="0"/>
              </a:spcBef>
              <a:spcAft>
                <a:spcPts val="0"/>
              </a:spcAft>
              <a:defRPr/>
            </a:pPr>
            <a:endParaRPr lang="en-US" kern="0">
              <a:solidFill>
                <a:srgbClr val="C00000"/>
              </a:solidFill>
              <a:latin typeface="Arial" charset="0"/>
            </a:endParaRPr>
          </a:p>
        </p:txBody>
      </p:sp>
      <p:sp>
        <p:nvSpPr>
          <p:cNvPr id="91" name="Rectangle 3"/>
          <p:cNvSpPr>
            <a:spLocks noChangeArrowheads="1"/>
          </p:cNvSpPr>
          <p:nvPr/>
        </p:nvSpPr>
        <p:spPr bwMode="auto">
          <a:xfrm>
            <a:off x="2771775" y="381001"/>
            <a:ext cx="3455988" cy="914400"/>
          </a:xfrm>
          <a:prstGeom prst="rect">
            <a:avLst/>
          </a:prstGeom>
          <a:solidFill>
            <a:srgbClr val="00B050"/>
          </a:solidFill>
          <a:ln w="9525">
            <a:solidFill>
              <a:srgbClr val="000000"/>
            </a:solidFill>
            <a:miter lim="800000"/>
            <a:headEnd/>
            <a:tailEnd/>
          </a:ln>
        </p:spPr>
        <p:txBody>
          <a:bodyPr wrap="none" anchor="ctr"/>
          <a:lstStyle/>
          <a:p>
            <a:pPr algn="ctr" eaLnBrk="1" fontAlgn="auto" hangingPunct="1">
              <a:spcBef>
                <a:spcPts val="0"/>
              </a:spcBef>
              <a:spcAft>
                <a:spcPts val="0"/>
              </a:spcAft>
              <a:defRPr/>
            </a:pPr>
            <a:r>
              <a:rPr lang="en-US" kern="0" dirty="0">
                <a:solidFill>
                  <a:srgbClr val="FFFFFF"/>
                </a:solidFill>
                <a:latin typeface="Arial" charset="0"/>
              </a:rPr>
              <a:t>PEMPAL </a:t>
            </a:r>
          </a:p>
          <a:p>
            <a:pPr algn="ctr" eaLnBrk="1" fontAlgn="auto" hangingPunct="1">
              <a:spcBef>
                <a:spcPts val="0"/>
              </a:spcBef>
              <a:spcAft>
                <a:spcPts val="0"/>
              </a:spcAft>
              <a:defRPr/>
            </a:pPr>
            <a:r>
              <a:rPr lang="en-US" kern="0" dirty="0">
                <a:solidFill>
                  <a:srgbClr val="FFFFFF"/>
                </a:solidFill>
                <a:latin typeface="Arial" charset="0"/>
              </a:rPr>
              <a:t>Steering Committee</a:t>
            </a:r>
          </a:p>
        </p:txBody>
      </p:sp>
      <p:sp>
        <p:nvSpPr>
          <p:cNvPr id="92" name="Rectangle 4"/>
          <p:cNvSpPr>
            <a:spLocks noChangeArrowheads="1"/>
          </p:cNvSpPr>
          <p:nvPr/>
        </p:nvSpPr>
        <p:spPr bwMode="auto">
          <a:xfrm>
            <a:off x="3132138" y="2492375"/>
            <a:ext cx="2879725" cy="504825"/>
          </a:xfrm>
          <a:prstGeom prst="rect">
            <a:avLst/>
          </a:prstGeom>
          <a:noFill/>
          <a:ln w="9525">
            <a:solidFill>
              <a:srgbClr val="F8C842"/>
            </a:solidFill>
            <a:miter lim="800000"/>
            <a:headEnd/>
            <a:tailEnd/>
          </a:ln>
          <a:effectLst>
            <a:outerShdw blurRad="50800" dist="50800" dir="5400000" algn="ctr" rotWithShape="0">
              <a:srgbClr val="000000"/>
            </a:outerShdw>
          </a:effectLst>
        </p:spPr>
        <p:txBody>
          <a:bodyPr wrap="none" anchor="ctr"/>
          <a:lstStyle/>
          <a:p>
            <a:pPr algn="ctr" eaLnBrk="1" fontAlgn="auto" hangingPunct="1">
              <a:spcBef>
                <a:spcPts val="0"/>
              </a:spcBef>
              <a:spcAft>
                <a:spcPts val="0"/>
              </a:spcAft>
              <a:defRPr/>
            </a:pPr>
            <a:r>
              <a:rPr lang="en-US" b="1" kern="0" dirty="0">
                <a:solidFill>
                  <a:srgbClr val="B9FC24"/>
                </a:solidFill>
                <a:latin typeface="Arial" charset="0"/>
              </a:rPr>
              <a:t>Executive </a:t>
            </a:r>
            <a:r>
              <a:rPr lang="en-US" b="1" kern="0" dirty="0">
                <a:solidFill>
                  <a:srgbClr val="DDFC24"/>
                </a:solidFill>
                <a:latin typeface="Arial" charset="0"/>
              </a:rPr>
              <a:t>Committee</a:t>
            </a:r>
          </a:p>
          <a:p>
            <a:pPr algn="ctr" eaLnBrk="1" fontAlgn="auto" hangingPunct="1">
              <a:spcBef>
                <a:spcPts val="0"/>
              </a:spcBef>
              <a:spcAft>
                <a:spcPts val="0"/>
              </a:spcAft>
              <a:defRPr/>
            </a:pPr>
            <a:r>
              <a:rPr lang="en-US" sz="1600" kern="0" dirty="0" smtClean="0">
                <a:solidFill>
                  <a:srgbClr val="B9FC24"/>
                </a:solidFill>
                <a:latin typeface="Arial" charset="0"/>
              </a:rPr>
              <a:t>led by Chair</a:t>
            </a:r>
            <a:endParaRPr lang="en-US" sz="1600" kern="0" dirty="0">
              <a:solidFill>
                <a:srgbClr val="B9FC24"/>
              </a:solidFill>
              <a:latin typeface="Arial" charset="0"/>
            </a:endParaRPr>
          </a:p>
        </p:txBody>
      </p:sp>
      <p:sp>
        <p:nvSpPr>
          <p:cNvPr id="94" name="Text Box 10"/>
          <p:cNvSpPr txBox="1">
            <a:spLocks noChangeArrowheads="1"/>
          </p:cNvSpPr>
          <p:nvPr/>
        </p:nvSpPr>
        <p:spPr bwMode="auto">
          <a:xfrm rot="16200000">
            <a:off x="5930107" y="3799681"/>
            <a:ext cx="5146674" cy="373062"/>
          </a:xfrm>
          <a:prstGeom prst="rect">
            <a:avLst/>
          </a:prstGeom>
          <a:solidFill>
            <a:srgbClr val="92D050"/>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kern="0" smtClean="0">
                <a:solidFill>
                  <a:srgbClr val="000000"/>
                </a:solidFill>
              </a:rPr>
              <a:t>World Bank (WB)</a:t>
            </a:r>
          </a:p>
        </p:txBody>
      </p:sp>
      <p:sp>
        <p:nvSpPr>
          <p:cNvPr id="95" name="Text Box 11"/>
          <p:cNvSpPr txBox="1">
            <a:spLocks noChangeArrowheads="1"/>
          </p:cNvSpPr>
          <p:nvPr/>
        </p:nvSpPr>
        <p:spPr bwMode="auto">
          <a:xfrm>
            <a:off x="971550" y="6045200"/>
            <a:ext cx="2376488" cy="584200"/>
          </a:xfrm>
          <a:prstGeom prst="rect">
            <a:avLst/>
          </a:prstGeom>
          <a:solidFill>
            <a:srgbClr val="BBE0E3"/>
          </a:solidFill>
          <a:ln w="6350" algn="ctr">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1600" kern="0" dirty="0">
                <a:solidFill>
                  <a:srgbClr val="000000"/>
                </a:solidFill>
              </a:rPr>
              <a:t>SECO, Russia</a:t>
            </a:r>
            <a:r>
              <a:rPr lang="en-US" sz="1600" kern="0" dirty="0" smtClean="0">
                <a:solidFill>
                  <a:srgbClr val="000000"/>
                </a:solidFill>
              </a:rPr>
              <a:t>, Dutch Academy and others</a:t>
            </a:r>
          </a:p>
        </p:txBody>
      </p:sp>
      <p:sp>
        <p:nvSpPr>
          <p:cNvPr id="96" name="Text Box 12"/>
          <p:cNvSpPr txBox="1">
            <a:spLocks noChangeArrowheads="1"/>
          </p:cNvSpPr>
          <p:nvPr/>
        </p:nvSpPr>
        <p:spPr bwMode="auto">
          <a:xfrm>
            <a:off x="3635375" y="6042025"/>
            <a:ext cx="4537075" cy="587375"/>
          </a:xfrm>
          <a:prstGeom prst="rect">
            <a:avLst/>
          </a:prstGeom>
          <a:solidFill>
            <a:srgbClr val="BBE0E3"/>
          </a:solidFill>
          <a:ln w="6350" algn="ctr">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1600" kern="0" dirty="0" smtClean="0">
                <a:solidFill>
                  <a:srgbClr val="000000"/>
                </a:solidFill>
              </a:rPr>
              <a:t>Organizations and professional associations (the IIA, CIPFA, etc.)</a:t>
            </a:r>
            <a:r>
              <a:rPr lang="hr-HR" sz="1600" kern="0" dirty="0" smtClean="0">
                <a:solidFill>
                  <a:srgbClr val="000000"/>
                </a:solidFill>
              </a:rPr>
              <a:t> and resource pe</a:t>
            </a:r>
            <a:r>
              <a:rPr lang="en-US" sz="1600" kern="0" dirty="0" err="1" smtClean="0">
                <a:solidFill>
                  <a:srgbClr val="000000"/>
                </a:solidFill>
              </a:rPr>
              <a:t>ople</a:t>
            </a:r>
            <a:endParaRPr lang="en-US" sz="1600" kern="0" dirty="0" smtClean="0">
              <a:solidFill>
                <a:srgbClr val="000000"/>
              </a:solidFill>
            </a:endParaRPr>
          </a:p>
        </p:txBody>
      </p:sp>
      <p:sp>
        <p:nvSpPr>
          <p:cNvPr id="97" name="Line 13"/>
          <p:cNvSpPr>
            <a:spLocks noChangeShapeType="1"/>
          </p:cNvSpPr>
          <p:nvPr/>
        </p:nvSpPr>
        <p:spPr bwMode="auto">
          <a:xfrm flipV="1">
            <a:off x="1908175" y="5229225"/>
            <a:ext cx="647700" cy="720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98" name="Text Box 14"/>
          <p:cNvSpPr txBox="1">
            <a:spLocks noChangeArrowheads="1"/>
          </p:cNvSpPr>
          <p:nvPr/>
        </p:nvSpPr>
        <p:spPr bwMode="auto">
          <a:xfrm>
            <a:off x="1068388" y="5203825"/>
            <a:ext cx="15589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1400" kern="0" dirty="0" smtClean="0">
                <a:solidFill>
                  <a:srgbClr val="000000"/>
                </a:solidFill>
              </a:rPr>
              <a:t>         Funding, professional        support</a:t>
            </a:r>
          </a:p>
          <a:p>
            <a:pPr algn="r" eaLnBrk="1" fontAlgn="auto" hangingPunct="1">
              <a:spcBef>
                <a:spcPct val="50000"/>
              </a:spcBef>
              <a:spcAft>
                <a:spcPts val="0"/>
              </a:spcAft>
              <a:defRPr/>
            </a:pPr>
            <a:endParaRPr lang="en-US" sz="1400" kern="0" dirty="0" smtClean="0">
              <a:solidFill>
                <a:srgbClr val="000000"/>
              </a:solidFill>
            </a:endParaRPr>
          </a:p>
        </p:txBody>
      </p:sp>
      <p:sp>
        <p:nvSpPr>
          <p:cNvPr id="99" name="Line 15"/>
          <p:cNvSpPr>
            <a:spLocks noChangeShapeType="1"/>
          </p:cNvSpPr>
          <p:nvPr/>
        </p:nvSpPr>
        <p:spPr bwMode="auto">
          <a:xfrm flipV="1">
            <a:off x="5580063" y="5516563"/>
            <a:ext cx="0" cy="504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100" name="Text Box 16"/>
          <p:cNvSpPr txBox="1">
            <a:spLocks noChangeArrowheads="1"/>
          </p:cNvSpPr>
          <p:nvPr/>
        </p:nvSpPr>
        <p:spPr bwMode="auto">
          <a:xfrm>
            <a:off x="4249738" y="5546725"/>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ct val="50000"/>
              </a:spcBef>
              <a:spcAft>
                <a:spcPts val="0"/>
              </a:spcAft>
              <a:defRPr/>
            </a:pPr>
            <a:r>
              <a:rPr lang="en-US" sz="1400" kern="0" dirty="0" smtClean="0">
                <a:solidFill>
                  <a:srgbClr val="000000"/>
                </a:solidFill>
              </a:rPr>
              <a:t>Professional support</a:t>
            </a:r>
          </a:p>
        </p:txBody>
      </p:sp>
      <p:sp>
        <p:nvSpPr>
          <p:cNvPr id="101" name="Line 17"/>
          <p:cNvSpPr>
            <a:spLocks noChangeShapeType="1"/>
          </p:cNvSpPr>
          <p:nvPr/>
        </p:nvSpPr>
        <p:spPr bwMode="auto">
          <a:xfrm>
            <a:off x="755650" y="3860800"/>
            <a:ext cx="576263" cy="0"/>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102" name="Rectangle 18"/>
          <p:cNvSpPr>
            <a:spLocks noChangeArrowheads="1"/>
          </p:cNvSpPr>
          <p:nvPr/>
        </p:nvSpPr>
        <p:spPr bwMode="auto">
          <a:xfrm rot="16200000">
            <a:off x="16668" y="2283619"/>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kern="0" dirty="0">
                <a:solidFill>
                  <a:srgbClr val="FFC000"/>
                </a:solidFill>
                <a:latin typeface="Arial" charset="0"/>
              </a:rPr>
              <a:t>logistical support</a:t>
            </a:r>
          </a:p>
        </p:txBody>
      </p:sp>
      <p:sp>
        <p:nvSpPr>
          <p:cNvPr id="103" name="Line 19"/>
          <p:cNvSpPr>
            <a:spLocks noChangeShapeType="1"/>
          </p:cNvSpPr>
          <p:nvPr/>
        </p:nvSpPr>
        <p:spPr bwMode="auto">
          <a:xfrm flipH="1">
            <a:off x="5435600" y="1989138"/>
            <a:ext cx="0" cy="503237"/>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104" name="Line 20"/>
          <p:cNvSpPr>
            <a:spLocks noChangeShapeType="1"/>
          </p:cNvSpPr>
          <p:nvPr/>
        </p:nvSpPr>
        <p:spPr bwMode="auto">
          <a:xfrm flipV="1">
            <a:off x="4140200" y="1371600"/>
            <a:ext cx="0" cy="1066800"/>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105" name="Line 21"/>
          <p:cNvSpPr>
            <a:spLocks noChangeShapeType="1"/>
          </p:cNvSpPr>
          <p:nvPr/>
        </p:nvSpPr>
        <p:spPr bwMode="auto">
          <a:xfrm flipH="1">
            <a:off x="4352636" y="1412874"/>
            <a:ext cx="0" cy="1025525"/>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106" name="Rectangle 23"/>
          <p:cNvSpPr>
            <a:spLocks noChangeArrowheads="1"/>
          </p:cNvSpPr>
          <p:nvPr/>
        </p:nvSpPr>
        <p:spPr bwMode="auto">
          <a:xfrm rot="16200000">
            <a:off x="7311231" y="2997995"/>
            <a:ext cx="1368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p>
            <a:pPr eaLnBrk="1" fontAlgn="auto" hangingPunct="1">
              <a:spcBef>
                <a:spcPts val="0"/>
              </a:spcBef>
              <a:spcAft>
                <a:spcPts val="0"/>
              </a:spcAft>
              <a:defRPr/>
            </a:pPr>
            <a:r>
              <a:rPr lang="en-US" kern="0">
                <a:solidFill>
                  <a:srgbClr val="92D050"/>
                </a:solidFill>
                <a:latin typeface="Arial" charset="0"/>
              </a:rPr>
              <a:t>Leadership+ Funding</a:t>
            </a:r>
          </a:p>
        </p:txBody>
      </p:sp>
      <p:sp>
        <p:nvSpPr>
          <p:cNvPr id="107" name="Text Box 24"/>
          <p:cNvSpPr txBox="1">
            <a:spLocks noChangeArrowheads="1"/>
          </p:cNvSpPr>
          <p:nvPr/>
        </p:nvSpPr>
        <p:spPr bwMode="auto">
          <a:xfrm>
            <a:off x="2482850" y="5589588"/>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1400" kern="0" dirty="0" smtClean="0">
                <a:solidFill>
                  <a:srgbClr val="000000"/>
                </a:solidFill>
              </a:rPr>
              <a:t>Information</a:t>
            </a:r>
          </a:p>
        </p:txBody>
      </p:sp>
      <p:sp>
        <p:nvSpPr>
          <p:cNvPr id="108" name="Line 25"/>
          <p:cNvSpPr>
            <a:spLocks noChangeShapeType="1"/>
          </p:cNvSpPr>
          <p:nvPr/>
        </p:nvSpPr>
        <p:spPr bwMode="auto">
          <a:xfrm flipH="1">
            <a:off x="2250432" y="5336875"/>
            <a:ext cx="574675" cy="6492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109" name="Rectangle 26"/>
          <p:cNvSpPr>
            <a:spLocks noChangeArrowheads="1"/>
          </p:cNvSpPr>
          <p:nvPr/>
        </p:nvSpPr>
        <p:spPr bwMode="auto">
          <a:xfrm>
            <a:off x="4587875" y="1630363"/>
            <a:ext cx="1949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1600" kern="0" dirty="0">
                <a:solidFill>
                  <a:sysClr val="windowText" lastClr="000000"/>
                </a:solidFill>
                <a:latin typeface="Arial" charset="0"/>
              </a:rPr>
              <a:t>Guidance/Fiduciary</a:t>
            </a:r>
          </a:p>
        </p:txBody>
      </p:sp>
      <p:sp>
        <p:nvSpPr>
          <p:cNvPr id="110" name="Text Box 28"/>
          <p:cNvSpPr txBox="1">
            <a:spLocks noChangeArrowheads="1"/>
          </p:cNvSpPr>
          <p:nvPr/>
        </p:nvSpPr>
        <p:spPr bwMode="auto">
          <a:xfrm>
            <a:off x="5951366" y="5516563"/>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1400" kern="0" dirty="0" smtClean="0">
                <a:solidFill>
                  <a:srgbClr val="000000"/>
                </a:solidFill>
              </a:rPr>
              <a:t>Information</a:t>
            </a:r>
          </a:p>
        </p:txBody>
      </p:sp>
      <p:sp>
        <p:nvSpPr>
          <p:cNvPr id="111" name="Line 29"/>
          <p:cNvSpPr>
            <a:spLocks noChangeShapeType="1"/>
          </p:cNvSpPr>
          <p:nvPr/>
        </p:nvSpPr>
        <p:spPr bwMode="auto">
          <a:xfrm>
            <a:off x="5912280" y="5445125"/>
            <a:ext cx="0" cy="5762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112" name="Rectangle 30"/>
          <p:cNvSpPr>
            <a:spLocks noChangeArrowheads="1"/>
          </p:cNvSpPr>
          <p:nvPr/>
        </p:nvSpPr>
        <p:spPr bwMode="auto">
          <a:xfrm>
            <a:off x="6588125" y="1557338"/>
            <a:ext cx="2087563" cy="5762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fontAlgn="auto" hangingPunct="1">
              <a:spcBef>
                <a:spcPts val="0"/>
              </a:spcBef>
              <a:spcAft>
                <a:spcPts val="0"/>
              </a:spcAft>
              <a:defRPr/>
            </a:pPr>
            <a:r>
              <a:rPr lang="en-US" sz="1600" kern="0" dirty="0" smtClean="0">
                <a:solidFill>
                  <a:sysClr val="windowText" lastClr="000000"/>
                </a:solidFill>
                <a:latin typeface="Arial" charset="0"/>
              </a:rPr>
              <a:t>Lead </a:t>
            </a:r>
            <a:r>
              <a:rPr lang="en-US" sz="1600" kern="0" dirty="0">
                <a:solidFill>
                  <a:sysClr val="windowText" lastClr="000000"/>
                </a:solidFill>
                <a:latin typeface="Arial" charset="0"/>
              </a:rPr>
              <a:t>of the </a:t>
            </a:r>
          </a:p>
          <a:p>
            <a:pPr algn="ctr" eaLnBrk="1" fontAlgn="auto" hangingPunct="1">
              <a:spcBef>
                <a:spcPts val="0"/>
              </a:spcBef>
              <a:spcAft>
                <a:spcPts val="0"/>
              </a:spcAft>
              <a:defRPr/>
            </a:pPr>
            <a:r>
              <a:rPr lang="en-US" sz="1600" kern="0" dirty="0" smtClean="0">
                <a:solidFill>
                  <a:sysClr val="windowText" lastClr="000000"/>
                </a:solidFill>
                <a:latin typeface="Arial" charset="0"/>
              </a:rPr>
              <a:t>Community (Arman)</a:t>
            </a:r>
            <a:endParaRPr lang="en-US" sz="1600" kern="0" dirty="0">
              <a:solidFill>
                <a:sysClr val="windowText" lastClr="000000"/>
              </a:solidFill>
              <a:latin typeface="Arial" charset="0"/>
            </a:endParaRPr>
          </a:p>
        </p:txBody>
      </p:sp>
      <p:sp>
        <p:nvSpPr>
          <p:cNvPr id="113" name="Line 34"/>
          <p:cNvSpPr>
            <a:spLocks noChangeShapeType="1"/>
          </p:cNvSpPr>
          <p:nvPr/>
        </p:nvSpPr>
        <p:spPr bwMode="auto">
          <a:xfrm flipV="1">
            <a:off x="685800" y="990600"/>
            <a:ext cx="2016125" cy="0"/>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114" name="Rectangle 7"/>
          <p:cNvSpPr>
            <a:spLocks noChangeArrowheads="1"/>
          </p:cNvSpPr>
          <p:nvPr/>
        </p:nvSpPr>
        <p:spPr bwMode="auto">
          <a:xfrm rot="401634">
            <a:off x="2737853" y="3761310"/>
            <a:ext cx="1704975" cy="1617663"/>
          </a:xfrm>
          <a:custGeom>
            <a:avLst/>
            <a:gdLst>
              <a:gd name="T0" fmla="*/ 0 w 3168700"/>
              <a:gd name="T1" fmla="*/ 38253101 h 1152525"/>
              <a:gd name="T2" fmla="*/ 1822 w 3168700"/>
              <a:gd name="T3" fmla="*/ 2304146 h 1152525"/>
              <a:gd name="T4" fmla="*/ 2768 w 3168700"/>
              <a:gd name="T5" fmla="*/ 81 h 1152525"/>
              <a:gd name="T6" fmla="*/ 3714 w 3168700"/>
              <a:gd name="T7" fmla="*/ 2304146 h 1152525"/>
              <a:gd name="T8" fmla="*/ 5536 w 3168700"/>
              <a:gd name="T9" fmla="*/ 38253353 h 1152525"/>
              <a:gd name="T10" fmla="*/ 3714 w 3168700"/>
              <a:gd name="T11" fmla="*/ 74202420 h 1152525"/>
              <a:gd name="T12" fmla="*/ 2768 w 3168700"/>
              <a:gd name="T13" fmla="*/ 76506454 h 1152525"/>
              <a:gd name="T14" fmla="*/ 1822 w 3168700"/>
              <a:gd name="T15" fmla="*/ 74202420 h 1152525"/>
              <a:gd name="T16" fmla="*/ 0 w 3168700"/>
              <a:gd name="T17" fmla="*/ 38253258 h 1152525"/>
              <a:gd name="T18" fmla="*/ 0 w 3168700"/>
              <a:gd name="T19" fmla="*/ 38253101 h 11525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8700"/>
              <a:gd name="T31" fmla="*/ 0 h 1152525"/>
              <a:gd name="T32" fmla="*/ 3168700 w 3168700"/>
              <a:gd name="T33" fmla="*/ 1152525 h 11525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8700" h="1152525">
                <a:moveTo>
                  <a:pt x="0" y="576263"/>
                </a:moveTo>
                <a:cubicBezTo>
                  <a:pt x="2" y="333957"/>
                  <a:pt x="416740" y="117535"/>
                  <a:pt x="1042798" y="34711"/>
                </a:cubicBezTo>
                <a:cubicBezTo>
                  <a:pt x="1216373" y="11748"/>
                  <a:pt x="1399651" y="1"/>
                  <a:pt x="1584351" y="1"/>
                </a:cubicBezTo>
                <a:cubicBezTo>
                  <a:pt x="1769052" y="1"/>
                  <a:pt x="1952330" y="11748"/>
                  <a:pt x="2125905" y="34711"/>
                </a:cubicBezTo>
                <a:cubicBezTo>
                  <a:pt x="2751966" y="117535"/>
                  <a:pt x="3168704" y="333960"/>
                  <a:pt x="3168700" y="576267"/>
                </a:cubicBezTo>
                <a:cubicBezTo>
                  <a:pt x="3168700" y="818573"/>
                  <a:pt x="2751963" y="1034997"/>
                  <a:pt x="2125903" y="1117820"/>
                </a:cubicBezTo>
                <a:cubicBezTo>
                  <a:pt x="1952328" y="1140783"/>
                  <a:pt x="1769050" y="1152530"/>
                  <a:pt x="1584350" y="1152530"/>
                </a:cubicBezTo>
                <a:cubicBezTo>
                  <a:pt x="1399650" y="1152530"/>
                  <a:pt x="1216372" y="1140783"/>
                  <a:pt x="1042796" y="1117820"/>
                </a:cubicBezTo>
                <a:cubicBezTo>
                  <a:pt x="416735" y="1034996"/>
                  <a:pt x="-2" y="818572"/>
                  <a:pt x="0" y="576265"/>
                </a:cubicBezTo>
                <a:lnTo>
                  <a:pt x="0" y="576263"/>
                </a:lnTo>
                <a:close/>
              </a:path>
            </a:pathLst>
          </a:custGeom>
          <a:noFill/>
          <a:ln w="9525">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fontAlgn="auto" hangingPunct="1">
              <a:spcBef>
                <a:spcPts val="0"/>
              </a:spcBef>
              <a:spcAft>
                <a:spcPts val="0"/>
              </a:spcAft>
              <a:defRPr/>
            </a:pPr>
            <a:r>
              <a:rPr lang="hu-HU" b="1" kern="0" dirty="0" err="1" smtClean="0">
                <a:solidFill>
                  <a:srgbClr val="FFFF00"/>
                </a:solidFill>
                <a:latin typeface="Arial" charset="0"/>
              </a:rPr>
              <a:t>Internal</a:t>
            </a:r>
            <a:r>
              <a:rPr lang="hu-HU" b="1" kern="0" dirty="0" smtClean="0">
                <a:solidFill>
                  <a:srgbClr val="FFFF00"/>
                </a:solidFill>
                <a:latin typeface="Arial" charset="0"/>
              </a:rPr>
              <a:t> </a:t>
            </a:r>
          </a:p>
          <a:p>
            <a:pPr algn="ctr" eaLnBrk="1" fontAlgn="auto" hangingPunct="1">
              <a:spcBef>
                <a:spcPts val="0"/>
              </a:spcBef>
              <a:spcAft>
                <a:spcPts val="0"/>
              </a:spcAft>
              <a:defRPr/>
            </a:pPr>
            <a:r>
              <a:rPr lang="hu-HU" b="1" kern="0" dirty="0" err="1" smtClean="0">
                <a:solidFill>
                  <a:srgbClr val="FFFF00"/>
                </a:solidFill>
                <a:latin typeface="Arial" charset="0"/>
              </a:rPr>
              <a:t>Control</a:t>
            </a:r>
            <a:endParaRPr lang="hu-HU" b="1" kern="0" dirty="0" smtClean="0">
              <a:solidFill>
                <a:srgbClr val="FFFF00"/>
              </a:solidFill>
              <a:latin typeface="Arial" charset="0"/>
            </a:endParaRPr>
          </a:p>
          <a:p>
            <a:pPr algn="ctr" eaLnBrk="1" fontAlgn="auto" hangingPunct="1">
              <a:spcBef>
                <a:spcPts val="0"/>
              </a:spcBef>
              <a:spcAft>
                <a:spcPts val="0"/>
              </a:spcAft>
              <a:defRPr/>
            </a:pPr>
            <a:r>
              <a:rPr lang="hu-HU" b="1" kern="0" dirty="0" smtClean="0">
                <a:solidFill>
                  <a:srgbClr val="FFFF00"/>
                </a:solidFill>
                <a:latin typeface="Arial" charset="0"/>
              </a:rPr>
              <a:t>WG</a:t>
            </a:r>
            <a:endParaRPr lang="en-US" b="1" kern="0" dirty="0">
              <a:solidFill>
                <a:srgbClr val="FFFF00"/>
              </a:solidFill>
              <a:latin typeface="Arial" charset="0"/>
            </a:endParaRPr>
          </a:p>
        </p:txBody>
      </p:sp>
      <p:sp>
        <p:nvSpPr>
          <p:cNvPr id="116" name="Rectangle 4"/>
          <p:cNvSpPr>
            <a:spLocks noChangeArrowheads="1"/>
          </p:cNvSpPr>
          <p:nvPr/>
        </p:nvSpPr>
        <p:spPr bwMode="auto">
          <a:xfrm>
            <a:off x="2568575" y="3009900"/>
            <a:ext cx="4171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fontAlgn="auto" hangingPunct="1">
              <a:spcBef>
                <a:spcPts val="0"/>
              </a:spcBef>
              <a:spcAft>
                <a:spcPts val="0"/>
              </a:spcAft>
              <a:defRPr/>
            </a:pPr>
            <a:r>
              <a:rPr lang="en-US" sz="2200" kern="0" dirty="0">
                <a:solidFill>
                  <a:srgbClr val="FFFF00"/>
                </a:solidFill>
                <a:latin typeface="Arial" charset="0"/>
              </a:rPr>
              <a:t>Internal Audit Community of Practice </a:t>
            </a:r>
          </a:p>
          <a:p>
            <a:pPr algn="ctr" eaLnBrk="1" fontAlgn="auto" hangingPunct="1">
              <a:spcBef>
                <a:spcPts val="0"/>
              </a:spcBef>
              <a:spcAft>
                <a:spcPts val="0"/>
              </a:spcAft>
              <a:defRPr/>
            </a:pPr>
            <a:r>
              <a:rPr lang="en-US" sz="2200" kern="0" dirty="0">
                <a:solidFill>
                  <a:srgbClr val="FFFF00"/>
                </a:solidFill>
                <a:latin typeface="Arial" charset="0"/>
              </a:rPr>
              <a:t>(</a:t>
            </a:r>
            <a:r>
              <a:rPr lang="en-US" sz="2200" kern="0" dirty="0" smtClean="0">
                <a:solidFill>
                  <a:srgbClr val="FFFF00"/>
                </a:solidFill>
                <a:latin typeface="Arial" charset="0"/>
              </a:rPr>
              <a:t>23 member countries)</a:t>
            </a:r>
            <a:endParaRPr lang="en-US" sz="2200" kern="0" dirty="0">
              <a:solidFill>
                <a:srgbClr val="FFFF00"/>
              </a:solidFill>
              <a:latin typeface="Arial" charset="0"/>
            </a:endParaRPr>
          </a:p>
        </p:txBody>
      </p:sp>
      <p:cxnSp>
        <p:nvCxnSpPr>
          <p:cNvPr id="17438" name="Straight Connector 125"/>
          <p:cNvCxnSpPr>
            <a:cxnSpLocks noChangeShapeType="1"/>
          </p:cNvCxnSpPr>
          <p:nvPr/>
        </p:nvCxnSpPr>
        <p:spPr bwMode="auto">
          <a:xfrm>
            <a:off x="5435600" y="1989138"/>
            <a:ext cx="1152525" cy="0"/>
          </a:xfrm>
          <a:prstGeom prst="line">
            <a:avLst/>
          </a:prstGeom>
          <a:noFill/>
          <a:ln w="22225" algn="ctr">
            <a:solidFill>
              <a:srgbClr val="000000"/>
            </a:solidFill>
            <a:round/>
            <a:headEnd/>
            <a:tailEnd/>
          </a:ln>
          <a:extLst>
            <a:ext uri="{909E8E84-426E-40DD-AFC4-6F175D3DCCD1}">
              <a14:hiddenFill xmlns:a14="http://schemas.microsoft.com/office/drawing/2010/main">
                <a:noFill/>
              </a14:hiddenFill>
            </a:ext>
          </a:extLst>
        </p:spPr>
      </p:cxnSp>
      <p:sp>
        <p:nvSpPr>
          <p:cNvPr id="127" name="Line 19"/>
          <p:cNvSpPr>
            <a:spLocks noChangeShapeType="1"/>
          </p:cNvSpPr>
          <p:nvPr/>
        </p:nvSpPr>
        <p:spPr bwMode="auto">
          <a:xfrm flipH="1">
            <a:off x="7740650" y="4076700"/>
            <a:ext cx="576263" cy="4763"/>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129" name="Rectangle 30"/>
          <p:cNvSpPr>
            <a:spLocks noChangeArrowheads="1"/>
          </p:cNvSpPr>
          <p:nvPr/>
        </p:nvSpPr>
        <p:spPr bwMode="auto">
          <a:xfrm>
            <a:off x="6672263" y="685800"/>
            <a:ext cx="2016125" cy="7270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fontAlgn="auto" hangingPunct="1">
              <a:spcBef>
                <a:spcPts val="0"/>
              </a:spcBef>
              <a:spcAft>
                <a:spcPts val="0"/>
              </a:spcAft>
              <a:defRPr/>
            </a:pPr>
            <a:r>
              <a:rPr lang="en-US" sz="1600" kern="0" dirty="0" smtClean="0">
                <a:solidFill>
                  <a:sysClr val="windowText" lastClr="000000"/>
                </a:solidFill>
                <a:latin typeface="Arial" charset="0"/>
              </a:rPr>
              <a:t>Bank TL (Elena)</a:t>
            </a:r>
          </a:p>
          <a:p>
            <a:pPr algn="ctr" eaLnBrk="1" fontAlgn="auto" hangingPunct="1">
              <a:spcBef>
                <a:spcPts val="0"/>
              </a:spcBef>
              <a:spcAft>
                <a:spcPts val="0"/>
              </a:spcAft>
              <a:defRPr/>
            </a:pPr>
            <a:r>
              <a:rPr lang="en-US" sz="1600" kern="0" dirty="0" smtClean="0">
                <a:solidFill>
                  <a:sysClr val="windowText" lastClr="000000"/>
                </a:solidFill>
                <a:latin typeface="Arial" charset="0"/>
              </a:rPr>
              <a:t>SC member (Marius)</a:t>
            </a:r>
            <a:endParaRPr lang="en-US" sz="1600" kern="0" dirty="0">
              <a:solidFill>
                <a:sysClr val="windowText" lastClr="000000"/>
              </a:solidFill>
              <a:latin typeface="Arial" charset="0"/>
            </a:endParaRPr>
          </a:p>
        </p:txBody>
      </p:sp>
      <p:sp>
        <p:nvSpPr>
          <p:cNvPr id="130" name="Line 34"/>
          <p:cNvSpPr>
            <a:spLocks noChangeShapeType="1"/>
          </p:cNvSpPr>
          <p:nvPr/>
        </p:nvSpPr>
        <p:spPr bwMode="auto">
          <a:xfrm flipH="1" flipV="1">
            <a:off x="6227763" y="1143000"/>
            <a:ext cx="431800" cy="0"/>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charset="0"/>
            </a:endParaRPr>
          </a:p>
        </p:txBody>
      </p:sp>
      <p:sp>
        <p:nvSpPr>
          <p:cNvPr id="37" name="Rectangle 7"/>
          <p:cNvSpPr>
            <a:spLocks noChangeArrowheads="1"/>
          </p:cNvSpPr>
          <p:nvPr/>
        </p:nvSpPr>
        <p:spPr bwMode="auto">
          <a:xfrm rot="20774328">
            <a:off x="4671018" y="3799410"/>
            <a:ext cx="1624013" cy="1541462"/>
          </a:xfrm>
          <a:custGeom>
            <a:avLst/>
            <a:gdLst>
              <a:gd name="T0" fmla="*/ 0 w 3168700"/>
              <a:gd name="T1" fmla="*/ 27286612 h 1152525"/>
              <a:gd name="T2" fmla="*/ 1297 w 3168700"/>
              <a:gd name="T3" fmla="*/ 1643596 h 1152525"/>
              <a:gd name="T4" fmla="*/ 1970 w 3168700"/>
              <a:gd name="T5" fmla="*/ 64 h 1152525"/>
              <a:gd name="T6" fmla="*/ 2643 w 3168700"/>
              <a:gd name="T7" fmla="*/ 1643596 h 1152525"/>
              <a:gd name="T8" fmla="*/ 3940 w 3168700"/>
              <a:gd name="T9" fmla="*/ 27286785 h 1152525"/>
              <a:gd name="T10" fmla="*/ 2643 w 3168700"/>
              <a:gd name="T11" fmla="*/ 52929891 h 1152525"/>
              <a:gd name="T12" fmla="*/ 1970 w 3168700"/>
              <a:gd name="T13" fmla="*/ 54573397 h 1152525"/>
              <a:gd name="T14" fmla="*/ 1297 w 3168700"/>
              <a:gd name="T15" fmla="*/ 52929891 h 1152525"/>
              <a:gd name="T16" fmla="*/ 0 w 3168700"/>
              <a:gd name="T17" fmla="*/ 27286698 h 1152525"/>
              <a:gd name="T18" fmla="*/ 0 w 3168700"/>
              <a:gd name="T19" fmla="*/ 27286612 h 11525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8700"/>
              <a:gd name="T31" fmla="*/ 0 h 1152525"/>
              <a:gd name="T32" fmla="*/ 3168700 w 3168700"/>
              <a:gd name="T33" fmla="*/ 1152525 h 11525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8700" h="1152525">
                <a:moveTo>
                  <a:pt x="0" y="576263"/>
                </a:moveTo>
                <a:cubicBezTo>
                  <a:pt x="2" y="333957"/>
                  <a:pt x="416740" y="117535"/>
                  <a:pt x="1042798" y="34711"/>
                </a:cubicBezTo>
                <a:cubicBezTo>
                  <a:pt x="1216373" y="11748"/>
                  <a:pt x="1399651" y="1"/>
                  <a:pt x="1584351" y="1"/>
                </a:cubicBezTo>
                <a:cubicBezTo>
                  <a:pt x="1769052" y="1"/>
                  <a:pt x="1952330" y="11748"/>
                  <a:pt x="2125905" y="34711"/>
                </a:cubicBezTo>
                <a:cubicBezTo>
                  <a:pt x="2751966" y="117535"/>
                  <a:pt x="3168704" y="333960"/>
                  <a:pt x="3168700" y="576267"/>
                </a:cubicBezTo>
                <a:cubicBezTo>
                  <a:pt x="3168700" y="818573"/>
                  <a:pt x="2751963" y="1034997"/>
                  <a:pt x="2125903" y="1117820"/>
                </a:cubicBezTo>
                <a:cubicBezTo>
                  <a:pt x="1952328" y="1140783"/>
                  <a:pt x="1769050" y="1152530"/>
                  <a:pt x="1584350" y="1152530"/>
                </a:cubicBezTo>
                <a:cubicBezTo>
                  <a:pt x="1399650" y="1152530"/>
                  <a:pt x="1216372" y="1140783"/>
                  <a:pt x="1042796" y="1117820"/>
                </a:cubicBezTo>
                <a:cubicBezTo>
                  <a:pt x="416735" y="1034996"/>
                  <a:pt x="-2" y="818572"/>
                  <a:pt x="0" y="576265"/>
                </a:cubicBezTo>
                <a:lnTo>
                  <a:pt x="0" y="576263"/>
                </a:lnTo>
                <a:close/>
              </a:path>
            </a:pathLst>
          </a:custGeom>
          <a:noFill/>
          <a:ln w="9525">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fontAlgn="auto" hangingPunct="1">
              <a:spcBef>
                <a:spcPts val="0"/>
              </a:spcBef>
              <a:spcAft>
                <a:spcPts val="0"/>
              </a:spcAft>
              <a:defRPr/>
            </a:pPr>
            <a:r>
              <a:rPr lang="en-US" b="1" kern="0" dirty="0" smtClean="0">
                <a:solidFill>
                  <a:srgbClr val="FFFF00"/>
                </a:solidFill>
                <a:latin typeface="Arial" charset="0"/>
              </a:rPr>
              <a:t>Audit in </a:t>
            </a:r>
          </a:p>
          <a:p>
            <a:pPr algn="ctr" eaLnBrk="1" fontAlgn="auto" hangingPunct="1">
              <a:spcBef>
                <a:spcPts val="0"/>
              </a:spcBef>
              <a:spcAft>
                <a:spcPts val="0"/>
              </a:spcAft>
              <a:defRPr/>
            </a:pPr>
            <a:r>
              <a:rPr lang="en-US" b="1" kern="0" dirty="0" smtClean="0">
                <a:solidFill>
                  <a:srgbClr val="FFFF00"/>
                </a:solidFill>
                <a:latin typeface="Arial" charset="0"/>
              </a:rPr>
              <a:t>Practice</a:t>
            </a:r>
          </a:p>
          <a:p>
            <a:pPr algn="ctr" eaLnBrk="1" fontAlgn="auto" hangingPunct="1">
              <a:spcBef>
                <a:spcPts val="0"/>
              </a:spcBef>
              <a:spcAft>
                <a:spcPts val="0"/>
              </a:spcAft>
              <a:defRPr/>
            </a:pPr>
            <a:r>
              <a:rPr lang="en-US" b="1" kern="0" dirty="0" smtClean="0">
                <a:solidFill>
                  <a:srgbClr val="FFFF00"/>
                </a:solidFill>
                <a:latin typeface="Arial" charset="0"/>
              </a:rPr>
              <a:t>(</a:t>
            </a:r>
            <a:r>
              <a:rPr lang="en-US" b="1" kern="0" dirty="0" err="1" smtClean="0">
                <a:solidFill>
                  <a:srgbClr val="FFFF00"/>
                </a:solidFill>
                <a:latin typeface="Arial" charset="0"/>
              </a:rPr>
              <a:t>AiP</a:t>
            </a:r>
            <a:r>
              <a:rPr lang="en-US" b="1" kern="0" dirty="0" smtClean="0">
                <a:solidFill>
                  <a:srgbClr val="FFFF00"/>
                </a:solidFill>
                <a:latin typeface="Arial" charset="0"/>
              </a:rPr>
              <a:t>)</a:t>
            </a:r>
            <a:endParaRPr lang="en-US" b="1" kern="0" dirty="0">
              <a:solidFill>
                <a:srgbClr val="FFFF00"/>
              </a:solidFill>
              <a:latin typeface="Arial" charset="0"/>
            </a:endParaRPr>
          </a:p>
        </p:txBody>
      </p:sp>
      <p:sp>
        <p:nvSpPr>
          <p:cNvPr id="93" name="Text Box 9"/>
          <p:cNvSpPr txBox="1">
            <a:spLocks noChangeArrowheads="1"/>
          </p:cNvSpPr>
          <p:nvPr/>
        </p:nvSpPr>
        <p:spPr bwMode="auto">
          <a:xfrm rot="16200000">
            <a:off x="-2093120" y="2978944"/>
            <a:ext cx="5286377" cy="373062"/>
          </a:xfrm>
          <a:prstGeom prst="rect">
            <a:avLst/>
          </a:prstGeom>
          <a:solidFill>
            <a:srgbClr val="FFC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kern="0" dirty="0" smtClean="0">
                <a:solidFill>
                  <a:srgbClr val="000000"/>
                </a:solidFill>
              </a:rPr>
              <a:t>Secretariat</a:t>
            </a:r>
          </a:p>
        </p:txBody>
      </p:sp>
    </p:spTree>
    <p:extLst>
      <p:ext uri="{BB962C8B-B14F-4D97-AF65-F5344CB8AC3E}">
        <p14:creationId xmlns:p14="http://schemas.microsoft.com/office/powerpoint/2010/main" val="329767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49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9792E3-0ED1-4636-9AD2-0933D53E70C7}" type="slidenum">
              <a:rPr lang="en-US" smtClean="0"/>
              <a:pPr/>
              <a:t>5</a:t>
            </a:fld>
            <a:endParaRPr lang="en-US" dirty="0"/>
          </a:p>
        </p:txBody>
      </p:sp>
      <p:sp>
        <p:nvSpPr>
          <p:cNvPr id="6" name="Заголовок 1"/>
          <p:cNvSpPr>
            <a:spLocks noGrp="1"/>
          </p:cNvSpPr>
          <p:nvPr>
            <p:ph type="title"/>
          </p:nvPr>
        </p:nvSpPr>
        <p:spPr>
          <a:xfrm>
            <a:off x="3352800" y="304800"/>
            <a:ext cx="5486400" cy="685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r>
              <a:rPr lang="en-GB" sz="3200" b="1" dirty="0" smtClean="0">
                <a:solidFill>
                  <a:srgbClr val="0070C0"/>
                </a:solidFill>
                <a:latin typeface="Arial" charset="0"/>
                <a:ea typeface="+mn-ea"/>
                <a:cs typeface="+mn-cs"/>
              </a:rPr>
              <a:t>Strategic Priorities</a:t>
            </a:r>
            <a:endParaRPr lang="en-GB" sz="3200" b="1" dirty="0">
              <a:solidFill>
                <a:srgbClr val="0070C0"/>
              </a:solidFill>
              <a:latin typeface="Arial" charset="0"/>
              <a:ea typeface="+mn-ea"/>
              <a:cs typeface="+mn-cs"/>
            </a:endParaRPr>
          </a:p>
        </p:txBody>
      </p:sp>
      <p:sp>
        <p:nvSpPr>
          <p:cNvPr id="7" name="Tartalom helye 1"/>
          <p:cNvSpPr>
            <a:spLocks noGrp="1"/>
          </p:cNvSpPr>
          <p:nvPr>
            <p:ph idx="1"/>
          </p:nvPr>
        </p:nvSpPr>
        <p:spPr>
          <a:xfrm>
            <a:off x="381000" y="1371600"/>
            <a:ext cx="8229600" cy="2830829"/>
          </a:xfrm>
        </p:spPr>
        <p:txBody>
          <a:bodyPr>
            <a:noAutofit/>
          </a:bodyPr>
          <a:lstStyle/>
          <a:p>
            <a:pPr marL="0" indent="0" algn="just">
              <a:buNone/>
            </a:pPr>
            <a:r>
              <a:rPr lang="en-US" sz="1600" b="1" dirty="0">
                <a:solidFill>
                  <a:srgbClr val="C00000"/>
                </a:solidFill>
              </a:rPr>
              <a:t>Priority themes </a:t>
            </a:r>
            <a:r>
              <a:rPr lang="en-US" sz="1600" b="1" dirty="0" smtClean="0">
                <a:solidFill>
                  <a:srgbClr val="C00000"/>
                </a:solidFill>
              </a:rPr>
              <a:t>in FY 2016-2017 and within the next five years</a:t>
            </a:r>
            <a:r>
              <a:rPr lang="en-US" sz="1600" dirty="0" smtClean="0">
                <a:solidFill>
                  <a:srgbClr val="C00000"/>
                </a:solidFill>
              </a:rPr>
              <a:t>:</a:t>
            </a:r>
            <a:endParaRPr lang="hu-HU" sz="1600" dirty="0">
              <a:solidFill>
                <a:srgbClr val="C00000"/>
              </a:solidFill>
            </a:endParaRPr>
          </a:p>
          <a:p>
            <a:pPr lvl="0" algn="just">
              <a:buFont typeface="Wingdings" panose="05000000000000000000" pitchFamily="2" charset="2"/>
              <a:buChar char="ü"/>
            </a:pPr>
            <a:r>
              <a:rPr lang="en-US" sz="1600" b="1" dirty="0" smtClean="0">
                <a:solidFill>
                  <a:srgbClr val="C00000"/>
                </a:solidFill>
              </a:rPr>
              <a:t>Public Internal Control </a:t>
            </a:r>
            <a:r>
              <a:rPr lang="en-US" sz="1600" dirty="0" smtClean="0">
                <a:solidFill>
                  <a:srgbClr val="0070C0"/>
                </a:solidFill>
              </a:rPr>
              <a:t>- FMC </a:t>
            </a:r>
            <a:r>
              <a:rPr lang="en-US" sz="1600" dirty="0">
                <a:solidFill>
                  <a:srgbClr val="0070C0"/>
                </a:solidFill>
              </a:rPr>
              <a:t>implementation with emphasize on accountability and transparency (new </a:t>
            </a:r>
            <a:r>
              <a:rPr lang="en-US" sz="1600" dirty="0" err="1" smtClean="0">
                <a:solidFill>
                  <a:srgbClr val="0070C0"/>
                </a:solidFill>
              </a:rPr>
              <a:t>ICWG</a:t>
            </a:r>
            <a:r>
              <a:rPr lang="en-US" sz="1600" dirty="0" smtClean="0">
                <a:solidFill>
                  <a:srgbClr val="0070C0"/>
                </a:solidFill>
              </a:rPr>
              <a:t>)</a:t>
            </a:r>
            <a:endParaRPr lang="hu-HU" sz="1600" dirty="0">
              <a:solidFill>
                <a:srgbClr val="0070C0"/>
              </a:solidFill>
            </a:endParaRPr>
          </a:p>
          <a:p>
            <a:pPr lvl="0" algn="just">
              <a:buFont typeface="Wingdings" panose="05000000000000000000" pitchFamily="2" charset="2"/>
              <a:buChar char="ü"/>
            </a:pPr>
            <a:r>
              <a:rPr lang="en-US" sz="1600" b="1" dirty="0" err="1" smtClean="0">
                <a:solidFill>
                  <a:srgbClr val="C00000"/>
                </a:solidFill>
              </a:rPr>
              <a:t>RIFIX</a:t>
            </a:r>
            <a:r>
              <a:rPr lang="en-US" sz="1600" b="1" dirty="0" smtClean="0">
                <a:solidFill>
                  <a:srgbClr val="C00000"/>
                </a:solidFill>
              </a:rPr>
              <a:t> </a:t>
            </a:r>
            <a:r>
              <a:rPr lang="en-US" sz="1600" b="1" dirty="0" err="1" smtClean="0">
                <a:solidFill>
                  <a:srgbClr val="C00000"/>
                </a:solidFill>
              </a:rPr>
              <a:t>WG</a:t>
            </a:r>
            <a:r>
              <a:rPr lang="en-US" sz="1600" b="1" dirty="0" smtClean="0">
                <a:solidFill>
                  <a:srgbClr val="C00000"/>
                </a:solidFill>
              </a:rPr>
              <a:t> </a:t>
            </a:r>
            <a:r>
              <a:rPr lang="en-US" sz="1600" dirty="0" smtClean="0">
                <a:solidFill>
                  <a:srgbClr val="0070C0"/>
                </a:solidFill>
              </a:rPr>
              <a:t>- Relationship </a:t>
            </a:r>
            <a:r>
              <a:rPr lang="en-US" sz="1600" dirty="0">
                <a:solidFill>
                  <a:srgbClr val="0070C0"/>
                </a:solidFill>
              </a:rPr>
              <a:t>of Internal Audit with Financial Inspection and External Audit </a:t>
            </a:r>
            <a:r>
              <a:rPr lang="en-US" sz="1600" dirty="0" smtClean="0">
                <a:solidFill>
                  <a:srgbClr val="0070C0"/>
                </a:solidFill>
              </a:rPr>
              <a:t>(continuing </a:t>
            </a:r>
            <a:r>
              <a:rPr lang="en-US" sz="1600" dirty="0">
                <a:solidFill>
                  <a:srgbClr val="0070C0"/>
                </a:solidFill>
              </a:rPr>
              <a:t>working </a:t>
            </a:r>
            <a:r>
              <a:rPr lang="en-US" sz="1600" dirty="0" smtClean="0">
                <a:solidFill>
                  <a:srgbClr val="0070C0"/>
                </a:solidFill>
              </a:rPr>
              <a:t>group to be closed in FY 2017)</a:t>
            </a:r>
            <a:endParaRPr lang="hu-HU" sz="1600" dirty="0">
              <a:solidFill>
                <a:srgbClr val="0070C0"/>
              </a:solidFill>
            </a:endParaRPr>
          </a:p>
          <a:p>
            <a:pPr lvl="0" algn="just">
              <a:buFont typeface="Wingdings" panose="05000000000000000000" pitchFamily="2" charset="2"/>
              <a:buChar char="ü"/>
            </a:pPr>
            <a:r>
              <a:rPr lang="en-US" sz="1600" b="1" dirty="0" smtClean="0">
                <a:solidFill>
                  <a:srgbClr val="C00000"/>
                </a:solidFill>
              </a:rPr>
              <a:t>Audit in Practice </a:t>
            </a:r>
            <a:r>
              <a:rPr lang="en-US" sz="1600" dirty="0" smtClean="0">
                <a:solidFill>
                  <a:srgbClr val="0070C0"/>
                </a:solidFill>
              </a:rPr>
              <a:t>- Practical </a:t>
            </a:r>
            <a:r>
              <a:rPr lang="en-US" sz="1600" dirty="0">
                <a:solidFill>
                  <a:srgbClr val="0070C0"/>
                </a:solidFill>
              </a:rPr>
              <a:t>implementation of audit cycle, different type and models of audits, including IT solutions  </a:t>
            </a:r>
            <a:r>
              <a:rPr lang="en-US" sz="1600" dirty="0" smtClean="0">
                <a:solidFill>
                  <a:srgbClr val="0070C0"/>
                </a:solidFill>
              </a:rPr>
              <a:t>(</a:t>
            </a:r>
            <a:r>
              <a:rPr lang="en-US" sz="1600" dirty="0" err="1" smtClean="0">
                <a:solidFill>
                  <a:srgbClr val="0070C0"/>
                </a:solidFill>
              </a:rPr>
              <a:t>AiP</a:t>
            </a:r>
            <a:r>
              <a:rPr lang="en-US" sz="1600" dirty="0" smtClean="0">
                <a:solidFill>
                  <a:srgbClr val="0070C0"/>
                </a:solidFill>
              </a:rPr>
              <a:t> - new </a:t>
            </a:r>
            <a:r>
              <a:rPr lang="en-US" sz="1600" dirty="0" err="1" smtClean="0">
                <a:solidFill>
                  <a:srgbClr val="0070C0"/>
                </a:solidFill>
              </a:rPr>
              <a:t>WG</a:t>
            </a:r>
            <a:r>
              <a:rPr lang="en-US" sz="1600" dirty="0" smtClean="0">
                <a:solidFill>
                  <a:srgbClr val="0070C0"/>
                </a:solidFill>
              </a:rPr>
              <a:t>)</a:t>
            </a:r>
            <a:endParaRPr lang="hu-HU" sz="1600" dirty="0">
              <a:solidFill>
                <a:srgbClr val="0070C0"/>
              </a:solidFill>
            </a:endParaRPr>
          </a:p>
          <a:p>
            <a:pPr lvl="0" algn="just">
              <a:buFont typeface="Wingdings" panose="05000000000000000000" pitchFamily="2" charset="2"/>
              <a:buChar char="ü"/>
            </a:pPr>
            <a:r>
              <a:rPr lang="en-US" sz="1600" b="1" dirty="0">
                <a:solidFill>
                  <a:srgbClr val="C00000"/>
                </a:solidFill>
              </a:rPr>
              <a:t>Central </a:t>
            </a:r>
            <a:r>
              <a:rPr lang="en-US" sz="1600" b="1" dirty="0" smtClean="0">
                <a:solidFill>
                  <a:srgbClr val="C00000"/>
                </a:solidFill>
              </a:rPr>
              <a:t>Harmonization Units</a:t>
            </a:r>
            <a:r>
              <a:rPr lang="en-US" sz="1600" dirty="0">
                <a:solidFill>
                  <a:srgbClr val="0070C0"/>
                </a:solidFill>
              </a:rPr>
              <a:t>:</a:t>
            </a:r>
            <a:r>
              <a:rPr lang="en-US" sz="1600" dirty="0" smtClean="0">
                <a:solidFill>
                  <a:srgbClr val="0070C0"/>
                </a:solidFill>
              </a:rPr>
              <a:t> </a:t>
            </a:r>
            <a:r>
              <a:rPr lang="en-US" sz="1600" dirty="0">
                <a:solidFill>
                  <a:srgbClr val="0070C0"/>
                </a:solidFill>
              </a:rPr>
              <a:t>challenges at </a:t>
            </a:r>
            <a:r>
              <a:rPr lang="en-US" sz="1600" dirty="0" smtClean="0">
                <a:solidFill>
                  <a:srgbClr val="0070C0"/>
                </a:solidFill>
              </a:rPr>
              <a:t>different stages of reform</a:t>
            </a:r>
            <a:endParaRPr lang="hu-HU" sz="1600" dirty="0">
              <a:solidFill>
                <a:srgbClr val="0070C0"/>
              </a:solidFill>
            </a:endParaRPr>
          </a:p>
          <a:p>
            <a:pPr lvl="0" algn="just">
              <a:buFont typeface="Wingdings" panose="05000000000000000000" pitchFamily="2" charset="2"/>
              <a:buChar char="ü"/>
            </a:pPr>
            <a:r>
              <a:rPr lang="en-US" sz="1600" b="1" dirty="0">
                <a:solidFill>
                  <a:srgbClr val="C00000"/>
                </a:solidFill>
              </a:rPr>
              <a:t>Promotion of </a:t>
            </a:r>
            <a:r>
              <a:rPr lang="en-US" sz="1600" b="1" dirty="0" smtClean="0">
                <a:solidFill>
                  <a:srgbClr val="C00000"/>
                </a:solidFill>
              </a:rPr>
              <a:t>IAC</a:t>
            </a:r>
            <a:r>
              <a:rPr lang="hu-HU" sz="1600" b="1" dirty="0" smtClean="0">
                <a:solidFill>
                  <a:srgbClr val="C00000"/>
                </a:solidFill>
              </a:rPr>
              <a:t>O</a:t>
            </a:r>
            <a:r>
              <a:rPr lang="en-US" sz="1600" b="1" dirty="0" smtClean="0">
                <a:solidFill>
                  <a:srgbClr val="C00000"/>
                </a:solidFill>
              </a:rPr>
              <a:t>P</a:t>
            </a:r>
            <a:r>
              <a:rPr lang="en-US" sz="1600" dirty="0">
                <a:solidFill>
                  <a:srgbClr val="0070C0"/>
                </a:solidFill>
              </a:rPr>
              <a:t>, including the existing knowledge products and experience gained in ongoing and previous working groups: T&amp;C, CPD, RA, QA, Body of knowledge</a:t>
            </a:r>
            <a:endParaRPr lang="hu-HU" sz="1600" dirty="0">
              <a:solidFill>
                <a:srgbClr val="0070C0"/>
              </a:solidFill>
            </a:endParaRPr>
          </a:p>
          <a:p>
            <a:pPr marL="0" indent="0" algn="just">
              <a:buNone/>
            </a:pPr>
            <a:endParaRPr lang="hu-HU" sz="1000" b="1" dirty="0" smtClean="0"/>
          </a:p>
          <a:p>
            <a:pPr algn="just"/>
            <a:endParaRPr lang="hu-HU" sz="1600" dirty="0"/>
          </a:p>
        </p:txBody>
      </p:sp>
      <p:sp>
        <p:nvSpPr>
          <p:cNvPr id="8" name="Rectangle 7"/>
          <p:cNvSpPr/>
          <p:nvPr/>
        </p:nvSpPr>
        <p:spPr>
          <a:xfrm>
            <a:off x="381000" y="4584918"/>
            <a:ext cx="8229600" cy="1815882"/>
          </a:xfrm>
          <a:prstGeom prst="rect">
            <a:avLst/>
          </a:prstGeom>
        </p:spPr>
        <p:txBody>
          <a:bodyPr wrap="square">
            <a:spAutoFit/>
          </a:bodyPr>
          <a:lstStyle/>
          <a:p>
            <a:pPr algn="just"/>
            <a:r>
              <a:rPr lang="en-US" sz="1600" b="1" dirty="0">
                <a:solidFill>
                  <a:srgbClr val="C00000"/>
                </a:solidFill>
              </a:rPr>
              <a:t>The format of events proposed:</a:t>
            </a:r>
            <a:endParaRPr lang="hu-HU" sz="1600" b="1" dirty="0">
              <a:solidFill>
                <a:srgbClr val="C00000"/>
              </a:solidFill>
            </a:endParaRPr>
          </a:p>
          <a:p>
            <a:pPr lvl="0" algn="just">
              <a:lnSpc>
                <a:spcPct val="150000"/>
              </a:lnSpc>
              <a:buFont typeface="Wingdings" panose="05000000000000000000" pitchFamily="2" charset="2"/>
              <a:buChar char="ü"/>
            </a:pPr>
            <a:r>
              <a:rPr lang="en-US" sz="1600" dirty="0">
                <a:solidFill>
                  <a:srgbClr val="0070C0"/>
                </a:solidFill>
              </a:rPr>
              <a:t> Plenary, working group, thematic meetings, </a:t>
            </a:r>
            <a:r>
              <a:rPr lang="en-US" sz="1600" dirty="0" smtClean="0">
                <a:solidFill>
                  <a:srgbClr val="0070C0"/>
                </a:solidFill>
              </a:rPr>
              <a:t>ExCom </a:t>
            </a:r>
            <a:r>
              <a:rPr lang="en-US" sz="1600" dirty="0">
                <a:solidFill>
                  <a:srgbClr val="0070C0"/>
                </a:solidFill>
              </a:rPr>
              <a:t>members  and leaders’ meeting,  study visit</a:t>
            </a:r>
            <a:endParaRPr lang="hu-HU" sz="1600" dirty="0">
              <a:solidFill>
                <a:srgbClr val="0070C0"/>
              </a:solidFill>
            </a:endParaRPr>
          </a:p>
          <a:p>
            <a:pPr lvl="0" algn="just">
              <a:lnSpc>
                <a:spcPct val="150000"/>
              </a:lnSpc>
              <a:buFont typeface="Wingdings" panose="05000000000000000000" pitchFamily="2" charset="2"/>
              <a:buChar char="ü"/>
            </a:pPr>
            <a:r>
              <a:rPr lang="en-US" sz="1600" dirty="0">
                <a:solidFill>
                  <a:srgbClr val="0070C0"/>
                </a:solidFill>
              </a:rPr>
              <a:t> Promotion activities, including distribution and of existing knowledge </a:t>
            </a:r>
            <a:r>
              <a:rPr lang="en-US" sz="1600" dirty="0" smtClean="0">
                <a:solidFill>
                  <a:srgbClr val="0070C0"/>
                </a:solidFill>
              </a:rPr>
              <a:t>products</a:t>
            </a:r>
            <a:endParaRPr lang="hu-HU" sz="1600" dirty="0">
              <a:solidFill>
                <a:srgbClr val="0070C0"/>
              </a:solidFill>
            </a:endParaRPr>
          </a:p>
          <a:p>
            <a:pPr lvl="0" algn="just">
              <a:lnSpc>
                <a:spcPct val="150000"/>
              </a:lnSpc>
              <a:buFont typeface="Wingdings" panose="05000000000000000000" pitchFamily="2" charset="2"/>
              <a:buChar char="ü"/>
            </a:pPr>
            <a:r>
              <a:rPr lang="en-US" sz="1600" dirty="0">
                <a:solidFill>
                  <a:srgbClr val="0070C0"/>
                </a:solidFill>
              </a:rPr>
              <a:t> </a:t>
            </a:r>
            <a:r>
              <a:rPr lang="en-US" sz="1600" dirty="0" err="1">
                <a:solidFill>
                  <a:srgbClr val="0070C0"/>
                </a:solidFill>
              </a:rPr>
              <a:t>IACOP</a:t>
            </a:r>
            <a:r>
              <a:rPr lang="en-US" sz="1600" dirty="0">
                <a:solidFill>
                  <a:srgbClr val="0070C0"/>
                </a:solidFill>
              </a:rPr>
              <a:t> peers’ advisory missions and reverse study visit (</a:t>
            </a:r>
            <a:r>
              <a:rPr lang="en-US" sz="1600" dirty="0" smtClean="0">
                <a:solidFill>
                  <a:srgbClr val="0070C0"/>
                </a:solidFill>
              </a:rPr>
              <a:t>type </a:t>
            </a:r>
            <a:r>
              <a:rPr lang="en-US" sz="1600" dirty="0">
                <a:solidFill>
                  <a:srgbClr val="0070C0"/>
                </a:solidFill>
              </a:rPr>
              <a:t>of thematic meeting)</a:t>
            </a:r>
            <a:endParaRPr lang="hu-HU" sz="1600" dirty="0">
              <a:solidFill>
                <a:srgbClr val="0070C0"/>
              </a:solidFill>
            </a:endParaRPr>
          </a:p>
          <a:p>
            <a:pPr lvl="0" algn="just">
              <a:lnSpc>
                <a:spcPct val="150000"/>
              </a:lnSpc>
              <a:buFont typeface="Wingdings" panose="05000000000000000000" pitchFamily="2" charset="2"/>
              <a:buChar char="ü"/>
            </a:pPr>
            <a:r>
              <a:rPr lang="en-US" sz="1600" dirty="0">
                <a:solidFill>
                  <a:srgbClr val="0070C0"/>
                </a:solidFill>
              </a:rPr>
              <a:t> Videoconferences, webinars </a:t>
            </a:r>
            <a:r>
              <a:rPr lang="en-US" sz="1600" dirty="0" smtClean="0">
                <a:solidFill>
                  <a:srgbClr val="0070C0"/>
                </a:solidFill>
              </a:rPr>
              <a:t>(for </a:t>
            </a:r>
            <a:r>
              <a:rPr lang="en-US" sz="1600" dirty="0">
                <a:solidFill>
                  <a:srgbClr val="0070C0"/>
                </a:solidFill>
              </a:rPr>
              <a:t>thematic meetings)</a:t>
            </a:r>
            <a:endParaRPr lang="hu-HU" sz="1600" dirty="0">
              <a:solidFill>
                <a:srgbClr val="0070C0"/>
              </a:solidFill>
            </a:endParaRPr>
          </a:p>
        </p:txBody>
      </p:sp>
      <p:pic>
        <p:nvPicPr>
          <p:cNvPr id="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5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ChangeArrowheads="1"/>
          </p:cNvSpPr>
          <p:nvPr/>
        </p:nvSpPr>
        <p:spPr bwMode="auto">
          <a:xfrm>
            <a:off x="1981201" y="142875"/>
            <a:ext cx="8077199"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200" b="1" dirty="0" smtClean="0">
                <a:solidFill>
                  <a:srgbClr val="0070C0"/>
                </a:solidFill>
              </a:rPr>
              <a:t>Good Practice Products</a:t>
            </a:r>
            <a:endParaRPr lang="en-US" altLang="en-US" sz="3200" b="1" dirty="0">
              <a:solidFill>
                <a:srgbClr val="0070C0"/>
              </a:solidFill>
            </a:endParaRP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38" y="2285777"/>
            <a:ext cx="1733470" cy="259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289" y="1219200"/>
            <a:ext cx="1690111" cy="259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962622"/>
            <a:ext cx="1708743" cy="259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219200"/>
            <a:ext cx="1752600" cy="262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4190999" y="3962621"/>
            <a:ext cx="1833555" cy="2591023"/>
          </a:xfrm>
          <a:prstGeom prst="rect">
            <a:avLst/>
          </a:prstGeom>
        </p:spPr>
      </p:pic>
      <p:pic>
        <p:nvPicPr>
          <p:cNvPr id="14"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286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8915" y="1905000"/>
            <a:ext cx="2671032"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970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70262" y="381000"/>
            <a:ext cx="5773738"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3200" b="1" dirty="0" smtClean="0">
                <a:solidFill>
                  <a:srgbClr val="0070C0"/>
                </a:solidFill>
                <a:latin typeface="Arial" charset="0"/>
                <a:ea typeface="+mn-ea"/>
                <a:cs typeface="+mn-cs"/>
              </a:rPr>
              <a:t>Quality Assessment </a:t>
            </a:r>
            <a:br>
              <a:rPr lang="en-GB" sz="3200" b="1" dirty="0" smtClean="0">
                <a:solidFill>
                  <a:srgbClr val="0070C0"/>
                </a:solidFill>
                <a:latin typeface="Arial" charset="0"/>
                <a:ea typeface="+mn-ea"/>
                <a:cs typeface="+mn-cs"/>
              </a:rPr>
            </a:br>
            <a:r>
              <a:rPr lang="en-GB" sz="3200" b="1" dirty="0" smtClean="0">
                <a:solidFill>
                  <a:srgbClr val="0070C0"/>
                </a:solidFill>
                <a:latin typeface="Arial" charset="0"/>
                <a:ea typeface="+mn-ea"/>
                <a:cs typeface="+mn-cs"/>
              </a:rPr>
              <a:t>Application</a:t>
            </a:r>
            <a:endParaRPr lang="en-GB" sz="3200" b="1" dirty="0">
              <a:solidFill>
                <a:srgbClr val="0070C0"/>
              </a:solidFill>
              <a:latin typeface="Arial" charset="0"/>
              <a:ea typeface="+mn-ea"/>
              <a:cs typeface="+mn-cs"/>
            </a:endParaRPr>
          </a:p>
        </p:txBody>
      </p:sp>
      <p:sp>
        <p:nvSpPr>
          <p:cNvPr id="4" name="Dia számának helye 3"/>
          <p:cNvSpPr>
            <a:spLocks noGrp="1"/>
          </p:cNvSpPr>
          <p:nvPr>
            <p:ph type="sldNum" sz="quarter" idx="12"/>
          </p:nvPr>
        </p:nvSpPr>
        <p:spPr/>
        <p:txBody>
          <a:bodyPr/>
          <a:lstStyle/>
          <a:p>
            <a:fld id="{7B9792E3-0ED1-4636-9AD2-0933D53E70C7}" type="slidenum">
              <a:rPr lang="en-US" smtClean="0"/>
              <a:pPr/>
              <a:t>7</a:t>
            </a:fld>
            <a:endParaRPr lang="en-US"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138" y="5588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905000"/>
            <a:ext cx="8134350" cy="422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925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657600" y="177800"/>
            <a:ext cx="80010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l"/>
            <a:r>
              <a:rPr lang="en-US" altLang="hu-HU" sz="3200" b="1" dirty="0">
                <a:solidFill>
                  <a:srgbClr val="0070C0"/>
                </a:solidFill>
                <a:latin typeface="Arial" charset="0"/>
                <a:ea typeface="+mn-ea"/>
                <a:cs typeface="+mn-cs"/>
              </a:rPr>
              <a:t/>
            </a:r>
            <a:br>
              <a:rPr lang="en-US" altLang="hu-HU" sz="3200" b="1" dirty="0">
                <a:solidFill>
                  <a:srgbClr val="0070C0"/>
                </a:solidFill>
                <a:latin typeface="Arial" charset="0"/>
                <a:ea typeface="+mn-ea"/>
                <a:cs typeface="+mn-cs"/>
              </a:rPr>
            </a:br>
            <a:r>
              <a:rPr lang="en-US" altLang="hu-HU" sz="3200" b="1" dirty="0">
                <a:solidFill>
                  <a:srgbClr val="0070C0"/>
                </a:solidFill>
                <a:latin typeface="Arial" charset="0"/>
                <a:ea typeface="+mn-ea"/>
                <a:cs typeface="+mn-cs"/>
              </a:rPr>
              <a:t/>
            </a:r>
            <a:br>
              <a:rPr lang="en-US" altLang="hu-HU" sz="3200" b="1" dirty="0">
                <a:solidFill>
                  <a:srgbClr val="0070C0"/>
                </a:solidFill>
                <a:latin typeface="Arial" charset="0"/>
                <a:ea typeface="+mn-ea"/>
                <a:cs typeface="+mn-cs"/>
              </a:rPr>
            </a:br>
            <a:r>
              <a:rPr lang="ro-RO" altLang="hu-HU" sz="3200" b="1" dirty="0">
                <a:solidFill>
                  <a:srgbClr val="0070C0"/>
                </a:solidFill>
                <a:latin typeface="Arial" charset="0"/>
                <a:ea typeface="+mn-ea"/>
                <a:cs typeface="+mn-cs"/>
              </a:rPr>
              <a:t>Community </a:t>
            </a:r>
            <a:r>
              <a:rPr lang="en-US" altLang="hu-HU" sz="3200" b="1" dirty="0" smtClean="0">
                <a:solidFill>
                  <a:srgbClr val="0070C0"/>
                </a:solidFill>
                <a:latin typeface="Arial" charset="0"/>
                <a:ea typeface="+mn-ea"/>
                <a:cs typeface="+mn-cs"/>
              </a:rPr>
              <a:t>enabling </a:t>
            </a:r>
            <a:r>
              <a:rPr lang="ro-RO" altLang="hu-HU" sz="3200" b="1" dirty="0">
                <a:solidFill>
                  <a:srgbClr val="0070C0"/>
                </a:solidFill>
                <a:latin typeface="Arial" charset="0"/>
                <a:ea typeface="+mn-ea"/>
                <a:cs typeface="+mn-cs"/>
              </a:rPr>
              <a:t>groups</a:t>
            </a:r>
            <a:r>
              <a:rPr lang="en-US" altLang="hu-HU" sz="3200" b="1" dirty="0">
                <a:solidFill>
                  <a:srgbClr val="0070C0"/>
                </a:solidFill>
                <a:latin typeface="Arial" charset="0"/>
                <a:ea typeface="+mn-ea"/>
                <a:cs typeface="+mn-cs"/>
              </a:rPr>
              <a:t/>
            </a:r>
            <a:br>
              <a:rPr lang="en-US" altLang="hu-HU" sz="3200" b="1" dirty="0">
                <a:solidFill>
                  <a:srgbClr val="0070C0"/>
                </a:solidFill>
                <a:latin typeface="Arial" charset="0"/>
                <a:ea typeface="+mn-ea"/>
                <a:cs typeface="+mn-cs"/>
              </a:rPr>
            </a:br>
            <a:r>
              <a:rPr lang="en-US" altLang="hu-HU" sz="3200" b="1" dirty="0">
                <a:solidFill>
                  <a:srgbClr val="0070C0"/>
                </a:solidFill>
                <a:latin typeface="Arial" charset="0"/>
                <a:ea typeface="+mn-ea"/>
                <a:cs typeface="+mn-cs"/>
              </a:rPr>
              <a:t/>
            </a:r>
            <a:br>
              <a:rPr lang="en-US" altLang="hu-HU" sz="3200" b="1" dirty="0">
                <a:solidFill>
                  <a:srgbClr val="0070C0"/>
                </a:solidFill>
                <a:latin typeface="Arial" charset="0"/>
                <a:ea typeface="+mn-ea"/>
                <a:cs typeface="+mn-cs"/>
              </a:rPr>
            </a:br>
            <a:r>
              <a:rPr lang="en-US" altLang="hu-HU" sz="3200" b="1" dirty="0">
                <a:solidFill>
                  <a:srgbClr val="0070C0"/>
                </a:solidFill>
                <a:latin typeface="Arial" charset="0"/>
                <a:ea typeface="+mn-ea"/>
                <a:cs typeface="+mn-cs"/>
              </a:rPr>
              <a:t> </a:t>
            </a:r>
          </a:p>
        </p:txBody>
      </p:sp>
      <p:sp>
        <p:nvSpPr>
          <p:cNvPr id="7" name="Содержимое 2"/>
          <p:cNvSpPr txBox="1">
            <a:spLocks/>
          </p:cNvSpPr>
          <p:nvPr/>
        </p:nvSpPr>
        <p:spPr bwMode="auto">
          <a:xfrm>
            <a:off x="304800" y="1066800"/>
            <a:ext cx="8534400" cy="5638800"/>
          </a:xfrm>
          <a:prstGeom prst="rect">
            <a:avLst/>
          </a:prstGeom>
          <a:noFill/>
          <a:ln w="9525">
            <a:noFill/>
            <a:miter lim="800000"/>
            <a:headEnd/>
            <a:tailEnd/>
          </a:ln>
        </p:spPr>
        <p:txBody>
          <a:bodyPr/>
          <a:lstStyle/>
          <a:p>
            <a:pPr marL="457200" indent="-457200" eaLnBrk="0" hangingPunct="0">
              <a:spcBef>
                <a:spcPct val="20000"/>
              </a:spcBef>
              <a:buFont typeface="Wingdings" pitchFamily="2" charset="2"/>
              <a:buChar char="ü"/>
              <a:defRPr/>
            </a:pPr>
            <a:r>
              <a:rPr lang="en-GB" sz="2800" b="1" u="sng" dirty="0" smtClean="0">
                <a:solidFill>
                  <a:srgbClr val="FF0000"/>
                </a:solidFill>
              </a:rPr>
              <a:t>Agenda activists:</a:t>
            </a:r>
            <a:r>
              <a:rPr lang="en-GB" sz="2800" b="1" u="sng" dirty="0" smtClean="0">
                <a:solidFill>
                  <a:schemeClr val="tx2"/>
                </a:solidFill>
              </a:rPr>
              <a:t> </a:t>
            </a:r>
            <a:r>
              <a:rPr lang="en-GB" sz="2800" dirty="0" smtClean="0">
                <a:solidFill>
                  <a:schemeClr val="tx2"/>
                </a:solidFill>
              </a:rPr>
              <a:t>identify new topics </a:t>
            </a:r>
          </a:p>
          <a:p>
            <a:pPr marL="457200" indent="-457200" eaLnBrk="0" hangingPunct="0">
              <a:spcBef>
                <a:spcPct val="20000"/>
              </a:spcBef>
              <a:buFont typeface="Wingdings" pitchFamily="2" charset="2"/>
              <a:buChar char="ü"/>
              <a:defRPr/>
            </a:pPr>
            <a:r>
              <a:rPr lang="en-GB" sz="2800" b="1" u="sng" dirty="0" smtClean="0">
                <a:solidFill>
                  <a:srgbClr val="92D050"/>
                </a:solidFill>
              </a:rPr>
              <a:t>Quality’ s friends:</a:t>
            </a:r>
            <a:r>
              <a:rPr lang="en-GB" sz="2800" dirty="0" smtClean="0">
                <a:solidFill>
                  <a:schemeClr val="tx2"/>
                </a:solidFill>
              </a:rPr>
              <a:t> identify strong</a:t>
            </a:r>
            <a:r>
              <a:rPr lang="hu-HU" sz="2800" dirty="0" smtClean="0">
                <a:solidFill>
                  <a:schemeClr val="tx2"/>
                </a:solidFill>
              </a:rPr>
              <a:t> </a:t>
            </a:r>
            <a:r>
              <a:rPr lang="en-GB" sz="2800" dirty="0" smtClean="0">
                <a:solidFill>
                  <a:schemeClr val="tx2"/>
                </a:solidFill>
              </a:rPr>
              <a:t>&amp;</a:t>
            </a:r>
            <a:r>
              <a:rPr lang="hu-HU" sz="2800" dirty="0" smtClean="0">
                <a:solidFill>
                  <a:schemeClr val="tx2"/>
                </a:solidFill>
              </a:rPr>
              <a:t> </a:t>
            </a:r>
            <a:r>
              <a:rPr lang="en-GB" sz="2800" dirty="0" smtClean="0">
                <a:solidFill>
                  <a:schemeClr val="tx2"/>
                </a:solidFill>
              </a:rPr>
              <a:t>weak points improving for futures</a:t>
            </a:r>
          </a:p>
          <a:p>
            <a:pPr marL="457200" indent="-457200" eaLnBrk="0" hangingPunct="0">
              <a:spcBef>
                <a:spcPct val="20000"/>
              </a:spcBef>
              <a:buFont typeface="Wingdings" pitchFamily="2" charset="2"/>
              <a:buChar char="ü"/>
              <a:defRPr/>
            </a:pPr>
            <a:r>
              <a:rPr lang="en-GB" sz="2800" b="1" u="sng" dirty="0" smtClean="0">
                <a:solidFill>
                  <a:schemeClr val="accent6">
                    <a:lumMod val="75000"/>
                  </a:schemeClr>
                </a:solidFill>
              </a:rPr>
              <a:t>Social reporters:</a:t>
            </a:r>
            <a:r>
              <a:rPr lang="en-GB" sz="2800" dirty="0" smtClean="0">
                <a:solidFill>
                  <a:schemeClr val="accent6">
                    <a:lumMod val="75000"/>
                  </a:schemeClr>
                </a:solidFill>
              </a:rPr>
              <a:t> </a:t>
            </a:r>
            <a:r>
              <a:rPr lang="en-GB" sz="2800" dirty="0" smtClean="0">
                <a:solidFill>
                  <a:schemeClr val="tx2"/>
                </a:solidFill>
              </a:rPr>
              <a:t>collect memories form social events, but not only</a:t>
            </a:r>
            <a:endParaRPr lang="en-GB" sz="2800" b="1" u="sng" dirty="0" smtClean="0">
              <a:solidFill>
                <a:schemeClr val="tx2"/>
              </a:solidFill>
            </a:endParaRPr>
          </a:p>
          <a:p>
            <a:pPr marL="457200" indent="-457200" eaLnBrk="0" hangingPunct="0">
              <a:spcBef>
                <a:spcPct val="20000"/>
              </a:spcBef>
              <a:buFont typeface="Wingdings" pitchFamily="2" charset="2"/>
              <a:buChar char="ü"/>
              <a:defRPr/>
            </a:pPr>
            <a:r>
              <a:rPr lang="en-GB" sz="2800" b="1" u="sng" dirty="0" smtClean="0">
                <a:solidFill>
                  <a:srgbClr val="00B0F0"/>
                </a:solidFill>
              </a:rPr>
              <a:t>External messengers:</a:t>
            </a:r>
            <a:r>
              <a:rPr lang="en-GB" sz="2800" dirty="0" smtClean="0">
                <a:solidFill>
                  <a:srgbClr val="00B0F0"/>
                </a:solidFill>
              </a:rPr>
              <a:t> </a:t>
            </a:r>
            <a:r>
              <a:rPr lang="en-GB" sz="2800" dirty="0" smtClean="0">
                <a:solidFill>
                  <a:schemeClr val="tx2"/>
                </a:solidFill>
              </a:rPr>
              <a:t>prepare communique or resolution to make us visible </a:t>
            </a:r>
          </a:p>
          <a:p>
            <a:pPr marL="457200" indent="-457200" eaLnBrk="0" hangingPunct="0">
              <a:spcBef>
                <a:spcPct val="20000"/>
              </a:spcBef>
              <a:buFont typeface="Wingdings" pitchFamily="2" charset="2"/>
              <a:buChar char="ü"/>
              <a:defRPr/>
            </a:pPr>
            <a:r>
              <a:rPr lang="en-GB" sz="2800" b="1" u="sng" dirty="0" smtClean="0">
                <a:solidFill>
                  <a:srgbClr val="7030A0"/>
                </a:solidFill>
              </a:rPr>
              <a:t>Value detectives:</a:t>
            </a:r>
            <a:r>
              <a:rPr lang="en-GB" sz="2800" dirty="0" smtClean="0">
                <a:solidFill>
                  <a:srgbClr val="7030A0"/>
                </a:solidFill>
              </a:rPr>
              <a:t>  </a:t>
            </a:r>
            <a:r>
              <a:rPr lang="en-GB" sz="2800" dirty="0" smtClean="0">
                <a:solidFill>
                  <a:schemeClr val="tx2"/>
                </a:solidFill>
              </a:rPr>
              <a:t>explore created values shown outputs and impact </a:t>
            </a:r>
          </a:p>
          <a:p>
            <a:pPr marL="457200" indent="-457200" eaLnBrk="0" hangingPunct="0">
              <a:spcBef>
                <a:spcPct val="20000"/>
              </a:spcBef>
              <a:buFont typeface="Wingdings" pitchFamily="2" charset="2"/>
              <a:buChar char="ü"/>
              <a:defRPr/>
            </a:pPr>
            <a:r>
              <a:rPr lang="en-GB" sz="2800" b="1" u="sng" dirty="0" smtClean="0">
                <a:solidFill>
                  <a:schemeClr val="bg2">
                    <a:lumMod val="50000"/>
                  </a:schemeClr>
                </a:solidFill>
              </a:rPr>
              <a:t>Community keepers: </a:t>
            </a:r>
            <a:r>
              <a:rPr lang="en-GB" sz="2800" dirty="0" smtClean="0">
                <a:solidFill>
                  <a:schemeClr val="tx2"/>
                </a:solidFill>
              </a:rPr>
              <a:t>find solutions for sustainability: welcoming new members, contacts with photo on wiki, thank letters</a:t>
            </a:r>
            <a:endParaRPr lang="en-GB" sz="2800" dirty="0">
              <a:solidFill>
                <a:schemeClr val="tx2"/>
              </a:solidFill>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251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294062" y="381000"/>
            <a:ext cx="5697538"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sz="3200" b="1" dirty="0">
                <a:solidFill>
                  <a:srgbClr val="0070C0"/>
                </a:solidFill>
                <a:latin typeface="Arial" charset="0"/>
                <a:ea typeface="+mn-ea"/>
                <a:cs typeface="+mn-cs"/>
              </a:rPr>
              <a:t>Quality</a:t>
            </a:r>
            <a:r>
              <a:rPr lang="ro-RO" sz="3200" b="1" dirty="0">
                <a:solidFill>
                  <a:srgbClr val="0070C0"/>
                </a:solidFill>
                <a:latin typeface="Arial" charset="0"/>
                <a:ea typeface="+mn-ea"/>
                <a:cs typeface="+mn-cs"/>
              </a:rPr>
              <a:t> friend</a:t>
            </a:r>
            <a:r>
              <a:rPr lang="en-US" sz="3200" b="1" dirty="0">
                <a:solidFill>
                  <a:srgbClr val="0070C0"/>
                </a:solidFill>
                <a:latin typeface="Arial" charset="0"/>
                <a:ea typeface="+mn-ea"/>
                <a:cs typeface="+mn-cs"/>
              </a:rPr>
              <a:t>s</a:t>
            </a:r>
          </a:p>
        </p:txBody>
      </p:sp>
      <p:sp>
        <p:nvSpPr>
          <p:cNvPr id="7" name="Содержимое 2"/>
          <p:cNvSpPr txBox="1">
            <a:spLocks/>
          </p:cNvSpPr>
          <p:nvPr/>
        </p:nvSpPr>
        <p:spPr bwMode="auto">
          <a:xfrm>
            <a:off x="0" y="1600200"/>
            <a:ext cx="9085262" cy="1143000"/>
          </a:xfrm>
          <a:prstGeom prst="rect">
            <a:avLst/>
          </a:prstGeom>
          <a:noFill/>
          <a:ln w="9525">
            <a:noFill/>
            <a:miter lim="800000"/>
            <a:headEnd/>
            <a:tailEnd/>
          </a:ln>
        </p:spPr>
        <p:txBody>
          <a:bodyPr/>
          <a:lstStyle/>
          <a:p>
            <a:pPr marL="457200" indent="-457200" algn="ctr" eaLnBrk="0" hangingPunct="0">
              <a:spcBef>
                <a:spcPct val="20000"/>
              </a:spcBef>
              <a:defRPr/>
            </a:pPr>
            <a:r>
              <a:rPr lang="en-US" sz="3200" b="1" i="1" dirty="0">
                <a:solidFill>
                  <a:schemeClr val="bg2">
                    <a:lumMod val="50000"/>
                  </a:schemeClr>
                </a:solidFill>
              </a:rPr>
              <a:t>If nothing bad is ever said, nothing good will ever get done!</a:t>
            </a:r>
            <a:endParaRPr lang="ro-RO" sz="3200" i="1" dirty="0">
              <a:solidFill>
                <a:schemeClr val="bg2">
                  <a:lumMod val="50000"/>
                </a:schemeClr>
              </a:solidFill>
            </a:endParaRPr>
          </a:p>
        </p:txBody>
      </p:sp>
      <p:pic>
        <p:nvPicPr>
          <p:cNvPr id="14342" name="Content Placeholder 3"/>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52862"/>
            <a:ext cx="19812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733800"/>
            <a:ext cx="32956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24400" y="2895600"/>
            <a:ext cx="3371850" cy="369888"/>
          </a:xfrm>
          <a:prstGeom prst="rect">
            <a:avLst/>
          </a:prstGeom>
        </p:spPr>
        <p:txBody>
          <a:bodyPr>
            <a:spAutoFit/>
          </a:bodyPr>
          <a:lstStyle/>
          <a:p>
            <a:pPr algn="ctr">
              <a:defRPr/>
            </a:pPr>
            <a:r>
              <a:rPr lang="en-US" b="1" dirty="0">
                <a:solidFill>
                  <a:schemeClr val="tx2"/>
                </a:solidFill>
                <a:latin typeface="+mn-lt"/>
              </a:rPr>
              <a:t>Things that need to be improved:</a:t>
            </a:r>
            <a:endParaRPr lang="en-US" dirty="0">
              <a:solidFill>
                <a:schemeClr val="tx2"/>
              </a:solidFill>
              <a:latin typeface="+mn-lt"/>
            </a:endParaRPr>
          </a:p>
        </p:txBody>
      </p:sp>
      <p:sp>
        <p:nvSpPr>
          <p:cNvPr id="9" name="Rectangle 8"/>
          <p:cNvSpPr/>
          <p:nvPr/>
        </p:nvSpPr>
        <p:spPr>
          <a:xfrm>
            <a:off x="533400" y="2906712"/>
            <a:ext cx="3709988" cy="369888"/>
          </a:xfrm>
          <a:prstGeom prst="rect">
            <a:avLst/>
          </a:prstGeom>
        </p:spPr>
        <p:txBody>
          <a:bodyPr>
            <a:spAutoFit/>
          </a:bodyPr>
          <a:lstStyle/>
          <a:p>
            <a:pPr algn="ctr">
              <a:defRPr/>
            </a:pPr>
            <a:r>
              <a:rPr lang="en-US" b="1" dirty="0">
                <a:solidFill>
                  <a:schemeClr val="tx2"/>
                </a:solidFill>
                <a:latin typeface="+mn-lt"/>
              </a:rPr>
              <a:t>Positive feedback:</a:t>
            </a:r>
            <a:endParaRPr lang="en-US" dirty="0">
              <a:solidFill>
                <a:schemeClr val="tx2"/>
              </a:solidFill>
              <a:latin typeface="+mn-lt"/>
            </a:endParaRPr>
          </a:p>
        </p:txBody>
      </p:sp>
      <p:pic>
        <p:nvPicPr>
          <p:cNvPr id="14"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04800"/>
            <a:ext cx="31416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483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9447</TotalTime>
  <Words>1054</Words>
  <Application>Microsoft Office PowerPoint</Application>
  <PresentationFormat>On-screen Show (4:3)</PresentationFormat>
  <Paragraphs>181</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Balanced Scorecard </vt:lpstr>
      <vt:lpstr>PowerPoint Presentation</vt:lpstr>
      <vt:lpstr>Strategic Priorities</vt:lpstr>
      <vt:lpstr>PowerPoint Presentation</vt:lpstr>
      <vt:lpstr>Quality Assessment  Application</vt:lpstr>
      <vt:lpstr>  Community enabling groups   </vt:lpstr>
      <vt:lpstr>Quality friends</vt:lpstr>
      <vt:lpstr>Value Detectives </vt:lpstr>
      <vt:lpstr>Key questions</vt:lpstr>
      <vt:lpstr>http://pempaltc.wikispaces.com/37th+IACOP+meeting+-+Plenary –RESULTS – value detectives</vt:lpstr>
      <vt:lpstr>Newspaper  &amp; talk show</vt:lpstr>
      <vt:lpstr>Tools, competencies and logistics</vt:lpstr>
      <vt:lpstr>Latest feedbacks</vt:lpstr>
      <vt:lpstr>PowerPoint Presentation</vt:lpstr>
    </vt:vector>
  </TitlesOfParts>
  <Company>CEF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 presentation to PEMPAL Strategy MTR</dc:title>
  <dc:creator>Deanna Aubrey</dc:creator>
  <cp:keywords>Mid-term Review of PEMPAL Strategy</cp:keywords>
  <cp:lastModifiedBy>Ion Chicu</cp:lastModifiedBy>
  <cp:revision>714</cp:revision>
  <cp:lastPrinted>2015-05-05T07:28:06Z</cp:lastPrinted>
  <dcterms:created xsi:type="dcterms:W3CDTF">2012-02-13T09:14:10Z</dcterms:created>
  <dcterms:modified xsi:type="dcterms:W3CDTF">2017-05-25T15:30:54Z</dcterms:modified>
  <cp:category>PEMPAL Strategy review</cp:category>
</cp:coreProperties>
</file>