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5"/>
  </p:notesMasterIdLst>
  <p:sldIdLst>
    <p:sldId id="256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D76"/>
    <a:srgbClr val="E8D359"/>
    <a:srgbClr val="8525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6"/>
    <p:restoredTop sz="86444"/>
  </p:normalViewPr>
  <p:slideViewPr>
    <p:cSldViewPr snapToGrid="0" snapToObjects="1">
      <p:cViewPr varScale="1">
        <p:scale>
          <a:sx n="79" d="100"/>
          <a:sy n="79" d="100"/>
        </p:scale>
        <p:origin x="1048" y="184"/>
      </p:cViewPr>
      <p:guideLst/>
    </p:cSldViewPr>
  </p:slideViewPr>
  <p:outlineViewPr>
    <p:cViewPr>
      <p:scale>
        <a:sx n="33" d="100"/>
        <a:sy n="33" d="100"/>
      </p:scale>
      <p:origin x="0" y="-34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AAF06-2470-CC43-B47C-00E71DEED236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FCB2A-424B-F249-B6D1-B00884AAD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DF70D6AE-79E4-0B48-BAFB-4773A8544D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" y="5670540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1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1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8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364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0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2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77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4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6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3A64FB-4EBA-7F47-9F07-BA882FBD5087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3608B-CAD7-494A-A249-1CC534A80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COSO Maturity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D16A2-1812-3740-AB82-1BC4813A63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Presentation to PEMPAL IACOP meeting in Georgia </a:t>
            </a:r>
            <a:br>
              <a:rPr lang="en-US" dirty="0"/>
            </a:br>
            <a:r>
              <a:rPr lang="en-US" dirty="0"/>
              <a:t>29-30 October 2018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9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F042CE-3C1A-144F-BE72-AB256EFBACBC}"/>
              </a:ext>
            </a:extLst>
          </p:cNvPr>
          <p:cNvSpPr/>
          <p:nvPr/>
        </p:nvSpPr>
        <p:spPr>
          <a:xfrm>
            <a:off x="2291671" y="215733"/>
            <a:ext cx="4560658" cy="614389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POSSIBLE COSO MATURITY LEVELS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F6CA13D-ADD0-DC44-B2BD-E6E0F56D6EB8}"/>
              </a:ext>
            </a:extLst>
          </p:cNvPr>
          <p:cNvSpPr/>
          <p:nvPr/>
        </p:nvSpPr>
        <p:spPr>
          <a:xfrm>
            <a:off x="116596" y="1095763"/>
            <a:ext cx="2071310" cy="11405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Level 1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Informal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C70F3DD6-2737-8345-9A17-99E51187D205}"/>
              </a:ext>
            </a:extLst>
          </p:cNvPr>
          <p:cNvSpPr/>
          <p:nvPr/>
        </p:nvSpPr>
        <p:spPr>
          <a:xfrm>
            <a:off x="2389479" y="1095762"/>
            <a:ext cx="2071310" cy="1140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Level 2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Defined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C32ED365-C176-B348-82D8-86A37D05D454}"/>
              </a:ext>
            </a:extLst>
          </p:cNvPr>
          <p:cNvSpPr/>
          <p:nvPr/>
        </p:nvSpPr>
        <p:spPr>
          <a:xfrm>
            <a:off x="4662363" y="1096054"/>
            <a:ext cx="2071310" cy="11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Level 3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Managed &amp; Monitored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873E2F1-DECF-EA44-8F61-8BF764B50245}"/>
              </a:ext>
            </a:extLst>
          </p:cNvPr>
          <p:cNvSpPr/>
          <p:nvPr/>
        </p:nvSpPr>
        <p:spPr>
          <a:xfrm>
            <a:off x="6935246" y="1081556"/>
            <a:ext cx="2071310" cy="11405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Level 4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Optimized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DC623D-BC30-B84E-A739-4282ACE79758}"/>
              </a:ext>
            </a:extLst>
          </p:cNvPr>
          <p:cNvSpPr txBox="1"/>
          <p:nvPr/>
        </p:nvSpPr>
        <p:spPr>
          <a:xfrm>
            <a:off x="116596" y="2557849"/>
            <a:ext cx="20713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Ad hoc and fragmented controls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Dependent on individuals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Poor documentation and reporting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No awareness of 3LOD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Inadequate monitoring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5A10BF-BCE9-CD48-A5C6-75DEA71D29DD}"/>
              </a:ext>
            </a:extLst>
          </p:cNvPr>
          <p:cNvSpPr txBox="1"/>
          <p:nvPr/>
        </p:nvSpPr>
        <p:spPr>
          <a:xfrm>
            <a:off x="7072690" y="2557849"/>
            <a:ext cx="20713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Highly-automated control infrastructure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Benchmarking and continuous improvement Real-time monitoring of control effectiveness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Results of third line of defence are usable and actioned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AC39F8-CC46-A94D-A3BA-86C0F3892F57}"/>
              </a:ext>
            </a:extLst>
          </p:cNvPr>
          <p:cNvSpPr txBox="1"/>
          <p:nvPr/>
        </p:nvSpPr>
        <p:spPr>
          <a:xfrm>
            <a:off x="4683213" y="2571942"/>
            <a:ext cx="20713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High level of control awareness.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KPIs defined for monitoring and effectiveness.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Well-understood chains of accountability exist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Internal control frameworks are fully documented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3LOD is fully deployed</a:t>
            </a:r>
            <a:r>
              <a:rPr lang="en-US" dirty="0"/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3800DE-3997-464A-A796-F3FF7780396C}"/>
              </a:ext>
            </a:extLst>
          </p:cNvPr>
          <p:cNvSpPr txBox="1"/>
          <p:nvPr/>
        </p:nvSpPr>
        <p:spPr>
          <a:xfrm>
            <a:off x="2389479" y="2557849"/>
            <a:ext cx="20713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Basic control awareness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Controls designed and in place.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Basic documentation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Reporting methodology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Basic awareness of roles of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LOD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Accountability exists but needs improving</a:t>
            </a:r>
          </a:p>
        </p:txBody>
      </p:sp>
    </p:spTree>
    <p:extLst>
      <p:ext uri="{BB962C8B-B14F-4D97-AF65-F5344CB8AC3E}">
        <p14:creationId xmlns:p14="http://schemas.microsoft.com/office/powerpoint/2010/main" val="13423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51B65C-3F56-174F-B68C-A3D1FF864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0259" y="-216244"/>
            <a:ext cx="11505594" cy="889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201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{B2363D90-A133-9E4A-B5E1-E23CD9F74B00}tf10001073</Template>
  <TotalTime>1136</TotalTime>
  <Words>123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Droplet</vt:lpstr>
      <vt:lpstr>COSO Maturity model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Maggs</dc:creator>
  <cp:lastModifiedBy>Richard Maggs</cp:lastModifiedBy>
  <cp:revision>25</cp:revision>
  <cp:lastPrinted>2018-10-23T19:19:31Z</cp:lastPrinted>
  <dcterms:created xsi:type="dcterms:W3CDTF">2018-09-26T19:40:35Z</dcterms:created>
  <dcterms:modified xsi:type="dcterms:W3CDTF">2018-10-29T10:19:52Z</dcterms:modified>
</cp:coreProperties>
</file>