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7" r:id="rId1"/>
  </p:sldMasterIdLst>
  <p:notesMasterIdLst>
    <p:notesMasterId r:id="rId5"/>
  </p:notesMasterIdLst>
  <p:sldIdLst>
    <p:sldId id="256" r:id="rId2"/>
    <p:sldId id="276" r:id="rId3"/>
    <p:sldId id="27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ED76"/>
    <a:srgbClr val="E8D359"/>
    <a:srgbClr val="8525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86418"/>
  </p:normalViewPr>
  <p:slideViewPr>
    <p:cSldViewPr snapToGrid="0" snapToObjects="1">
      <p:cViewPr varScale="1">
        <p:scale>
          <a:sx n="89" d="100"/>
          <a:sy n="89" d="100"/>
        </p:scale>
        <p:origin x="1338" y="96"/>
      </p:cViewPr>
      <p:guideLst/>
    </p:cSldViewPr>
  </p:slideViewPr>
  <p:outlineViewPr>
    <p:cViewPr>
      <p:scale>
        <a:sx n="33" d="100"/>
        <a:sy n="33" d="100"/>
      </p:scale>
      <p:origin x="0" y="-344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7AAF06-2470-CC43-B47C-00E71DEED236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6FCB2A-424B-F249-B6D1-B00884AAD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48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1">
            <a:extLst>
              <a:ext uri="{FF2B5EF4-FFF2-40B4-BE49-F238E27FC236}">
                <a16:creationId xmlns:a16="http://schemas.microsoft.com/office/drawing/2014/main" id="{DF70D6AE-79E4-0B48-BAFB-4773A8544D6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4" y="5670540"/>
            <a:ext cx="3810027" cy="1000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618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412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86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7364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3077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663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286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1774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24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023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84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2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364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57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120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006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64FB-4EBA-7F47-9F07-BA882FBD5087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654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B3A64FB-4EBA-7F47-9F07-BA882FBD5087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9E023BB-DCF8-CF4F-8A24-C0745AAA8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384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  <p:sldLayoutId id="2147483764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3608B-CAD7-494A-A249-1CC534A80E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Модель зрелости </a:t>
            </a:r>
            <a:r>
              <a:rPr lang="en-US" dirty="0"/>
              <a:t>COSO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4D16A2-1812-3740-AB82-1BC4813A63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Выступление на заседании СВА </a:t>
            </a:r>
            <a:r>
              <a:rPr lang="en-US" dirty="0"/>
              <a:t>PEMPAL</a:t>
            </a:r>
            <a:r>
              <a:rPr lang="ru-RU" dirty="0"/>
              <a:t> в </a:t>
            </a:r>
            <a:r>
              <a:rPr lang="ru-RU" dirty="0" err="1"/>
              <a:t>грузии</a:t>
            </a:r>
            <a:r>
              <a:rPr lang="ru-RU" dirty="0"/>
              <a:t>, 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29-30</a:t>
            </a:r>
            <a:r>
              <a:rPr lang="ru-RU" dirty="0"/>
              <a:t> октября</a:t>
            </a:r>
            <a:r>
              <a:rPr lang="en-US" dirty="0"/>
              <a:t> 2018</a:t>
            </a:r>
            <a:r>
              <a:rPr lang="ru-RU" dirty="0"/>
              <a:t> г.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392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5F042CE-3C1A-144F-BE72-AB256EFBACBC}"/>
              </a:ext>
            </a:extLst>
          </p:cNvPr>
          <p:cNvSpPr/>
          <p:nvPr/>
        </p:nvSpPr>
        <p:spPr>
          <a:xfrm>
            <a:off x="2291671" y="215733"/>
            <a:ext cx="4560658" cy="614389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Возможные уровни зрелости согласно модели </a:t>
            </a:r>
            <a:r>
              <a:rPr lang="en-US" sz="2000" b="1" dirty="0">
                <a:solidFill>
                  <a:schemeClr val="bg1"/>
                </a:solidFill>
              </a:rPr>
              <a:t>COSO 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4F6CA13D-ADD0-DC44-B2BD-E6E0F56D6EB8}"/>
              </a:ext>
            </a:extLst>
          </p:cNvPr>
          <p:cNvSpPr/>
          <p:nvPr/>
        </p:nvSpPr>
        <p:spPr>
          <a:xfrm>
            <a:off x="116596" y="1095763"/>
            <a:ext cx="2071310" cy="114051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Уровень</a:t>
            </a:r>
            <a:r>
              <a:rPr lang="en-US" sz="2000" b="1" dirty="0">
                <a:solidFill>
                  <a:schemeClr val="tx1"/>
                </a:solidFill>
              </a:rPr>
              <a:t> 1 </a:t>
            </a:r>
          </a:p>
          <a:p>
            <a:pPr algn="ctr"/>
            <a:r>
              <a:rPr lang="ru-RU" sz="2000" b="1" dirty="0">
                <a:solidFill>
                  <a:schemeClr val="tx1"/>
                </a:solidFill>
              </a:rPr>
              <a:t>Неформальный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C70F3DD6-2737-8345-9A17-99E51187D205}"/>
              </a:ext>
            </a:extLst>
          </p:cNvPr>
          <p:cNvSpPr/>
          <p:nvPr/>
        </p:nvSpPr>
        <p:spPr>
          <a:xfrm>
            <a:off x="2389479" y="1095762"/>
            <a:ext cx="2071310" cy="114051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Уровень</a:t>
            </a:r>
            <a:r>
              <a:rPr lang="en-US" sz="2000" b="1" dirty="0">
                <a:solidFill>
                  <a:schemeClr val="tx1"/>
                </a:solidFill>
              </a:rPr>
              <a:t> 2 </a:t>
            </a:r>
          </a:p>
          <a:p>
            <a:pPr algn="ctr"/>
            <a:r>
              <a:rPr lang="ru-RU" sz="2000" b="1" dirty="0">
                <a:solidFill>
                  <a:schemeClr val="tx1"/>
                </a:solidFill>
              </a:rPr>
              <a:t>Определённый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42" name="Rounded Rectangle 41">
            <a:extLst>
              <a:ext uri="{FF2B5EF4-FFF2-40B4-BE49-F238E27FC236}">
                <a16:creationId xmlns:a16="http://schemas.microsoft.com/office/drawing/2014/main" id="{C32ED365-C176-B348-82D8-86A37D05D454}"/>
              </a:ext>
            </a:extLst>
          </p:cNvPr>
          <p:cNvSpPr/>
          <p:nvPr/>
        </p:nvSpPr>
        <p:spPr>
          <a:xfrm>
            <a:off x="4662363" y="1096054"/>
            <a:ext cx="2071310" cy="114051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Уровень </a:t>
            </a:r>
            <a:r>
              <a:rPr lang="en-US" sz="2000" b="1" dirty="0">
                <a:solidFill>
                  <a:schemeClr val="tx1"/>
                </a:solidFill>
              </a:rPr>
              <a:t>3 </a:t>
            </a:r>
          </a:p>
          <a:p>
            <a:pPr algn="ctr"/>
            <a:r>
              <a:rPr lang="ru-RU" sz="2000" b="1" dirty="0">
                <a:solidFill>
                  <a:schemeClr val="tx1"/>
                </a:solidFill>
              </a:rPr>
              <a:t>Управление и мониторинг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43" name="Rounded Rectangle 42">
            <a:extLst>
              <a:ext uri="{FF2B5EF4-FFF2-40B4-BE49-F238E27FC236}">
                <a16:creationId xmlns:a16="http://schemas.microsoft.com/office/drawing/2014/main" id="{4873E2F1-DECF-EA44-8F61-8BF764B50245}"/>
              </a:ext>
            </a:extLst>
          </p:cNvPr>
          <p:cNvSpPr/>
          <p:nvPr/>
        </p:nvSpPr>
        <p:spPr>
          <a:xfrm>
            <a:off x="6935246" y="1081556"/>
            <a:ext cx="2071310" cy="114051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Уровень</a:t>
            </a:r>
            <a:r>
              <a:rPr lang="en-US" sz="2000" b="1" dirty="0">
                <a:solidFill>
                  <a:schemeClr val="tx1"/>
                </a:solidFill>
              </a:rPr>
              <a:t> 4 </a:t>
            </a:r>
          </a:p>
          <a:p>
            <a:pPr algn="ctr"/>
            <a:r>
              <a:rPr lang="ru-RU" sz="2000" b="1" dirty="0">
                <a:solidFill>
                  <a:schemeClr val="tx1"/>
                </a:solidFill>
              </a:rPr>
              <a:t>Оптимизированный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7DC623D-BC30-B84E-A739-4282ACE79758}"/>
              </a:ext>
            </a:extLst>
          </p:cNvPr>
          <p:cNvSpPr txBox="1"/>
          <p:nvPr/>
        </p:nvSpPr>
        <p:spPr>
          <a:xfrm>
            <a:off x="116596" y="2557849"/>
            <a:ext cx="237917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500" dirty="0"/>
              <a:t>Механизмы контроля не сведены в систему и разрозненны</a:t>
            </a:r>
            <a:endParaRPr lang="en-US" sz="15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500" dirty="0"/>
              <a:t>Зависимость от конкретных людей</a:t>
            </a:r>
            <a:endParaRPr lang="en-US" sz="15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500" dirty="0"/>
              <a:t>Неудовлетворительное отражение в документах и отчётность</a:t>
            </a:r>
            <a:r>
              <a:rPr lang="en-US" sz="1500" dirty="0"/>
              <a:t>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500" dirty="0"/>
              <a:t>Нет преставления о «модели 3 линий обороны»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500" dirty="0"/>
              <a:t>Недостаточный мониторинг</a:t>
            </a:r>
            <a:endParaRPr lang="en-US" sz="15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E5A10BF-BCE9-CD48-A5C6-75DEA71D29DD}"/>
              </a:ext>
            </a:extLst>
          </p:cNvPr>
          <p:cNvSpPr txBox="1"/>
          <p:nvPr/>
        </p:nvSpPr>
        <p:spPr>
          <a:xfrm>
            <a:off x="7072690" y="2557849"/>
            <a:ext cx="207131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/>
              <a:t>Высокоавтоматизированная инфраструктура контроля</a:t>
            </a:r>
            <a:endParaRPr lang="en-US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/>
              <a:t>Сравнительный анализ и непрерывное совершенствование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/>
              <a:t>Мониторинг действенности контроля в реальном времени</a:t>
            </a:r>
            <a:endParaRPr lang="en-US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/>
              <a:t>Результаты использования «третьей линии обороны» применимы и на их основании осуществляются действия</a:t>
            </a:r>
            <a:endParaRPr lang="en-US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DAC39F8-CC46-A94D-A3BA-86C0F3892F57}"/>
              </a:ext>
            </a:extLst>
          </p:cNvPr>
          <p:cNvSpPr txBox="1"/>
          <p:nvPr/>
        </p:nvSpPr>
        <p:spPr>
          <a:xfrm>
            <a:off x="4683213" y="2571942"/>
            <a:ext cx="207131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500" dirty="0"/>
              <a:t>Высокий уровень осведомлённости о контроле</a:t>
            </a:r>
            <a:r>
              <a:rPr lang="en-US" sz="1500" dirty="0"/>
              <a:t>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500" dirty="0"/>
              <a:t>Для мониторинга и действенность определены КПЭ</a:t>
            </a:r>
            <a:r>
              <a:rPr lang="en-US" sz="1500" dirty="0"/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500" dirty="0"/>
              <a:t>Имеются хорошо понятные каналы подотчётности</a:t>
            </a:r>
            <a:endParaRPr lang="en-US" sz="15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500" dirty="0"/>
              <a:t>Рамочная база внутреннего контроля полностью отражена в документах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500" dirty="0"/>
              <a:t>Полностью развёрнуты «3 линии обороны»</a:t>
            </a:r>
            <a:endParaRPr lang="en-US" sz="150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83800DE-3997-464A-A796-F3FF7780396C}"/>
              </a:ext>
            </a:extLst>
          </p:cNvPr>
          <p:cNvSpPr txBox="1"/>
          <p:nvPr/>
        </p:nvSpPr>
        <p:spPr>
          <a:xfrm>
            <a:off x="2389479" y="2557849"/>
            <a:ext cx="207131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/>
              <a:t>Базовый уровень осведомлённости о контроле</a:t>
            </a:r>
            <a:endParaRPr lang="en-US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/>
              <a:t>Механизмы контроля сформированы и присутствуют.</a:t>
            </a:r>
            <a:endParaRPr lang="en-US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/>
              <a:t>Базовая документация</a:t>
            </a:r>
            <a:endParaRPr lang="en-US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/>
              <a:t>Методология отчётности</a:t>
            </a:r>
            <a:endParaRPr lang="en-US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/>
              <a:t>Базовое представление о роли 1й и 2й «линий обороны»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/>
              <a:t>Подотчётность присутствует, но требует совершенствования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42310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2DCB9-EE37-4EA2-AD16-D42E4AF4F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559171"/>
          </a:xfrm>
        </p:spPr>
        <p:txBody>
          <a:bodyPr>
            <a:normAutofit/>
          </a:bodyPr>
          <a:lstStyle/>
          <a:p>
            <a:r>
              <a:rPr lang="ru-RU" sz="1400" b="1" dirty="0"/>
              <a:t>Пример факторов зрелости для Принципа 1: «Организация демонстрирует приверженность целостности и этическим ценностям»</a:t>
            </a:r>
            <a:endParaRPr lang="en-US" sz="1400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46F71C-F18C-4484-BE30-081C45AAFD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331" y="1699708"/>
            <a:ext cx="7763814" cy="3325933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60496C9-A272-4B2B-B60F-A58C1CC611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481833"/>
              </p:ext>
            </p:extLst>
          </p:nvPr>
        </p:nvGraphicFramePr>
        <p:xfrm>
          <a:off x="355002" y="1516828"/>
          <a:ext cx="8638391" cy="4233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3492">
                  <a:extLst>
                    <a:ext uri="{9D8B030D-6E8A-4147-A177-3AD203B41FA5}">
                      <a16:colId xmlns:a16="http://schemas.microsoft.com/office/drawing/2014/main" val="2380814723"/>
                    </a:ext>
                  </a:extLst>
                </a:gridCol>
                <a:gridCol w="2000922">
                  <a:extLst>
                    <a:ext uri="{9D8B030D-6E8A-4147-A177-3AD203B41FA5}">
                      <a16:colId xmlns:a16="http://schemas.microsoft.com/office/drawing/2014/main" val="2583178151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240894971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68479403"/>
                    </a:ext>
                  </a:extLst>
                </a:gridCol>
                <a:gridCol w="1753497">
                  <a:extLst>
                    <a:ext uri="{9D8B030D-6E8A-4147-A177-3AD203B41FA5}">
                      <a16:colId xmlns:a16="http://schemas.microsoft.com/office/drawing/2014/main" val="2581717144"/>
                    </a:ext>
                  </a:extLst>
                </a:gridCol>
              </a:tblGrid>
              <a:tr h="3828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298450" marR="0" indent="27305" algn="l">
                        <a:lnSpc>
                          <a:spcPts val="6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Уровень</a:t>
                      </a:r>
                      <a:r>
                        <a:rPr lang="en-US" sz="1100" b="1" dirty="0">
                          <a:effectLst/>
                        </a:rPr>
                        <a:t> 1 «</a:t>
                      </a:r>
                      <a:r>
                        <a:rPr lang="ru-RU" sz="1100" b="1" dirty="0">
                          <a:effectLst/>
                        </a:rPr>
                        <a:t>Неформальный</a:t>
                      </a:r>
                      <a:r>
                        <a:rPr lang="en-US" sz="1100" b="1" dirty="0">
                          <a:effectLst/>
                        </a:rPr>
                        <a:t>»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320040" marR="0" indent="8890" algn="l">
                        <a:lnSpc>
                          <a:spcPts val="6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Уровень</a:t>
                      </a:r>
                      <a:r>
                        <a:rPr lang="en-US" sz="1100" b="1" dirty="0">
                          <a:effectLst/>
                        </a:rPr>
                        <a:t> 2 </a:t>
                      </a:r>
                      <a:r>
                        <a:rPr lang="ru-RU" sz="1100" b="1" dirty="0">
                          <a:effectLst/>
                        </a:rPr>
                        <a:t>«Определённый»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0" marR="0" indent="262255" algn="l">
                        <a:lnSpc>
                          <a:spcPts val="6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Уровень </a:t>
                      </a:r>
                      <a:r>
                        <a:rPr lang="en-US" sz="1100" b="1" dirty="0">
                          <a:effectLst/>
                        </a:rPr>
                        <a:t>3</a:t>
                      </a:r>
                      <a:r>
                        <a:rPr lang="ru-RU" sz="1100" b="1" dirty="0">
                          <a:effectLst/>
                        </a:rPr>
                        <a:t> «Управление и мониторинг»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274320" marR="0" indent="54610" algn="l">
                        <a:lnSpc>
                          <a:spcPts val="6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Уровень</a:t>
                      </a:r>
                      <a:r>
                        <a:rPr lang="en-US" sz="1100" b="1" dirty="0">
                          <a:effectLst/>
                        </a:rPr>
                        <a:t> 4 </a:t>
                      </a:r>
                      <a:r>
                        <a:rPr lang="ru-RU" sz="1100" b="1" dirty="0">
                          <a:effectLst/>
                        </a:rPr>
                        <a:t>«Оптимизированный»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2018410219"/>
                  </a:ext>
                </a:extLst>
              </a:tr>
              <a:tr h="1075221">
                <a:tc>
                  <a:txBody>
                    <a:bodyPr/>
                    <a:lstStyle/>
                    <a:p>
                      <a:pPr marL="0" marR="30480" algn="l">
                        <a:lnSpc>
                          <a:spcPts val="7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PF1.1 </a:t>
                      </a:r>
                      <a:r>
                        <a:rPr lang="ru-RU" sz="1000" b="1">
                          <a:effectLst/>
                        </a:rPr>
                        <a:t>«Тон задаётся сверху»</a:t>
                      </a:r>
                      <a:endParaRPr lang="en-US" sz="10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54610" marR="0" indent="-54610" algn="l">
                        <a:lnSpc>
                          <a:spcPts val="6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□ Сотрудники не имеют представления о поведении, системе ценностей и стиле работы высшего руководства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54610" marR="0" indent="-54610" algn="l">
                        <a:lnSpc>
                          <a:spcPts val="6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□ Сотрудники имеют общее представление о поведении и стиле работы высшего руководства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48895" marR="0" indent="-48895" algn="l">
                        <a:lnSpc>
                          <a:spcPts val="6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1920" algn="l"/>
                        </a:tabLst>
                      </a:pPr>
                      <a:r>
                        <a:rPr lang="ru-RU" sz="1200" dirty="0">
                          <a:effectLst/>
                        </a:rPr>
                        <a:t>□	Высшее руководство информирует всех сотрудников о своём стиле работы и ожидаемом поведении </a:t>
                      </a:r>
                    </a:p>
                    <a:p>
                      <a:pPr marL="48895" marR="0" indent="-48895" algn="l">
                        <a:lnSpc>
                          <a:spcPts val="6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1920" algn="l"/>
                        </a:tabLst>
                      </a:pPr>
                      <a:endParaRPr lang="en-US" sz="1200" dirty="0">
                        <a:effectLst/>
                      </a:endParaRPr>
                    </a:p>
                    <a:p>
                      <a:pPr marL="48895" marR="0" indent="-48895" algn="l">
                        <a:lnSpc>
                          <a:spcPts val="7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1920" algn="l"/>
                        </a:tabLst>
                      </a:pPr>
                      <a:r>
                        <a:rPr lang="ru-RU" sz="1200" dirty="0">
                          <a:effectLst/>
                        </a:rPr>
                        <a:t>□	Система ценностей обнародуется, её хорошо понимают во всей организации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57785" marR="0" indent="-57785" algn="l">
                        <a:lnSpc>
                          <a:spcPts val="6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□ Руководители демонстрируют высокие стандарты личного поведения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246408813"/>
                  </a:ext>
                </a:extLst>
              </a:tr>
              <a:tr h="1247685">
                <a:tc>
                  <a:txBody>
                    <a:bodyPr/>
                    <a:lstStyle/>
                    <a:p>
                      <a:pPr marL="0" marR="79375" algn="l">
                        <a:lnSpc>
                          <a:spcPts val="6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PF 1.2 </a:t>
                      </a:r>
                      <a:r>
                        <a:rPr lang="ru-RU" sz="1000" b="1">
                          <a:effectLst/>
                        </a:rPr>
                        <a:t>Устанавливает стандарты поведения</a:t>
                      </a:r>
                      <a:endParaRPr lang="en-US" sz="10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54610" marR="0" indent="-54610" algn="l">
                        <a:lnSpc>
                          <a:spcPts val="6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5095" algn="l"/>
                        </a:tabLst>
                      </a:pPr>
                      <a:r>
                        <a:rPr lang="ru-RU" sz="1200" dirty="0">
                          <a:effectLst/>
                        </a:rPr>
                        <a:t>□	Кодексы поведения для сотрудников отсутствуют или содержат минимальные требования.</a:t>
                      </a:r>
                    </a:p>
                    <a:p>
                      <a:pPr marL="54610" marR="0" indent="-54610" algn="l">
                        <a:lnSpc>
                          <a:spcPts val="6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5095" algn="l"/>
                        </a:tabLst>
                      </a:pPr>
                      <a:endParaRPr lang="en-US" sz="1200" dirty="0">
                        <a:effectLst/>
                      </a:endParaRPr>
                    </a:p>
                    <a:p>
                      <a:pPr marL="54610" marR="0" indent="-54610" algn="l">
                        <a:lnSpc>
                          <a:spcPts val="6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5095" algn="l"/>
                        </a:tabLst>
                      </a:pPr>
                      <a:r>
                        <a:rPr lang="ru-RU" sz="1200" dirty="0">
                          <a:effectLst/>
                        </a:rPr>
                        <a:t>□	Этические стандарты отсутствуют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54610" marR="0" indent="-54610" algn="l">
                        <a:lnSpc>
                          <a:spcPts val="6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5095" algn="l"/>
                        </a:tabLst>
                      </a:pPr>
                      <a:r>
                        <a:rPr lang="ru-RU" sz="1200" dirty="0">
                          <a:effectLst/>
                        </a:rPr>
                        <a:t>□	Ключевые кодексы поведения имеются и доступны для сотрудников </a:t>
                      </a:r>
                    </a:p>
                    <a:p>
                      <a:pPr marL="54610" marR="0" indent="-54610" algn="l">
                        <a:lnSpc>
                          <a:spcPts val="6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5095" algn="l"/>
                        </a:tabLst>
                      </a:pPr>
                      <a:endParaRPr lang="en-US" sz="1200" dirty="0">
                        <a:effectLst/>
                      </a:endParaRPr>
                    </a:p>
                    <a:p>
                      <a:pPr marL="54610" marR="0" indent="-54610" algn="l">
                        <a:lnSpc>
                          <a:spcPts val="6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5095" algn="l"/>
                        </a:tabLst>
                      </a:pPr>
                      <a:r>
                        <a:rPr lang="ru-RU" sz="1200" dirty="0">
                          <a:effectLst/>
                        </a:rPr>
                        <a:t>□	Имеется чёткая политика в отношении мошенничества и коррупции, сексуальных домогательств, а также защиты информаторов.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48895" marR="0" indent="-48895" algn="l">
                        <a:lnSpc>
                          <a:spcPts val="6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□ Сотрудникам автоматически напоминают о главных ожидаемых стандартах поведения в рамках регулярных обучающих мероприятий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57785" marR="0" indent="-57785" algn="l">
                        <a:lnSpc>
                          <a:spcPts val="6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200" dirty="0">
                          <a:effectLst/>
                        </a:rPr>
                        <a:t>□	Сотрудники на всех уровнях имеют единое понимание ожидаемых стандартов </a:t>
                      </a:r>
                      <a:endParaRPr lang="en-US" sz="1200" dirty="0">
                        <a:effectLst/>
                      </a:endParaRPr>
                    </a:p>
                    <a:p>
                      <a:pPr marL="54610" marR="0" indent="-54610" algn="l">
                        <a:lnSpc>
                          <a:spcPts val="7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200" dirty="0">
                          <a:effectLst/>
                        </a:rPr>
                        <a:t>□	Все сотрудники знают, «как тут принято» 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l">
                        <a:lnSpc>
                          <a:spcPts val="7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268848147"/>
                  </a:ext>
                </a:extLst>
              </a:tr>
              <a:tr h="708837">
                <a:tc>
                  <a:txBody>
                    <a:bodyPr/>
                    <a:lstStyle/>
                    <a:p>
                      <a:pPr marL="0" marR="48895" algn="l">
                        <a:lnSpc>
                          <a:spcPts val="6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PF</a:t>
                      </a:r>
                      <a:r>
                        <a:rPr lang="ru-RU" sz="1000" b="1">
                          <a:effectLst/>
                        </a:rPr>
                        <a:t>1.3 Проверяет соблюдение стандартов поведения</a:t>
                      </a:r>
                      <a:endParaRPr lang="en-US" sz="10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54610" marR="0" indent="-54610" algn="l">
                        <a:lnSpc>
                          <a:spcPts val="6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□ Анализ применения кодексов поведения отсутствует или применяется ограниченно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54610" marR="0" indent="-54610" algn="l">
                        <a:lnSpc>
                          <a:spcPts val="6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5095" algn="l"/>
                        </a:tabLst>
                      </a:pPr>
                      <a:r>
                        <a:rPr lang="ru-RU" sz="1200">
                          <a:effectLst/>
                        </a:rPr>
                        <a:t>□	Руководство анализирует стандарты.</a:t>
                      </a:r>
                      <a:endParaRPr lang="en-US" sz="1200">
                        <a:effectLst/>
                      </a:endParaRPr>
                    </a:p>
                    <a:p>
                      <a:pPr marL="0" marR="0" indent="0" algn="l">
                        <a:lnSpc>
                          <a:spcPts val="7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7790" algn="l"/>
                        </a:tabLst>
                      </a:pPr>
                      <a:r>
                        <a:rPr lang="ru-RU" sz="1200">
                          <a:effectLst/>
                        </a:rPr>
                        <a:t>□	Проводятся расследования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48895" marR="0" indent="-48895" algn="l">
                        <a:lnSpc>
                          <a:spcPts val="6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□ Проверки – часть процесса ежегодной оценки эффективности/ аттестации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54610" marR="0" indent="-54610" algn="l">
                        <a:lnSpc>
                          <a:spcPts val="6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□ Отчёты «360 градусов» включают в себя оценку соблюдения кодексов поведения коллегами и подчинёнными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3070894284"/>
                  </a:ext>
                </a:extLst>
              </a:tr>
              <a:tr h="818753">
                <a:tc>
                  <a:txBody>
                    <a:bodyPr/>
                    <a:lstStyle/>
                    <a:p>
                      <a:pPr marL="0" marR="143510" algn="l">
                        <a:lnSpc>
                          <a:spcPts val="6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PF</a:t>
                      </a:r>
                      <a:r>
                        <a:rPr lang="ru-RU" sz="1000" b="1" dirty="0">
                          <a:effectLst/>
                        </a:rPr>
                        <a:t> 1.4 Оперативно реагирует на отклонения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54610" marR="0" indent="-54610" algn="l">
                        <a:lnSpc>
                          <a:spcPts val="7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□ Дисциплинарные действия отсутствуют или имеют ограниченный характер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54610" marR="0" indent="-54610" algn="l">
                        <a:lnSpc>
                          <a:spcPts val="6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□ Руководство готово предпринимать действия во всех случаях отклонения от ожидаемых стандартов.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48895" marR="0" indent="-48895" algn="l">
                        <a:lnSpc>
                          <a:spcPts val="7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□ Все сотрудники ежегодно уведомляются о всех дисциплинарных действиях, принятых к персоналу.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57785" marR="0" indent="-57785" algn="l">
                        <a:lnSpc>
                          <a:spcPts val="6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□ Большинство сотрудников уверены, что нарушители ожидаемых стандартов будут подвергнуты взысканию.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992858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2396597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{B2363D90-A133-9E4A-B5E1-E23CD9F74B00}tf10001073</Template>
  <TotalTime>1171</TotalTime>
  <Words>350</Words>
  <Application>Microsoft Office PowerPoint</Application>
  <PresentationFormat>On-screen Show (4:3)</PresentationFormat>
  <Paragraphs>66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Tw Cen MT</vt:lpstr>
      <vt:lpstr>Droplet</vt:lpstr>
      <vt:lpstr>Модель зрелости COSO </vt:lpstr>
      <vt:lpstr>PowerPoint Presentation</vt:lpstr>
      <vt:lpstr>Пример факторов зрелости для Принципа 1: «Организация демонстрирует приверженность целостности и этическим ценностям»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Maggs</dc:creator>
  <cp:lastModifiedBy>Andrei Nikolaevich Salnikov</cp:lastModifiedBy>
  <cp:revision>29</cp:revision>
  <cp:lastPrinted>2018-10-23T19:19:31Z</cp:lastPrinted>
  <dcterms:created xsi:type="dcterms:W3CDTF">2018-09-26T19:40:35Z</dcterms:created>
  <dcterms:modified xsi:type="dcterms:W3CDTF">2018-10-26T08:44:25Z</dcterms:modified>
</cp:coreProperties>
</file>