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0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1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2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  <p:sldMasterId id="2147483694" r:id="rId2"/>
    <p:sldMasterId id="2147483710" r:id="rId3"/>
    <p:sldMasterId id="2147483727" r:id="rId4"/>
    <p:sldMasterId id="2147483741" r:id="rId5"/>
    <p:sldMasterId id="2147483755" r:id="rId6"/>
    <p:sldMasterId id="2147483769" r:id="rId7"/>
    <p:sldMasterId id="2147483783" r:id="rId8"/>
    <p:sldMasterId id="2147483797" r:id="rId9"/>
    <p:sldMasterId id="2147483815" r:id="rId10"/>
    <p:sldMasterId id="2147483832" r:id="rId11"/>
    <p:sldMasterId id="2147483849" r:id="rId12"/>
    <p:sldMasterId id="2147483863" r:id="rId13"/>
  </p:sldMasterIdLst>
  <p:notesMasterIdLst>
    <p:notesMasterId r:id="rId38"/>
  </p:notesMasterIdLst>
  <p:handoutMasterIdLst>
    <p:handoutMasterId r:id="rId39"/>
  </p:handoutMasterIdLst>
  <p:sldIdLst>
    <p:sldId id="483" r:id="rId14"/>
    <p:sldId id="504" r:id="rId15"/>
    <p:sldId id="517" r:id="rId16"/>
    <p:sldId id="518" r:id="rId17"/>
    <p:sldId id="519" r:id="rId18"/>
    <p:sldId id="396" r:id="rId19"/>
    <p:sldId id="470" r:id="rId20"/>
    <p:sldId id="512" r:id="rId21"/>
    <p:sldId id="497" r:id="rId22"/>
    <p:sldId id="501" r:id="rId23"/>
    <p:sldId id="509" r:id="rId24"/>
    <p:sldId id="511" r:id="rId25"/>
    <p:sldId id="507" r:id="rId26"/>
    <p:sldId id="520" r:id="rId27"/>
    <p:sldId id="513" r:id="rId28"/>
    <p:sldId id="431" r:id="rId29"/>
    <p:sldId id="428" r:id="rId30"/>
    <p:sldId id="482" r:id="rId31"/>
    <p:sldId id="521" r:id="rId32"/>
    <p:sldId id="496" r:id="rId33"/>
    <p:sldId id="514" r:id="rId34"/>
    <p:sldId id="522" r:id="rId35"/>
    <p:sldId id="508" r:id="rId36"/>
    <p:sldId id="451" r:id="rId37"/>
  </p:sldIdLst>
  <p:sldSz cx="9144000" cy="6858000" type="screen4x3"/>
  <p:notesSz cx="6797675" cy="9926638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2800" b="1" kern="1200">
        <a:solidFill>
          <a:srgbClr val="1B772D"/>
        </a:solidFill>
        <a:latin typeface="Arial" charset="0"/>
        <a:ea typeface="ヒラギノ角ゴ Pro W3" pitchFamily="87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b="1" kern="1200">
        <a:solidFill>
          <a:srgbClr val="1B772D"/>
        </a:solidFill>
        <a:latin typeface="Arial" charset="0"/>
        <a:ea typeface="ヒラギノ角ゴ Pro W3" pitchFamily="87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b="1" kern="1200">
        <a:solidFill>
          <a:srgbClr val="1B772D"/>
        </a:solidFill>
        <a:latin typeface="Arial" charset="0"/>
        <a:ea typeface="ヒラギノ角ゴ Pro W3" pitchFamily="87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b="1" kern="1200">
        <a:solidFill>
          <a:srgbClr val="1B772D"/>
        </a:solidFill>
        <a:latin typeface="Arial" charset="0"/>
        <a:ea typeface="ヒラギノ角ゴ Pro W3" pitchFamily="87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b="1" kern="1200">
        <a:solidFill>
          <a:srgbClr val="1B772D"/>
        </a:solidFill>
        <a:latin typeface="Arial" charset="0"/>
        <a:ea typeface="ヒラギノ角ゴ Pro W3" pitchFamily="87" charset="-128"/>
        <a:cs typeface="+mn-cs"/>
      </a:defRPr>
    </a:lvl5pPr>
    <a:lvl6pPr marL="2286000" algn="l" defTabSz="914400" rtl="0" eaLnBrk="1" latinLnBrk="0" hangingPunct="1">
      <a:defRPr sz="2800" b="1" kern="1200">
        <a:solidFill>
          <a:srgbClr val="1B772D"/>
        </a:solidFill>
        <a:latin typeface="Arial" charset="0"/>
        <a:ea typeface="ヒラギノ角ゴ Pro W3" pitchFamily="87" charset="-128"/>
        <a:cs typeface="+mn-cs"/>
      </a:defRPr>
    </a:lvl6pPr>
    <a:lvl7pPr marL="2743200" algn="l" defTabSz="914400" rtl="0" eaLnBrk="1" latinLnBrk="0" hangingPunct="1">
      <a:defRPr sz="2800" b="1" kern="1200">
        <a:solidFill>
          <a:srgbClr val="1B772D"/>
        </a:solidFill>
        <a:latin typeface="Arial" charset="0"/>
        <a:ea typeface="ヒラギノ角ゴ Pro W3" pitchFamily="87" charset="-128"/>
        <a:cs typeface="+mn-cs"/>
      </a:defRPr>
    </a:lvl7pPr>
    <a:lvl8pPr marL="3200400" algn="l" defTabSz="914400" rtl="0" eaLnBrk="1" latinLnBrk="0" hangingPunct="1">
      <a:defRPr sz="2800" b="1" kern="1200">
        <a:solidFill>
          <a:srgbClr val="1B772D"/>
        </a:solidFill>
        <a:latin typeface="Arial" charset="0"/>
        <a:ea typeface="ヒラギノ角ゴ Pro W3" pitchFamily="87" charset="-128"/>
        <a:cs typeface="+mn-cs"/>
      </a:defRPr>
    </a:lvl8pPr>
    <a:lvl9pPr marL="3657600" algn="l" defTabSz="914400" rtl="0" eaLnBrk="1" latinLnBrk="0" hangingPunct="1">
      <a:defRPr sz="2800" b="1" kern="1200">
        <a:solidFill>
          <a:srgbClr val="1B772D"/>
        </a:solidFill>
        <a:latin typeface="Arial" charset="0"/>
        <a:ea typeface="ヒラギノ角ゴ Pro W3" pitchFamily="8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4">
          <p15:clr>
            <a:srgbClr val="A4A3A4"/>
          </p15:clr>
        </p15:guide>
        <p15:guide id="2" pos="3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8316"/>
    <a:srgbClr val="137B15"/>
    <a:srgbClr val="7D0055"/>
    <a:srgbClr val="7E0054"/>
    <a:srgbClr val="B40078"/>
    <a:srgbClr val="1C782D"/>
    <a:srgbClr val="2A6A1D"/>
    <a:srgbClr val="367915"/>
    <a:srgbClr val="1B772D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1" autoAdjust="0"/>
    <p:restoredTop sz="96519" autoAdjust="0"/>
  </p:normalViewPr>
  <p:slideViewPr>
    <p:cSldViewPr snapToGrid="0" showGuides="1">
      <p:cViewPr varScale="1">
        <p:scale>
          <a:sx n="112" d="100"/>
          <a:sy n="112" d="100"/>
        </p:scale>
        <p:origin x="1842" y="108"/>
      </p:cViewPr>
      <p:guideLst>
        <p:guide orient="horz" pos="544"/>
        <p:guide pos="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notesViewPr>
    <p:cSldViewPr snapToGrid="0" showGuides="1">
      <p:cViewPr varScale="1">
        <p:scale>
          <a:sx n="51" d="100"/>
          <a:sy n="51" d="100"/>
        </p:scale>
        <p:origin x="-189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Bercy\DB$\Budget\SD2\2PERF\PERFORMANCE\PAP%202017\5.DOFP\Pr&#233;figuration%20Maquette\Evolution%20nombre%20objectifs%20et%20indicateurs.xlsx%20-%20Copie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Feuil1!$S$11</c:f>
              <c:strCache>
                <c:ptCount val="1"/>
                <c:pt idx="0">
                  <c:v>Expenditure 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2"/>
                        </a:solidFill>
                      </a:defRPr>
                    </a:pPr>
                    <a:r>
                      <a:rPr lang="ru-RU" dirty="0" smtClean="0"/>
                      <a:t>образование</a:t>
                    </a:r>
                    <a:r>
                      <a:rPr lang="ru-RU" baseline="0" dirty="0"/>
                      <a:t>
</a:t>
                    </a:r>
                    <a:fld id="{C4C66D76-B3DD-473E-8DE6-1060DCB87EEC}" type="PERCENTAGE">
                      <a:rPr lang="en-US" baseline="0"/>
                      <a:pPr>
                        <a:defRPr b="1">
                          <a:solidFill>
                            <a:schemeClr val="bg2"/>
                          </a:solidFill>
                        </a:defRPr>
                      </a:pPr>
                      <a:t>[PERCENTAGE]</a:t>
                    </a:fld>
                    <a:endParaRPr lang="ru-RU" baseline="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846461301281868"/>
                      <c:h val="0.1822904550678528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НИИ и ВУЗы</a:t>
                    </a:r>
                    <a:r>
                      <a:rPr lang="ru-RU" b="1" dirty="0"/>
                      <a:t>
10%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безопасность</a:t>
                    </a:r>
                    <a:r>
                      <a:rPr lang="ru-RU" baseline="0" dirty="0"/>
                      <a:t>
</a:t>
                    </a:r>
                    <a:fld id="{206A0D02-53B9-4644-B309-0D3E58A87B27}" type="PERCENTAGE">
                      <a:rPr lang="en-US" baseline="0"/>
                      <a:pPr/>
                      <a:t>[PERCENTAGE]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8.926746948192272E-4"/>
                  <c:y val="0.10032128919558253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соцсфера</a:t>
                    </a:r>
                    <a:r>
                      <a:rPr lang="ru-RU" baseline="0" dirty="0"/>
                      <a:t>
</a:t>
                    </a:r>
                    <a:fld id="{D30D7C22-E662-4380-9DB5-41A953F6D4AD}" type="PERCENTAGE">
                      <a:rPr lang="en-US" baseline="0"/>
                      <a:pPr/>
                      <a:t>[PERCENTAGE]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Труд</a:t>
                    </a:r>
                    <a:r>
                      <a:rPr lang="ru-RU" b="1" baseline="0" dirty="0" smtClean="0"/>
                      <a:t> и занятость</a:t>
                    </a:r>
                    <a:r>
                      <a:rPr lang="ru-RU" b="1" dirty="0"/>
                      <a:t>
5%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5427083333333335E-3"/>
                  <c:y val="3.2377430555555559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УГФ</a:t>
                    </a:r>
                    <a:r>
                      <a:rPr lang="ru-RU" baseline="0" dirty="0"/>
                      <a:t>
</a:t>
                    </a:r>
                    <a:fld id="{0D2D2B56-F8B2-466B-8C2D-565E6947925A}" type="PERCENTAGE">
                      <a:rPr lang="en-US" baseline="0"/>
                      <a:pPr/>
                      <a:t>[PERCENTAGE]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smtClean="0"/>
                      <a:t>правосудие</a:t>
                    </a:r>
                    <a:r>
                      <a:rPr lang="ru-RU" baseline="0" dirty="0"/>
                      <a:t>
</a:t>
                    </a:r>
                    <a:fld id="{A16C8D34-3EFF-4B00-A06D-2D3035B4A195}" type="PERCENTAGE">
                      <a:rPr lang="en-US" baseline="0"/>
                      <a:pPr/>
                      <a:t>[PERCENTAGE]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6.2618173741786146E-2"/>
                  <c:y val="-2.218964344719516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экология</a:t>
                    </a:r>
                    <a:r>
                      <a:rPr lang="ru-RU" baseline="0" dirty="0"/>
                      <a:t>
</a:t>
                    </a:r>
                    <a:fld id="{34C002DB-DFCE-499A-A805-AAA4F8C3C517}" type="PERCENTAGE">
                      <a:rPr lang="en-US" baseline="0"/>
                      <a:pPr/>
                      <a:t>[PERCENTAGE]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6.6650608563157909E-2"/>
                  <c:y val="-8.5346051594352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МИД</a:t>
                    </a:r>
                    <a:r>
                      <a:rPr lang="ru-RU" baseline="0" dirty="0"/>
                      <a:t>
</a:t>
                    </a:r>
                    <a:fld id="{81BF8DD8-276D-4C71-9FA2-8468808C6B8C}" type="PERCENTAGE">
                      <a:rPr lang="en-US" baseline="0"/>
                      <a:pPr/>
                      <a:t>[PERCENTAGE]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0"/>
              <c:layout>
                <c:manualLayout>
                  <c:x val="-8.0859782183777693E-2"/>
                  <c:y val="-0.2099027817236371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культура</a:t>
                    </a:r>
                    <a:r>
                      <a:rPr lang="ru-RU" baseline="0" dirty="0"/>
                      <a:t>
</a:t>
                    </a:r>
                    <a:fld id="{4B526719-EAA1-4CD9-8913-ED80E5DB6F77}" type="PERCENTAGE">
                      <a:rPr lang="en-US" baseline="0"/>
                      <a:pPr/>
                      <a:t>[PERCENTAGE]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1"/>
              <c:layout>
                <c:manualLayout>
                  <c:x val="0.10644162242445591"/>
                  <c:y val="-0.2066819705517350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МВД</a:t>
                    </a:r>
                    <a:r>
                      <a:rPr lang="ru-RU" baseline="0" dirty="0"/>
                      <a:t>
</a:t>
                    </a:r>
                    <a:fld id="{8EC25AAD-67EC-4377-BB28-5BDAF85F9326}" type="PERCENTAGE">
                      <a:rPr lang="en-US" baseline="0"/>
                      <a:pPr/>
                      <a:t>[PERCENTAGE]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ru-RU" smtClean="0"/>
                      <a:t>другое</a:t>
                    </a:r>
                    <a:r>
                      <a:rPr lang="ru-RU" baseline="0" dirty="0"/>
                      <a:t>
</a:t>
                    </a:r>
                    <a:fld id="{CCE42134-AD77-46CB-A3B1-6F2F62352EA1}" type="PERCENTAGE">
                      <a:rPr lang="en-US" baseline="0"/>
                      <a:pPr/>
                      <a:t>[PERCENTAGE]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Feuil1!$R$12:$R$24</c:f>
              <c:strCache>
                <c:ptCount val="13"/>
                <c:pt idx="0">
                  <c:v>Education</c:v>
                </c:pt>
                <c:pt idx="1">
                  <c:v>Defense</c:v>
                </c:pt>
                <c:pt idx="2">
                  <c:v>Research and higher education</c:v>
                </c:pt>
                <c:pt idx="3">
                  <c:v>Security</c:v>
                </c:pt>
                <c:pt idx="4">
                  <c:v>Social affairs</c:v>
                </c:pt>
                <c:pt idx="5">
                  <c:v>Labor and employment </c:v>
                </c:pt>
                <c:pt idx="6">
                  <c:v>Public finance management</c:v>
                </c:pt>
                <c:pt idx="7">
                  <c:v>Justice</c:v>
                </c:pt>
                <c:pt idx="8">
                  <c:v>Environment </c:v>
                </c:pt>
                <c:pt idx="9">
                  <c:v>Foreign affairs</c:v>
                </c:pt>
                <c:pt idx="10">
                  <c:v>Culture</c:v>
                </c:pt>
                <c:pt idx="11">
                  <c:v>Home office</c:v>
                </c:pt>
                <c:pt idx="12">
                  <c:v>Others</c:v>
                </c:pt>
              </c:strCache>
            </c:strRef>
          </c:cat>
          <c:val>
            <c:numRef>
              <c:f>Feuil1!$S$12:$S$24</c:f>
              <c:numCache>
                <c:formatCode>General</c:formatCode>
                <c:ptCount val="13"/>
                <c:pt idx="0">
                  <c:v>67.099999999999994</c:v>
                </c:pt>
                <c:pt idx="1">
                  <c:v>39.6</c:v>
                </c:pt>
                <c:pt idx="2">
                  <c:v>25.9</c:v>
                </c:pt>
                <c:pt idx="3">
                  <c:v>18.399999999999999</c:v>
                </c:pt>
                <c:pt idx="4">
                  <c:v>18.3</c:v>
                </c:pt>
                <c:pt idx="5">
                  <c:v>11.4</c:v>
                </c:pt>
                <c:pt idx="6">
                  <c:v>10.9</c:v>
                </c:pt>
                <c:pt idx="7">
                  <c:v>8</c:v>
                </c:pt>
                <c:pt idx="8">
                  <c:v>7.1</c:v>
                </c:pt>
                <c:pt idx="9">
                  <c:v>3.2</c:v>
                </c:pt>
                <c:pt idx="10">
                  <c:v>2.7</c:v>
                </c:pt>
                <c:pt idx="11">
                  <c:v>2.5</c:v>
                </c:pt>
                <c:pt idx="12">
                  <c:v>41.8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Feuil1!$D$45</c:f>
              <c:strCache>
                <c:ptCount val="1"/>
                <c:pt idx="0">
                  <c:v>Billons €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2"/>
                        </a:solidFill>
                      </a:defRPr>
                    </a:pPr>
                    <a:r>
                      <a:rPr lang="ru-RU" dirty="0" smtClean="0"/>
                      <a:t>Расходы на персонал</a:t>
                    </a:r>
                    <a:r>
                      <a:rPr lang="ru-RU" baseline="0" dirty="0"/>
                      <a:t>
</a:t>
                    </a:r>
                    <a:fld id="{F082BBF0-2814-42FD-BEC0-E2286ECBAE18}" type="PERCENTAGE">
                      <a:rPr lang="en-US" baseline="0"/>
                      <a:pPr>
                        <a:defRPr b="1">
                          <a:solidFill>
                            <a:schemeClr val="bg2"/>
                          </a:solidFill>
                        </a:defRPr>
                      </a:pPr>
                      <a:t>[PERCENTAGE]</a:t>
                    </a:fld>
                    <a:endParaRPr lang="ru-RU" baseline="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2"/>
                        </a:solidFill>
                      </a:defRPr>
                    </a:pPr>
                    <a:r>
                      <a:rPr lang="ru-RU" dirty="0" smtClean="0"/>
                      <a:t>Расходы на программы</a:t>
                    </a:r>
                    <a:r>
                      <a:rPr lang="ru-RU" baseline="0" dirty="0"/>
                      <a:t>
</a:t>
                    </a:r>
                    <a:fld id="{32EA3C30-7130-4B67-BFD9-87B676DA26AB}" type="PERCENTAGE">
                      <a:rPr lang="en-US" baseline="0"/>
                      <a:pPr>
                        <a:defRPr b="1">
                          <a:solidFill>
                            <a:schemeClr val="bg2"/>
                          </a:solidFill>
                        </a:defRPr>
                      </a:pPr>
                      <a:t>[PERCENTAGE]</a:t>
                    </a:fld>
                    <a:endParaRPr lang="ru-RU" baseline="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Операционные расходы</a:t>
                    </a:r>
                    <a:r>
                      <a:rPr lang="ru-RU" baseline="0" dirty="0"/>
                      <a:t>
</a:t>
                    </a:r>
                    <a:fld id="{63494A5C-993A-4AB3-AAB6-06DF081B7F3C}" type="PERCENTAGE">
                      <a:rPr lang="en-US" baseline="0"/>
                      <a:pPr/>
                      <a:t>[PERCENTAGE]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7.6530498687664039E-2"/>
                  <c:y val="0.162972983943521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Обслуживание госдолга</a:t>
                    </a:r>
                    <a:r>
                      <a:rPr lang="ru-RU" baseline="0" dirty="0"/>
                      <a:t>
</a:t>
                    </a:r>
                    <a:fld id="{2F321CF5-E55C-42D9-852C-B76F287E4483}" type="PERCENTAGE">
                      <a:rPr lang="en-US" baseline="0"/>
                      <a:pPr/>
                      <a:t>[PERCENTAGE]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81343832020998"/>
                      <c:h val="0.1404176998699269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Инвестиционные расходы</a:t>
                    </a:r>
                    <a:r>
                      <a:rPr lang="ru-RU" baseline="0" dirty="0"/>
                      <a:t>
</a:t>
                    </a:r>
                    <a:fld id="{B6AD1E0E-072B-4F5B-AFC1-39EF777D9CC1}" type="PERCENTAGE">
                      <a:rPr lang="en-US" baseline="0"/>
                      <a:pPr/>
                      <a:t>[PERCENTAGE]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.15769522309711287"/>
                  <c:y val="8.655885608420154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другое</a:t>
                    </a:r>
                    <a:r>
                      <a:rPr lang="ru-RU" baseline="0" dirty="0"/>
                      <a:t>
</a:t>
                    </a:r>
                    <a:fld id="{ECE9B247-E7ED-4AB7-82F1-7A3E80336BA3}" type="PERCENTAGE">
                      <a:rPr lang="en-US" baseline="0"/>
                      <a:pPr/>
                      <a:t>[PERCENTAGE]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Feuil1!$C$46:$C$51</c:f>
              <c:strCache>
                <c:ptCount val="6"/>
                <c:pt idx="0">
                  <c:v>Staff expenditure</c:v>
                </c:pt>
                <c:pt idx="1">
                  <c:v>Intervention expenditure</c:v>
                </c:pt>
                <c:pt idx="2">
                  <c:v>Operating expenditure</c:v>
                </c:pt>
                <c:pt idx="3">
                  <c:v>Financial charge of the state debt </c:v>
                </c:pt>
                <c:pt idx="4">
                  <c:v>Investment spending</c:v>
                </c:pt>
                <c:pt idx="5">
                  <c:v>Others</c:v>
                </c:pt>
              </c:strCache>
            </c:strRef>
          </c:cat>
          <c:val>
            <c:numRef>
              <c:f>Feuil1!$D$46:$D$51</c:f>
              <c:numCache>
                <c:formatCode>General</c:formatCode>
                <c:ptCount val="6"/>
                <c:pt idx="0">
                  <c:v>122.4</c:v>
                </c:pt>
                <c:pt idx="1">
                  <c:v>81.400000000000006</c:v>
                </c:pt>
                <c:pt idx="2">
                  <c:v>48</c:v>
                </c:pt>
                <c:pt idx="3">
                  <c:v>44.5</c:v>
                </c:pt>
                <c:pt idx="4">
                  <c:v>11.4</c:v>
                </c:pt>
                <c:pt idx="5">
                  <c:v>2.2000000000000002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/>
            </a:pPr>
            <a:r>
              <a:rPr lang="ru-RU" sz="1100" b="1" dirty="0" smtClean="0"/>
              <a:t>Количество задач</a:t>
            </a:r>
            <a:r>
              <a:rPr lang="ru-RU" sz="1100" b="1" baseline="0" dirty="0" smtClean="0"/>
              <a:t> и показателей</a:t>
            </a:r>
            <a:r>
              <a:rPr lang="fr-FR" sz="1100" b="1" dirty="0" smtClean="0"/>
              <a:t> </a:t>
            </a:r>
            <a:r>
              <a:rPr lang="ru-RU" sz="1100" b="1" dirty="0" smtClean="0"/>
              <a:t>за </a:t>
            </a:r>
            <a:r>
              <a:rPr lang="fr-FR" sz="1100" b="1" dirty="0" smtClean="0"/>
              <a:t>2007-2017 </a:t>
            </a:r>
            <a:r>
              <a:rPr lang="ru-RU" sz="1100" b="1" dirty="0" err="1" smtClean="0"/>
              <a:t>гг</a:t>
            </a:r>
            <a:endParaRPr lang="fr-FR" sz="1100" b="1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146703348828384"/>
          <c:y val="9.400815464104724E-2"/>
          <c:w val="0.77383863080684601"/>
          <c:h val="0.76885827454539835"/>
        </c:manualLayout>
      </c:layout>
      <c:barChart>
        <c:barDir val="col"/>
        <c:grouping val="clustered"/>
        <c:varyColors val="0"/>
        <c:ser>
          <c:idx val="1"/>
          <c:order val="0"/>
          <c:tx>
            <c:v>Indicators</c:v>
          </c:tx>
          <c:spPr>
            <a:solidFill>
              <a:srgbClr val="7E0054">
                <a:lumMod val="75000"/>
              </a:srgb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E0054">
                  <a:lumMod val="75000"/>
                </a:srgb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cat>
            <c:numRef>
              <c:f>Feuil1!$C$2:$M$2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Feuil1!$C$4:$M$4</c:f>
              <c:numCache>
                <c:formatCode>#,##0</c:formatCode>
                <c:ptCount val="11"/>
                <c:pt idx="0">
                  <c:v>1295</c:v>
                </c:pt>
                <c:pt idx="1">
                  <c:v>1276</c:v>
                </c:pt>
                <c:pt idx="2">
                  <c:v>1165</c:v>
                </c:pt>
                <c:pt idx="3">
                  <c:v>1030</c:v>
                </c:pt>
                <c:pt idx="4">
                  <c:v>1008</c:v>
                </c:pt>
                <c:pt idx="5">
                  <c:v>1012</c:v>
                </c:pt>
                <c:pt idx="6">
                  <c:v>999</c:v>
                </c:pt>
                <c:pt idx="7">
                  <c:v>967</c:v>
                </c:pt>
                <c:pt idx="8">
                  <c:v>784</c:v>
                </c:pt>
                <c:pt idx="9" formatCode="General">
                  <c:v>755</c:v>
                </c:pt>
                <c:pt idx="10" formatCode="0">
                  <c:v>738</c:v>
                </c:pt>
              </c:numCache>
            </c:numRef>
          </c:val>
        </c:ser>
        <c:ser>
          <c:idx val="0"/>
          <c:order val="1"/>
          <c:tx>
            <c:v>Objectives</c:v>
          </c:tx>
          <c:spPr>
            <a:solidFill>
              <a:srgbClr val="95AAD9">
                <a:lumMod val="75000"/>
              </a:srgb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cat>
            <c:numRef>
              <c:f>Feuil1!$C$2:$M$2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Feuil1!$C$3:$M$3</c:f>
              <c:numCache>
                <c:formatCode>#,##0</c:formatCode>
                <c:ptCount val="11"/>
                <c:pt idx="0">
                  <c:v>634</c:v>
                </c:pt>
                <c:pt idx="1">
                  <c:v>621</c:v>
                </c:pt>
                <c:pt idx="2">
                  <c:v>559</c:v>
                </c:pt>
                <c:pt idx="3">
                  <c:v>499</c:v>
                </c:pt>
                <c:pt idx="4">
                  <c:v>487</c:v>
                </c:pt>
                <c:pt idx="5">
                  <c:v>490</c:v>
                </c:pt>
                <c:pt idx="6">
                  <c:v>484</c:v>
                </c:pt>
                <c:pt idx="7">
                  <c:v>475</c:v>
                </c:pt>
                <c:pt idx="8">
                  <c:v>392</c:v>
                </c:pt>
                <c:pt idx="9" formatCode="General">
                  <c:v>385</c:v>
                </c:pt>
                <c:pt idx="10" formatCode="0">
                  <c:v>382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2564424"/>
        <c:axId val="482564816"/>
      </c:barChart>
      <c:catAx>
        <c:axId val="482564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 dirty="0" smtClean="0"/>
                  <a:t>План бюджета на ФГ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0.47066008917560004"/>
              <c:y val="0.9075446386811711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82564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2564816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FFFFFF">
                  <a:lumMod val="65000"/>
                </a:srgbClr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82564424"/>
        <c:crosses val="autoZero"/>
        <c:crossBetween val="between"/>
      </c:valAx>
      <c:spPr>
        <a:solidFill>
          <a:srgbClr val="FFFFFF">
            <a:lumMod val="85000"/>
          </a:srgbClr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875299623691628"/>
          <c:y val="3.6007637410103613E-2"/>
          <c:w val="0.10146703348828379"/>
          <c:h val="0.10462305419369748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3A854C-D6EA-4224-8F72-931C178A994B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CAFB792D-C892-406D-A6C7-53F497ADC775}">
      <dgm:prSet phldrT="[Texte]" custT="1"/>
      <dgm:spPr/>
      <dgm:t>
        <a:bodyPr/>
        <a:lstStyle/>
        <a:p>
          <a:r>
            <a:rPr lang="ru-RU" sz="1600" i="1" dirty="0" smtClean="0"/>
            <a:t>СОЦИАЛЬНО-ЭКОНОМИЧЕСКОЕ ДЕЙСТВИЕ </a:t>
          </a:r>
          <a:r>
            <a:rPr lang="fr-FR" sz="1600" i="1" dirty="0" smtClean="0"/>
            <a:t>(c </a:t>
          </a:r>
          <a:r>
            <a:rPr lang="ru-RU" sz="1600" i="1" dirty="0" smtClean="0"/>
            <a:t>точки зрения граждан</a:t>
          </a:r>
          <a:r>
            <a:rPr lang="fr-FR" sz="1600" i="1" dirty="0" smtClean="0"/>
            <a:t>)</a:t>
          </a:r>
          <a:endParaRPr lang="fr-FR" sz="1600" i="1" dirty="0"/>
        </a:p>
      </dgm:t>
    </dgm:pt>
    <dgm:pt modelId="{F86EA946-0326-45F7-9D79-517C480DF943}" type="parTrans" cxnId="{5F951065-2E71-445B-B6DB-72F1908DACEA}">
      <dgm:prSet/>
      <dgm:spPr/>
      <dgm:t>
        <a:bodyPr/>
        <a:lstStyle/>
        <a:p>
          <a:endParaRPr lang="fr-FR"/>
        </a:p>
      </dgm:t>
    </dgm:pt>
    <dgm:pt modelId="{FC0A6BDE-023E-40E2-B31D-B53ACBAB97F4}" type="sibTrans" cxnId="{5F951065-2E71-445B-B6DB-72F1908DACEA}">
      <dgm:prSet/>
      <dgm:spPr/>
      <dgm:t>
        <a:bodyPr/>
        <a:lstStyle/>
        <a:p>
          <a:endParaRPr lang="fr-FR"/>
        </a:p>
      </dgm:t>
    </dgm:pt>
    <dgm:pt modelId="{B43FCDD0-E319-4A4D-A360-9A200F886763}">
      <dgm:prSet phldrT="[Texte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здравоохранение</a:t>
          </a:r>
          <a:endParaRPr lang="fr-FR" sz="1200" b="1" dirty="0">
            <a:solidFill>
              <a:schemeClr val="bg1"/>
            </a:solidFill>
          </a:endParaRPr>
        </a:p>
      </dgm:t>
    </dgm:pt>
    <dgm:pt modelId="{76D4AA2F-263F-4B03-9157-09C6259B1BB1}" type="parTrans" cxnId="{B6ECAA91-111E-484F-BCDA-0B38C6B600F7}">
      <dgm:prSet/>
      <dgm:spPr/>
      <dgm:t>
        <a:bodyPr/>
        <a:lstStyle/>
        <a:p>
          <a:endParaRPr lang="fr-FR"/>
        </a:p>
      </dgm:t>
    </dgm:pt>
    <dgm:pt modelId="{71112300-1DC7-42C2-B9C2-D0FC4E88DDE4}" type="sibTrans" cxnId="{B6ECAA91-111E-484F-BCDA-0B38C6B600F7}">
      <dgm:prSet/>
      <dgm:spPr/>
      <dgm:t>
        <a:bodyPr/>
        <a:lstStyle/>
        <a:p>
          <a:endParaRPr lang="fr-FR"/>
        </a:p>
      </dgm:t>
    </dgm:pt>
    <dgm:pt modelId="{02ECC44C-3CD6-4E87-96D5-A2931FE5517C}">
      <dgm:prSet phldrT="[Texte]" custT="1"/>
      <dgm:spPr/>
      <dgm:t>
        <a:bodyPr/>
        <a:lstStyle/>
        <a:p>
          <a:r>
            <a:rPr lang="ru-RU" sz="1200" b="1" noProof="0" dirty="0" smtClean="0">
              <a:solidFill>
                <a:schemeClr val="bg1"/>
              </a:solidFill>
            </a:rPr>
            <a:t>безопасность</a:t>
          </a:r>
          <a:endParaRPr lang="en-US" sz="1200" b="1" noProof="0" dirty="0">
            <a:solidFill>
              <a:schemeClr val="bg1"/>
            </a:solidFill>
          </a:endParaRPr>
        </a:p>
      </dgm:t>
    </dgm:pt>
    <dgm:pt modelId="{C9BB968E-D43F-4385-90D5-42A6A75E7992}" type="parTrans" cxnId="{80F046BB-1610-41C0-8DDB-31B5566D043A}">
      <dgm:prSet/>
      <dgm:spPr/>
      <dgm:t>
        <a:bodyPr/>
        <a:lstStyle/>
        <a:p>
          <a:endParaRPr lang="fr-FR"/>
        </a:p>
      </dgm:t>
    </dgm:pt>
    <dgm:pt modelId="{20D3C90D-5DBB-49AE-A1A7-DCDEED9932B5}" type="sibTrans" cxnId="{80F046BB-1610-41C0-8DDB-31B5566D043A}">
      <dgm:prSet/>
      <dgm:spPr/>
      <dgm:t>
        <a:bodyPr/>
        <a:lstStyle/>
        <a:p>
          <a:endParaRPr lang="fr-FR"/>
        </a:p>
      </dgm:t>
    </dgm:pt>
    <dgm:pt modelId="{5DCA2843-A478-4F11-8B09-0174E8C46422}">
      <dgm:prSet phldrT="[Texte]" custT="1"/>
      <dgm:spPr/>
      <dgm:t>
        <a:bodyPr/>
        <a:lstStyle/>
        <a:p>
          <a:r>
            <a:rPr lang="ru-RU" sz="1600" i="1" dirty="0" smtClean="0"/>
            <a:t>КАЧЕСТВО УСЛУГ </a:t>
          </a:r>
          <a:r>
            <a:rPr lang="fr-FR" sz="1600" i="1" dirty="0" smtClean="0"/>
            <a:t>(</a:t>
          </a:r>
          <a:r>
            <a:rPr lang="ru-RU" sz="1600" i="1" dirty="0" smtClean="0"/>
            <a:t>с точки зрения пользователя</a:t>
          </a:r>
          <a:r>
            <a:rPr lang="fr-FR" sz="1600" i="1" dirty="0" smtClean="0"/>
            <a:t>)</a:t>
          </a:r>
          <a:endParaRPr lang="fr-FR" sz="1600" i="1" dirty="0"/>
        </a:p>
      </dgm:t>
    </dgm:pt>
    <dgm:pt modelId="{C3D9888F-D579-4370-9BDC-890733A53419}" type="parTrans" cxnId="{F0688F2B-7F66-4F0C-AE40-8F94A4326141}">
      <dgm:prSet/>
      <dgm:spPr/>
      <dgm:t>
        <a:bodyPr/>
        <a:lstStyle/>
        <a:p>
          <a:endParaRPr lang="fr-FR"/>
        </a:p>
      </dgm:t>
    </dgm:pt>
    <dgm:pt modelId="{46750915-2448-41AD-AD73-78D15EAD12C7}" type="sibTrans" cxnId="{F0688F2B-7F66-4F0C-AE40-8F94A4326141}">
      <dgm:prSet/>
      <dgm:spPr/>
      <dgm:t>
        <a:bodyPr/>
        <a:lstStyle/>
        <a:p>
          <a:endParaRPr lang="fr-FR"/>
        </a:p>
      </dgm:t>
    </dgm:pt>
    <dgm:pt modelId="{240C55B0-0FE8-478F-9431-279C0DF5D114}">
      <dgm:prSet phldrT="[Texte]" custT="1"/>
      <dgm:spPr/>
      <dgm:t>
        <a:bodyPr/>
        <a:lstStyle/>
        <a:p>
          <a:r>
            <a:rPr lang="ru-RU" sz="1600" dirty="0" smtClean="0"/>
            <a:t>ЭФФЕКТИВНОСТЬ</a:t>
          </a:r>
          <a:r>
            <a:rPr lang="fr-FR" sz="1600" dirty="0" smtClean="0"/>
            <a:t> </a:t>
          </a:r>
          <a:r>
            <a:rPr lang="fr-FR" sz="1600" i="1" dirty="0" smtClean="0"/>
            <a:t>(</a:t>
          </a:r>
          <a:r>
            <a:rPr lang="ru-RU" sz="1600" i="1" dirty="0" smtClean="0"/>
            <a:t>с точки зрения налогоплательщика</a:t>
          </a:r>
          <a:r>
            <a:rPr lang="fr-FR" sz="1600" i="1" dirty="0" smtClean="0"/>
            <a:t>)</a:t>
          </a:r>
          <a:endParaRPr lang="fr-FR" sz="1600" i="1" dirty="0"/>
        </a:p>
      </dgm:t>
    </dgm:pt>
    <dgm:pt modelId="{52564A31-B8E0-4ED5-B616-1C9A9A2B9C78}" type="parTrans" cxnId="{456D5FCE-8A0E-4739-8EA4-5FAEF74951DA}">
      <dgm:prSet/>
      <dgm:spPr/>
      <dgm:t>
        <a:bodyPr/>
        <a:lstStyle/>
        <a:p>
          <a:endParaRPr lang="fr-FR"/>
        </a:p>
      </dgm:t>
    </dgm:pt>
    <dgm:pt modelId="{014276FF-B6D7-4927-9436-6E4D8BABBB47}" type="sibTrans" cxnId="{456D5FCE-8A0E-4739-8EA4-5FAEF74951DA}">
      <dgm:prSet/>
      <dgm:spPr/>
      <dgm:t>
        <a:bodyPr/>
        <a:lstStyle/>
        <a:p>
          <a:endParaRPr lang="fr-FR"/>
        </a:p>
      </dgm:t>
    </dgm:pt>
    <dgm:pt modelId="{AA3B17C6-6049-4CC9-8D23-D2206EB4A6C6}">
      <dgm:prSet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Экономическое развитие</a:t>
          </a:r>
          <a:endParaRPr lang="en-US" sz="1200" b="1" noProof="0" dirty="0">
            <a:solidFill>
              <a:schemeClr val="bg1"/>
            </a:solidFill>
          </a:endParaRPr>
        </a:p>
      </dgm:t>
    </dgm:pt>
    <dgm:pt modelId="{30DCC9A8-C7D2-4259-AC6A-B51F1D2AB06D}" type="parTrans" cxnId="{BE8D882D-6199-45B8-85FB-EDBAB083DA96}">
      <dgm:prSet/>
      <dgm:spPr/>
      <dgm:t>
        <a:bodyPr/>
        <a:lstStyle/>
        <a:p>
          <a:endParaRPr lang="fr-FR"/>
        </a:p>
      </dgm:t>
    </dgm:pt>
    <dgm:pt modelId="{6A08EF42-6674-452B-8131-A325D2D8F2BC}" type="sibTrans" cxnId="{BE8D882D-6199-45B8-85FB-EDBAB083DA96}">
      <dgm:prSet/>
      <dgm:spPr/>
      <dgm:t>
        <a:bodyPr/>
        <a:lstStyle/>
        <a:p>
          <a:endParaRPr lang="fr-FR"/>
        </a:p>
      </dgm:t>
    </dgm:pt>
    <dgm:pt modelId="{69BB80F1-47FD-4BD5-8A62-927CA1839A23}">
      <dgm:prSet phldrT="[Texte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Удовлетворённость </a:t>
          </a:r>
          <a:endParaRPr lang="fr-FR" sz="1200" b="1" dirty="0">
            <a:solidFill>
              <a:schemeClr val="bg1"/>
            </a:solidFill>
          </a:endParaRPr>
        </a:p>
      </dgm:t>
    </dgm:pt>
    <dgm:pt modelId="{6FB840D4-B8DD-4ECC-A9F9-CA4A16D4B93F}" type="parTrans" cxnId="{59030528-4202-4BFD-830C-55B544D8FEF8}">
      <dgm:prSet/>
      <dgm:spPr/>
      <dgm:t>
        <a:bodyPr/>
        <a:lstStyle/>
        <a:p>
          <a:endParaRPr lang="fr-FR"/>
        </a:p>
      </dgm:t>
    </dgm:pt>
    <dgm:pt modelId="{04623E80-73B4-4158-B3F6-D4167F7EE337}" type="sibTrans" cxnId="{59030528-4202-4BFD-830C-55B544D8FEF8}">
      <dgm:prSet/>
      <dgm:spPr/>
      <dgm:t>
        <a:bodyPr/>
        <a:lstStyle/>
        <a:p>
          <a:endParaRPr lang="fr-FR"/>
        </a:p>
      </dgm:t>
    </dgm:pt>
    <dgm:pt modelId="{54A78F44-2009-4E03-8717-95F4B6FB2534}">
      <dgm:prSet phldrT="[Texte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Время ожидания</a:t>
          </a:r>
          <a:endParaRPr lang="fr-FR" sz="1200" b="1" dirty="0">
            <a:solidFill>
              <a:schemeClr val="bg1"/>
            </a:solidFill>
          </a:endParaRPr>
        </a:p>
      </dgm:t>
    </dgm:pt>
    <dgm:pt modelId="{8EC896A3-E467-4E24-964C-9AFC5377D31B}" type="parTrans" cxnId="{ABD4EC2F-01C3-48CF-B53E-899EC1435704}">
      <dgm:prSet/>
      <dgm:spPr/>
      <dgm:t>
        <a:bodyPr/>
        <a:lstStyle/>
        <a:p>
          <a:endParaRPr lang="fr-FR"/>
        </a:p>
      </dgm:t>
    </dgm:pt>
    <dgm:pt modelId="{4C3CF9B0-C375-4C6F-9E53-1833702C1E99}" type="sibTrans" cxnId="{ABD4EC2F-01C3-48CF-B53E-899EC1435704}">
      <dgm:prSet/>
      <dgm:spPr/>
      <dgm:t>
        <a:bodyPr/>
        <a:lstStyle/>
        <a:p>
          <a:endParaRPr lang="fr-FR"/>
        </a:p>
      </dgm:t>
    </dgm:pt>
    <dgm:pt modelId="{7D881227-55E6-485F-A78A-5771EA8FDF32}">
      <dgm:prSet phldrT="[Texte]" custT="1"/>
      <dgm:spPr/>
      <dgm:t>
        <a:bodyPr/>
        <a:lstStyle/>
        <a:p>
          <a:r>
            <a:rPr lang="ru-RU" sz="1200" b="1" noProof="0" dirty="0" smtClean="0">
              <a:solidFill>
                <a:schemeClr val="bg1"/>
              </a:solidFill>
            </a:rPr>
            <a:t>Физическая доступность </a:t>
          </a:r>
          <a:endParaRPr lang="en-US" sz="1200" b="1" noProof="0" dirty="0">
            <a:solidFill>
              <a:schemeClr val="bg1"/>
            </a:solidFill>
          </a:endParaRPr>
        </a:p>
      </dgm:t>
    </dgm:pt>
    <dgm:pt modelId="{A1126BE7-B9D0-47A0-924F-77E7DFFFC359}" type="parTrans" cxnId="{8767D320-0B32-4E08-96E6-0A9E06EF5474}">
      <dgm:prSet/>
      <dgm:spPr/>
      <dgm:t>
        <a:bodyPr/>
        <a:lstStyle/>
        <a:p>
          <a:endParaRPr lang="fr-FR"/>
        </a:p>
      </dgm:t>
    </dgm:pt>
    <dgm:pt modelId="{CB9F05C2-72EF-401C-9223-6F033EE2B78F}" type="sibTrans" cxnId="{8767D320-0B32-4E08-96E6-0A9E06EF5474}">
      <dgm:prSet/>
      <dgm:spPr/>
      <dgm:t>
        <a:bodyPr/>
        <a:lstStyle/>
        <a:p>
          <a:endParaRPr lang="fr-FR"/>
        </a:p>
      </dgm:t>
    </dgm:pt>
    <dgm:pt modelId="{6655C9EF-8C25-41CE-8955-17E229F00695}">
      <dgm:prSet phldrT="[Texte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Производительность</a:t>
          </a:r>
          <a:endParaRPr lang="fr-FR" sz="1200" b="1" dirty="0">
            <a:solidFill>
              <a:schemeClr val="bg1"/>
            </a:solidFill>
          </a:endParaRPr>
        </a:p>
      </dgm:t>
    </dgm:pt>
    <dgm:pt modelId="{7573AA83-DBB4-408B-A865-62ADF040A38A}" type="parTrans" cxnId="{3A4A37A3-9ACD-4396-92A3-695D216348C1}">
      <dgm:prSet/>
      <dgm:spPr/>
      <dgm:t>
        <a:bodyPr/>
        <a:lstStyle/>
        <a:p>
          <a:endParaRPr lang="fr-FR"/>
        </a:p>
      </dgm:t>
    </dgm:pt>
    <dgm:pt modelId="{002BF607-123D-4381-8846-AAF468A865E7}" type="sibTrans" cxnId="{3A4A37A3-9ACD-4396-92A3-695D216348C1}">
      <dgm:prSet/>
      <dgm:spPr/>
      <dgm:t>
        <a:bodyPr/>
        <a:lstStyle/>
        <a:p>
          <a:endParaRPr lang="fr-FR"/>
        </a:p>
      </dgm:t>
    </dgm:pt>
    <dgm:pt modelId="{E5BE2EFF-4A7E-41F5-84B6-D69DF4A1D736}">
      <dgm:prSet phldrT="[Texte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Удельные затраты</a:t>
          </a:r>
          <a:endParaRPr lang="fr-FR" sz="1200" b="1" dirty="0">
            <a:solidFill>
              <a:schemeClr val="bg1"/>
            </a:solidFill>
          </a:endParaRPr>
        </a:p>
      </dgm:t>
    </dgm:pt>
    <dgm:pt modelId="{E85434EC-BC8C-44D7-A0C3-1E6E94E22581}" type="parTrans" cxnId="{203B6554-A52F-4C78-8993-295CAAB4E291}">
      <dgm:prSet/>
      <dgm:spPr/>
    </dgm:pt>
    <dgm:pt modelId="{9E0C3BE3-BE28-4601-967E-4E1287CB29A2}" type="sibTrans" cxnId="{203B6554-A52F-4C78-8993-295CAAB4E291}">
      <dgm:prSet/>
      <dgm:spPr/>
    </dgm:pt>
    <dgm:pt modelId="{FB739D7B-896D-4FF6-8036-75317DF6D7AE}">
      <dgm:prSet phldrT="[Texte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Контроль затрат </a:t>
          </a:r>
          <a:endParaRPr lang="fr-FR" sz="1200" b="1" dirty="0">
            <a:solidFill>
              <a:schemeClr val="bg1"/>
            </a:solidFill>
          </a:endParaRPr>
        </a:p>
      </dgm:t>
    </dgm:pt>
    <dgm:pt modelId="{9995A283-8BCB-4A02-92CF-345F17AC988D}" type="parTrans" cxnId="{95321FFE-6CD8-4B3A-BDCE-3A4EE05C2055}">
      <dgm:prSet/>
      <dgm:spPr/>
    </dgm:pt>
    <dgm:pt modelId="{DF4122BC-2FCA-453A-A0BC-E8010D7FA2FC}" type="sibTrans" cxnId="{95321FFE-6CD8-4B3A-BDCE-3A4EE05C2055}">
      <dgm:prSet/>
      <dgm:spPr/>
    </dgm:pt>
    <dgm:pt modelId="{2BBB093B-800D-48A0-A040-0E25257A75C2}">
      <dgm:prSet phldrT="[Texte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Рычаг для достижения цели</a:t>
          </a:r>
          <a:endParaRPr lang="fr-FR" sz="1200" b="1" dirty="0">
            <a:solidFill>
              <a:schemeClr val="bg1"/>
            </a:solidFill>
          </a:endParaRPr>
        </a:p>
      </dgm:t>
    </dgm:pt>
    <dgm:pt modelId="{BDF68079-3D99-482C-BFF3-3AE2367AB097}" type="parTrans" cxnId="{781AE1BB-B5B0-482D-AEDC-466C5BFBA118}">
      <dgm:prSet/>
      <dgm:spPr/>
    </dgm:pt>
    <dgm:pt modelId="{1AD28381-436A-4BDB-9BB3-900F4C5A7897}" type="sibTrans" cxnId="{781AE1BB-B5B0-482D-AEDC-466C5BFBA118}">
      <dgm:prSet/>
      <dgm:spPr/>
    </dgm:pt>
    <dgm:pt modelId="{0831471C-736D-49D8-B4B4-4566F89C495D}" type="pres">
      <dgm:prSet presAssocID="{BD3A854C-D6EA-4224-8F72-931C178A994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E33F9A03-FD83-4035-8187-C369613FD490}" type="pres">
      <dgm:prSet presAssocID="{BD3A854C-D6EA-4224-8F72-931C178A994B}" presName="Name1" presStyleCnt="0"/>
      <dgm:spPr/>
    </dgm:pt>
    <dgm:pt modelId="{E95AA2DD-5A5C-4650-8441-6BB0B7D66C9B}" type="pres">
      <dgm:prSet presAssocID="{BD3A854C-D6EA-4224-8F72-931C178A994B}" presName="cycle" presStyleCnt="0"/>
      <dgm:spPr/>
    </dgm:pt>
    <dgm:pt modelId="{F1430208-9377-4CDC-95DC-5C483F6B183B}" type="pres">
      <dgm:prSet presAssocID="{BD3A854C-D6EA-4224-8F72-931C178A994B}" presName="srcNode" presStyleLbl="node1" presStyleIdx="0" presStyleCnt="3"/>
      <dgm:spPr/>
    </dgm:pt>
    <dgm:pt modelId="{32D2ACAA-FAD3-4B43-A8C0-D55894819C8C}" type="pres">
      <dgm:prSet presAssocID="{BD3A854C-D6EA-4224-8F72-931C178A994B}" presName="conn" presStyleLbl="parChTrans1D2" presStyleIdx="0" presStyleCnt="1"/>
      <dgm:spPr/>
      <dgm:t>
        <a:bodyPr/>
        <a:lstStyle/>
        <a:p>
          <a:endParaRPr lang="fr-FR"/>
        </a:p>
      </dgm:t>
    </dgm:pt>
    <dgm:pt modelId="{5A7844CE-F710-4D8E-B9CD-745F1604C87D}" type="pres">
      <dgm:prSet presAssocID="{BD3A854C-D6EA-4224-8F72-931C178A994B}" presName="extraNode" presStyleLbl="node1" presStyleIdx="0" presStyleCnt="3"/>
      <dgm:spPr/>
    </dgm:pt>
    <dgm:pt modelId="{6934F89F-FB83-44FA-AA09-2E67F9BDF0C5}" type="pres">
      <dgm:prSet presAssocID="{BD3A854C-D6EA-4224-8F72-931C178A994B}" presName="dstNode" presStyleLbl="node1" presStyleIdx="0" presStyleCnt="3"/>
      <dgm:spPr/>
    </dgm:pt>
    <dgm:pt modelId="{6CCC0550-3E92-47A4-B930-0CD3F6435133}" type="pres">
      <dgm:prSet presAssocID="{CAFB792D-C892-406D-A6C7-53F497ADC775}" presName="text_1" presStyleLbl="node1" presStyleIdx="0" presStyleCnt="3" custScaleY="1183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909B7-9C58-4D2F-ABFF-37E9303DD865}" type="pres">
      <dgm:prSet presAssocID="{CAFB792D-C892-406D-A6C7-53F497ADC775}" presName="accent_1" presStyleCnt="0"/>
      <dgm:spPr/>
    </dgm:pt>
    <dgm:pt modelId="{1122F5C9-A05C-4DF9-85EA-38CBA8B1473A}" type="pres">
      <dgm:prSet presAssocID="{CAFB792D-C892-406D-A6C7-53F497ADC775}" presName="accentRepeatNode" presStyleLbl="solidFgAcc1" presStyleIdx="0" presStyleCnt="3"/>
      <dgm:spPr/>
    </dgm:pt>
    <dgm:pt modelId="{B3C6EC7D-6A3F-4939-A2C5-EDC2F6F794E0}" type="pres">
      <dgm:prSet presAssocID="{5DCA2843-A478-4F11-8B09-0174E8C4642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01B0EE-D16F-4A3C-8297-F8470EE4B38A}" type="pres">
      <dgm:prSet presAssocID="{5DCA2843-A478-4F11-8B09-0174E8C46422}" presName="accent_2" presStyleCnt="0"/>
      <dgm:spPr/>
    </dgm:pt>
    <dgm:pt modelId="{B67D72E2-1E80-4689-9000-AFFC42388F6A}" type="pres">
      <dgm:prSet presAssocID="{5DCA2843-A478-4F11-8B09-0174E8C46422}" presName="accentRepeatNode" presStyleLbl="solidFgAcc1" presStyleIdx="1" presStyleCnt="3"/>
      <dgm:spPr/>
    </dgm:pt>
    <dgm:pt modelId="{61B9D7FB-5A86-46C9-933C-48AB89702ED7}" type="pres">
      <dgm:prSet presAssocID="{240C55B0-0FE8-478F-9431-279C0DF5D114}" presName="text_3" presStyleLbl="node1" presStyleIdx="2" presStyleCnt="3" custScaleY="15510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9E40BE-9FB5-45B2-8DE7-3AC9E24ED0F8}" type="pres">
      <dgm:prSet presAssocID="{240C55B0-0FE8-478F-9431-279C0DF5D114}" presName="accent_3" presStyleCnt="0"/>
      <dgm:spPr/>
    </dgm:pt>
    <dgm:pt modelId="{55DDB620-DF55-48C9-9880-352C30C0EA68}" type="pres">
      <dgm:prSet presAssocID="{240C55B0-0FE8-478F-9431-279C0DF5D114}" presName="accentRepeatNode" presStyleLbl="solidFgAcc1" presStyleIdx="2" presStyleCnt="3"/>
      <dgm:spPr/>
    </dgm:pt>
  </dgm:ptLst>
  <dgm:cxnLst>
    <dgm:cxn modelId="{5F951065-2E71-445B-B6DB-72F1908DACEA}" srcId="{BD3A854C-D6EA-4224-8F72-931C178A994B}" destId="{CAFB792D-C892-406D-A6C7-53F497ADC775}" srcOrd="0" destOrd="0" parTransId="{F86EA946-0326-45F7-9D79-517C480DF943}" sibTransId="{FC0A6BDE-023E-40E2-B31D-B53ACBAB97F4}"/>
    <dgm:cxn modelId="{781AE1BB-B5B0-482D-AEDC-466C5BFBA118}" srcId="{240C55B0-0FE8-478F-9431-279C0DF5D114}" destId="{2BBB093B-800D-48A0-A040-0E25257A75C2}" srcOrd="3" destOrd="0" parTransId="{BDF68079-3D99-482C-BFF3-3AE2367AB097}" sibTransId="{1AD28381-436A-4BDB-9BB3-900F4C5A7897}"/>
    <dgm:cxn modelId="{5748EF9C-C366-4FE6-A607-546E77C83106}" type="presOf" srcId="{71112300-1DC7-42C2-B9C2-D0FC4E88DDE4}" destId="{32D2ACAA-FAD3-4B43-A8C0-D55894819C8C}" srcOrd="0" destOrd="0" presId="urn:microsoft.com/office/officeart/2008/layout/VerticalCurvedList"/>
    <dgm:cxn modelId="{3A4A37A3-9ACD-4396-92A3-695D216348C1}" srcId="{240C55B0-0FE8-478F-9431-279C0DF5D114}" destId="{6655C9EF-8C25-41CE-8955-17E229F00695}" srcOrd="0" destOrd="0" parTransId="{7573AA83-DBB4-408B-A865-62ADF040A38A}" sibTransId="{002BF607-123D-4381-8846-AAF468A865E7}"/>
    <dgm:cxn modelId="{0A8B984B-ADA7-422E-85EB-B8908E09A737}" type="presOf" srcId="{CAFB792D-C892-406D-A6C7-53F497ADC775}" destId="{6CCC0550-3E92-47A4-B930-0CD3F6435133}" srcOrd="0" destOrd="0" presId="urn:microsoft.com/office/officeart/2008/layout/VerticalCurvedList"/>
    <dgm:cxn modelId="{BE8D882D-6199-45B8-85FB-EDBAB083DA96}" srcId="{CAFB792D-C892-406D-A6C7-53F497ADC775}" destId="{AA3B17C6-6049-4CC9-8D23-D2206EB4A6C6}" srcOrd="2" destOrd="0" parTransId="{30DCC9A8-C7D2-4259-AC6A-B51F1D2AB06D}" sibTransId="{6A08EF42-6674-452B-8131-A325D2D8F2BC}"/>
    <dgm:cxn modelId="{95321FFE-6CD8-4B3A-BDCE-3A4EE05C2055}" srcId="{240C55B0-0FE8-478F-9431-279C0DF5D114}" destId="{FB739D7B-896D-4FF6-8036-75317DF6D7AE}" srcOrd="2" destOrd="0" parTransId="{9995A283-8BCB-4A02-92CF-345F17AC988D}" sibTransId="{DF4122BC-2FCA-453A-A0BC-E8010D7FA2FC}"/>
    <dgm:cxn modelId="{ABD4EC2F-01C3-48CF-B53E-899EC1435704}" srcId="{5DCA2843-A478-4F11-8B09-0174E8C46422}" destId="{54A78F44-2009-4E03-8717-95F4B6FB2534}" srcOrd="1" destOrd="0" parTransId="{8EC896A3-E467-4E24-964C-9AFC5377D31B}" sibTransId="{4C3CF9B0-C375-4C6F-9E53-1833702C1E99}"/>
    <dgm:cxn modelId="{F0021F6A-0FD5-4B8F-8335-72E25807A1A0}" type="presOf" srcId="{6655C9EF-8C25-41CE-8955-17E229F00695}" destId="{61B9D7FB-5A86-46C9-933C-48AB89702ED7}" srcOrd="0" destOrd="1" presId="urn:microsoft.com/office/officeart/2008/layout/VerticalCurvedList"/>
    <dgm:cxn modelId="{456D5FCE-8A0E-4739-8EA4-5FAEF74951DA}" srcId="{BD3A854C-D6EA-4224-8F72-931C178A994B}" destId="{240C55B0-0FE8-478F-9431-279C0DF5D114}" srcOrd="2" destOrd="0" parTransId="{52564A31-B8E0-4ED5-B616-1C9A9A2B9C78}" sibTransId="{014276FF-B6D7-4927-9436-6E4D8BABBB47}"/>
    <dgm:cxn modelId="{59030528-4202-4BFD-830C-55B544D8FEF8}" srcId="{5DCA2843-A478-4F11-8B09-0174E8C46422}" destId="{69BB80F1-47FD-4BD5-8A62-927CA1839A23}" srcOrd="0" destOrd="0" parTransId="{6FB840D4-B8DD-4ECC-A9F9-CA4A16D4B93F}" sibTransId="{04623E80-73B4-4158-B3F6-D4167F7EE337}"/>
    <dgm:cxn modelId="{FB0E2FED-385E-45EA-AA6C-B00F136163A0}" type="presOf" srcId="{E5BE2EFF-4A7E-41F5-84B6-D69DF4A1D736}" destId="{61B9D7FB-5A86-46C9-933C-48AB89702ED7}" srcOrd="0" destOrd="2" presId="urn:microsoft.com/office/officeart/2008/layout/VerticalCurvedList"/>
    <dgm:cxn modelId="{9549B3A0-4A36-4F6F-B11A-2B8531BE9A9E}" type="presOf" srcId="{2BBB093B-800D-48A0-A040-0E25257A75C2}" destId="{61B9D7FB-5A86-46C9-933C-48AB89702ED7}" srcOrd="0" destOrd="4" presId="urn:microsoft.com/office/officeart/2008/layout/VerticalCurvedList"/>
    <dgm:cxn modelId="{BAD2071E-10F5-4A09-9E1E-FAE3081A58FE}" type="presOf" srcId="{69BB80F1-47FD-4BD5-8A62-927CA1839A23}" destId="{B3C6EC7D-6A3F-4939-A2C5-EDC2F6F794E0}" srcOrd="0" destOrd="1" presId="urn:microsoft.com/office/officeart/2008/layout/VerticalCurvedList"/>
    <dgm:cxn modelId="{F8C68591-4C05-458F-B322-4C0202A9D27D}" type="presOf" srcId="{7D881227-55E6-485F-A78A-5771EA8FDF32}" destId="{B3C6EC7D-6A3F-4939-A2C5-EDC2F6F794E0}" srcOrd="0" destOrd="3" presId="urn:microsoft.com/office/officeart/2008/layout/VerticalCurvedList"/>
    <dgm:cxn modelId="{36C22CB9-36FB-47E4-813B-BDBEF8DD2FF3}" type="presOf" srcId="{B43FCDD0-E319-4A4D-A360-9A200F886763}" destId="{6CCC0550-3E92-47A4-B930-0CD3F6435133}" srcOrd="0" destOrd="1" presId="urn:microsoft.com/office/officeart/2008/layout/VerticalCurvedList"/>
    <dgm:cxn modelId="{75A7D4FD-6F21-46F1-B7C4-2E78E629ADB7}" type="presOf" srcId="{54A78F44-2009-4E03-8717-95F4B6FB2534}" destId="{B3C6EC7D-6A3F-4939-A2C5-EDC2F6F794E0}" srcOrd="0" destOrd="2" presId="urn:microsoft.com/office/officeart/2008/layout/VerticalCurvedList"/>
    <dgm:cxn modelId="{B4074E03-51D4-4472-8E7B-07B00BE5BC84}" type="presOf" srcId="{02ECC44C-3CD6-4E87-96D5-A2931FE5517C}" destId="{6CCC0550-3E92-47A4-B930-0CD3F6435133}" srcOrd="0" destOrd="2" presId="urn:microsoft.com/office/officeart/2008/layout/VerticalCurvedList"/>
    <dgm:cxn modelId="{B6ECAA91-111E-484F-BCDA-0B38C6B600F7}" srcId="{CAFB792D-C892-406D-A6C7-53F497ADC775}" destId="{B43FCDD0-E319-4A4D-A360-9A200F886763}" srcOrd="0" destOrd="0" parTransId="{76D4AA2F-263F-4B03-9157-09C6259B1BB1}" sibTransId="{71112300-1DC7-42C2-B9C2-D0FC4E88DDE4}"/>
    <dgm:cxn modelId="{F0688F2B-7F66-4F0C-AE40-8F94A4326141}" srcId="{BD3A854C-D6EA-4224-8F72-931C178A994B}" destId="{5DCA2843-A478-4F11-8B09-0174E8C46422}" srcOrd="1" destOrd="0" parTransId="{C3D9888F-D579-4370-9BDC-890733A53419}" sibTransId="{46750915-2448-41AD-AD73-78D15EAD12C7}"/>
    <dgm:cxn modelId="{80F046BB-1610-41C0-8DDB-31B5566D043A}" srcId="{CAFB792D-C892-406D-A6C7-53F497ADC775}" destId="{02ECC44C-3CD6-4E87-96D5-A2931FE5517C}" srcOrd="1" destOrd="0" parTransId="{C9BB968E-D43F-4385-90D5-42A6A75E7992}" sibTransId="{20D3C90D-5DBB-49AE-A1A7-DCDEED9932B5}"/>
    <dgm:cxn modelId="{FEAB08E8-14D8-41A8-A5D8-F21BEB7A0287}" type="presOf" srcId="{BD3A854C-D6EA-4224-8F72-931C178A994B}" destId="{0831471C-736D-49D8-B4B4-4566F89C495D}" srcOrd="0" destOrd="0" presId="urn:microsoft.com/office/officeart/2008/layout/VerticalCurvedList"/>
    <dgm:cxn modelId="{13E1F4D8-E31B-4692-8A1F-61A34A09A491}" type="presOf" srcId="{240C55B0-0FE8-478F-9431-279C0DF5D114}" destId="{61B9D7FB-5A86-46C9-933C-48AB89702ED7}" srcOrd="0" destOrd="0" presId="urn:microsoft.com/office/officeart/2008/layout/VerticalCurvedList"/>
    <dgm:cxn modelId="{36326A1F-5F30-4D84-A5DB-BE282285A304}" type="presOf" srcId="{FB739D7B-896D-4FF6-8036-75317DF6D7AE}" destId="{61B9D7FB-5A86-46C9-933C-48AB89702ED7}" srcOrd="0" destOrd="3" presId="urn:microsoft.com/office/officeart/2008/layout/VerticalCurvedList"/>
    <dgm:cxn modelId="{3C01E35E-FBD9-4078-8D2F-6AFB66D121FC}" type="presOf" srcId="{5DCA2843-A478-4F11-8B09-0174E8C46422}" destId="{B3C6EC7D-6A3F-4939-A2C5-EDC2F6F794E0}" srcOrd="0" destOrd="0" presId="urn:microsoft.com/office/officeart/2008/layout/VerticalCurvedList"/>
    <dgm:cxn modelId="{8767D320-0B32-4E08-96E6-0A9E06EF5474}" srcId="{5DCA2843-A478-4F11-8B09-0174E8C46422}" destId="{7D881227-55E6-485F-A78A-5771EA8FDF32}" srcOrd="2" destOrd="0" parTransId="{A1126BE7-B9D0-47A0-924F-77E7DFFFC359}" sibTransId="{CB9F05C2-72EF-401C-9223-6F033EE2B78F}"/>
    <dgm:cxn modelId="{2607A49F-52AD-4F2B-AB90-62BF82948275}" type="presOf" srcId="{AA3B17C6-6049-4CC9-8D23-D2206EB4A6C6}" destId="{6CCC0550-3E92-47A4-B930-0CD3F6435133}" srcOrd="0" destOrd="3" presId="urn:microsoft.com/office/officeart/2008/layout/VerticalCurvedList"/>
    <dgm:cxn modelId="{203B6554-A52F-4C78-8993-295CAAB4E291}" srcId="{240C55B0-0FE8-478F-9431-279C0DF5D114}" destId="{E5BE2EFF-4A7E-41F5-84B6-D69DF4A1D736}" srcOrd="1" destOrd="0" parTransId="{E85434EC-BC8C-44D7-A0C3-1E6E94E22581}" sibTransId="{9E0C3BE3-BE28-4601-967E-4E1287CB29A2}"/>
    <dgm:cxn modelId="{E72B439D-C0C9-47E1-93E8-A518A28B2F29}" type="presParOf" srcId="{0831471C-736D-49D8-B4B4-4566F89C495D}" destId="{E33F9A03-FD83-4035-8187-C369613FD490}" srcOrd="0" destOrd="0" presId="urn:microsoft.com/office/officeart/2008/layout/VerticalCurvedList"/>
    <dgm:cxn modelId="{32CC9B8F-0538-4A9E-808E-8F70A521D28E}" type="presParOf" srcId="{E33F9A03-FD83-4035-8187-C369613FD490}" destId="{E95AA2DD-5A5C-4650-8441-6BB0B7D66C9B}" srcOrd="0" destOrd="0" presId="urn:microsoft.com/office/officeart/2008/layout/VerticalCurvedList"/>
    <dgm:cxn modelId="{35204B86-50A3-4D78-96A6-716AC326E2E3}" type="presParOf" srcId="{E95AA2DD-5A5C-4650-8441-6BB0B7D66C9B}" destId="{F1430208-9377-4CDC-95DC-5C483F6B183B}" srcOrd="0" destOrd="0" presId="urn:microsoft.com/office/officeart/2008/layout/VerticalCurvedList"/>
    <dgm:cxn modelId="{99D22B24-2D8C-4973-AD09-3130DBBD63D8}" type="presParOf" srcId="{E95AA2DD-5A5C-4650-8441-6BB0B7D66C9B}" destId="{32D2ACAA-FAD3-4B43-A8C0-D55894819C8C}" srcOrd="1" destOrd="0" presId="urn:microsoft.com/office/officeart/2008/layout/VerticalCurvedList"/>
    <dgm:cxn modelId="{D74EACA0-6E79-478A-8DDC-DD52F1A7D59A}" type="presParOf" srcId="{E95AA2DD-5A5C-4650-8441-6BB0B7D66C9B}" destId="{5A7844CE-F710-4D8E-B9CD-745F1604C87D}" srcOrd="2" destOrd="0" presId="urn:microsoft.com/office/officeart/2008/layout/VerticalCurvedList"/>
    <dgm:cxn modelId="{A7245D30-0703-46CC-B5A8-19A432F900F6}" type="presParOf" srcId="{E95AA2DD-5A5C-4650-8441-6BB0B7D66C9B}" destId="{6934F89F-FB83-44FA-AA09-2E67F9BDF0C5}" srcOrd="3" destOrd="0" presId="urn:microsoft.com/office/officeart/2008/layout/VerticalCurvedList"/>
    <dgm:cxn modelId="{489DDEAB-6742-4ECD-8603-030883B727F9}" type="presParOf" srcId="{E33F9A03-FD83-4035-8187-C369613FD490}" destId="{6CCC0550-3E92-47A4-B930-0CD3F6435133}" srcOrd="1" destOrd="0" presId="urn:microsoft.com/office/officeart/2008/layout/VerticalCurvedList"/>
    <dgm:cxn modelId="{E4E5B7BB-2C83-4C23-9985-1C998021C0F3}" type="presParOf" srcId="{E33F9A03-FD83-4035-8187-C369613FD490}" destId="{E6A909B7-9C58-4D2F-ABFF-37E9303DD865}" srcOrd="2" destOrd="0" presId="urn:microsoft.com/office/officeart/2008/layout/VerticalCurvedList"/>
    <dgm:cxn modelId="{7ADD53AF-3A8D-45A1-9D5A-9549F614CC72}" type="presParOf" srcId="{E6A909B7-9C58-4D2F-ABFF-37E9303DD865}" destId="{1122F5C9-A05C-4DF9-85EA-38CBA8B1473A}" srcOrd="0" destOrd="0" presId="urn:microsoft.com/office/officeart/2008/layout/VerticalCurvedList"/>
    <dgm:cxn modelId="{47421B41-2CF3-4674-9341-9902D26CDE4E}" type="presParOf" srcId="{E33F9A03-FD83-4035-8187-C369613FD490}" destId="{B3C6EC7D-6A3F-4939-A2C5-EDC2F6F794E0}" srcOrd="3" destOrd="0" presId="urn:microsoft.com/office/officeart/2008/layout/VerticalCurvedList"/>
    <dgm:cxn modelId="{1DCC2FF3-8E8C-4CFE-8C2F-AF98E4AC20F1}" type="presParOf" srcId="{E33F9A03-FD83-4035-8187-C369613FD490}" destId="{1901B0EE-D16F-4A3C-8297-F8470EE4B38A}" srcOrd="4" destOrd="0" presId="urn:microsoft.com/office/officeart/2008/layout/VerticalCurvedList"/>
    <dgm:cxn modelId="{DE26E7F2-0A90-4B42-BC8A-9B577CC8F061}" type="presParOf" srcId="{1901B0EE-D16F-4A3C-8297-F8470EE4B38A}" destId="{B67D72E2-1E80-4689-9000-AFFC42388F6A}" srcOrd="0" destOrd="0" presId="urn:microsoft.com/office/officeart/2008/layout/VerticalCurvedList"/>
    <dgm:cxn modelId="{DB3B8EFE-B528-4E6D-BEF9-597EA130A900}" type="presParOf" srcId="{E33F9A03-FD83-4035-8187-C369613FD490}" destId="{61B9D7FB-5A86-46C9-933C-48AB89702ED7}" srcOrd="5" destOrd="0" presId="urn:microsoft.com/office/officeart/2008/layout/VerticalCurvedList"/>
    <dgm:cxn modelId="{3BF241B9-32A6-4139-AD3E-BFB2DBB659AA}" type="presParOf" srcId="{E33F9A03-FD83-4035-8187-C369613FD490}" destId="{E49E40BE-9FB5-45B2-8DE7-3AC9E24ED0F8}" srcOrd="6" destOrd="0" presId="urn:microsoft.com/office/officeart/2008/layout/VerticalCurvedList"/>
    <dgm:cxn modelId="{FA06EF64-8E11-4A2B-929E-F95CCB90F173}" type="presParOf" srcId="{E49E40BE-9FB5-45B2-8DE7-3AC9E24ED0F8}" destId="{55DDB620-DF55-48C9-9880-352C30C0EA6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2ACAA-FAD3-4B43-A8C0-D55894819C8C}">
      <dsp:nvSpPr>
        <dsp:cNvPr id="0" name=""/>
        <dsp:cNvSpPr/>
      </dsp:nvSpPr>
      <dsp:spPr>
        <a:xfrm>
          <a:off x="-6043898" y="-925032"/>
          <a:ext cx="7196764" cy="7196764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C0550-3E92-47A4-B930-0CD3F6435133}">
      <dsp:nvSpPr>
        <dsp:cNvPr id="0" name=""/>
        <dsp:cNvSpPr/>
      </dsp:nvSpPr>
      <dsp:spPr>
        <a:xfrm>
          <a:off x="742121" y="436654"/>
          <a:ext cx="5643951" cy="126537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8789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СОЦИАЛЬНО-ЭКОНОМИЧЕСКОЕ ДЕЙСТВИЕ </a:t>
          </a:r>
          <a:r>
            <a:rPr lang="fr-FR" sz="1600" i="1" kern="1200" dirty="0" smtClean="0"/>
            <a:t>(c </a:t>
          </a:r>
          <a:r>
            <a:rPr lang="ru-RU" sz="1600" i="1" kern="1200" dirty="0" smtClean="0"/>
            <a:t>точки зрения граждан</a:t>
          </a:r>
          <a:r>
            <a:rPr lang="fr-FR" sz="1600" i="1" kern="1200" dirty="0" smtClean="0"/>
            <a:t>)</a:t>
          </a:r>
          <a:endParaRPr lang="fr-FR" sz="16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bg1"/>
              </a:solidFill>
            </a:rPr>
            <a:t>здравоохранение</a:t>
          </a:r>
          <a:endParaRPr lang="fr-FR" sz="1200" b="1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noProof="0" dirty="0" smtClean="0">
              <a:solidFill>
                <a:schemeClr val="bg1"/>
              </a:solidFill>
            </a:rPr>
            <a:t>безопасность</a:t>
          </a:r>
          <a:endParaRPr lang="en-US" sz="1200" b="1" kern="1200" noProof="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bg1"/>
              </a:solidFill>
            </a:rPr>
            <a:t>Экономическое развитие</a:t>
          </a:r>
          <a:endParaRPr lang="en-US" sz="1200" b="1" kern="1200" noProof="0" dirty="0">
            <a:solidFill>
              <a:schemeClr val="bg1"/>
            </a:solidFill>
          </a:endParaRPr>
        </a:p>
      </dsp:txBody>
      <dsp:txXfrm>
        <a:off x="742121" y="436654"/>
        <a:ext cx="5643951" cy="1265371"/>
      </dsp:txXfrm>
    </dsp:sp>
    <dsp:sp modelId="{1122F5C9-A05C-4DF9-85EA-38CBA8B1473A}">
      <dsp:nvSpPr>
        <dsp:cNvPr id="0" name=""/>
        <dsp:cNvSpPr/>
      </dsp:nvSpPr>
      <dsp:spPr>
        <a:xfrm>
          <a:off x="73784" y="401002"/>
          <a:ext cx="1336675" cy="133667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3C6EC7D-6A3F-4939-A2C5-EDC2F6F794E0}">
      <dsp:nvSpPr>
        <dsp:cNvPr id="0" name=""/>
        <dsp:cNvSpPr/>
      </dsp:nvSpPr>
      <dsp:spPr>
        <a:xfrm>
          <a:off x="1130827" y="2138680"/>
          <a:ext cx="5255246" cy="10693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8789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КАЧЕСТВО УСЛУГ </a:t>
          </a:r>
          <a:r>
            <a:rPr lang="fr-FR" sz="1600" i="1" kern="1200" dirty="0" smtClean="0"/>
            <a:t>(</a:t>
          </a:r>
          <a:r>
            <a:rPr lang="ru-RU" sz="1600" i="1" kern="1200" dirty="0" smtClean="0"/>
            <a:t>с точки зрения пользователя</a:t>
          </a:r>
          <a:r>
            <a:rPr lang="fr-FR" sz="1600" i="1" kern="1200" dirty="0" smtClean="0"/>
            <a:t>)</a:t>
          </a:r>
          <a:endParaRPr lang="fr-FR" sz="16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bg1"/>
              </a:solidFill>
            </a:rPr>
            <a:t>Удовлетворённость </a:t>
          </a:r>
          <a:endParaRPr lang="fr-FR" sz="1200" b="1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bg1"/>
              </a:solidFill>
            </a:rPr>
            <a:t>Время ожидания</a:t>
          </a:r>
          <a:endParaRPr lang="fr-FR" sz="1200" b="1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noProof="0" dirty="0" smtClean="0">
              <a:solidFill>
                <a:schemeClr val="bg1"/>
              </a:solidFill>
            </a:rPr>
            <a:t>Физическая доступность </a:t>
          </a:r>
          <a:endParaRPr lang="en-US" sz="1200" b="1" kern="1200" noProof="0" dirty="0">
            <a:solidFill>
              <a:schemeClr val="bg1"/>
            </a:solidFill>
          </a:endParaRPr>
        </a:p>
      </dsp:txBody>
      <dsp:txXfrm>
        <a:off x="1130827" y="2138680"/>
        <a:ext cx="5255246" cy="1069340"/>
      </dsp:txXfrm>
    </dsp:sp>
    <dsp:sp modelId="{B67D72E2-1E80-4689-9000-AFFC42388F6A}">
      <dsp:nvSpPr>
        <dsp:cNvPr id="0" name=""/>
        <dsp:cNvSpPr/>
      </dsp:nvSpPr>
      <dsp:spPr>
        <a:xfrm>
          <a:off x="462489" y="2005012"/>
          <a:ext cx="1336675" cy="133667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1B9D7FB-5A86-46C9-933C-48AB89702ED7}">
      <dsp:nvSpPr>
        <dsp:cNvPr id="0" name=""/>
        <dsp:cNvSpPr/>
      </dsp:nvSpPr>
      <dsp:spPr>
        <a:xfrm>
          <a:off x="742121" y="3448081"/>
          <a:ext cx="5643951" cy="165855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8789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ЭФФЕКТИВНОСТЬ</a:t>
          </a:r>
          <a:r>
            <a:rPr lang="fr-FR" sz="1600" kern="1200" dirty="0" smtClean="0"/>
            <a:t> </a:t>
          </a:r>
          <a:r>
            <a:rPr lang="fr-FR" sz="1600" i="1" kern="1200" dirty="0" smtClean="0"/>
            <a:t>(</a:t>
          </a:r>
          <a:r>
            <a:rPr lang="ru-RU" sz="1600" i="1" kern="1200" dirty="0" smtClean="0"/>
            <a:t>с точки зрения налогоплательщика</a:t>
          </a:r>
          <a:r>
            <a:rPr lang="fr-FR" sz="1600" i="1" kern="1200" dirty="0" smtClean="0"/>
            <a:t>)</a:t>
          </a:r>
          <a:endParaRPr lang="fr-FR" sz="16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bg1"/>
              </a:solidFill>
            </a:rPr>
            <a:t>Производительность</a:t>
          </a:r>
          <a:endParaRPr lang="fr-FR" sz="1200" b="1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bg1"/>
              </a:solidFill>
            </a:rPr>
            <a:t>Удельные затраты</a:t>
          </a:r>
          <a:endParaRPr lang="fr-FR" sz="1200" b="1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bg1"/>
              </a:solidFill>
            </a:rPr>
            <a:t>Контроль затрат </a:t>
          </a:r>
          <a:endParaRPr lang="fr-FR" sz="1200" b="1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bg1"/>
              </a:solidFill>
            </a:rPr>
            <a:t>Рычаг для достижения цели</a:t>
          </a:r>
          <a:endParaRPr lang="fr-FR" sz="1200" b="1" kern="1200" dirty="0">
            <a:solidFill>
              <a:schemeClr val="bg1"/>
            </a:solidFill>
          </a:endParaRPr>
        </a:p>
      </dsp:txBody>
      <dsp:txXfrm>
        <a:off x="742121" y="3448081"/>
        <a:ext cx="5643951" cy="1658557"/>
      </dsp:txXfrm>
    </dsp:sp>
    <dsp:sp modelId="{55DDB620-DF55-48C9-9880-352C30C0EA68}">
      <dsp:nvSpPr>
        <dsp:cNvPr id="0" name=""/>
        <dsp:cNvSpPr/>
      </dsp:nvSpPr>
      <dsp:spPr>
        <a:xfrm>
          <a:off x="73784" y="3609022"/>
          <a:ext cx="1336675" cy="133667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A0377E-3346-48FB-9A90-833503A09329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74360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5710"/>
            <a:ext cx="4984750" cy="446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831"/>
            <a:ext cx="2946400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831"/>
            <a:ext cx="2946400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38173CA-180B-4CF6-871B-9BF5090A962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38128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7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fr-FR" sz="1600" b="1" dirty="0" smtClean="0">
                <a:solidFill>
                  <a:schemeClr val="bg1"/>
                </a:solidFill>
              </a:rPr>
              <a:t>Un contexte qui appelait </a:t>
            </a:r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un changement profond dans la gouvernance des finances publiques</a:t>
            </a:r>
            <a:endParaRPr lang="fr-FR" sz="1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fr-FR" sz="1200" b="0" dirty="0" smtClean="0">
                <a:solidFill>
                  <a:schemeClr val="bg1"/>
                </a:solidFill>
              </a:rPr>
              <a:t>Les évolutions politique, institutionnelle et européenne rendent les règles budgétaires et comptables datant de 1959 obsolètes</a:t>
            </a:r>
          </a:p>
          <a:p>
            <a:pPr eaLnBrk="1" hangingPunct="1"/>
            <a:r>
              <a:rPr lang="fr-FR" altLang="fr-FR" baseline="0" dirty="0" smtClean="0"/>
              <a:t>Texte très juridique, déresponsabilisant pour les gestionnaires, peu impliquant pour les parlementaires et qui n’incitait donc pas au bon usage de l’argent public.</a:t>
            </a:r>
          </a:p>
          <a:p>
            <a:pPr eaLnBrk="1" hangingPunct="1"/>
            <a:r>
              <a:rPr lang="fr-FR" altLang="fr-FR" baseline="0" dirty="0" smtClean="0"/>
              <a:t>Pour l’anecdote, Edgar Faure, lorsqu’il évoquait la discussion budgétaire au Parlement évoquait un triptyque : « Litanie, liturgie, léthargie » qui illustre bien les problèmes de cette époque.	</a:t>
            </a:r>
          </a:p>
          <a:p>
            <a:pPr eaLnBrk="1" hangingPunct="1"/>
            <a:endParaRPr lang="fr-FR" sz="1200" b="0" dirty="0" smtClean="0">
              <a:solidFill>
                <a:schemeClr val="bg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fr-FR" sz="1200" b="0" dirty="0" smtClean="0">
                <a:solidFill>
                  <a:schemeClr val="bg1"/>
                </a:solidFill>
              </a:rPr>
              <a:t>Les principaux pays de l’OCDE ainsi que nos grands voisins européens ont également entrepris une réforme budgétaire</a:t>
            </a:r>
          </a:p>
          <a:p>
            <a:pPr algn="l"/>
            <a:endParaRPr lang="fr-FR" sz="1100" b="0" dirty="0" smtClean="0">
              <a:solidFill>
                <a:schemeClr val="bg1"/>
              </a:solidFill>
            </a:endParaRPr>
          </a:p>
          <a:p>
            <a:pPr algn="l"/>
            <a:r>
              <a:rPr lang="fr-FR" sz="1600" b="1" dirty="0" smtClean="0">
                <a:solidFill>
                  <a:schemeClr val="bg1"/>
                </a:solidFill>
              </a:rPr>
              <a:t>Un </a:t>
            </a:r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contexte favorable</a:t>
            </a:r>
            <a:r>
              <a:rPr lang="fr-FR" sz="1600" b="1" dirty="0" smtClean="0">
                <a:solidFill>
                  <a:schemeClr val="bg1"/>
                </a:solidFill>
              </a:rPr>
              <a:t> et un </a:t>
            </a:r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consensus politique exceptionnel</a:t>
            </a:r>
            <a:endParaRPr lang="fr-FR" sz="1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altLang="fr-FR" baseline="0" dirty="0" smtClean="0"/>
              <a:t>Après de nombreuses tentatives infructueuses pour faire évoluer le cadre de l’O59, un consensus </a:t>
            </a:r>
            <a:r>
              <a:rPr lang="fr-FR" altLang="fr-FR" baseline="0" dirty="0" err="1" smtClean="0"/>
              <a:t>transpartisan</a:t>
            </a:r>
            <a:r>
              <a:rPr lang="fr-FR" altLang="fr-FR" baseline="0" dirty="0" smtClean="0"/>
              <a:t> a permis de rénover le cadre de la gestion des finances publiques avec la promulgation de la LOLF en 2001. Une véritable révolution… qui mettra 4 ans à se mettre en </a:t>
            </a:r>
            <a:r>
              <a:rPr lang="fr-FR" altLang="fr-FR" baseline="0" dirty="0" err="1" smtClean="0"/>
              <a:t>oeuvre</a:t>
            </a:r>
            <a:r>
              <a:rPr lang="fr-FR" altLang="fr-FR" baseline="0" dirty="0" smtClean="0"/>
              <a:t>. (premier budget voté en mode LOLF en 2006)</a:t>
            </a:r>
            <a:endParaRPr lang="fr-FR" sz="1200" b="0" dirty="0" smtClean="0">
              <a:solidFill>
                <a:schemeClr val="bg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fr-FR" sz="1200" b="0" dirty="0" smtClean="0">
              <a:solidFill>
                <a:schemeClr val="bg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fr-FR" sz="1200" b="0" dirty="0" smtClean="0">
                <a:solidFill>
                  <a:schemeClr val="bg1"/>
                </a:solidFill>
              </a:rPr>
              <a:t>Le texte de loi organique a été discuté entre le 7 février et le 28 juin 2001 et validé par le Conseil constitutionnel le 25 juillet 2001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fr-FR" sz="1200" b="0" dirty="0" smtClean="0">
              <a:solidFill>
                <a:schemeClr val="bg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fr-FR" sz="1200" b="0" dirty="0" smtClean="0">
                <a:solidFill>
                  <a:schemeClr val="bg1"/>
                </a:solidFill>
              </a:rPr>
              <a:t>La LOLF a été promulguée le 1</a:t>
            </a:r>
            <a:r>
              <a:rPr lang="fr-FR" sz="1200" b="0" baseline="30000" dirty="0" smtClean="0">
                <a:solidFill>
                  <a:schemeClr val="bg1"/>
                </a:solidFill>
              </a:rPr>
              <a:t>er</a:t>
            </a:r>
            <a:r>
              <a:rPr lang="fr-FR" sz="1200" b="0" dirty="0" smtClean="0">
                <a:solidFill>
                  <a:schemeClr val="bg1"/>
                </a:solidFill>
              </a:rPr>
              <a:t> août 2001 pour entrer pleinement en action le 1</a:t>
            </a:r>
            <a:r>
              <a:rPr lang="fr-FR" sz="1200" b="0" baseline="30000" dirty="0" smtClean="0">
                <a:solidFill>
                  <a:schemeClr val="bg1"/>
                </a:solidFill>
              </a:rPr>
              <a:t>er</a:t>
            </a:r>
            <a:r>
              <a:rPr lang="fr-FR" sz="1200" b="0" dirty="0" smtClean="0">
                <a:solidFill>
                  <a:schemeClr val="bg1"/>
                </a:solidFill>
              </a:rPr>
              <a:t> janvier 2006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fr-FR" sz="1100" b="0" dirty="0" smtClean="0">
              <a:solidFill>
                <a:schemeClr val="bg1"/>
              </a:solidFill>
            </a:endParaRPr>
          </a:p>
          <a:p>
            <a:pPr algn="l"/>
            <a:r>
              <a:rPr lang="fr-FR" sz="1600" b="1" dirty="0" smtClean="0">
                <a:solidFill>
                  <a:schemeClr val="bg1"/>
                </a:solidFill>
              </a:rPr>
              <a:t>Un </a:t>
            </a:r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cadre budgétaire renouvelé</a:t>
            </a:r>
            <a:endParaRPr lang="fr-FR" sz="1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fr-FR" sz="1200" b="0" dirty="0" smtClean="0">
                <a:solidFill>
                  <a:schemeClr val="bg1"/>
                </a:solidFill>
              </a:rPr>
              <a:t>La mise en pratique de la LOLF aura duré quatre années</a:t>
            </a:r>
          </a:p>
          <a:p>
            <a:pPr marL="0" indent="0" algn="l">
              <a:buFont typeface="Wingdings" panose="05000000000000000000" pitchFamily="2" charset="2"/>
              <a:buNone/>
            </a:pPr>
            <a:endParaRPr lang="fr-FR" sz="1200" b="0" dirty="0" smtClean="0">
              <a:solidFill>
                <a:schemeClr val="bg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fr-FR" sz="1200" b="0" dirty="0" smtClean="0">
                <a:solidFill>
                  <a:schemeClr val="bg1"/>
                </a:solidFill>
              </a:rPr>
              <a:t>La loi de finances 2006 a été la première intégralement préparée, adoptée et exécutée selon le nouveaux cadre budgétaire</a:t>
            </a:r>
          </a:p>
          <a:p>
            <a:pPr eaLnBrk="1" hangingPunct="1"/>
            <a:endParaRPr lang="fr-FR" altLang="fr-FR" dirty="0" smtClean="0"/>
          </a:p>
          <a:p>
            <a:pPr eaLnBrk="1" hangingPunct="1"/>
            <a:endParaRPr lang="fr-FR" altLang="fr-FR" baseline="0" dirty="0" smtClean="0"/>
          </a:p>
          <a:p>
            <a:pPr eaLnBrk="1" hangingPunct="1"/>
            <a:endParaRPr lang="fr-FR" altLang="fr-FR" baseline="0" dirty="0" smtClean="0"/>
          </a:p>
          <a:p>
            <a:pPr eaLnBrk="1" hangingPunct="1"/>
            <a:endParaRPr lang="fr-FR" altLang="fr-FR" dirty="0" smtClean="0"/>
          </a:p>
        </p:txBody>
      </p:sp>
      <p:sp>
        <p:nvSpPr>
          <p:cNvPr id="880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1936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16798" indent="-275692" defTabSz="771936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02766" indent="-220553" defTabSz="771936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543873" indent="-220553" defTabSz="771936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1984980" indent="-220553" defTabSz="771936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426086" indent="-220553" algn="ctr" defTabSz="771936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867193" indent="-220553" algn="ctr" defTabSz="771936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308299" indent="-220553" algn="ctr" defTabSz="771936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749406" indent="-220553" algn="ctr" defTabSz="771936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fld id="{D12BF0CD-1069-468B-B66B-7CDE280D1443}" type="slidenum">
              <a:rPr lang="fr-FR" altLang="fr-FR" sz="1000" b="0">
                <a:solidFill>
                  <a:prstClr val="black"/>
                </a:solidFill>
                <a:latin typeface="Times New Roman" pitchFamily="18" charset="0"/>
              </a:rPr>
              <a:pPr/>
              <a:t>3</a:t>
            </a:fld>
            <a:endParaRPr lang="fr-FR" altLang="fr-FR" sz="10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113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87" charset="-128"/>
              </a:defRPr>
            </a:lvl1pPr>
            <a:lvl2pPr marL="715905" indent="-274616" defTabSz="912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87" charset="-128"/>
              </a:defRPr>
            </a:lvl2pPr>
            <a:lvl3pPr marL="1101636" indent="-219057" defTabSz="912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87" charset="-128"/>
              </a:defRPr>
            </a:lvl3pPr>
            <a:lvl4pPr marL="1542925" indent="-219057" defTabSz="912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87" charset="-128"/>
              </a:defRPr>
            </a:lvl4pPr>
            <a:lvl5pPr marL="1984213" indent="-219057" defTabSz="912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87" charset="-128"/>
              </a:defRPr>
            </a:lvl5pPr>
            <a:lvl6pPr marL="2441376" indent="-219057" defTabSz="912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87" charset="-128"/>
              </a:defRPr>
            </a:lvl6pPr>
            <a:lvl7pPr marL="2898539" indent="-219057" defTabSz="912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87" charset="-128"/>
              </a:defRPr>
            </a:lvl7pPr>
            <a:lvl8pPr marL="3355702" indent="-219057" defTabSz="912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87" charset="-128"/>
              </a:defRPr>
            </a:lvl8pPr>
            <a:lvl9pPr marL="3812865" indent="-219057" defTabSz="912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>
              <a:spcBef>
                <a:spcPct val="0"/>
              </a:spcBef>
            </a:pPr>
            <a:fld id="{491B7E64-9009-46DE-9012-EB17376E3D73}" type="slidenum">
              <a:rPr lang="fr-FR" altLang="fr-F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18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63588"/>
            <a:ext cx="4921250" cy="3690937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2338"/>
            <a:ext cx="4984750" cy="4489450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954952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8173CA-180B-4CF6-871B-9BF5090A962F}" type="slidenum">
              <a:rPr lang="fr-FR" altLang="fr-FR" smtClean="0"/>
              <a:pPr>
                <a:defRPr/>
              </a:pPr>
              <a:t>22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06399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8173CA-180B-4CF6-871B-9BF5090A962F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1716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 smtClean="0"/>
          </a:p>
        </p:txBody>
      </p:sp>
      <p:sp>
        <p:nvSpPr>
          <p:cNvPr id="880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1936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16798" indent="-275692" defTabSz="771936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02766" indent="-220553" defTabSz="771936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543873" indent="-220553" defTabSz="771936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1984980" indent="-220553" defTabSz="771936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426086" indent="-220553" algn="ctr" defTabSz="771936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867193" indent="-220553" algn="ctr" defTabSz="771936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308299" indent="-220553" algn="ctr" defTabSz="771936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749406" indent="-220553" algn="ctr" defTabSz="771936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fld id="{D12BF0CD-1069-468B-B66B-7CDE280D1443}" type="slidenum">
              <a:rPr lang="fr-FR" altLang="fr-FR" sz="1000" b="0">
                <a:solidFill>
                  <a:prstClr val="black"/>
                </a:solidFill>
                <a:latin typeface="Times New Roman" pitchFamily="18" charset="0"/>
              </a:rPr>
              <a:pPr/>
              <a:t>5</a:t>
            </a:fld>
            <a:endParaRPr lang="fr-FR" altLang="fr-FR" sz="10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113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0405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87" charset="-128"/>
              </a:defRPr>
            </a:lvl1pPr>
            <a:lvl2pPr marL="715267" indent="-274160" defTabSz="770405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87" charset="-128"/>
              </a:defRPr>
            </a:lvl2pPr>
            <a:lvl3pPr marL="1101235" indent="-219022" defTabSz="770405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87" charset="-128"/>
              </a:defRPr>
            </a:lvl3pPr>
            <a:lvl4pPr marL="1542342" indent="-219022" defTabSz="770405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87" charset="-128"/>
              </a:defRPr>
            </a:lvl4pPr>
            <a:lvl5pPr marL="1983448" indent="-219022" defTabSz="770405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87" charset="-128"/>
              </a:defRPr>
            </a:lvl5pPr>
            <a:lvl6pPr marL="2424555" indent="-219022" defTabSz="7704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87" charset="-128"/>
              </a:defRPr>
            </a:lvl6pPr>
            <a:lvl7pPr marL="2865662" indent="-219022" defTabSz="7704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87" charset="-128"/>
              </a:defRPr>
            </a:lvl7pPr>
            <a:lvl8pPr marL="3306768" indent="-219022" defTabSz="7704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87" charset="-128"/>
              </a:defRPr>
            </a:lvl8pPr>
            <a:lvl9pPr marL="3747875" indent="-219022" defTabSz="7704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87" charset="-128"/>
              </a:defRPr>
            </a:lvl9pPr>
          </a:lstStyle>
          <a:p>
            <a:fld id="{838A96FF-7C50-4D9E-B876-547EAFEEF549}" type="slidenum">
              <a:rPr lang="fr-FR" altLang="fr-FR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/>
              <a:t>7</a:t>
            </a:fld>
            <a:endParaRPr lang="fr-FR" altLang="fr-FR" sz="10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82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850366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8173CA-180B-4CF6-871B-9BF5090A962F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17449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8173CA-180B-4CF6-871B-9BF5090A962F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06399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8173CA-180B-4CF6-871B-9BF5090A962F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06399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8173CA-180B-4CF6-871B-9BF5090A962F}" type="slidenum">
              <a:rPr lang="fr-FR" altLang="fr-FR" smtClean="0"/>
              <a:pPr>
                <a:defRPr/>
              </a:pPr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06399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8173CA-180B-4CF6-871B-9BF5090A962F}" type="slidenum">
              <a:rPr lang="fr-FR" altLang="fr-FR" smtClean="0"/>
              <a:pPr>
                <a:defRPr/>
              </a:pPr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0639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93" y="5981249"/>
            <a:ext cx="197961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84200" y="3878263"/>
            <a:ext cx="7975600" cy="1863725"/>
          </a:xfrm>
          <a:solidFill>
            <a:srgbClr val="2A6A1D"/>
          </a:solidFill>
        </p:spPr>
        <p:txBody>
          <a:bodyPr tIns="82800"/>
          <a:lstStyle>
            <a:lvl1pPr marL="0" indent="0" algn="ctr">
              <a:buFont typeface="Arial" charset="0"/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44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081" y="1726067"/>
            <a:ext cx="8097837" cy="922337"/>
          </a:xfrm>
        </p:spPr>
        <p:txBody>
          <a:bodyPr/>
          <a:lstStyle>
            <a:lvl1pPr algn="ctr">
              <a:defRPr>
                <a:solidFill>
                  <a:srgbClr val="7D0055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0D8B3-B4F0-40B4-969D-22B815FFA979}" type="datetime1">
              <a:rPr lang="fr-FR" altLang="fr-FR" smtClean="0"/>
              <a:t>18/11/2016</a:t>
            </a:fld>
            <a:endParaRPr lang="fr-FR" alt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609600" y="2887663"/>
            <a:ext cx="8128000" cy="172788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861103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cou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986972"/>
            <a:ext cx="8097837" cy="2823028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66738" y="3810000"/>
            <a:ext cx="8040687" cy="747713"/>
          </a:xfrm>
          <a:solidFill>
            <a:srgbClr val="2A6A1D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51656" y="4709885"/>
            <a:ext cx="8040687" cy="747713"/>
          </a:xfrm>
          <a:solidFill>
            <a:srgbClr val="7D0055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dt" sz="half" idx="13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E883BB63-2A99-4B3A-8AD3-11133CCDF533}" type="datetime1">
              <a:rPr lang="fr-FR" altLang="fr-FR"/>
              <a:pPr>
                <a:defRPr/>
              </a:pPr>
              <a:t>18/11/2016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114402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 bwMode="auto">
          <a:xfrm>
            <a:off x="4572000" y="957263"/>
            <a:ext cx="0" cy="5181600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5" y="1016001"/>
            <a:ext cx="3971925" cy="513805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1"/>
          </p:nvPr>
        </p:nvSpPr>
        <p:spPr>
          <a:xfrm>
            <a:off x="4688114" y="984477"/>
            <a:ext cx="3971925" cy="515506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2D8204CC-188D-44D0-A10F-0511D81BAFBF}" type="datetime1">
              <a:rPr lang="fr-FR" altLang="fr-FR"/>
              <a:pPr>
                <a:defRPr/>
              </a:pPr>
              <a:t>18/11/2016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623155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ntages/inconvén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3961" y="1683657"/>
            <a:ext cx="3971925" cy="4064000"/>
          </a:xfrm>
          <a:ln>
            <a:solidFill>
              <a:srgbClr val="2A6A1D"/>
            </a:solidFill>
          </a:ln>
        </p:spPr>
        <p:txBody>
          <a:bodyPr/>
          <a:lstStyle>
            <a:lvl1pPr marL="342900" indent="-342900" algn="l">
              <a:buClr>
                <a:srgbClr val="2A6A1D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2A6A1D"/>
              </a:buClr>
              <a:buFont typeface="Arial" panose="020B060402020202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78972" y="914400"/>
            <a:ext cx="8229600" cy="348343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508000" y="5791200"/>
            <a:ext cx="8193314" cy="478971"/>
          </a:xfrm>
          <a:ln>
            <a:solidFill>
              <a:srgbClr val="7D0055"/>
            </a:solidFill>
          </a:ln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79425" y="1306285"/>
            <a:ext cx="3917950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4688114" y="1291771"/>
            <a:ext cx="3990975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6"/>
          </p:nvPr>
        </p:nvSpPr>
        <p:spPr>
          <a:xfrm>
            <a:off x="4736647" y="1669143"/>
            <a:ext cx="3971925" cy="4064000"/>
          </a:xfrm>
          <a:ln>
            <a:solidFill>
              <a:srgbClr val="7D0055"/>
            </a:solidFill>
          </a:ln>
        </p:spPr>
        <p:txBody>
          <a:bodyPr/>
          <a:lstStyle>
            <a:lvl1pPr marL="342900" indent="-342900" algn="l">
              <a:buClr>
                <a:srgbClr val="7D0055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7D0055"/>
              </a:buClr>
              <a:buFont typeface="Arial Narrow" panose="020B060602020203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17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12A1EB5-35F1-4A9B-A5EF-D693B5E251EC}" type="datetime1">
              <a:rPr lang="fr-FR" altLang="fr-FR"/>
              <a:pPr>
                <a:defRPr/>
              </a:pPr>
              <a:t>18/11/2016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959764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5" y="922791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1"/>
          </p:nvPr>
        </p:nvSpPr>
        <p:spPr>
          <a:xfrm>
            <a:off x="478745" y="365034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2"/>
          </p:nvPr>
        </p:nvSpPr>
        <p:spPr>
          <a:xfrm>
            <a:off x="4687888" y="922791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687888" y="365034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0A6829C7-62FE-433B-ACD8-AAD4CC4B127C}" type="datetime1">
              <a:rPr lang="fr-FR" altLang="fr-FR"/>
              <a:pPr>
                <a:defRPr/>
              </a:pPr>
              <a:t>18/11/2016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8235139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8ECB929-54D8-48FC-9A74-1607C430B9C6}" type="datetime1">
              <a:rPr lang="fr-FR" altLang="fr-FR"/>
              <a:pPr>
                <a:defRPr/>
              </a:pPr>
              <a:t>18/11/2016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122701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04B54DE9-A032-4E97-B324-69559AE30A41}" type="datetime1">
              <a:rPr lang="fr-FR" altLang="fr-FR"/>
              <a:pPr>
                <a:defRPr/>
              </a:pPr>
              <a:t>18/11/2016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798362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081" y="1726067"/>
            <a:ext cx="8097837" cy="922337"/>
          </a:xfrm>
        </p:spPr>
        <p:txBody>
          <a:bodyPr/>
          <a:lstStyle>
            <a:lvl1pPr algn="ctr">
              <a:defRPr>
                <a:solidFill>
                  <a:srgbClr val="7D0055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609600" y="2887663"/>
            <a:ext cx="8128000" cy="172788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F700814A-B363-4D4C-90E1-02090793508C}" type="datetime1">
              <a:rPr lang="fr-FR" altLang="fr-FR"/>
              <a:pPr>
                <a:defRPr/>
              </a:pPr>
              <a:t>18/11/2016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137008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75469" y="1161143"/>
            <a:ext cx="8007350" cy="4252686"/>
          </a:xfrm>
        </p:spPr>
        <p:txBody>
          <a:bodyPr/>
          <a:lstStyle>
            <a:lvl1pPr marL="514350" marR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C782D"/>
              </a:buClr>
              <a:buSzTx/>
              <a:buFont typeface="+mj-lt"/>
              <a:buAutoNum type="arabicPeriod"/>
              <a:tabLst/>
              <a:defRPr sz="2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09587" y="231097"/>
            <a:ext cx="7827963" cy="436562"/>
          </a:xfrm>
        </p:spPr>
        <p:txBody>
          <a:bodyPr/>
          <a:lstStyle>
            <a:lvl1pPr algn="ctr"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12BB5923-9458-45FE-860F-5CEE996F5C68}" type="datetime1">
              <a:rPr lang="fr-FR" altLang="fr-FR"/>
              <a:pPr>
                <a:defRPr/>
              </a:pPr>
              <a:t>18/11/2016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839492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28B52AC6-9FFC-4268-A0AE-3F82EA5966F1}" type="datetime1">
              <a:rPr lang="fr-FR" altLang="fr-FR"/>
              <a:pPr>
                <a:defRPr/>
              </a:pPr>
              <a:t>18/11/2016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41665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5981700"/>
            <a:ext cx="19796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6606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C6D20-6ABC-4834-8291-AB5AB20D5C13}" type="datetime1">
              <a:rPr lang="fr-FR" altLang="fr-FR" smtClean="0"/>
              <a:t>18/11/2016</a:t>
            </a:fld>
            <a:endParaRPr lang="fr-FR" alt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75469" y="1161143"/>
            <a:ext cx="8007350" cy="4601028"/>
          </a:xfrm>
        </p:spPr>
        <p:txBody>
          <a:bodyPr/>
          <a:lstStyle>
            <a:lvl1pPr marL="514350" marR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C782D"/>
              </a:buClr>
              <a:buSzTx/>
              <a:buFont typeface="+mj-lt"/>
              <a:buAutoNum type="arabicPeriod"/>
              <a:tabLst/>
              <a:defRPr sz="2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22288" y="138113"/>
            <a:ext cx="7827963" cy="703716"/>
          </a:xfrm>
        </p:spPr>
        <p:txBody>
          <a:bodyPr/>
          <a:lstStyle>
            <a:lvl1pPr algn="ctr">
              <a:defRPr sz="2800" baseline="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793415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93" y="5981249"/>
            <a:ext cx="197961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84200" y="3878263"/>
            <a:ext cx="7975600" cy="1863725"/>
          </a:xfrm>
          <a:solidFill>
            <a:srgbClr val="2A6A1D"/>
          </a:solidFill>
        </p:spPr>
        <p:txBody>
          <a:bodyPr tIns="82800"/>
          <a:lstStyle>
            <a:lvl1pPr marL="0" indent="0" algn="ctr">
              <a:buFont typeface="Arial" charset="0"/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055987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A6A1D"/>
              </a:buClr>
              <a:defRPr sz="2000"/>
            </a:lvl1pPr>
            <a:lvl2pPr marL="617538" indent="-254000"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17676463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1349829"/>
            <a:ext cx="8097837" cy="4984296"/>
          </a:xfrm>
        </p:spPr>
        <p:txBody>
          <a:bodyPr/>
          <a:lstStyle>
            <a:lvl1pPr>
              <a:buClr>
                <a:srgbClr val="2A6A1D"/>
              </a:buClr>
              <a:defRPr sz="2000" b="0"/>
            </a:lvl1pPr>
            <a:lvl2pPr>
              <a:buClr>
                <a:srgbClr val="2A6A1D"/>
              </a:buClr>
              <a:defRPr sz="18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51769" y="914400"/>
            <a:ext cx="8040461" cy="362857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09587" y="138113"/>
            <a:ext cx="7827963" cy="703716"/>
          </a:xfrm>
        </p:spPr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04332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cou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986972"/>
            <a:ext cx="8097837" cy="2823028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66738" y="3810000"/>
            <a:ext cx="8040687" cy="747713"/>
          </a:xfrm>
          <a:solidFill>
            <a:srgbClr val="2A6A1D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51656" y="4709885"/>
            <a:ext cx="8040687" cy="747713"/>
          </a:xfrm>
          <a:solidFill>
            <a:srgbClr val="7D0055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811226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5" y="1016001"/>
            <a:ext cx="3971925" cy="513805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1"/>
          </p:nvPr>
        </p:nvSpPr>
        <p:spPr>
          <a:xfrm>
            <a:off x="4688114" y="984477"/>
            <a:ext cx="3971925" cy="515506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7" name="Connecteur droit 6"/>
          <p:cNvCxnSpPr/>
          <p:nvPr userDrawn="1"/>
        </p:nvCxnSpPr>
        <p:spPr bwMode="auto">
          <a:xfrm>
            <a:off x="4572000" y="957943"/>
            <a:ext cx="0" cy="5181600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5328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ntages/inconvén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3961" y="1683657"/>
            <a:ext cx="3971925" cy="4064000"/>
          </a:xfrm>
          <a:ln>
            <a:solidFill>
              <a:srgbClr val="2A6A1D"/>
            </a:solidFill>
          </a:ln>
        </p:spPr>
        <p:txBody>
          <a:bodyPr/>
          <a:lstStyle>
            <a:lvl1pPr marL="342900" indent="-342900" algn="l">
              <a:buClr>
                <a:srgbClr val="2A6A1D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2A6A1D"/>
              </a:buClr>
              <a:buFont typeface="Arial" panose="020B060402020202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35714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34B64-A66A-4006-9773-0A7FD7550B09}" type="datetime1">
              <a:rPr lang="fr-FR" altLang="fr-FR" smtClean="0"/>
              <a:pPr>
                <a:defRPr/>
              </a:pPr>
              <a:t>18/11/2016</a:t>
            </a:fld>
            <a:endParaRPr lang="fr-FR" altLang="fr-FR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78972" y="914400"/>
            <a:ext cx="8229600" cy="348343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508000" y="5791200"/>
            <a:ext cx="8193314" cy="478971"/>
          </a:xfrm>
          <a:ln>
            <a:solidFill>
              <a:srgbClr val="7D0055"/>
            </a:solidFill>
          </a:ln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79425" y="1306285"/>
            <a:ext cx="3917950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4688114" y="1291771"/>
            <a:ext cx="3990975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6"/>
          </p:nvPr>
        </p:nvSpPr>
        <p:spPr>
          <a:xfrm>
            <a:off x="4736647" y="1669143"/>
            <a:ext cx="3971925" cy="4064000"/>
          </a:xfrm>
          <a:ln>
            <a:solidFill>
              <a:srgbClr val="7D0055"/>
            </a:solidFill>
          </a:ln>
        </p:spPr>
        <p:txBody>
          <a:bodyPr/>
          <a:lstStyle>
            <a:lvl1pPr marL="342900" indent="-342900" algn="l">
              <a:buClr>
                <a:srgbClr val="7D0055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7D0055"/>
              </a:buClr>
              <a:buFont typeface="Arial Narrow" panose="020B060602020203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7537332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5" y="922791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35714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5AEC-636C-497A-BFCE-C86DAEC65743}" type="datetime1">
              <a:rPr lang="fr-FR" altLang="fr-FR" smtClean="0"/>
              <a:pPr>
                <a:defRPr/>
              </a:pPr>
              <a:t>18/11/2016</a:t>
            </a:fld>
            <a:endParaRPr lang="fr-FR" alt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1"/>
          </p:nvPr>
        </p:nvSpPr>
        <p:spPr>
          <a:xfrm>
            <a:off x="478745" y="365034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2"/>
          </p:nvPr>
        </p:nvSpPr>
        <p:spPr>
          <a:xfrm>
            <a:off x="4687888" y="922791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687888" y="365034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4949995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35714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531B8-C08A-4EFC-A21B-A9827DB7F936}" type="datetime1">
              <a:rPr lang="fr-FR" altLang="fr-FR" smtClean="0"/>
              <a:pPr>
                <a:defRPr/>
              </a:pPr>
              <a:t>18/11/2016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481886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35714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1D04-48B3-4A84-8E15-E8E4B261F742}" type="datetime1">
              <a:rPr lang="fr-FR" altLang="fr-FR" smtClean="0"/>
              <a:pPr>
                <a:defRPr/>
              </a:pPr>
              <a:t>18/11/2016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309515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081" y="1726067"/>
            <a:ext cx="8097837" cy="922337"/>
          </a:xfrm>
        </p:spPr>
        <p:txBody>
          <a:bodyPr/>
          <a:lstStyle>
            <a:lvl1pPr algn="ctr">
              <a:defRPr>
                <a:solidFill>
                  <a:srgbClr val="7D0055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35714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0D8B3-B4F0-40B4-969D-22B815FFA979}" type="datetime1">
              <a:rPr lang="fr-FR" altLang="fr-FR" smtClean="0"/>
              <a:pPr>
                <a:defRPr/>
              </a:pPr>
              <a:t>18/11/2016</a:t>
            </a:fld>
            <a:endParaRPr lang="fr-FR" alt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609600" y="2887663"/>
            <a:ext cx="8128000" cy="172788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97037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FC866-7B11-4E99-9D89-287636318C79}" type="datetime1">
              <a:rPr lang="fr-FR" altLang="fr-FR" smtClean="0"/>
              <a:t>18/11/2016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7664069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35714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C6D20-6ABC-4834-8291-AB5AB20D5C13}" type="datetime1">
              <a:rPr lang="fr-FR" altLang="fr-FR" smtClean="0"/>
              <a:pPr>
                <a:defRPr/>
              </a:pPr>
              <a:t>18/11/2016</a:t>
            </a:fld>
            <a:endParaRPr lang="fr-FR" alt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75469" y="1161143"/>
            <a:ext cx="8007350" cy="4601028"/>
          </a:xfrm>
        </p:spPr>
        <p:txBody>
          <a:bodyPr/>
          <a:lstStyle>
            <a:lvl1pPr marL="514350" marR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C782D"/>
              </a:buClr>
              <a:buSzTx/>
              <a:buFont typeface="+mj-lt"/>
              <a:buAutoNum type="arabicPeriod"/>
              <a:tabLst/>
              <a:defRPr sz="2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22288" y="138113"/>
            <a:ext cx="7827963" cy="703716"/>
          </a:xfrm>
        </p:spPr>
        <p:txBody>
          <a:bodyPr/>
          <a:lstStyle>
            <a:lvl1pPr algn="ctr">
              <a:defRPr sz="2800" baseline="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29678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35714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FC866-7B11-4E99-9D89-287636318C79}" type="datetime1">
              <a:rPr lang="fr-FR" altLang="fr-FR" smtClean="0"/>
              <a:pPr>
                <a:defRPr/>
              </a:pPr>
              <a:t>18/11/2016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776982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93" y="5981249"/>
            <a:ext cx="197961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016193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94" y="5981249"/>
            <a:ext cx="197961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1" y="3725865"/>
            <a:ext cx="7978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1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84201" y="3878265"/>
            <a:ext cx="7975600" cy="1863725"/>
          </a:xfrm>
          <a:solidFill>
            <a:srgbClr val="2A6A1D"/>
          </a:solidFill>
        </p:spPr>
        <p:txBody>
          <a:bodyPr tIns="82800"/>
          <a:lstStyle>
            <a:lvl1pPr marL="0" indent="0" algn="ctr">
              <a:buFont typeface="Arial" charset="0"/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1721365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A6A1D"/>
              </a:buClr>
              <a:defRPr sz="2000"/>
            </a:lvl1pPr>
            <a:lvl2pPr marL="617538" indent="-254000"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45026543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9" y="1349829"/>
            <a:ext cx="8097837" cy="4984296"/>
          </a:xfrm>
        </p:spPr>
        <p:txBody>
          <a:bodyPr/>
          <a:lstStyle>
            <a:lvl1pPr>
              <a:buClr>
                <a:srgbClr val="2A6A1D"/>
              </a:buClr>
              <a:defRPr sz="2000" b="0"/>
            </a:lvl1pPr>
            <a:lvl2pPr>
              <a:buClr>
                <a:srgbClr val="2A6A1D"/>
              </a:buClr>
              <a:defRPr sz="18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93CFA-560F-406C-8461-09274ED0ABB3}" type="datetime1">
              <a:rPr lang="fr-FR" altLang="fr-FR" smtClean="0"/>
              <a:pPr>
                <a:defRPr/>
              </a:pPr>
              <a:t>18/11/2016</a:t>
            </a:fld>
            <a:endParaRPr lang="fr-FR" alt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51770" y="914402"/>
            <a:ext cx="8040461" cy="362857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09588" y="231097"/>
            <a:ext cx="7827963" cy="436562"/>
          </a:xfrm>
        </p:spPr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7073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cou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9" y="986972"/>
            <a:ext cx="8097837" cy="2823028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00A26-9A74-440C-8F20-A6219EAC71A9}" type="datetime1">
              <a:rPr lang="fr-FR" altLang="fr-FR" smtClean="0"/>
              <a:pPr>
                <a:defRPr/>
              </a:pPr>
              <a:t>18/11/2016</a:t>
            </a:fld>
            <a:endParaRPr lang="fr-FR" alt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66739" y="3810002"/>
            <a:ext cx="8040687" cy="747713"/>
          </a:xfrm>
          <a:solidFill>
            <a:srgbClr val="2A6A1D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51657" y="4709887"/>
            <a:ext cx="8040687" cy="747713"/>
          </a:xfrm>
          <a:solidFill>
            <a:srgbClr val="7D0055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5804184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6" y="1016001"/>
            <a:ext cx="3971925" cy="513805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2D1CE-C56E-4D09-8634-5AD5FB0ABD8A}" type="datetime1">
              <a:rPr lang="fr-FR" altLang="fr-FR" smtClean="0"/>
              <a:pPr>
                <a:defRPr/>
              </a:pPr>
              <a:t>18/11/2016</a:t>
            </a:fld>
            <a:endParaRPr lang="fr-FR" alt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1"/>
          </p:nvPr>
        </p:nvSpPr>
        <p:spPr>
          <a:xfrm>
            <a:off x="4688115" y="984477"/>
            <a:ext cx="3971925" cy="515506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7" name="Connecteur droit 6"/>
          <p:cNvCxnSpPr/>
          <p:nvPr userDrawn="1"/>
        </p:nvCxnSpPr>
        <p:spPr bwMode="auto">
          <a:xfrm>
            <a:off x="4572000" y="957943"/>
            <a:ext cx="0" cy="5181600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79847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ntages/inconvén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3962" y="1683657"/>
            <a:ext cx="3971925" cy="4064000"/>
          </a:xfrm>
          <a:ln>
            <a:solidFill>
              <a:srgbClr val="2A6A1D"/>
            </a:solidFill>
          </a:ln>
        </p:spPr>
        <p:txBody>
          <a:bodyPr/>
          <a:lstStyle>
            <a:lvl1pPr marL="342900" indent="-342900" algn="l">
              <a:buClr>
                <a:srgbClr val="2A6A1D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2A6A1D"/>
              </a:buClr>
              <a:buFont typeface="Arial" panose="020B060402020202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F3C2C-0130-4342-8435-66126E4A6F3B}" type="datetime1">
              <a:rPr lang="fr-FR" altLang="fr-FR" smtClean="0"/>
              <a:pPr>
                <a:defRPr/>
              </a:pPr>
              <a:t>18/11/2016</a:t>
            </a:fld>
            <a:endParaRPr lang="fr-FR" altLang="fr-FR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78972" y="914402"/>
            <a:ext cx="8229600" cy="348343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508000" y="5791202"/>
            <a:ext cx="8193314" cy="478971"/>
          </a:xfrm>
          <a:ln>
            <a:solidFill>
              <a:srgbClr val="7D0055"/>
            </a:solidFill>
          </a:ln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79425" y="1306287"/>
            <a:ext cx="3917950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4688115" y="1291773"/>
            <a:ext cx="3990975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6"/>
          </p:nvPr>
        </p:nvSpPr>
        <p:spPr>
          <a:xfrm>
            <a:off x="4736648" y="1669143"/>
            <a:ext cx="3971925" cy="4064000"/>
          </a:xfrm>
          <a:ln>
            <a:solidFill>
              <a:srgbClr val="7D0055"/>
            </a:solidFill>
          </a:ln>
        </p:spPr>
        <p:txBody>
          <a:bodyPr/>
          <a:lstStyle>
            <a:lvl1pPr marL="342900" indent="-342900" algn="l">
              <a:buClr>
                <a:srgbClr val="7D0055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7D0055"/>
              </a:buClr>
              <a:buFont typeface="Arial Narrow" panose="020B060602020203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619271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6" y="92279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BC54E-FAC4-43E3-A92F-C4D2B437DCB0}" type="datetime1">
              <a:rPr lang="fr-FR" altLang="fr-FR" smtClean="0"/>
              <a:pPr>
                <a:defRPr/>
              </a:pPr>
              <a:t>18/11/2016</a:t>
            </a:fld>
            <a:endParaRPr lang="fr-FR" alt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1"/>
          </p:nvPr>
        </p:nvSpPr>
        <p:spPr>
          <a:xfrm>
            <a:off x="478746" y="3650345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2"/>
          </p:nvPr>
        </p:nvSpPr>
        <p:spPr>
          <a:xfrm>
            <a:off x="4687889" y="92279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687889" y="3650345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547793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93" y="5981249"/>
            <a:ext cx="197961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910158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6224B-1902-415B-91A8-540C6A3B4516}" type="datetime1">
              <a:rPr lang="fr-FR" altLang="fr-FR" smtClean="0"/>
              <a:pPr>
                <a:defRPr/>
              </a:pPr>
              <a:t>18/11/2016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6375165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67963-BA6F-4FA4-853C-1E7E78DE2673}" type="datetime1">
              <a:rPr lang="fr-FR" altLang="fr-FR" smtClean="0"/>
              <a:pPr>
                <a:defRPr/>
              </a:pPr>
              <a:t>18/11/2016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7256449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082" y="1726069"/>
            <a:ext cx="8097837" cy="922337"/>
          </a:xfrm>
        </p:spPr>
        <p:txBody>
          <a:bodyPr/>
          <a:lstStyle>
            <a:lvl1pPr algn="ctr">
              <a:defRPr>
                <a:solidFill>
                  <a:srgbClr val="7D0055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C11A-F7FE-45BC-94DD-DDE2A3FF2AE7}" type="datetime1">
              <a:rPr lang="fr-FR" altLang="fr-FR" smtClean="0"/>
              <a:pPr>
                <a:defRPr/>
              </a:pPr>
              <a:t>18/11/2016</a:t>
            </a:fld>
            <a:endParaRPr lang="fr-FR" alt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609600" y="2887663"/>
            <a:ext cx="8128000" cy="172788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941899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0835-99BC-4173-BADE-599537425443}" type="datetime1">
              <a:rPr lang="fr-FR" altLang="fr-FR" smtClean="0"/>
              <a:pPr>
                <a:defRPr/>
              </a:pPr>
              <a:t>18/11/2016</a:t>
            </a:fld>
            <a:endParaRPr lang="fr-FR" alt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75470" y="1161143"/>
            <a:ext cx="8007350" cy="4252686"/>
          </a:xfrm>
        </p:spPr>
        <p:txBody>
          <a:bodyPr/>
          <a:lstStyle>
            <a:lvl1pPr marL="514350" marR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C782D"/>
              </a:buClr>
              <a:buSzTx/>
              <a:buFont typeface="+mj-lt"/>
              <a:buAutoNum type="arabicPeriod"/>
              <a:tabLst/>
              <a:defRPr sz="2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09588" y="231097"/>
            <a:ext cx="7827963" cy="436562"/>
          </a:xfrm>
        </p:spPr>
        <p:txBody>
          <a:bodyPr/>
          <a:lstStyle>
            <a:lvl1pPr algn="ctr"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219627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B98D0-6223-4E2C-AD53-081AEC155B45}" type="datetime1">
              <a:rPr lang="fr-FR" altLang="fr-FR" smtClean="0"/>
              <a:pPr>
                <a:defRPr/>
              </a:pPr>
              <a:t>18/11/2016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2748289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94" y="5981249"/>
            <a:ext cx="197961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1" y="3725865"/>
            <a:ext cx="7978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1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9558897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93" y="5981249"/>
            <a:ext cx="197961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84200" y="3878263"/>
            <a:ext cx="7975600" cy="1863725"/>
          </a:xfrm>
          <a:solidFill>
            <a:srgbClr val="2A6A1D"/>
          </a:solidFill>
        </p:spPr>
        <p:txBody>
          <a:bodyPr tIns="82800"/>
          <a:lstStyle>
            <a:lvl1pPr marL="0" indent="0" algn="ctr">
              <a:buFont typeface="Arial" charset="0"/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2151506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A6A1D"/>
              </a:buClr>
              <a:defRPr sz="2000"/>
            </a:lvl1pPr>
            <a:lvl2pPr marL="617538" indent="-254000"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3118310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1349829"/>
            <a:ext cx="8097837" cy="4984296"/>
          </a:xfrm>
        </p:spPr>
        <p:txBody>
          <a:bodyPr/>
          <a:lstStyle>
            <a:lvl1pPr>
              <a:buClr>
                <a:srgbClr val="2A6A1D"/>
              </a:buClr>
              <a:defRPr sz="2000" b="0"/>
            </a:lvl1pPr>
            <a:lvl2pPr>
              <a:buClr>
                <a:srgbClr val="2A6A1D"/>
              </a:buClr>
              <a:defRPr sz="18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51769" y="914400"/>
            <a:ext cx="8040461" cy="362857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09587" y="138113"/>
            <a:ext cx="7827963" cy="703716"/>
          </a:xfrm>
        </p:spPr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296394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cou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986972"/>
            <a:ext cx="8097837" cy="2823028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66738" y="3810000"/>
            <a:ext cx="8040687" cy="747713"/>
          </a:xfrm>
          <a:solidFill>
            <a:srgbClr val="2A6A1D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51656" y="4709885"/>
            <a:ext cx="8040687" cy="747713"/>
          </a:xfrm>
          <a:solidFill>
            <a:srgbClr val="7D0055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77484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849938"/>
            <a:ext cx="197961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bandeau db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84200" y="3878263"/>
            <a:ext cx="7975600" cy="1863725"/>
          </a:xfrm>
          <a:solidFill>
            <a:srgbClr val="1C782D"/>
          </a:solidFill>
        </p:spPr>
        <p:txBody>
          <a:bodyPr tIns="82800"/>
          <a:lstStyle>
            <a:lvl1pPr marL="0" indent="0" algn="ctr">
              <a:buFont typeface="Arial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96729491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5" y="1016001"/>
            <a:ext cx="3971925" cy="513805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1"/>
          </p:nvPr>
        </p:nvSpPr>
        <p:spPr>
          <a:xfrm>
            <a:off x="4688114" y="984477"/>
            <a:ext cx="3971925" cy="515506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7" name="Connecteur droit 6"/>
          <p:cNvCxnSpPr/>
          <p:nvPr userDrawn="1"/>
        </p:nvCxnSpPr>
        <p:spPr bwMode="auto">
          <a:xfrm>
            <a:off x="4572000" y="957943"/>
            <a:ext cx="0" cy="5181600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37407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ntages/inconvén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3961" y="1683657"/>
            <a:ext cx="3971925" cy="4064000"/>
          </a:xfrm>
          <a:ln>
            <a:solidFill>
              <a:srgbClr val="2A6A1D"/>
            </a:solidFill>
          </a:ln>
        </p:spPr>
        <p:txBody>
          <a:bodyPr/>
          <a:lstStyle>
            <a:lvl1pPr marL="342900" indent="-342900" algn="l">
              <a:buClr>
                <a:srgbClr val="2A6A1D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2A6A1D"/>
              </a:buClr>
              <a:buFont typeface="Arial" panose="020B060402020202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35714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34B64-A66A-4006-9773-0A7FD7550B09}" type="datetime1">
              <a:rPr lang="fr-FR" altLang="fr-FR" smtClean="0"/>
              <a:pPr>
                <a:defRPr/>
              </a:pPr>
              <a:t>18/11/2016</a:t>
            </a:fld>
            <a:endParaRPr lang="fr-FR" altLang="fr-FR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78972" y="914400"/>
            <a:ext cx="8229600" cy="348343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508000" y="5791200"/>
            <a:ext cx="8193314" cy="478971"/>
          </a:xfrm>
          <a:ln>
            <a:solidFill>
              <a:srgbClr val="7D0055"/>
            </a:solidFill>
          </a:ln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79425" y="1306285"/>
            <a:ext cx="3917950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4688114" y="1291771"/>
            <a:ext cx="3990975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6"/>
          </p:nvPr>
        </p:nvSpPr>
        <p:spPr>
          <a:xfrm>
            <a:off x="4736647" y="1669143"/>
            <a:ext cx="3971925" cy="4064000"/>
          </a:xfrm>
          <a:ln>
            <a:solidFill>
              <a:srgbClr val="7D0055"/>
            </a:solidFill>
          </a:ln>
        </p:spPr>
        <p:txBody>
          <a:bodyPr/>
          <a:lstStyle>
            <a:lvl1pPr marL="342900" indent="-342900" algn="l">
              <a:buClr>
                <a:srgbClr val="7D0055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7D0055"/>
              </a:buClr>
              <a:buFont typeface="Arial Narrow" panose="020B060602020203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9816234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5" y="922791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35714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5AEC-636C-497A-BFCE-C86DAEC65743}" type="datetime1">
              <a:rPr lang="fr-FR" altLang="fr-FR" smtClean="0"/>
              <a:pPr>
                <a:defRPr/>
              </a:pPr>
              <a:t>18/11/2016</a:t>
            </a:fld>
            <a:endParaRPr lang="fr-FR" alt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1"/>
          </p:nvPr>
        </p:nvSpPr>
        <p:spPr>
          <a:xfrm>
            <a:off x="478745" y="365034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2"/>
          </p:nvPr>
        </p:nvSpPr>
        <p:spPr>
          <a:xfrm>
            <a:off x="4687888" y="922791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687888" y="365034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23493687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35714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531B8-C08A-4EFC-A21B-A9827DB7F936}" type="datetime1">
              <a:rPr lang="fr-FR" altLang="fr-FR" smtClean="0"/>
              <a:pPr>
                <a:defRPr/>
              </a:pPr>
              <a:t>18/11/2016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0670311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35714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1D04-48B3-4A84-8E15-E8E4B261F742}" type="datetime1">
              <a:rPr lang="fr-FR" altLang="fr-FR" smtClean="0"/>
              <a:pPr>
                <a:defRPr/>
              </a:pPr>
              <a:t>18/11/2016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1301727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081" y="1726067"/>
            <a:ext cx="8097837" cy="922337"/>
          </a:xfrm>
        </p:spPr>
        <p:txBody>
          <a:bodyPr/>
          <a:lstStyle>
            <a:lvl1pPr algn="ctr">
              <a:defRPr>
                <a:solidFill>
                  <a:srgbClr val="7D0055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35714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0D8B3-B4F0-40B4-969D-22B815FFA979}" type="datetime1">
              <a:rPr lang="fr-FR" altLang="fr-FR" smtClean="0"/>
              <a:pPr>
                <a:defRPr/>
              </a:pPr>
              <a:t>18/11/2016</a:t>
            </a:fld>
            <a:endParaRPr lang="fr-FR" alt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609600" y="2887663"/>
            <a:ext cx="8128000" cy="172788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9425858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35714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C6D20-6ABC-4834-8291-AB5AB20D5C13}" type="datetime1">
              <a:rPr lang="fr-FR" altLang="fr-FR" smtClean="0"/>
              <a:pPr>
                <a:defRPr/>
              </a:pPr>
              <a:t>18/11/2016</a:t>
            </a:fld>
            <a:endParaRPr lang="fr-FR" alt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75469" y="1161143"/>
            <a:ext cx="8007350" cy="4601028"/>
          </a:xfrm>
        </p:spPr>
        <p:txBody>
          <a:bodyPr/>
          <a:lstStyle>
            <a:lvl1pPr marL="514350" marR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C782D"/>
              </a:buClr>
              <a:buSzTx/>
              <a:buFont typeface="+mj-lt"/>
              <a:buAutoNum type="arabicPeriod"/>
              <a:tabLst/>
              <a:defRPr sz="2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22288" y="138113"/>
            <a:ext cx="7827963" cy="703716"/>
          </a:xfrm>
        </p:spPr>
        <p:txBody>
          <a:bodyPr/>
          <a:lstStyle>
            <a:lvl1pPr algn="ctr">
              <a:defRPr sz="2800" baseline="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533127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35714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FC866-7B11-4E99-9D89-287636318C79}" type="datetime1">
              <a:rPr lang="fr-FR" altLang="fr-FR" smtClean="0"/>
              <a:pPr>
                <a:defRPr/>
              </a:pPr>
              <a:t>18/11/2016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6998485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93" y="5981249"/>
            <a:ext cx="197961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620739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3611563" y="6540500"/>
            <a:ext cx="3244850" cy="25082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 kern="0" cap="all" spc="100" dirty="0">
              <a:latin typeface="Arial"/>
              <a:ea typeface="Arial"/>
              <a:cs typeface="Arial"/>
            </a:endParaRPr>
          </a:p>
        </p:txBody>
      </p:sp>
      <p:cxnSp>
        <p:nvCxnSpPr>
          <p:cNvPr id="5" name="Connecteur droit 4"/>
          <p:cNvCxnSpPr/>
          <p:nvPr userDrawn="1"/>
        </p:nvCxnSpPr>
        <p:spPr>
          <a:xfrm rot="5400000">
            <a:off x="6896894" y="6631782"/>
            <a:ext cx="257175" cy="1587"/>
          </a:xfrm>
          <a:prstGeom prst="line">
            <a:avLst/>
          </a:prstGeom>
          <a:ln w="19050">
            <a:solidFill>
              <a:srgbClr val="9BC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 userDrawn="1"/>
        </p:nvCxnSpPr>
        <p:spPr>
          <a:xfrm rot="5400000">
            <a:off x="8054181" y="6631782"/>
            <a:ext cx="257175" cy="1588"/>
          </a:xfrm>
          <a:prstGeom prst="line">
            <a:avLst/>
          </a:prstGeom>
          <a:ln w="19050">
            <a:solidFill>
              <a:srgbClr val="9BC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07988" y="3314700"/>
            <a:ext cx="360000" cy="26543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200"/>
              </a:spcBef>
              <a:spcAft>
                <a:spcPts val="0"/>
              </a:spcAft>
              <a:defRPr sz="19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876300" y="3314700"/>
            <a:ext cx="7785101" cy="2654300"/>
          </a:xfrm>
          <a:prstGeom prst="rect">
            <a:avLst/>
          </a:prstGeom>
        </p:spPr>
        <p:txBody>
          <a:bodyPr/>
          <a:lstStyle>
            <a:lvl1pPr marL="177800" indent="-177800">
              <a:spcBef>
                <a:spcPts val="200"/>
              </a:spcBef>
              <a:spcAft>
                <a:spcPts val="0"/>
              </a:spcAft>
              <a:buClr>
                <a:srgbClr val="ABC100"/>
              </a:buClr>
              <a:buSzPct val="100000"/>
              <a:buFont typeface="Lucida Grande"/>
              <a:buChar char="▏"/>
              <a:defRPr sz="1900">
                <a:latin typeface="Arial" pitchFamily="34" charset="0"/>
                <a:ea typeface="Arial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99372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5882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93" y="5981249"/>
            <a:ext cx="197961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84200" y="3878263"/>
            <a:ext cx="7975600" cy="1863725"/>
          </a:xfrm>
          <a:solidFill>
            <a:srgbClr val="2A6A1D"/>
          </a:solidFill>
        </p:spPr>
        <p:txBody>
          <a:bodyPr tIns="82800"/>
          <a:lstStyle>
            <a:lvl1pPr marL="0" indent="0" algn="ctr">
              <a:buFont typeface="Arial" charset="0"/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0461028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A6A1D"/>
              </a:buClr>
              <a:defRPr sz="2000"/>
            </a:lvl1pPr>
            <a:lvl2pPr marL="617538" indent="-254000"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31499-6168-4FFE-B4F2-C0A5BB42B83E}" type="datetime1">
              <a:rPr lang="fr-FR" altLang="fr-FR" smtClean="0"/>
              <a:pPr>
                <a:defRPr/>
              </a:pPr>
              <a:t>18/11/2016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9587397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1349829"/>
            <a:ext cx="8097837" cy="4984296"/>
          </a:xfrm>
        </p:spPr>
        <p:txBody>
          <a:bodyPr/>
          <a:lstStyle>
            <a:lvl1pPr>
              <a:buClr>
                <a:srgbClr val="2A6A1D"/>
              </a:buClr>
              <a:defRPr sz="2000" b="0"/>
            </a:lvl1pPr>
            <a:lvl2pPr>
              <a:buClr>
                <a:srgbClr val="2A6A1D"/>
              </a:buClr>
              <a:defRPr sz="18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091AE-9ADA-49C4-89C2-872236DF5929}" type="datetime1">
              <a:rPr lang="fr-FR" altLang="fr-FR" smtClean="0"/>
              <a:pPr>
                <a:defRPr/>
              </a:pPr>
              <a:t>18/11/2016</a:t>
            </a:fld>
            <a:endParaRPr lang="fr-FR" alt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51769" y="914400"/>
            <a:ext cx="8040461" cy="362857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09587" y="231097"/>
            <a:ext cx="7827963" cy="436562"/>
          </a:xfrm>
        </p:spPr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484326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cou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986972"/>
            <a:ext cx="8097837" cy="2823028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55832-8AF7-429A-ADD1-90D4DA8DDAFA}" type="datetime1">
              <a:rPr lang="fr-FR" altLang="fr-FR" smtClean="0"/>
              <a:pPr>
                <a:defRPr/>
              </a:pPr>
              <a:t>18/11/2016</a:t>
            </a:fld>
            <a:endParaRPr lang="fr-FR" alt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66738" y="3810000"/>
            <a:ext cx="8040687" cy="747713"/>
          </a:xfrm>
          <a:solidFill>
            <a:srgbClr val="2A6A1D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51656" y="4709885"/>
            <a:ext cx="8040687" cy="747713"/>
          </a:xfrm>
          <a:solidFill>
            <a:srgbClr val="7D0055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2483678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5" y="1016001"/>
            <a:ext cx="3971925" cy="513805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87C9F-918F-4F9C-8B16-3A59E5650D53}" type="datetime1">
              <a:rPr lang="fr-FR" altLang="fr-FR" smtClean="0"/>
              <a:pPr>
                <a:defRPr/>
              </a:pPr>
              <a:t>18/11/2016</a:t>
            </a:fld>
            <a:endParaRPr lang="fr-FR" alt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1"/>
          </p:nvPr>
        </p:nvSpPr>
        <p:spPr>
          <a:xfrm>
            <a:off x="4688114" y="984477"/>
            <a:ext cx="3971925" cy="515506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7" name="Connecteur droit 6"/>
          <p:cNvCxnSpPr/>
          <p:nvPr userDrawn="1"/>
        </p:nvCxnSpPr>
        <p:spPr bwMode="auto">
          <a:xfrm>
            <a:off x="4572000" y="957943"/>
            <a:ext cx="0" cy="5181600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94626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ntages/inconvén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3961" y="1683657"/>
            <a:ext cx="3971925" cy="4064000"/>
          </a:xfrm>
          <a:ln>
            <a:solidFill>
              <a:srgbClr val="2A6A1D"/>
            </a:solidFill>
          </a:ln>
        </p:spPr>
        <p:txBody>
          <a:bodyPr/>
          <a:lstStyle>
            <a:lvl1pPr marL="342900" indent="-342900" algn="l">
              <a:buClr>
                <a:srgbClr val="2A6A1D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2A6A1D"/>
              </a:buClr>
              <a:buFont typeface="Arial" panose="020B060402020202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34B64-A66A-4006-9773-0A7FD7550B09}" type="datetime1">
              <a:rPr lang="fr-FR" altLang="fr-FR" smtClean="0"/>
              <a:pPr>
                <a:defRPr/>
              </a:pPr>
              <a:t>18/11/2016</a:t>
            </a:fld>
            <a:endParaRPr lang="fr-FR" altLang="fr-FR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78972" y="914400"/>
            <a:ext cx="8229600" cy="348343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508000" y="5791200"/>
            <a:ext cx="8193314" cy="478971"/>
          </a:xfrm>
          <a:ln>
            <a:solidFill>
              <a:srgbClr val="7D0055"/>
            </a:solidFill>
          </a:ln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79425" y="1306285"/>
            <a:ext cx="3917950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4688114" y="1291771"/>
            <a:ext cx="3990975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6"/>
          </p:nvPr>
        </p:nvSpPr>
        <p:spPr>
          <a:xfrm>
            <a:off x="4736647" y="1669143"/>
            <a:ext cx="3971925" cy="4064000"/>
          </a:xfrm>
          <a:ln>
            <a:solidFill>
              <a:srgbClr val="7D0055"/>
            </a:solidFill>
          </a:ln>
        </p:spPr>
        <p:txBody>
          <a:bodyPr/>
          <a:lstStyle>
            <a:lvl1pPr marL="342900" indent="-342900" algn="l">
              <a:buClr>
                <a:srgbClr val="7D0055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7D0055"/>
              </a:buClr>
              <a:buFont typeface="Arial Narrow" panose="020B060602020203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85093081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5" y="922791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5AEC-636C-497A-BFCE-C86DAEC65743}" type="datetime1">
              <a:rPr lang="fr-FR" altLang="fr-FR" smtClean="0"/>
              <a:pPr>
                <a:defRPr/>
              </a:pPr>
              <a:t>18/11/2016</a:t>
            </a:fld>
            <a:endParaRPr lang="fr-FR" alt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1"/>
          </p:nvPr>
        </p:nvSpPr>
        <p:spPr>
          <a:xfrm>
            <a:off x="478745" y="365034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2"/>
          </p:nvPr>
        </p:nvSpPr>
        <p:spPr>
          <a:xfrm>
            <a:off x="4687888" y="922791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687888" y="365034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88798473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A9531B8-C08A-4EFC-A21B-A9827DB7F936}" type="datetime1">
              <a:rPr lang="fr-FR" altLang="fr-FR" smtClean="0">
                <a:solidFill>
                  <a:srgbClr val="95AAD9">
                    <a:lumMod val="75000"/>
                  </a:srgbClr>
                </a:solidFill>
              </a:rPr>
              <a:pPr>
                <a:defRPr/>
              </a:pPr>
              <a:t>18/11/2016</a:t>
            </a:fld>
            <a:endParaRPr lang="fr-FR" altLang="fr-FR" dirty="0">
              <a:solidFill>
                <a:srgbClr val="95AAD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6643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71821D04-48B3-4A84-8E15-E8E4B261F742}" type="datetime1">
              <a:rPr lang="fr-FR" altLang="fr-FR" smtClean="0">
                <a:solidFill>
                  <a:srgbClr val="95AAD9">
                    <a:lumMod val="75000"/>
                  </a:srgbClr>
                </a:solidFill>
              </a:rPr>
              <a:pPr>
                <a:defRPr/>
              </a:pPr>
              <a:t>18/11/2016</a:t>
            </a:fld>
            <a:endParaRPr lang="fr-FR" altLang="fr-FR">
              <a:solidFill>
                <a:srgbClr val="95AAD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2933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081" y="1726067"/>
            <a:ext cx="8097837" cy="922337"/>
          </a:xfrm>
        </p:spPr>
        <p:txBody>
          <a:bodyPr/>
          <a:lstStyle>
            <a:lvl1pPr algn="ctr">
              <a:defRPr>
                <a:solidFill>
                  <a:srgbClr val="7D0055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2150D8B3-B4F0-40B4-969D-22B815FFA979}" type="datetime1">
              <a:rPr lang="fr-FR" altLang="fr-FR" smtClean="0">
                <a:solidFill>
                  <a:srgbClr val="95AAD9">
                    <a:lumMod val="75000"/>
                  </a:srgbClr>
                </a:solidFill>
              </a:rPr>
              <a:pPr>
                <a:defRPr/>
              </a:pPr>
              <a:t>18/11/2016</a:t>
            </a:fld>
            <a:endParaRPr lang="fr-FR" altLang="fr-FR">
              <a:solidFill>
                <a:srgbClr val="95AAD9">
                  <a:lumMod val="75000"/>
                </a:srgbClr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609600" y="2887663"/>
            <a:ext cx="8128000" cy="172788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96808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 rot="19793552">
            <a:off x="948956" y="2604128"/>
            <a:ext cx="7200446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>
              <a:defRPr/>
            </a:pPr>
            <a:r>
              <a:rPr lang="fr-FR" sz="12000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22327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75469" y="1161143"/>
            <a:ext cx="8007350" cy="4252686"/>
          </a:xfrm>
        </p:spPr>
        <p:txBody>
          <a:bodyPr/>
          <a:lstStyle>
            <a:lvl1pPr marL="514350" marR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C782D"/>
              </a:buClr>
              <a:buSzTx/>
              <a:buFont typeface="+mj-lt"/>
              <a:buAutoNum type="arabicPeriod"/>
              <a:tabLst/>
              <a:defRPr sz="2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09587" y="231097"/>
            <a:ext cx="7827963" cy="436562"/>
          </a:xfrm>
        </p:spPr>
        <p:txBody>
          <a:bodyPr/>
          <a:lstStyle>
            <a:lvl1pPr algn="ctr"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50551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DB0FC866-7B11-4E99-9D89-287636318C79}" type="datetime1">
              <a:rPr lang="fr-FR" altLang="fr-FR" smtClean="0">
                <a:solidFill>
                  <a:srgbClr val="95AAD9">
                    <a:lumMod val="75000"/>
                  </a:srgbClr>
                </a:solidFill>
              </a:rPr>
              <a:pPr>
                <a:defRPr/>
              </a:pPr>
              <a:t>18/11/2016</a:t>
            </a:fld>
            <a:endParaRPr lang="fr-FR" altLang="fr-FR">
              <a:solidFill>
                <a:srgbClr val="95AAD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49185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93" y="5981249"/>
            <a:ext cx="197961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4807009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93" y="5981249"/>
            <a:ext cx="197961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84200" y="3878263"/>
            <a:ext cx="7975600" cy="1863725"/>
          </a:xfrm>
          <a:solidFill>
            <a:srgbClr val="2A6A1D"/>
          </a:solidFill>
        </p:spPr>
        <p:txBody>
          <a:bodyPr tIns="82800"/>
          <a:lstStyle>
            <a:lvl1pPr marL="0" indent="0" algn="ctr">
              <a:buFont typeface="Arial" charset="0"/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5535360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A6A1D"/>
              </a:buClr>
              <a:defRPr sz="2000"/>
            </a:lvl1pPr>
            <a:lvl2pPr marL="617538" indent="-254000"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8636261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1349829"/>
            <a:ext cx="8097837" cy="4984296"/>
          </a:xfrm>
        </p:spPr>
        <p:txBody>
          <a:bodyPr/>
          <a:lstStyle>
            <a:lvl1pPr>
              <a:buClr>
                <a:srgbClr val="2A6A1D"/>
              </a:buClr>
              <a:defRPr sz="2000" b="0"/>
            </a:lvl1pPr>
            <a:lvl2pPr>
              <a:buClr>
                <a:srgbClr val="2A6A1D"/>
              </a:buClr>
              <a:defRPr sz="18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51769" y="914400"/>
            <a:ext cx="8040461" cy="362857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09587" y="138113"/>
            <a:ext cx="7827963" cy="703716"/>
          </a:xfrm>
        </p:spPr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393945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cou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986972"/>
            <a:ext cx="8097837" cy="2823028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66738" y="3810000"/>
            <a:ext cx="8040687" cy="747713"/>
          </a:xfrm>
          <a:solidFill>
            <a:srgbClr val="2A6A1D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51656" y="4709885"/>
            <a:ext cx="8040687" cy="747713"/>
          </a:xfrm>
          <a:solidFill>
            <a:srgbClr val="7D0055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4445342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5" y="1016001"/>
            <a:ext cx="3971925" cy="513805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1"/>
          </p:nvPr>
        </p:nvSpPr>
        <p:spPr>
          <a:xfrm>
            <a:off x="4688114" y="984477"/>
            <a:ext cx="3971925" cy="515506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7" name="Connecteur droit 6"/>
          <p:cNvCxnSpPr/>
          <p:nvPr userDrawn="1"/>
        </p:nvCxnSpPr>
        <p:spPr bwMode="auto">
          <a:xfrm>
            <a:off x="4572000" y="957943"/>
            <a:ext cx="0" cy="5181600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37646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ntages/inconvén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3961" y="1683657"/>
            <a:ext cx="3971925" cy="4064000"/>
          </a:xfrm>
          <a:ln>
            <a:solidFill>
              <a:srgbClr val="2A6A1D"/>
            </a:solidFill>
          </a:ln>
        </p:spPr>
        <p:txBody>
          <a:bodyPr/>
          <a:lstStyle>
            <a:lvl1pPr marL="342900" indent="-342900" algn="l">
              <a:buClr>
                <a:srgbClr val="2A6A1D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2A6A1D"/>
              </a:buClr>
              <a:buFont typeface="Arial" panose="020B060402020202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78972" y="914400"/>
            <a:ext cx="8229600" cy="348343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508000" y="5791200"/>
            <a:ext cx="8193314" cy="478971"/>
          </a:xfrm>
          <a:ln>
            <a:solidFill>
              <a:srgbClr val="7D0055"/>
            </a:solidFill>
          </a:ln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79425" y="1306285"/>
            <a:ext cx="3917950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4688114" y="1291771"/>
            <a:ext cx="3990975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6"/>
          </p:nvPr>
        </p:nvSpPr>
        <p:spPr>
          <a:xfrm>
            <a:off x="4736647" y="1669143"/>
            <a:ext cx="3971925" cy="4064000"/>
          </a:xfrm>
          <a:ln>
            <a:solidFill>
              <a:srgbClr val="7D0055"/>
            </a:solidFill>
          </a:ln>
        </p:spPr>
        <p:txBody>
          <a:bodyPr/>
          <a:lstStyle>
            <a:lvl1pPr marL="342900" indent="-342900" algn="l">
              <a:buClr>
                <a:srgbClr val="7D0055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7D0055"/>
              </a:buClr>
              <a:buFont typeface="Arial Narrow" panose="020B060602020203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515347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5" y="922791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1"/>
          </p:nvPr>
        </p:nvSpPr>
        <p:spPr>
          <a:xfrm>
            <a:off x="478745" y="365034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2"/>
          </p:nvPr>
        </p:nvSpPr>
        <p:spPr>
          <a:xfrm>
            <a:off x="4687888" y="922791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687888" y="365034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839306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0321617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7625989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1456152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081" y="1726067"/>
            <a:ext cx="8097837" cy="922337"/>
          </a:xfrm>
        </p:spPr>
        <p:txBody>
          <a:bodyPr/>
          <a:lstStyle>
            <a:lvl1pPr algn="ctr">
              <a:defRPr>
                <a:solidFill>
                  <a:srgbClr val="7D0055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609600" y="2887663"/>
            <a:ext cx="8128000" cy="172788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4454742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75469" y="1161143"/>
            <a:ext cx="8007350" cy="4601028"/>
          </a:xfrm>
        </p:spPr>
        <p:txBody>
          <a:bodyPr/>
          <a:lstStyle>
            <a:lvl1pPr marL="514350" marR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C782D"/>
              </a:buClr>
              <a:buSzTx/>
              <a:buFont typeface="+mj-lt"/>
              <a:buAutoNum type="arabicPeriod"/>
              <a:tabLst/>
              <a:defRPr sz="2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22288" y="138113"/>
            <a:ext cx="7827963" cy="703716"/>
          </a:xfrm>
        </p:spPr>
        <p:txBody>
          <a:bodyPr/>
          <a:lstStyle>
            <a:lvl1pPr algn="ctr">
              <a:defRPr sz="2800" baseline="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53067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2861017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93" y="5981249"/>
            <a:ext cx="197961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869931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412875"/>
            <a:ext cx="3971925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60900" y="1412875"/>
            <a:ext cx="3973513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122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67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A6A1D"/>
              </a:buClr>
              <a:defRPr sz="2000"/>
            </a:lvl1pPr>
            <a:lvl2pPr marL="617538" indent="-254000"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31499-6168-4FFE-B4F2-C0A5BB42B83E}" type="datetime1">
              <a:rPr lang="fr-FR" altLang="fr-FR" smtClean="0"/>
              <a:t>18/11/2016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83985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316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599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02672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28524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9624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07175" y="274638"/>
            <a:ext cx="2027238" cy="61309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22288" y="274638"/>
            <a:ext cx="5932487" cy="61309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343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288" y="274638"/>
            <a:ext cx="8097837" cy="9223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36575" y="1412875"/>
            <a:ext cx="3971925" cy="49926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60900" y="1412875"/>
            <a:ext cx="3973513" cy="49926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002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522288" y="274638"/>
            <a:ext cx="8112125" cy="61309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670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288" y="274638"/>
            <a:ext cx="8097837" cy="9223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36575" y="1412875"/>
            <a:ext cx="8097838" cy="4992688"/>
          </a:xfrm>
        </p:spPr>
        <p:txBody>
          <a:bodyPr/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363782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849938"/>
            <a:ext cx="197961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bandeau db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84200" y="3878263"/>
            <a:ext cx="7975600" cy="1863725"/>
          </a:xfrm>
          <a:solidFill>
            <a:srgbClr val="1C782D"/>
          </a:solidFill>
        </p:spPr>
        <p:txBody>
          <a:bodyPr tIns="82800"/>
          <a:lstStyle>
            <a:lvl1pPr marL="0" indent="0" algn="ctr">
              <a:buFont typeface="Arial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80418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1349829"/>
            <a:ext cx="8097837" cy="4984296"/>
          </a:xfrm>
        </p:spPr>
        <p:txBody>
          <a:bodyPr/>
          <a:lstStyle>
            <a:lvl1pPr>
              <a:buClr>
                <a:srgbClr val="2A6A1D"/>
              </a:buClr>
              <a:defRPr sz="2000" b="0"/>
            </a:lvl1pPr>
            <a:lvl2pPr>
              <a:buClr>
                <a:srgbClr val="2A6A1D"/>
              </a:buClr>
              <a:defRPr sz="18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091AE-9ADA-49C4-89C2-872236DF5929}" type="datetime1">
              <a:rPr lang="fr-FR" altLang="fr-FR" smtClean="0"/>
              <a:t>18/11/2016</a:t>
            </a:fld>
            <a:endParaRPr lang="fr-FR" alt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51769" y="914400"/>
            <a:ext cx="8040461" cy="362857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09587" y="138113"/>
            <a:ext cx="7827963" cy="703716"/>
          </a:xfrm>
        </p:spPr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98055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461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 rot="19793552">
            <a:off x="948956" y="2604128"/>
            <a:ext cx="7200446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>
              <a:defRPr/>
            </a:pPr>
            <a:r>
              <a:rPr lang="fr-FR" sz="12000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4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476739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412875"/>
            <a:ext cx="3971925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60900" y="1412875"/>
            <a:ext cx="3973513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140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880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3250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2006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48940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90555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16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cou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986972"/>
            <a:ext cx="8097837" cy="2823028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55832-8AF7-429A-ADD1-90D4DA8DDAFA}" type="datetime1">
              <a:rPr lang="fr-FR" altLang="fr-FR" smtClean="0"/>
              <a:t>18/11/2016</a:t>
            </a:fld>
            <a:endParaRPr lang="fr-FR" alt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66738" y="3810000"/>
            <a:ext cx="8040687" cy="747713"/>
          </a:xfrm>
          <a:solidFill>
            <a:srgbClr val="2A6A1D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51656" y="4709885"/>
            <a:ext cx="8040687" cy="747713"/>
          </a:xfrm>
          <a:solidFill>
            <a:srgbClr val="7D0055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599534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07175" y="274638"/>
            <a:ext cx="2027238" cy="61309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22288" y="274638"/>
            <a:ext cx="5932487" cy="61309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5696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288" y="274638"/>
            <a:ext cx="8097837" cy="9223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36575" y="1412875"/>
            <a:ext cx="3971925" cy="49926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60900" y="1412875"/>
            <a:ext cx="3973513" cy="49926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274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522288" y="274638"/>
            <a:ext cx="8112125" cy="61309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5830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288" y="274638"/>
            <a:ext cx="8097837" cy="9223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36575" y="1412875"/>
            <a:ext cx="8097838" cy="4992688"/>
          </a:xfrm>
        </p:spPr>
        <p:txBody>
          <a:bodyPr/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40311360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1407885"/>
            <a:ext cx="8097837" cy="4984296"/>
          </a:xfrm>
        </p:spPr>
        <p:txBody>
          <a:bodyPr/>
          <a:lstStyle>
            <a:lvl1pPr>
              <a:buClr>
                <a:srgbClr val="2A6A1D"/>
              </a:buClr>
              <a:defRPr sz="2000" b="0"/>
            </a:lvl1pPr>
            <a:lvl2pPr>
              <a:buClr>
                <a:srgbClr val="2A6A1D"/>
              </a:buClr>
              <a:defRPr sz="18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51769" y="972456"/>
            <a:ext cx="8040461" cy="362857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09587" y="138113"/>
            <a:ext cx="8140927" cy="703716"/>
          </a:xfrm>
        </p:spPr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76193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981700"/>
            <a:ext cx="197961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84200" y="3878263"/>
            <a:ext cx="7975600" cy="1863725"/>
          </a:xfrm>
          <a:solidFill>
            <a:srgbClr val="2A6A1D"/>
          </a:solidFill>
        </p:spPr>
        <p:txBody>
          <a:bodyPr tIns="82800"/>
          <a:lstStyle>
            <a:lvl1pPr marL="0" indent="0" algn="ctr">
              <a:buFont typeface="Arial" charset="0"/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330299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A6A1D"/>
              </a:buClr>
              <a:defRPr sz="2000"/>
            </a:lvl1pPr>
            <a:lvl2pPr marL="617538" indent="-254000"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0491656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1349829"/>
            <a:ext cx="8097837" cy="4984296"/>
          </a:xfrm>
        </p:spPr>
        <p:txBody>
          <a:bodyPr/>
          <a:lstStyle>
            <a:lvl1pPr>
              <a:buClr>
                <a:srgbClr val="2A6A1D"/>
              </a:buClr>
              <a:defRPr sz="2000" b="0"/>
            </a:lvl1pPr>
            <a:lvl2pPr>
              <a:buClr>
                <a:srgbClr val="2A6A1D"/>
              </a:buClr>
              <a:defRPr sz="18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51769" y="914400"/>
            <a:ext cx="8040461" cy="362857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09587" y="138113"/>
            <a:ext cx="7827963" cy="703716"/>
          </a:xfrm>
        </p:spPr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32772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cou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986972"/>
            <a:ext cx="8097837" cy="2823028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66738" y="3810000"/>
            <a:ext cx="8040687" cy="747713"/>
          </a:xfrm>
          <a:solidFill>
            <a:srgbClr val="2A6A1D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51656" y="4709885"/>
            <a:ext cx="8040687" cy="747713"/>
          </a:xfrm>
          <a:solidFill>
            <a:srgbClr val="7D0055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588406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 bwMode="auto">
          <a:xfrm>
            <a:off x="4572000" y="957263"/>
            <a:ext cx="0" cy="5181600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5" y="1016001"/>
            <a:ext cx="3971925" cy="513805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1"/>
          </p:nvPr>
        </p:nvSpPr>
        <p:spPr>
          <a:xfrm>
            <a:off x="4688114" y="984477"/>
            <a:ext cx="3971925" cy="515506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26195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5" y="1016001"/>
            <a:ext cx="3971925" cy="513805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87C9F-918F-4F9C-8B16-3A59E5650D53}" type="datetime1">
              <a:rPr lang="fr-FR" altLang="fr-FR" smtClean="0"/>
              <a:t>18/11/2016</a:t>
            </a:fld>
            <a:endParaRPr lang="fr-FR" alt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1"/>
          </p:nvPr>
        </p:nvSpPr>
        <p:spPr>
          <a:xfrm>
            <a:off x="4688114" y="984477"/>
            <a:ext cx="3971925" cy="515506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7" name="Connecteur droit 6"/>
          <p:cNvCxnSpPr/>
          <p:nvPr userDrawn="1"/>
        </p:nvCxnSpPr>
        <p:spPr bwMode="auto">
          <a:xfrm>
            <a:off x="4572000" y="957943"/>
            <a:ext cx="0" cy="5181600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2540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ntages/inconvén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3961" y="1683657"/>
            <a:ext cx="3971925" cy="4064000"/>
          </a:xfrm>
          <a:ln>
            <a:solidFill>
              <a:srgbClr val="2A6A1D"/>
            </a:solidFill>
          </a:ln>
        </p:spPr>
        <p:txBody>
          <a:bodyPr/>
          <a:lstStyle>
            <a:lvl1pPr marL="342900" indent="-342900" algn="l">
              <a:buClr>
                <a:srgbClr val="2A6A1D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2A6A1D"/>
              </a:buClr>
              <a:buFont typeface="Arial" panose="020B060402020202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78972" y="914400"/>
            <a:ext cx="8229600" cy="348343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508000" y="5791200"/>
            <a:ext cx="8193314" cy="478971"/>
          </a:xfrm>
          <a:ln>
            <a:solidFill>
              <a:srgbClr val="7D0055"/>
            </a:solidFill>
          </a:ln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79425" y="1306285"/>
            <a:ext cx="3917950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4688114" y="1291771"/>
            <a:ext cx="3990975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6"/>
          </p:nvPr>
        </p:nvSpPr>
        <p:spPr>
          <a:xfrm>
            <a:off x="4736647" y="1669143"/>
            <a:ext cx="3971925" cy="4064000"/>
          </a:xfrm>
          <a:ln>
            <a:solidFill>
              <a:srgbClr val="7D0055"/>
            </a:solidFill>
          </a:ln>
        </p:spPr>
        <p:txBody>
          <a:bodyPr/>
          <a:lstStyle>
            <a:lvl1pPr marL="342900" indent="-342900" algn="l">
              <a:buClr>
                <a:srgbClr val="7D0055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7D0055"/>
              </a:buClr>
              <a:buFont typeface="Arial Narrow" panose="020B060602020203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022964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5" y="922791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1"/>
          </p:nvPr>
        </p:nvSpPr>
        <p:spPr>
          <a:xfrm>
            <a:off x="478745" y="365034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2"/>
          </p:nvPr>
        </p:nvSpPr>
        <p:spPr>
          <a:xfrm>
            <a:off x="4687888" y="922791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687888" y="365034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7938648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8961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1420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081" y="1726067"/>
            <a:ext cx="8097837" cy="922337"/>
          </a:xfrm>
        </p:spPr>
        <p:txBody>
          <a:bodyPr/>
          <a:lstStyle>
            <a:lvl1pPr algn="ctr">
              <a:defRPr>
                <a:solidFill>
                  <a:srgbClr val="7D0055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609600" y="2887663"/>
            <a:ext cx="8128000" cy="172788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119008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75469" y="1161143"/>
            <a:ext cx="8007350" cy="4601028"/>
          </a:xfrm>
        </p:spPr>
        <p:txBody>
          <a:bodyPr/>
          <a:lstStyle>
            <a:lvl1pPr marL="514350" marR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C782D"/>
              </a:buClr>
              <a:buSzTx/>
              <a:buFont typeface="+mj-lt"/>
              <a:buAutoNum type="arabicPeriod"/>
              <a:tabLst/>
              <a:defRPr sz="2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22288" y="138113"/>
            <a:ext cx="7827963" cy="703716"/>
          </a:xfrm>
        </p:spPr>
        <p:txBody>
          <a:bodyPr/>
          <a:lstStyle>
            <a:lvl1pPr algn="ctr">
              <a:defRPr sz="2800" baseline="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69556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17425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981700"/>
            <a:ext cx="197961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632680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84200" y="3878263"/>
            <a:ext cx="7975600" cy="1863725"/>
          </a:xfrm>
          <a:solidFill>
            <a:srgbClr val="2A6A1D"/>
          </a:solidFill>
        </p:spPr>
        <p:txBody>
          <a:bodyPr tIns="82800"/>
          <a:lstStyle>
            <a:lvl1pPr marL="0" indent="0" algn="ctr">
              <a:buFont typeface="Arial" charset="0"/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101476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A6A1D"/>
              </a:buClr>
              <a:defRPr sz="2000"/>
            </a:lvl1pPr>
            <a:lvl2pPr marL="617538" indent="-254000"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457699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ntages/inconvén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3961" y="1683657"/>
            <a:ext cx="3971925" cy="4064000"/>
          </a:xfrm>
          <a:ln>
            <a:solidFill>
              <a:srgbClr val="2A6A1D"/>
            </a:solidFill>
          </a:ln>
        </p:spPr>
        <p:txBody>
          <a:bodyPr/>
          <a:lstStyle>
            <a:lvl1pPr marL="342900" indent="-342900" algn="l">
              <a:buClr>
                <a:srgbClr val="2A6A1D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2A6A1D"/>
              </a:buClr>
              <a:buFont typeface="Arial" panose="020B060402020202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34B64-A66A-4006-9773-0A7FD7550B09}" type="datetime1">
              <a:rPr lang="fr-FR" altLang="fr-FR" smtClean="0"/>
              <a:t>18/11/2016</a:t>
            </a:fld>
            <a:endParaRPr lang="fr-FR" altLang="fr-FR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78972" y="914400"/>
            <a:ext cx="8229600" cy="348343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508000" y="5791200"/>
            <a:ext cx="8193314" cy="478971"/>
          </a:xfrm>
          <a:ln>
            <a:solidFill>
              <a:srgbClr val="7D0055"/>
            </a:solidFill>
          </a:ln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79425" y="1306285"/>
            <a:ext cx="3917950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4688114" y="1291771"/>
            <a:ext cx="3990975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6"/>
          </p:nvPr>
        </p:nvSpPr>
        <p:spPr>
          <a:xfrm>
            <a:off x="4736647" y="1669143"/>
            <a:ext cx="3971925" cy="4064000"/>
          </a:xfrm>
          <a:ln>
            <a:solidFill>
              <a:srgbClr val="7D0055"/>
            </a:solidFill>
          </a:ln>
        </p:spPr>
        <p:txBody>
          <a:bodyPr/>
          <a:lstStyle>
            <a:lvl1pPr marL="342900" indent="-342900" algn="l">
              <a:buClr>
                <a:srgbClr val="7D0055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7D0055"/>
              </a:buClr>
              <a:buFont typeface="Arial Narrow" panose="020B060602020203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300737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1349829"/>
            <a:ext cx="8097837" cy="4984296"/>
          </a:xfrm>
        </p:spPr>
        <p:txBody>
          <a:bodyPr/>
          <a:lstStyle>
            <a:lvl1pPr>
              <a:buClr>
                <a:srgbClr val="2A6A1D"/>
              </a:buClr>
              <a:defRPr sz="2000" b="0"/>
            </a:lvl1pPr>
            <a:lvl2pPr>
              <a:buClr>
                <a:srgbClr val="2A6A1D"/>
              </a:buClr>
              <a:defRPr sz="18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51769" y="914400"/>
            <a:ext cx="8040461" cy="362857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09587" y="138113"/>
            <a:ext cx="7827963" cy="703716"/>
          </a:xfrm>
        </p:spPr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36958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cou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986972"/>
            <a:ext cx="8097837" cy="2823028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66738" y="3810000"/>
            <a:ext cx="8040687" cy="747713"/>
          </a:xfrm>
          <a:solidFill>
            <a:srgbClr val="2A6A1D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51656" y="4709885"/>
            <a:ext cx="8040687" cy="747713"/>
          </a:xfrm>
          <a:solidFill>
            <a:srgbClr val="7D0055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123833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 bwMode="auto">
          <a:xfrm>
            <a:off x="4572000" y="957263"/>
            <a:ext cx="0" cy="5181600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5" y="1016001"/>
            <a:ext cx="3971925" cy="513805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1"/>
          </p:nvPr>
        </p:nvSpPr>
        <p:spPr>
          <a:xfrm>
            <a:off x="4688114" y="984477"/>
            <a:ext cx="3971925" cy="515506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3091595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ntages/inconvén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3961" y="1683657"/>
            <a:ext cx="3971925" cy="4064000"/>
          </a:xfrm>
          <a:ln>
            <a:solidFill>
              <a:srgbClr val="2A6A1D"/>
            </a:solidFill>
          </a:ln>
        </p:spPr>
        <p:txBody>
          <a:bodyPr/>
          <a:lstStyle>
            <a:lvl1pPr marL="342900" indent="-342900" algn="l">
              <a:buClr>
                <a:srgbClr val="2A6A1D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2A6A1D"/>
              </a:buClr>
              <a:buFont typeface="Arial" panose="020B060402020202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78972" y="914400"/>
            <a:ext cx="8229600" cy="348343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508000" y="5791200"/>
            <a:ext cx="8193314" cy="478971"/>
          </a:xfrm>
          <a:ln>
            <a:solidFill>
              <a:srgbClr val="7D0055"/>
            </a:solidFill>
          </a:ln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79425" y="1306285"/>
            <a:ext cx="3917950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4688114" y="1291771"/>
            <a:ext cx="3990975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6"/>
          </p:nvPr>
        </p:nvSpPr>
        <p:spPr>
          <a:xfrm>
            <a:off x="4736647" y="1669143"/>
            <a:ext cx="3971925" cy="4064000"/>
          </a:xfrm>
          <a:ln>
            <a:solidFill>
              <a:srgbClr val="7D0055"/>
            </a:solidFill>
          </a:ln>
        </p:spPr>
        <p:txBody>
          <a:bodyPr/>
          <a:lstStyle>
            <a:lvl1pPr marL="342900" indent="-342900" algn="l">
              <a:buClr>
                <a:srgbClr val="7D0055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7D0055"/>
              </a:buClr>
              <a:buFont typeface="Arial Narrow" panose="020B060602020203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2648606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5" y="922791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1"/>
          </p:nvPr>
        </p:nvSpPr>
        <p:spPr>
          <a:xfrm>
            <a:off x="478745" y="365034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2"/>
          </p:nvPr>
        </p:nvSpPr>
        <p:spPr>
          <a:xfrm>
            <a:off x="4687888" y="922791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687888" y="365034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4209702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58531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6924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081" y="1726067"/>
            <a:ext cx="8097837" cy="922337"/>
          </a:xfrm>
        </p:spPr>
        <p:txBody>
          <a:bodyPr/>
          <a:lstStyle>
            <a:lvl1pPr algn="ctr">
              <a:defRPr>
                <a:solidFill>
                  <a:srgbClr val="7D0055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609600" y="2887663"/>
            <a:ext cx="8128000" cy="172788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406353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75469" y="1161143"/>
            <a:ext cx="8007350" cy="4601028"/>
          </a:xfrm>
        </p:spPr>
        <p:txBody>
          <a:bodyPr/>
          <a:lstStyle>
            <a:lvl1pPr marL="514350" marR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C782D"/>
              </a:buClr>
              <a:buSzTx/>
              <a:buFont typeface="+mj-lt"/>
              <a:buAutoNum type="arabicPeriod"/>
              <a:tabLst/>
              <a:defRPr sz="2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22288" y="138113"/>
            <a:ext cx="7827963" cy="703716"/>
          </a:xfrm>
        </p:spPr>
        <p:txBody>
          <a:bodyPr/>
          <a:lstStyle>
            <a:lvl1pPr algn="ctr">
              <a:defRPr sz="2800" baseline="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69480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810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5" y="922791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5AEC-636C-497A-BFCE-C86DAEC65743}" type="datetime1">
              <a:rPr lang="fr-FR" altLang="fr-FR" smtClean="0"/>
              <a:t>18/11/2016</a:t>
            </a:fld>
            <a:endParaRPr lang="fr-FR" alt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1"/>
          </p:nvPr>
        </p:nvSpPr>
        <p:spPr>
          <a:xfrm>
            <a:off x="478745" y="365034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2"/>
          </p:nvPr>
        </p:nvSpPr>
        <p:spPr>
          <a:xfrm>
            <a:off x="4687888" y="922791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687888" y="365034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709860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981700"/>
            <a:ext cx="197961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495928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981700"/>
            <a:ext cx="197961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84200" y="3878263"/>
            <a:ext cx="7975600" cy="1863725"/>
          </a:xfrm>
          <a:solidFill>
            <a:srgbClr val="2A6A1D"/>
          </a:solidFill>
        </p:spPr>
        <p:txBody>
          <a:bodyPr tIns="82800"/>
          <a:lstStyle>
            <a:lvl1pPr marL="0" indent="0" algn="ctr">
              <a:buFont typeface="Arial" charset="0"/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132105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A6A1D"/>
              </a:buClr>
              <a:defRPr sz="2000"/>
            </a:lvl1pPr>
            <a:lvl2pPr marL="617538" indent="-254000"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4990563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1349829"/>
            <a:ext cx="8097837" cy="4984296"/>
          </a:xfrm>
        </p:spPr>
        <p:txBody>
          <a:bodyPr/>
          <a:lstStyle>
            <a:lvl1pPr>
              <a:buClr>
                <a:srgbClr val="2A6A1D"/>
              </a:buClr>
              <a:defRPr sz="2000" b="0"/>
            </a:lvl1pPr>
            <a:lvl2pPr>
              <a:buClr>
                <a:srgbClr val="2A6A1D"/>
              </a:buClr>
              <a:defRPr sz="18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51769" y="914400"/>
            <a:ext cx="8040461" cy="362857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09587" y="138113"/>
            <a:ext cx="7827963" cy="703716"/>
          </a:xfrm>
        </p:spPr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86087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cou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986972"/>
            <a:ext cx="8097837" cy="2823028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66738" y="3810000"/>
            <a:ext cx="8040687" cy="747713"/>
          </a:xfrm>
          <a:solidFill>
            <a:srgbClr val="2A6A1D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51656" y="4709885"/>
            <a:ext cx="8040687" cy="747713"/>
          </a:xfrm>
          <a:solidFill>
            <a:srgbClr val="7D0055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047948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 bwMode="auto">
          <a:xfrm>
            <a:off x="4572000" y="957263"/>
            <a:ext cx="0" cy="5181600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5" y="1016001"/>
            <a:ext cx="3971925" cy="513805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1"/>
          </p:nvPr>
        </p:nvSpPr>
        <p:spPr>
          <a:xfrm>
            <a:off x="4688114" y="984477"/>
            <a:ext cx="3971925" cy="515506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4281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ntages/inconvén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3961" y="1683657"/>
            <a:ext cx="3971925" cy="4064000"/>
          </a:xfrm>
          <a:ln>
            <a:solidFill>
              <a:srgbClr val="2A6A1D"/>
            </a:solidFill>
          </a:ln>
        </p:spPr>
        <p:txBody>
          <a:bodyPr/>
          <a:lstStyle>
            <a:lvl1pPr marL="342900" indent="-342900" algn="l">
              <a:buClr>
                <a:srgbClr val="2A6A1D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2A6A1D"/>
              </a:buClr>
              <a:buFont typeface="Arial" panose="020B060402020202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78972" y="914400"/>
            <a:ext cx="8229600" cy="348343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508000" y="5791200"/>
            <a:ext cx="8193314" cy="478971"/>
          </a:xfrm>
          <a:ln>
            <a:solidFill>
              <a:srgbClr val="7D0055"/>
            </a:solidFill>
          </a:ln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79425" y="1306285"/>
            <a:ext cx="3917950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4688114" y="1291771"/>
            <a:ext cx="3990975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6"/>
          </p:nvPr>
        </p:nvSpPr>
        <p:spPr>
          <a:xfrm>
            <a:off x="4736647" y="1669143"/>
            <a:ext cx="3971925" cy="4064000"/>
          </a:xfrm>
          <a:ln>
            <a:solidFill>
              <a:srgbClr val="7D0055"/>
            </a:solidFill>
          </a:ln>
        </p:spPr>
        <p:txBody>
          <a:bodyPr/>
          <a:lstStyle>
            <a:lvl1pPr marL="342900" indent="-342900" algn="l">
              <a:buClr>
                <a:srgbClr val="7D0055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7D0055"/>
              </a:buClr>
              <a:buFont typeface="Arial Narrow" panose="020B060602020203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837722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5" y="922791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1"/>
          </p:nvPr>
        </p:nvSpPr>
        <p:spPr>
          <a:xfrm>
            <a:off x="478745" y="365034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2"/>
          </p:nvPr>
        </p:nvSpPr>
        <p:spPr>
          <a:xfrm>
            <a:off x="4687888" y="922791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687888" y="365034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2548556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1889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543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531B8-C08A-4EFC-A21B-A9827DB7F936}" type="datetime1">
              <a:rPr lang="fr-FR" altLang="fr-FR" smtClean="0"/>
              <a:t>18/11/2016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241653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081" y="1726067"/>
            <a:ext cx="8097837" cy="922337"/>
          </a:xfrm>
        </p:spPr>
        <p:txBody>
          <a:bodyPr/>
          <a:lstStyle>
            <a:lvl1pPr algn="ctr">
              <a:defRPr>
                <a:solidFill>
                  <a:srgbClr val="7D0055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609600" y="2887663"/>
            <a:ext cx="8128000" cy="172788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524348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75469" y="1161143"/>
            <a:ext cx="8007350" cy="4601028"/>
          </a:xfrm>
        </p:spPr>
        <p:txBody>
          <a:bodyPr/>
          <a:lstStyle>
            <a:lvl1pPr marL="514350" marR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C782D"/>
              </a:buClr>
              <a:buSzTx/>
              <a:buFont typeface="+mj-lt"/>
              <a:buAutoNum type="arabicPeriod"/>
              <a:tabLst/>
              <a:defRPr sz="2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22288" y="138113"/>
            <a:ext cx="7827963" cy="703716"/>
          </a:xfrm>
        </p:spPr>
        <p:txBody>
          <a:bodyPr/>
          <a:lstStyle>
            <a:lvl1pPr algn="ctr">
              <a:defRPr sz="2800" baseline="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7238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63239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981700"/>
            <a:ext cx="197961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354568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5981700"/>
            <a:ext cx="19796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84200" y="3878263"/>
            <a:ext cx="7975600" cy="1863725"/>
          </a:xfrm>
          <a:solidFill>
            <a:srgbClr val="2A6A1D"/>
          </a:solidFill>
        </p:spPr>
        <p:txBody>
          <a:bodyPr tIns="82800"/>
          <a:lstStyle>
            <a:lvl1pPr marL="0" indent="0" algn="ctr">
              <a:buFont typeface="Arial" charset="0"/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680862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A6A1D"/>
              </a:buClr>
              <a:defRPr sz="2000"/>
            </a:lvl1pPr>
            <a:lvl2pPr marL="617538" indent="-254000"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E9C5A14-4B36-42CC-9D4B-59D49ACA40E0}" type="datetime1">
              <a:rPr lang="fr-FR" altLang="fr-FR"/>
              <a:pPr>
                <a:defRPr/>
              </a:pPr>
              <a:t>18/11/2016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4105630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1349829"/>
            <a:ext cx="8097837" cy="4984296"/>
          </a:xfrm>
        </p:spPr>
        <p:txBody>
          <a:bodyPr/>
          <a:lstStyle>
            <a:lvl1pPr>
              <a:buClr>
                <a:srgbClr val="2A6A1D"/>
              </a:buClr>
              <a:defRPr sz="2000" b="0"/>
            </a:lvl1pPr>
            <a:lvl2pPr>
              <a:buClr>
                <a:srgbClr val="2A6A1D"/>
              </a:buClr>
              <a:defRPr sz="18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51769" y="914400"/>
            <a:ext cx="8040461" cy="362857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09587" y="231097"/>
            <a:ext cx="7827963" cy="436562"/>
          </a:xfrm>
        </p:spPr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06A602B-6DBA-4CB9-84AD-FC387C230125}" type="datetime1">
              <a:rPr lang="fr-FR" altLang="fr-FR"/>
              <a:pPr>
                <a:defRPr/>
              </a:pPr>
              <a:t>18/11/2016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53004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cou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986972"/>
            <a:ext cx="8097837" cy="2823028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66738" y="3810000"/>
            <a:ext cx="8040687" cy="747713"/>
          </a:xfrm>
          <a:solidFill>
            <a:srgbClr val="2A6A1D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51656" y="4709885"/>
            <a:ext cx="8040687" cy="747713"/>
          </a:xfrm>
          <a:solidFill>
            <a:srgbClr val="7D0055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dt" sz="half" idx="13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E883BB63-2A99-4B3A-8AD3-11133CCDF533}" type="datetime1">
              <a:rPr lang="fr-FR" altLang="fr-FR"/>
              <a:pPr>
                <a:defRPr/>
              </a:pPr>
              <a:t>18/11/2016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429022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 bwMode="auto">
          <a:xfrm>
            <a:off x="4572000" y="957263"/>
            <a:ext cx="0" cy="5181600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5" y="1016001"/>
            <a:ext cx="3971925" cy="513805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1"/>
          </p:nvPr>
        </p:nvSpPr>
        <p:spPr>
          <a:xfrm>
            <a:off x="4688114" y="984477"/>
            <a:ext cx="3971925" cy="515506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2D8204CC-188D-44D0-A10F-0511D81BAFBF}" type="datetime1">
              <a:rPr lang="fr-FR" altLang="fr-FR"/>
              <a:pPr>
                <a:defRPr/>
              </a:pPr>
              <a:t>18/11/2016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553613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ntages/inconvén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3961" y="1683657"/>
            <a:ext cx="3971925" cy="4064000"/>
          </a:xfrm>
          <a:ln>
            <a:solidFill>
              <a:srgbClr val="2A6A1D"/>
            </a:solidFill>
          </a:ln>
        </p:spPr>
        <p:txBody>
          <a:bodyPr/>
          <a:lstStyle>
            <a:lvl1pPr marL="342900" indent="-342900" algn="l">
              <a:buClr>
                <a:srgbClr val="2A6A1D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2A6A1D"/>
              </a:buClr>
              <a:buFont typeface="Arial" panose="020B060402020202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78972" y="914400"/>
            <a:ext cx="8229600" cy="348343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508000" y="5791200"/>
            <a:ext cx="8193314" cy="478971"/>
          </a:xfrm>
          <a:ln>
            <a:solidFill>
              <a:srgbClr val="7D0055"/>
            </a:solidFill>
          </a:ln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79425" y="1306285"/>
            <a:ext cx="3917950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4688114" y="1291771"/>
            <a:ext cx="3990975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6"/>
          </p:nvPr>
        </p:nvSpPr>
        <p:spPr>
          <a:xfrm>
            <a:off x="4736647" y="1669143"/>
            <a:ext cx="3971925" cy="4064000"/>
          </a:xfrm>
          <a:ln>
            <a:solidFill>
              <a:srgbClr val="7D0055"/>
            </a:solidFill>
          </a:ln>
        </p:spPr>
        <p:txBody>
          <a:bodyPr/>
          <a:lstStyle>
            <a:lvl1pPr marL="342900" indent="-342900" algn="l">
              <a:buClr>
                <a:srgbClr val="7D0055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7D0055"/>
              </a:buClr>
              <a:buFont typeface="Arial Narrow" panose="020B060602020203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17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12A1EB5-35F1-4A9B-A5EF-D693B5E251EC}" type="datetime1">
              <a:rPr lang="fr-FR" altLang="fr-FR"/>
              <a:pPr>
                <a:defRPr/>
              </a:pPr>
              <a:t>18/11/2016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625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1D04-48B3-4A84-8E15-E8E4B261F742}" type="datetime1">
              <a:rPr lang="fr-FR" altLang="fr-FR" smtClean="0"/>
              <a:t>18/11/2016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437481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5" y="922791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1"/>
          </p:nvPr>
        </p:nvSpPr>
        <p:spPr>
          <a:xfrm>
            <a:off x="478745" y="365034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2"/>
          </p:nvPr>
        </p:nvSpPr>
        <p:spPr>
          <a:xfrm>
            <a:off x="4687888" y="922791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687888" y="365034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0A6829C7-62FE-433B-ACD8-AAD4CC4B127C}" type="datetime1">
              <a:rPr lang="fr-FR" altLang="fr-FR"/>
              <a:pPr>
                <a:defRPr/>
              </a:pPr>
              <a:t>18/11/2016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064861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8ECB929-54D8-48FC-9A74-1607C430B9C6}" type="datetime1">
              <a:rPr lang="fr-FR" altLang="fr-FR"/>
              <a:pPr>
                <a:defRPr/>
              </a:pPr>
              <a:t>18/11/2016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660693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04B54DE9-A032-4E97-B324-69559AE30A41}" type="datetime1">
              <a:rPr lang="fr-FR" altLang="fr-FR"/>
              <a:pPr>
                <a:defRPr/>
              </a:pPr>
              <a:t>18/11/2016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652764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081" y="1726067"/>
            <a:ext cx="8097837" cy="922337"/>
          </a:xfrm>
        </p:spPr>
        <p:txBody>
          <a:bodyPr/>
          <a:lstStyle>
            <a:lvl1pPr algn="ctr">
              <a:defRPr>
                <a:solidFill>
                  <a:srgbClr val="7D0055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609600" y="2887663"/>
            <a:ext cx="8128000" cy="172788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F700814A-B363-4D4C-90E1-02090793508C}" type="datetime1">
              <a:rPr lang="fr-FR" altLang="fr-FR"/>
              <a:pPr>
                <a:defRPr/>
              </a:pPr>
              <a:t>18/11/2016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579867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75469" y="1161143"/>
            <a:ext cx="8007350" cy="4252686"/>
          </a:xfrm>
        </p:spPr>
        <p:txBody>
          <a:bodyPr/>
          <a:lstStyle>
            <a:lvl1pPr marL="514350" marR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C782D"/>
              </a:buClr>
              <a:buSzTx/>
              <a:buFont typeface="+mj-lt"/>
              <a:buAutoNum type="arabicPeriod"/>
              <a:tabLst/>
              <a:defRPr sz="2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09587" y="231097"/>
            <a:ext cx="7827963" cy="436562"/>
          </a:xfrm>
        </p:spPr>
        <p:txBody>
          <a:bodyPr/>
          <a:lstStyle>
            <a:lvl1pPr algn="ctr"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12BB5923-9458-45FE-860F-5CEE996F5C68}" type="datetime1">
              <a:rPr lang="fr-FR" altLang="fr-FR"/>
              <a:pPr>
                <a:defRPr/>
              </a:pPr>
              <a:t>18/11/2016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47383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28B52AC6-9FFC-4268-A0AE-3F82EA5966F1}" type="datetime1">
              <a:rPr lang="fr-FR" altLang="fr-FR"/>
              <a:pPr>
                <a:defRPr/>
              </a:pPr>
              <a:t>18/11/2016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04013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5981700"/>
            <a:ext cx="19796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671686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5981700"/>
            <a:ext cx="19796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84200" y="3878263"/>
            <a:ext cx="7975600" cy="1863725"/>
          </a:xfrm>
          <a:solidFill>
            <a:srgbClr val="2A6A1D"/>
          </a:solidFill>
        </p:spPr>
        <p:txBody>
          <a:bodyPr tIns="82800"/>
          <a:lstStyle>
            <a:lvl1pPr marL="0" indent="0" algn="ctr">
              <a:buFont typeface="Arial" charset="0"/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887816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A6A1D"/>
              </a:buClr>
              <a:defRPr sz="2000"/>
            </a:lvl1pPr>
            <a:lvl2pPr marL="617538" indent="-254000"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E9C5A14-4B36-42CC-9D4B-59D49ACA40E0}" type="datetime1">
              <a:rPr lang="fr-FR" altLang="fr-FR"/>
              <a:pPr>
                <a:defRPr/>
              </a:pPr>
              <a:t>18/11/2016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154957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1349829"/>
            <a:ext cx="8097837" cy="4984296"/>
          </a:xfrm>
        </p:spPr>
        <p:txBody>
          <a:bodyPr/>
          <a:lstStyle>
            <a:lvl1pPr>
              <a:buClr>
                <a:srgbClr val="2A6A1D"/>
              </a:buClr>
              <a:defRPr sz="2000" b="0"/>
            </a:lvl1pPr>
            <a:lvl2pPr>
              <a:buClr>
                <a:srgbClr val="2A6A1D"/>
              </a:buClr>
              <a:defRPr sz="18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51769" y="914400"/>
            <a:ext cx="8040461" cy="362857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09587" y="231097"/>
            <a:ext cx="7827963" cy="436562"/>
          </a:xfrm>
        </p:spPr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06A602B-6DBA-4CB9-84AD-FC387C230125}" type="datetime1">
              <a:rPr lang="fr-FR" altLang="fr-FR"/>
              <a:pPr>
                <a:defRPr/>
              </a:pPr>
              <a:t>18/11/2016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87269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6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9587" y="131989"/>
            <a:ext cx="7827963" cy="74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4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986972"/>
            <a:ext cx="8097837" cy="534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pic>
        <p:nvPicPr>
          <p:cNvPr id="1028" name="Picture 7" descr="bandeau db"/>
          <p:cNvPicPr preferRelativeResize="0"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860878"/>
            <a:ext cx="8097837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8174491" y="330866"/>
            <a:ext cx="8495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algn="r"/>
            <a:fld id="{E5522507-12BD-4ADF-97E6-E0E33BDBD1A7}" type="slidenum">
              <a:rPr lang="fr-FR" altLang="fr-FR" sz="1400">
                <a:solidFill>
                  <a:srgbClr val="7D0055"/>
                </a:solidFill>
              </a:rPr>
              <a:pPr algn="r"/>
              <a:t>‹#›</a:t>
            </a:fld>
            <a:endParaRPr lang="fr-FR" altLang="fr-FR" sz="1400">
              <a:solidFill>
                <a:srgbClr val="7D0055"/>
              </a:solidFill>
            </a:endParaRPr>
          </a:p>
        </p:txBody>
      </p:sp>
      <p:pic>
        <p:nvPicPr>
          <p:cNvPr id="1030" name="Picture 9" descr="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6375400"/>
            <a:ext cx="13065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12"/>
          <p:cNvSpPr txBox="1">
            <a:spLocks noChangeArrowheads="1"/>
          </p:cNvSpPr>
          <p:nvPr/>
        </p:nvSpPr>
        <p:spPr bwMode="auto">
          <a:xfrm>
            <a:off x="7531100" y="6338888"/>
            <a:ext cx="1612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357144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rgbClr val="7D0055"/>
                </a:solidFill>
              </a:defRPr>
            </a:lvl1pPr>
          </a:lstStyle>
          <a:p>
            <a:pPr>
              <a:defRPr/>
            </a:pPr>
            <a:fld id="{22BF3C20-C60F-462C-81FE-B9041EDD34AD}" type="datetime1">
              <a:rPr lang="fr-FR" altLang="fr-FR" smtClean="0"/>
              <a:t>18/11/2016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89" r:id="rId3"/>
    <p:sldLayoutId id="2147483692" r:id="rId4"/>
    <p:sldLayoutId id="2147483665" r:id="rId5"/>
    <p:sldLayoutId id="2147483691" r:id="rId6"/>
    <p:sldLayoutId id="2147483687" r:id="rId7"/>
    <p:sldLayoutId id="2147483667" r:id="rId8"/>
    <p:sldLayoutId id="2147483668" r:id="rId9"/>
    <p:sldLayoutId id="2147483690" r:id="rId10"/>
    <p:sldLayoutId id="2147483688" r:id="rId11"/>
    <p:sldLayoutId id="2147483671" r:id="rId12"/>
    <p:sldLayoutId id="2147483693" r:id="rId13"/>
  </p:sldLayoutIdLst>
  <p:hf sldNum="0"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9pPr>
    </p:titleStyle>
    <p:bodyStyle>
      <a:lvl1pPr marL="263525" indent="-263525" algn="l" rtl="0" eaLnBrk="1" fontAlgn="base" hangingPunct="1">
        <a:spcBef>
          <a:spcPct val="30000"/>
        </a:spcBef>
        <a:spcAft>
          <a:spcPct val="0"/>
        </a:spcAft>
        <a:buClr>
          <a:srgbClr val="1C782D"/>
        </a:buClr>
        <a:buFont typeface="Arial" charset="0"/>
        <a:buChar char="■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617538" indent="-254000" algn="l" rtl="0" eaLnBrk="1" fontAlgn="base" hangingPunct="1">
        <a:spcBef>
          <a:spcPct val="30000"/>
        </a:spcBef>
        <a:spcAft>
          <a:spcPct val="0"/>
        </a:spcAft>
        <a:buClr>
          <a:srgbClr val="1B772D"/>
        </a:buClr>
        <a:buSzPct val="125000"/>
        <a:buFont typeface="Arial" charset="0"/>
        <a:buChar char="–"/>
        <a:defRPr sz="1800">
          <a:solidFill>
            <a:schemeClr val="bg1"/>
          </a:solidFill>
          <a:latin typeface="+mn-lt"/>
        </a:defRPr>
      </a:lvl2pPr>
      <a:lvl3pPr marL="123666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baseline="0">
          <a:solidFill>
            <a:schemeClr val="bg1"/>
          </a:solidFill>
          <a:latin typeface="+mn-lt"/>
        </a:defRPr>
      </a:lvl3pPr>
      <a:lvl4pPr marL="16446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9588" y="231097"/>
            <a:ext cx="782796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4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9" y="986972"/>
            <a:ext cx="8097837" cy="534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pic>
        <p:nvPicPr>
          <p:cNvPr id="1028" name="Picture 7" descr="bandeau db"/>
          <p:cNvPicPr preferRelativeResize="0"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9" y="743405"/>
            <a:ext cx="8097837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8174491" y="330868"/>
            <a:ext cx="8495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algn="r"/>
            <a:fld id="{E5522507-12BD-4ADF-97E6-E0E33BDBD1A7}" type="slidenum">
              <a:rPr lang="fr-FR" altLang="fr-FR" sz="1400">
                <a:solidFill>
                  <a:srgbClr val="7D0055"/>
                </a:solidFill>
              </a:rPr>
              <a:pPr algn="r"/>
              <a:t>‹#›</a:t>
            </a:fld>
            <a:endParaRPr lang="fr-FR" altLang="fr-FR" sz="1400" dirty="0">
              <a:solidFill>
                <a:srgbClr val="7D0055"/>
              </a:solidFill>
            </a:endParaRPr>
          </a:p>
        </p:txBody>
      </p:sp>
      <p:pic>
        <p:nvPicPr>
          <p:cNvPr id="1030" name="Picture 9" descr="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1" y="6375400"/>
            <a:ext cx="13065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12"/>
          <p:cNvSpPr txBox="1">
            <a:spLocks noChangeArrowheads="1"/>
          </p:cNvSpPr>
          <p:nvPr/>
        </p:nvSpPr>
        <p:spPr bwMode="auto">
          <a:xfrm>
            <a:off x="7531100" y="6338888"/>
            <a:ext cx="1612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357144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rgbClr val="7D0055"/>
                </a:solidFill>
              </a:defRPr>
            </a:lvl1pPr>
          </a:lstStyle>
          <a:p>
            <a:pPr>
              <a:defRPr/>
            </a:pPr>
            <a:fld id="{A5C15F27-D9D8-4D97-9312-9FFD6BB3C403}" type="datetime1">
              <a:rPr lang="fr-FR" altLang="fr-FR"/>
              <a:pPr>
                <a:defRPr/>
              </a:pPr>
              <a:t>18/11/2016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70444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9pPr>
    </p:titleStyle>
    <p:bodyStyle>
      <a:lvl1pPr marL="263525" indent="-263525" algn="l" rtl="0" eaLnBrk="1" fontAlgn="base" hangingPunct="1">
        <a:spcBef>
          <a:spcPct val="30000"/>
        </a:spcBef>
        <a:spcAft>
          <a:spcPct val="0"/>
        </a:spcAft>
        <a:buClr>
          <a:srgbClr val="1C782D"/>
        </a:buClr>
        <a:buFont typeface="Arial" charset="0"/>
        <a:buChar char="■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617538" indent="-254000" algn="l" rtl="0" eaLnBrk="1" fontAlgn="base" hangingPunct="1">
        <a:spcBef>
          <a:spcPct val="30000"/>
        </a:spcBef>
        <a:spcAft>
          <a:spcPct val="0"/>
        </a:spcAft>
        <a:buClr>
          <a:srgbClr val="1B772D"/>
        </a:buClr>
        <a:buSzPct val="125000"/>
        <a:buFont typeface="Arial" charset="0"/>
        <a:buChar char="–"/>
        <a:defRPr sz="1800">
          <a:solidFill>
            <a:schemeClr val="bg1"/>
          </a:solidFill>
          <a:latin typeface="+mn-lt"/>
        </a:defRPr>
      </a:lvl2pPr>
      <a:lvl3pPr marL="123666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baseline="0">
          <a:solidFill>
            <a:schemeClr val="bg1"/>
          </a:solidFill>
          <a:latin typeface="+mn-lt"/>
        </a:defRPr>
      </a:lvl3pPr>
      <a:lvl4pPr marL="16446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9587" y="131989"/>
            <a:ext cx="7827963" cy="74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4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986972"/>
            <a:ext cx="8097837" cy="534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pic>
        <p:nvPicPr>
          <p:cNvPr id="1028" name="Picture 7" descr="bandeau db"/>
          <p:cNvPicPr preferRelativeResize="0"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860878"/>
            <a:ext cx="8097837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8174491" y="330866"/>
            <a:ext cx="8495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algn="r"/>
            <a:fld id="{E5522507-12BD-4ADF-97E6-E0E33BDBD1A7}" type="slidenum">
              <a:rPr lang="fr-FR" altLang="fr-FR" sz="1400">
                <a:solidFill>
                  <a:srgbClr val="7D0055"/>
                </a:solidFill>
              </a:rPr>
              <a:pPr algn="r"/>
              <a:t>‹#›</a:t>
            </a:fld>
            <a:endParaRPr lang="fr-FR" altLang="fr-FR" sz="1400" dirty="0">
              <a:solidFill>
                <a:srgbClr val="7D0055"/>
              </a:solidFill>
            </a:endParaRPr>
          </a:p>
        </p:txBody>
      </p:sp>
      <p:pic>
        <p:nvPicPr>
          <p:cNvPr id="1030" name="Picture 9" descr="log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6375400"/>
            <a:ext cx="13065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29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7" r:id="rId14"/>
  </p:sldLayoutIdLst>
  <p:hf sldNum="0"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9pPr>
    </p:titleStyle>
    <p:bodyStyle>
      <a:lvl1pPr marL="263525" indent="-263525" algn="l" rtl="0" eaLnBrk="1" fontAlgn="base" hangingPunct="1">
        <a:spcBef>
          <a:spcPct val="30000"/>
        </a:spcBef>
        <a:spcAft>
          <a:spcPct val="0"/>
        </a:spcAft>
        <a:buClr>
          <a:srgbClr val="1C782D"/>
        </a:buClr>
        <a:buFont typeface="Arial" charset="0"/>
        <a:buChar char="■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617538" indent="-254000" algn="l" rtl="0" eaLnBrk="1" fontAlgn="base" hangingPunct="1">
        <a:spcBef>
          <a:spcPct val="30000"/>
        </a:spcBef>
        <a:spcAft>
          <a:spcPct val="0"/>
        </a:spcAft>
        <a:buClr>
          <a:srgbClr val="1B772D"/>
        </a:buClr>
        <a:buSzPct val="125000"/>
        <a:buFont typeface="Arial" charset="0"/>
        <a:buChar char="–"/>
        <a:defRPr sz="1800">
          <a:solidFill>
            <a:schemeClr val="bg1"/>
          </a:solidFill>
          <a:latin typeface="+mn-lt"/>
        </a:defRPr>
      </a:lvl2pPr>
      <a:lvl3pPr marL="123666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baseline="0">
          <a:solidFill>
            <a:schemeClr val="bg1"/>
          </a:solidFill>
          <a:latin typeface="+mn-lt"/>
        </a:defRPr>
      </a:lvl3pPr>
      <a:lvl4pPr marL="16446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9587" y="231097"/>
            <a:ext cx="782796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4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986972"/>
            <a:ext cx="8097837" cy="534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pic>
        <p:nvPicPr>
          <p:cNvPr id="1028" name="Picture 7" descr="bandeau db"/>
          <p:cNvPicPr preferRelativeResize="0"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743403"/>
            <a:ext cx="8097837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8174491" y="330866"/>
            <a:ext cx="8495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algn="r"/>
            <a:fld id="{E5522507-12BD-4ADF-97E6-E0E33BDBD1A7}" type="slidenum">
              <a:rPr lang="fr-FR" altLang="fr-FR" sz="1400">
                <a:solidFill>
                  <a:srgbClr val="7D0055"/>
                </a:solidFill>
              </a:rPr>
              <a:pPr algn="r"/>
              <a:t>‹#›</a:t>
            </a:fld>
            <a:endParaRPr lang="fr-FR" altLang="fr-FR" sz="1400" dirty="0">
              <a:solidFill>
                <a:srgbClr val="7D0055"/>
              </a:solidFill>
            </a:endParaRPr>
          </a:p>
        </p:txBody>
      </p:sp>
      <p:pic>
        <p:nvPicPr>
          <p:cNvPr id="1030" name="Picture 9" descr="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6375400"/>
            <a:ext cx="13065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12"/>
          <p:cNvSpPr txBox="1">
            <a:spLocks noChangeArrowheads="1"/>
          </p:cNvSpPr>
          <p:nvPr/>
        </p:nvSpPr>
        <p:spPr bwMode="auto">
          <a:xfrm>
            <a:off x="7531100" y="6338888"/>
            <a:ext cx="1612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357144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rgbClr val="7D0055"/>
                </a:solidFill>
              </a:defRPr>
            </a:lvl1pPr>
          </a:lstStyle>
          <a:p>
            <a:pPr>
              <a:defRPr/>
            </a:pPr>
            <a:fld id="{22BF3C20-C60F-462C-81FE-B9041EDD34AD}" type="datetime1">
              <a:rPr lang="fr-FR" altLang="fr-FR"/>
              <a:pPr>
                <a:defRPr/>
              </a:pPr>
              <a:t>18/11/2016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90662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</p:sldLayoutIdLst>
  <p:hf sldNum="0"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9pPr>
    </p:titleStyle>
    <p:bodyStyle>
      <a:lvl1pPr marL="263525" indent="-263525" algn="l" rtl="0" eaLnBrk="1" fontAlgn="base" hangingPunct="1">
        <a:spcBef>
          <a:spcPct val="30000"/>
        </a:spcBef>
        <a:spcAft>
          <a:spcPct val="0"/>
        </a:spcAft>
        <a:buClr>
          <a:srgbClr val="1C782D"/>
        </a:buClr>
        <a:buFont typeface="Arial" charset="0"/>
        <a:buChar char="■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617538" indent="-254000" algn="l" rtl="0" eaLnBrk="1" fontAlgn="base" hangingPunct="1">
        <a:spcBef>
          <a:spcPct val="30000"/>
        </a:spcBef>
        <a:spcAft>
          <a:spcPct val="0"/>
        </a:spcAft>
        <a:buClr>
          <a:srgbClr val="1B772D"/>
        </a:buClr>
        <a:buSzPct val="125000"/>
        <a:buFont typeface="Arial" charset="0"/>
        <a:buChar char="–"/>
        <a:defRPr sz="1800">
          <a:solidFill>
            <a:schemeClr val="bg1"/>
          </a:solidFill>
          <a:latin typeface="+mn-lt"/>
        </a:defRPr>
      </a:lvl2pPr>
      <a:lvl3pPr marL="123666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baseline="0">
          <a:solidFill>
            <a:schemeClr val="bg1"/>
          </a:solidFill>
          <a:latin typeface="+mn-lt"/>
        </a:defRPr>
      </a:lvl3pPr>
      <a:lvl4pPr marL="16446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9587" y="131989"/>
            <a:ext cx="7827963" cy="74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4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986972"/>
            <a:ext cx="8097837" cy="534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pic>
        <p:nvPicPr>
          <p:cNvPr id="1028" name="Picture 7" descr="bandeau db"/>
          <p:cNvPicPr preferRelativeResize="0"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860878"/>
            <a:ext cx="8097837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8174491" y="330866"/>
            <a:ext cx="8495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algn="r"/>
            <a:fld id="{E5522507-12BD-4ADF-97E6-E0E33BDBD1A7}" type="slidenum">
              <a:rPr lang="fr-FR" altLang="fr-FR" sz="1400">
                <a:solidFill>
                  <a:srgbClr val="7D0055"/>
                </a:solidFill>
              </a:rPr>
              <a:pPr algn="r"/>
              <a:t>‹#›</a:t>
            </a:fld>
            <a:endParaRPr lang="fr-FR" altLang="fr-FR" sz="1400">
              <a:solidFill>
                <a:srgbClr val="7D0055"/>
              </a:solidFill>
            </a:endParaRPr>
          </a:p>
        </p:txBody>
      </p:sp>
      <p:pic>
        <p:nvPicPr>
          <p:cNvPr id="1030" name="Picture 9" descr="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6375400"/>
            <a:ext cx="13065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12"/>
          <p:cNvSpPr txBox="1">
            <a:spLocks noChangeArrowheads="1"/>
          </p:cNvSpPr>
          <p:nvPr/>
        </p:nvSpPr>
        <p:spPr bwMode="auto">
          <a:xfrm>
            <a:off x="7531100" y="6338888"/>
            <a:ext cx="1612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357144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rgbClr val="7D0055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3152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9pPr>
    </p:titleStyle>
    <p:bodyStyle>
      <a:lvl1pPr marL="263525" indent="-263525" algn="l" rtl="0" eaLnBrk="1" fontAlgn="base" hangingPunct="1">
        <a:spcBef>
          <a:spcPct val="30000"/>
        </a:spcBef>
        <a:spcAft>
          <a:spcPct val="0"/>
        </a:spcAft>
        <a:buClr>
          <a:srgbClr val="1C782D"/>
        </a:buClr>
        <a:buFont typeface="Arial" charset="0"/>
        <a:buChar char="■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617538" indent="-254000" algn="l" rtl="0" eaLnBrk="1" fontAlgn="base" hangingPunct="1">
        <a:spcBef>
          <a:spcPct val="30000"/>
        </a:spcBef>
        <a:spcAft>
          <a:spcPct val="0"/>
        </a:spcAft>
        <a:buClr>
          <a:srgbClr val="1B772D"/>
        </a:buClr>
        <a:buSzPct val="125000"/>
        <a:buFont typeface="Arial" charset="0"/>
        <a:buChar char="–"/>
        <a:defRPr sz="1800">
          <a:solidFill>
            <a:schemeClr val="bg1"/>
          </a:solidFill>
          <a:latin typeface="+mn-lt"/>
        </a:defRPr>
      </a:lvl2pPr>
      <a:lvl3pPr marL="123666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baseline="0">
          <a:solidFill>
            <a:schemeClr val="bg1"/>
          </a:solidFill>
          <a:latin typeface="+mn-lt"/>
        </a:defRPr>
      </a:lvl3pPr>
      <a:lvl4pPr marL="16446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274638"/>
            <a:ext cx="8097837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4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6575" y="1412875"/>
            <a:ext cx="8097838" cy="49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</a:t>
            </a:r>
          </a:p>
        </p:txBody>
      </p:sp>
      <p:pic>
        <p:nvPicPr>
          <p:cNvPr id="1028" name="Picture 4" descr="bandeau db"/>
          <p:cNvPicPr preferRelativeResize="0"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8097837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11138" y="6389688"/>
            <a:ext cx="593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algn="r">
              <a:defRPr/>
            </a:pPr>
            <a:fld id="{F67DD53B-F827-42CC-8882-9FB78AF22BA0}" type="slidenum">
              <a:rPr lang="fr-FR" altLang="fr-FR" sz="1200" smtClean="0">
                <a:solidFill>
                  <a:srgbClr val="7D0055"/>
                </a:solidFill>
              </a:rPr>
              <a:pPr algn="r">
                <a:defRPr/>
              </a:pPr>
              <a:t>‹#›</a:t>
            </a:fld>
            <a:endParaRPr lang="fr-FR" altLang="fr-FR" sz="1200" smtClean="0">
              <a:solidFill>
                <a:srgbClr val="000000"/>
              </a:solidFill>
            </a:endParaRPr>
          </a:p>
        </p:txBody>
      </p:sp>
      <p:pic>
        <p:nvPicPr>
          <p:cNvPr id="1030" name="Picture 6" descr="log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6365875"/>
            <a:ext cx="13065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6338888"/>
            <a:ext cx="1612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63086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9pPr>
    </p:titleStyle>
    <p:bodyStyle>
      <a:lvl1pPr marL="263525" indent="-263525" algn="l" rtl="0" eaLnBrk="0" fontAlgn="base" hangingPunct="0">
        <a:spcBef>
          <a:spcPct val="30000"/>
        </a:spcBef>
        <a:spcAft>
          <a:spcPct val="0"/>
        </a:spcAft>
        <a:buClr>
          <a:srgbClr val="1C782D"/>
        </a:buClr>
        <a:buFont typeface="Arial" charset="0"/>
        <a:buChar char="■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8288" algn="l" rtl="0" eaLnBrk="0" fontAlgn="base" hangingPunct="0">
        <a:spcBef>
          <a:spcPct val="30000"/>
        </a:spcBef>
        <a:spcAft>
          <a:spcPct val="0"/>
        </a:spcAft>
        <a:buClr>
          <a:srgbClr val="1B772D"/>
        </a:buClr>
        <a:buSzPct val="125000"/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779463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274638"/>
            <a:ext cx="8097837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4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6575" y="1412875"/>
            <a:ext cx="8097838" cy="49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</a:t>
            </a:r>
          </a:p>
        </p:txBody>
      </p:sp>
      <p:pic>
        <p:nvPicPr>
          <p:cNvPr id="2052" name="Picture 4" descr="bandeau db"/>
          <p:cNvPicPr preferRelativeResize="0"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8097837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11138" y="6389688"/>
            <a:ext cx="593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algn="r">
              <a:defRPr/>
            </a:pPr>
            <a:fld id="{58640710-7049-4BB7-8B1D-A193D60CDB91}" type="slidenum">
              <a:rPr lang="fr-FR" altLang="fr-FR" sz="1200" smtClean="0">
                <a:solidFill>
                  <a:srgbClr val="7D0055"/>
                </a:solidFill>
              </a:rPr>
              <a:pPr algn="r">
                <a:defRPr/>
              </a:pPr>
              <a:t>‹#›</a:t>
            </a:fld>
            <a:endParaRPr lang="fr-FR" altLang="fr-FR" sz="1200" smtClean="0">
              <a:solidFill>
                <a:srgbClr val="000000"/>
              </a:solidFill>
            </a:endParaRPr>
          </a:p>
        </p:txBody>
      </p:sp>
      <p:pic>
        <p:nvPicPr>
          <p:cNvPr id="2054" name="Picture 6" descr="logo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6365875"/>
            <a:ext cx="13065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6338888"/>
            <a:ext cx="1612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18625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9pPr>
    </p:titleStyle>
    <p:bodyStyle>
      <a:lvl1pPr marL="263525" indent="-263525" algn="l" rtl="0" eaLnBrk="0" fontAlgn="base" hangingPunct="0">
        <a:spcBef>
          <a:spcPct val="30000"/>
        </a:spcBef>
        <a:spcAft>
          <a:spcPct val="0"/>
        </a:spcAft>
        <a:buClr>
          <a:srgbClr val="1C782D"/>
        </a:buClr>
        <a:buFont typeface="Arial" charset="0"/>
        <a:buChar char="■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8288" algn="l" rtl="0" eaLnBrk="0" fontAlgn="base" hangingPunct="0">
        <a:spcBef>
          <a:spcPct val="30000"/>
        </a:spcBef>
        <a:spcAft>
          <a:spcPct val="0"/>
        </a:spcAft>
        <a:buClr>
          <a:srgbClr val="1B772D"/>
        </a:buClr>
        <a:buSzPct val="125000"/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779463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9588" y="131763"/>
            <a:ext cx="7827962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4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987425"/>
            <a:ext cx="8097837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pic>
        <p:nvPicPr>
          <p:cNvPr id="16388" name="Picture 7" descr="bandeau db"/>
          <p:cNvPicPr preferRelativeResize="0"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860425"/>
            <a:ext cx="8097837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8174038" y="330200"/>
            <a:ext cx="849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algn="r">
              <a:defRPr/>
            </a:pPr>
            <a:fld id="{B1C1D4C5-46A3-4D8E-9C84-8D9CE0B87EFD}" type="slidenum">
              <a:rPr lang="fr-FR" altLang="fr-FR" sz="1400">
                <a:solidFill>
                  <a:srgbClr val="7D0055"/>
                </a:solidFill>
              </a:rPr>
              <a:pPr algn="r">
                <a:defRPr/>
              </a:pPr>
              <a:t>‹#›</a:t>
            </a:fld>
            <a:endParaRPr lang="fr-FR" altLang="fr-FR" sz="1400" dirty="0">
              <a:solidFill>
                <a:srgbClr val="7D0055"/>
              </a:solidFill>
            </a:endParaRPr>
          </a:p>
        </p:txBody>
      </p:sp>
      <p:pic>
        <p:nvPicPr>
          <p:cNvPr id="16390" name="Picture 9" descr="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6375400"/>
            <a:ext cx="13065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14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hf sldNum="0"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9pPr>
    </p:titleStyle>
    <p:bodyStyle>
      <a:lvl1pPr marL="263525" indent="-263525" algn="l" rtl="0" fontAlgn="base">
        <a:spcBef>
          <a:spcPct val="30000"/>
        </a:spcBef>
        <a:spcAft>
          <a:spcPct val="0"/>
        </a:spcAft>
        <a:buClr>
          <a:srgbClr val="1C782D"/>
        </a:buClr>
        <a:buFont typeface="Arial" charset="0"/>
        <a:buChar char="■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617538" indent="-254000" algn="l" rtl="0" fontAlgn="base">
        <a:spcBef>
          <a:spcPct val="30000"/>
        </a:spcBef>
        <a:spcAft>
          <a:spcPct val="0"/>
        </a:spcAft>
        <a:buClr>
          <a:srgbClr val="1B772D"/>
        </a:buClr>
        <a:buSzPct val="125000"/>
        <a:buFont typeface="Arial" charset="0"/>
        <a:buChar char="–"/>
        <a:defRPr>
          <a:solidFill>
            <a:schemeClr val="bg1"/>
          </a:solidFill>
          <a:latin typeface="+mn-lt"/>
        </a:defRPr>
      </a:lvl2pPr>
      <a:lvl3pPr marL="1236663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3pPr>
      <a:lvl4pPr marL="164465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9588" y="131763"/>
            <a:ext cx="7827962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4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987425"/>
            <a:ext cx="8097837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pic>
        <p:nvPicPr>
          <p:cNvPr id="8196" name="Picture 7" descr="bandeau db"/>
          <p:cNvPicPr preferRelativeResize="0"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860425"/>
            <a:ext cx="8097837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8174038" y="330200"/>
            <a:ext cx="849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algn="r">
              <a:defRPr/>
            </a:pPr>
            <a:fld id="{42385E8D-3A65-4468-9D0B-8F8703A9B0AD}" type="slidenum">
              <a:rPr lang="fr-FR" altLang="fr-FR" sz="1400">
                <a:solidFill>
                  <a:srgbClr val="7D0055"/>
                </a:solidFill>
              </a:rPr>
              <a:pPr algn="r">
                <a:defRPr/>
              </a:pPr>
              <a:t>‹#›</a:t>
            </a:fld>
            <a:endParaRPr lang="fr-FR" altLang="fr-FR" sz="1400" dirty="0">
              <a:solidFill>
                <a:srgbClr val="7D00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3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9pPr>
    </p:titleStyle>
    <p:bodyStyle>
      <a:lvl1pPr marL="263525" indent="-263525" algn="l" rtl="0" eaLnBrk="0" fontAlgn="base" hangingPunct="0">
        <a:spcBef>
          <a:spcPct val="30000"/>
        </a:spcBef>
        <a:spcAft>
          <a:spcPct val="0"/>
        </a:spcAft>
        <a:buClr>
          <a:srgbClr val="1C782D"/>
        </a:buClr>
        <a:buFont typeface="Arial" charset="0"/>
        <a:buChar char="■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617538" indent="-254000" algn="l" rtl="0" eaLnBrk="0" fontAlgn="base" hangingPunct="0">
        <a:spcBef>
          <a:spcPct val="30000"/>
        </a:spcBef>
        <a:spcAft>
          <a:spcPct val="0"/>
        </a:spcAft>
        <a:buClr>
          <a:srgbClr val="1B772D"/>
        </a:buClr>
        <a:buSzPct val="125000"/>
        <a:buFont typeface="Arial" charset="0"/>
        <a:buChar char="–"/>
        <a:defRPr>
          <a:solidFill>
            <a:schemeClr val="bg1"/>
          </a:solidFill>
          <a:latin typeface="+mn-lt"/>
        </a:defRPr>
      </a:lvl2pPr>
      <a:lvl3pPr marL="1236663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9588" y="131763"/>
            <a:ext cx="7827962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4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987425"/>
            <a:ext cx="8097837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pic>
        <p:nvPicPr>
          <p:cNvPr id="15364" name="Picture 7" descr="bandeau db"/>
          <p:cNvPicPr preferRelativeResize="0"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860425"/>
            <a:ext cx="8097837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8174038" y="330200"/>
            <a:ext cx="849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algn="r">
              <a:defRPr/>
            </a:pPr>
            <a:fld id="{C6C92966-0DA3-4CD0-85C8-5F9A71787532}" type="slidenum">
              <a:rPr lang="fr-FR" altLang="fr-FR" sz="1400">
                <a:solidFill>
                  <a:srgbClr val="7D0055"/>
                </a:solidFill>
              </a:rPr>
              <a:pPr algn="r">
                <a:defRPr/>
              </a:pPr>
              <a:t>‹#›</a:t>
            </a:fld>
            <a:endParaRPr lang="fr-FR" altLang="fr-FR" sz="1400" dirty="0">
              <a:solidFill>
                <a:srgbClr val="7D0055"/>
              </a:solidFill>
            </a:endParaRPr>
          </a:p>
        </p:txBody>
      </p:sp>
      <p:pic>
        <p:nvPicPr>
          <p:cNvPr id="15366" name="Picture 9" descr="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6375400"/>
            <a:ext cx="13065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99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9pPr>
    </p:titleStyle>
    <p:bodyStyle>
      <a:lvl1pPr marL="263525" indent="-263525" algn="l" rtl="0" eaLnBrk="0" fontAlgn="base" hangingPunct="0">
        <a:spcBef>
          <a:spcPct val="30000"/>
        </a:spcBef>
        <a:spcAft>
          <a:spcPct val="0"/>
        </a:spcAft>
        <a:buClr>
          <a:srgbClr val="1C782D"/>
        </a:buClr>
        <a:buFont typeface="Arial" pitchFamily="34" charset="0"/>
        <a:buChar char="■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617538" indent="-254000" algn="l" rtl="0" eaLnBrk="0" fontAlgn="base" hangingPunct="0">
        <a:spcBef>
          <a:spcPct val="30000"/>
        </a:spcBef>
        <a:spcAft>
          <a:spcPct val="0"/>
        </a:spcAft>
        <a:buClr>
          <a:srgbClr val="1B772D"/>
        </a:buClr>
        <a:buSzPct val="125000"/>
        <a:buFont typeface="Arial" pitchFamily="34" charset="0"/>
        <a:buChar char="–"/>
        <a:defRPr>
          <a:solidFill>
            <a:schemeClr val="bg1"/>
          </a:solidFill>
          <a:latin typeface="+mn-lt"/>
        </a:defRPr>
      </a:lvl2pPr>
      <a:lvl3pPr marL="1236663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9588" y="231775"/>
            <a:ext cx="78279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4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987425"/>
            <a:ext cx="8097837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pic>
        <p:nvPicPr>
          <p:cNvPr id="11268" name="Picture 7" descr="bandeau db"/>
          <p:cNvPicPr preferRelativeResize="0"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22288" y="742950"/>
            <a:ext cx="8097837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8174038" y="330200"/>
            <a:ext cx="849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algn="r">
              <a:defRPr/>
            </a:pPr>
            <a:fld id="{C6B905FA-E3B7-4C0C-900C-E9E0E5707478}" type="slidenum">
              <a:rPr lang="fr-FR" altLang="fr-FR" sz="1400">
                <a:solidFill>
                  <a:srgbClr val="7D0055"/>
                </a:solidFill>
                <a:cs typeface="Arial" charset="0"/>
              </a:rPr>
              <a:pPr algn="r">
                <a:defRPr/>
              </a:pPr>
              <a:t>‹#›</a:t>
            </a:fld>
            <a:endParaRPr lang="fr-FR" altLang="fr-FR" sz="1400" dirty="0">
              <a:solidFill>
                <a:srgbClr val="7D0055"/>
              </a:solidFill>
              <a:cs typeface="Arial" charset="0"/>
            </a:endParaRPr>
          </a:p>
        </p:txBody>
      </p:sp>
      <p:pic>
        <p:nvPicPr>
          <p:cNvPr id="11270" name="Picture 9" descr="logo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905250" y="6375400"/>
            <a:ext cx="1306513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12"/>
          <p:cNvSpPr txBox="1">
            <a:spLocks noChangeArrowheads="1"/>
          </p:cNvSpPr>
          <p:nvPr/>
        </p:nvSpPr>
        <p:spPr bwMode="auto">
          <a:xfrm>
            <a:off x="7531100" y="6338888"/>
            <a:ext cx="1612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fr-FR" altLang="fr-FR">
              <a:cs typeface="Arial" charset="0"/>
            </a:endParaRPr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3579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1">
                <a:solidFill>
                  <a:srgbClr val="7D0055"/>
                </a:solidFill>
                <a:ea typeface="ヒラギノ角ゴ Pro W3" pitchFamily="87" charset="-128"/>
                <a:cs typeface="+mn-cs"/>
              </a:defRPr>
            </a:lvl1pPr>
          </a:lstStyle>
          <a:p>
            <a:pPr>
              <a:defRPr/>
            </a:pPr>
            <a:fld id="{CE8E64B3-AD36-400A-BE87-E1AB739886A5}" type="datetime1">
              <a:rPr lang="fr-FR" altLang="fr-FR"/>
              <a:pPr>
                <a:defRPr/>
              </a:pPr>
              <a:t>18/11/2016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509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9pPr>
    </p:titleStyle>
    <p:bodyStyle>
      <a:lvl1pPr marL="263525" indent="-263525" algn="l" rtl="0" eaLnBrk="0" fontAlgn="base" hangingPunct="0">
        <a:spcBef>
          <a:spcPct val="30000"/>
        </a:spcBef>
        <a:spcAft>
          <a:spcPct val="0"/>
        </a:spcAft>
        <a:buClr>
          <a:srgbClr val="1C782D"/>
        </a:buClr>
        <a:buFont typeface="Arial" charset="0"/>
        <a:buChar char="■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617538" indent="-254000" algn="l" rtl="0" eaLnBrk="0" fontAlgn="base" hangingPunct="0">
        <a:spcBef>
          <a:spcPct val="30000"/>
        </a:spcBef>
        <a:spcAft>
          <a:spcPct val="0"/>
        </a:spcAft>
        <a:buClr>
          <a:srgbClr val="1B772D"/>
        </a:buClr>
        <a:buSzPct val="125000"/>
        <a:buFont typeface="Arial" charset="0"/>
        <a:buChar char="–"/>
        <a:defRPr>
          <a:solidFill>
            <a:schemeClr val="bg1"/>
          </a:solidFill>
          <a:latin typeface="+mn-lt"/>
        </a:defRPr>
      </a:lvl2pPr>
      <a:lvl3pPr marL="1236663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9588" y="231775"/>
            <a:ext cx="78279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4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987425"/>
            <a:ext cx="8097837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pic>
        <p:nvPicPr>
          <p:cNvPr id="11268" name="Picture 7" descr="bandeau db"/>
          <p:cNvPicPr preferRelativeResize="0"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22288" y="742950"/>
            <a:ext cx="8097837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8174038" y="330200"/>
            <a:ext cx="849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algn="r">
              <a:defRPr/>
            </a:pPr>
            <a:fld id="{C6B905FA-E3B7-4C0C-900C-E9E0E5707478}" type="slidenum">
              <a:rPr lang="fr-FR" altLang="fr-FR" sz="1400">
                <a:solidFill>
                  <a:srgbClr val="7D0055"/>
                </a:solidFill>
                <a:cs typeface="Arial" charset="0"/>
              </a:rPr>
              <a:pPr algn="r">
                <a:defRPr/>
              </a:pPr>
              <a:t>‹#›</a:t>
            </a:fld>
            <a:endParaRPr lang="fr-FR" altLang="fr-FR" sz="1400" dirty="0">
              <a:solidFill>
                <a:srgbClr val="7D0055"/>
              </a:solidFill>
              <a:cs typeface="Arial" charset="0"/>
            </a:endParaRPr>
          </a:p>
        </p:txBody>
      </p:sp>
      <p:pic>
        <p:nvPicPr>
          <p:cNvPr id="11270" name="Picture 9" descr="logo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905250" y="6375400"/>
            <a:ext cx="1306513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12"/>
          <p:cNvSpPr txBox="1">
            <a:spLocks noChangeArrowheads="1"/>
          </p:cNvSpPr>
          <p:nvPr/>
        </p:nvSpPr>
        <p:spPr bwMode="auto">
          <a:xfrm>
            <a:off x="7531100" y="6338888"/>
            <a:ext cx="1612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fr-FR" altLang="fr-FR">
              <a:cs typeface="Arial" charset="0"/>
            </a:endParaRPr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3579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1">
                <a:solidFill>
                  <a:srgbClr val="7D0055"/>
                </a:solidFill>
                <a:ea typeface="ヒラギノ角ゴ Pro W3" pitchFamily="87" charset="-128"/>
                <a:cs typeface="+mn-cs"/>
              </a:defRPr>
            </a:lvl1pPr>
          </a:lstStyle>
          <a:p>
            <a:pPr>
              <a:defRPr/>
            </a:pPr>
            <a:fld id="{CE8E64B3-AD36-400A-BE87-E1AB739886A5}" type="datetime1">
              <a:rPr lang="fr-FR" altLang="fr-FR"/>
              <a:pPr>
                <a:defRPr/>
              </a:pPr>
              <a:t>18/11/2016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9521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9pPr>
    </p:titleStyle>
    <p:bodyStyle>
      <a:lvl1pPr marL="263525" indent="-263525" algn="l" rtl="0" eaLnBrk="0" fontAlgn="base" hangingPunct="0">
        <a:spcBef>
          <a:spcPct val="30000"/>
        </a:spcBef>
        <a:spcAft>
          <a:spcPct val="0"/>
        </a:spcAft>
        <a:buClr>
          <a:srgbClr val="1C782D"/>
        </a:buClr>
        <a:buFont typeface="Arial" charset="0"/>
        <a:buChar char="■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617538" indent="-254000" algn="l" rtl="0" eaLnBrk="0" fontAlgn="base" hangingPunct="0">
        <a:spcBef>
          <a:spcPct val="30000"/>
        </a:spcBef>
        <a:spcAft>
          <a:spcPct val="0"/>
        </a:spcAft>
        <a:buClr>
          <a:srgbClr val="1B772D"/>
        </a:buClr>
        <a:buSzPct val="125000"/>
        <a:buFont typeface="Arial" charset="0"/>
        <a:buChar char="–"/>
        <a:defRPr>
          <a:solidFill>
            <a:schemeClr val="bg1"/>
          </a:solidFill>
          <a:latin typeface="+mn-lt"/>
        </a:defRPr>
      </a:lvl2pPr>
      <a:lvl3pPr marL="1236663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9587" y="131989"/>
            <a:ext cx="7827963" cy="74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4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986972"/>
            <a:ext cx="8097837" cy="534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pic>
        <p:nvPicPr>
          <p:cNvPr id="1028" name="Picture 7" descr="bandeau db"/>
          <p:cNvPicPr preferRelativeResize="0"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860878"/>
            <a:ext cx="8097837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8174491" y="330866"/>
            <a:ext cx="8495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algn="r"/>
            <a:fld id="{E5522507-12BD-4ADF-97E6-E0E33BDBD1A7}" type="slidenum">
              <a:rPr lang="fr-FR" altLang="fr-FR" sz="1400">
                <a:solidFill>
                  <a:srgbClr val="7D0055"/>
                </a:solidFill>
              </a:rPr>
              <a:pPr algn="r"/>
              <a:t>‹#›</a:t>
            </a:fld>
            <a:endParaRPr lang="fr-FR" altLang="fr-FR" sz="1400" dirty="0">
              <a:solidFill>
                <a:srgbClr val="7D0055"/>
              </a:solidFill>
            </a:endParaRPr>
          </a:p>
        </p:txBody>
      </p:sp>
      <p:pic>
        <p:nvPicPr>
          <p:cNvPr id="1030" name="Picture 9" descr="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6375400"/>
            <a:ext cx="13065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95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</p:sldLayoutIdLst>
  <p:hf sldNum="0"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9pPr>
    </p:titleStyle>
    <p:bodyStyle>
      <a:lvl1pPr marL="263525" indent="-263525" algn="l" rtl="0" eaLnBrk="1" fontAlgn="base" hangingPunct="1">
        <a:spcBef>
          <a:spcPct val="30000"/>
        </a:spcBef>
        <a:spcAft>
          <a:spcPct val="0"/>
        </a:spcAft>
        <a:buClr>
          <a:srgbClr val="1C782D"/>
        </a:buClr>
        <a:buFont typeface="Arial" charset="0"/>
        <a:buChar char="■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617538" indent="-254000" algn="l" rtl="0" eaLnBrk="1" fontAlgn="base" hangingPunct="1">
        <a:spcBef>
          <a:spcPct val="30000"/>
        </a:spcBef>
        <a:spcAft>
          <a:spcPct val="0"/>
        </a:spcAft>
        <a:buClr>
          <a:srgbClr val="1B772D"/>
        </a:buClr>
        <a:buSzPct val="125000"/>
        <a:buFont typeface="Arial" charset="0"/>
        <a:buChar char="–"/>
        <a:defRPr sz="1800">
          <a:solidFill>
            <a:schemeClr val="bg1"/>
          </a:solidFill>
          <a:latin typeface="+mn-lt"/>
        </a:defRPr>
      </a:lvl2pPr>
      <a:lvl3pPr marL="123666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baseline="0">
          <a:solidFill>
            <a:schemeClr val="bg1"/>
          </a:solidFill>
          <a:latin typeface="+mn-lt"/>
        </a:defRPr>
      </a:lvl3pPr>
      <a:lvl4pPr marL="16446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0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rformance-publique.budget.gouv.fr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899318"/>
            <a:ext cx="7961313" cy="4599782"/>
          </a:xfrm>
        </p:spPr>
        <p:txBody>
          <a:bodyPr/>
          <a:lstStyle/>
          <a:p>
            <a:pPr eaLnBrk="1" hangingPunct="1"/>
            <a:r>
              <a:rPr lang="fr-FR" altLang="fr-FR" sz="2800" dirty="0" smtClean="0"/>
              <a:t> </a:t>
            </a:r>
            <a:br>
              <a:rPr lang="fr-FR" altLang="fr-FR" sz="2800" dirty="0" smtClean="0"/>
            </a:br>
            <a:r>
              <a:rPr lang="ru-RU" altLang="fr-FR" sz="2800" dirty="0" smtClean="0"/>
              <a:t>Уроки и перспективы </a:t>
            </a:r>
            <a:r>
              <a:rPr lang="ru-RU" altLang="fr-FR" sz="2800" dirty="0" smtClean="0"/>
              <a:t>бюджетирования по результатам </a:t>
            </a:r>
            <a:r>
              <a:rPr lang="ru-RU" altLang="fr-FR" sz="2800" dirty="0" smtClean="0"/>
              <a:t>на </a:t>
            </a:r>
            <a:r>
              <a:rPr lang="ru-RU" altLang="fr-FR" sz="2800" dirty="0" smtClean="0"/>
              <a:t>примере закона о государственных финансах Франции (</a:t>
            </a:r>
            <a:r>
              <a:rPr lang="fr-FR" altLang="fr-FR" sz="2800" dirty="0" smtClean="0"/>
              <a:t>LOLF</a:t>
            </a:r>
            <a:r>
              <a:rPr lang="ru-RU" altLang="fr-FR" sz="2800" dirty="0" smtClean="0"/>
              <a:t>)</a:t>
            </a:r>
            <a:endParaRPr lang="fr-FR" altLang="fr-FR" sz="2800" dirty="0" smtClean="0"/>
          </a:p>
        </p:txBody>
      </p:sp>
      <p:sp>
        <p:nvSpPr>
          <p:cNvPr id="3075" name="Rectangle 24"/>
          <p:cNvSpPr>
            <a:spLocks noGrp="1" noChangeArrowheads="1"/>
          </p:cNvSpPr>
          <p:nvPr>
            <p:ph type="subTitle"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altLang="fr-FR" sz="2600" b="1" dirty="0" smtClean="0"/>
              <a:t>Программа взаимного обучения и обмена опытом в управлении государственными финансами (</a:t>
            </a:r>
            <a:r>
              <a:rPr lang="en-US" altLang="fr-FR" sz="2600" b="1" dirty="0" smtClean="0"/>
              <a:t>PEMPAL)</a:t>
            </a:r>
            <a:endParaRPr lang="fr-FR" altLang="fr-FR" sz="2600" b="1" dirty="0" smtClean="0"/>
          </a:p>
          <a:p>
            <a:r>
              <a:rPr lang="ru-RU" altLang="fr-FR" sz="2300" dirty="0" smtClean="0"/>
              <a:t>Париж</a:t>
            </a:r>
            <a:r>
              <a:rPr lang="fr-FR" altLang="fr-FR" sz="2300" dirty="0" smtClean="0"/>
              <a:t>, </a:t>
            </a:r>
            <a:r>
              <a:rPr lang="ru-RU" altLang="fr-FR" sz="2300" dirty="0" smtClean="0"/>
              <a:t>23 ноября 2016 г.</a:t>
            </a:r>
            <a:r>
              <a:rPr lang="fr-FR" altLang="fr-FR" sz="2300" dirty="0" smtClean="0"/>
              <a:t/>
            </a:r>
            <a:br>
              <a:rPr lang="fr-FR" altLang="fr-FR" sz="2300" dirty="0" smtClean="0"/>
            </a:br>
            <a:r>
              <a:rPr lang="fr-FR" altLang="fr-FR" sz="2600" dirty="0" smtClean="0"/>
              <a:t> </a:t>
            </a:r>
          </a:p>
          <a:p>
            <a:r>
              <a:rPr lang="ru-RU" altLang="fr-FR" sz="2600" b="1" dirty="0" smtClean="0"/>
              <a:t>Вероник Фуке, </a:t>
            </a:r>
            <a:r>
              <a:rPr lang="ru-RU" altLang="fr-FR" sz="2600" dirty="0" smtClean="0"/>
              <a:t>Руководитель</a:t>
            </a:r>
            <a:r>
              <a:rPr lang="ru-RU" altLang="fr-FR" sz="2600" b="1" dirty="0" smtClean="0"/>
              <a:t> </a:t>
            </a:r>
            <a:r>
              <a:rPr lang="ru-RU" altLang="fr-FR" sz="2600" dirty="0" smtClean="0"/>
              <a:t>Департамента показателей результативности </a:t>
            </a:r>
            <a:endParaRPr lang="fr-FR" altLang="fr-FR" sz="2600" dirty="0" smtClean="0"/>
          </a:p>
          <a:p>
            <a:r>
              <a:rPr lang="ru-RU" altLang="fr-FR" sz="2600" dirty="0" smtClean="0"/>
              <a:t>Бюджетное управление</a:t>
            </a:r>
            <a:r>
              <a:rPr lang="fr-FR" altLang="fr-FR" sz="2600" dirty="0" smtClean="0"/>
              <a:t>, </a:t>
            </a:r>
            <a:r>
              <a:rPr lang="ru-RU" altLang="fr-FR" sz="2600" dirty="0" smtClean="0"/>
              <a:t>Министерство экономики и финансов</a:t>
            </a:r>
            <a:endParaRPr lang="fr-FR" altLang="fr-FR" sz="2400" dirty="0" smtClean="0"/>
          </a:p>
          <a:p>
            <a:endParaRPr lang="fr-FR" altLang="fr-FR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510" y="287335"/>
            <a:ext cx="936203" cy="119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754" y="3489275"/>
            <a:ext cx="1303539" cy="1224422"/>
          </a:xfrm>
          <a:prstGeom prst="rect">
            <a:avLst/>
          </a:prstGeom>
        </p:spPr>
      </p:pic>
      <p:sp>
        <p:nvSpPr>
          <p:cNvPr id="52" name="Rectangle à coins arrondis 51"/>
          <p:cNvSpPr/>
          <p:nvPr/>
        </p:nvSpPr>
        <p:spPr bwMode="auto">
          <a:xfrm>
            <a:off x="238125" y="1166866"/>
            <a:ext cx="8591549" cy="508577"/>
          </a:xfrm>
          <a:prstGeom prst="round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5181797" y="2643950"/>
            <a:ext cx="1827107" cy="670450"/>
            <a:chOff x="2106033" y="2919624"/>
            <a:chExt cx="2086068" cy="976822"/>
          </a:xfrm>
        </p:grpSpPr>
        <p:sp>
          <p:nvSpPr>
            <p:cNvPr id="37" name="Rectangle à coins arrondis 36"/>
            <p:cNvSpPr/>
            <p:nvPr/>
          </p:nvSpPr>
          <p:spPr bwMode="auto">
            <a:xfrm rot="5400000">
              <a:off x="2617489" y="2408168"/>
              <a:ext cx="976822" cy="1999734"/>
            </a:xfrm>
            <a:prstGeom prst="wedgeRoundRectCallout">
              <a:avLst>
                <a:gd name="adj1" fmla="val -20568"/>
                <a:gd name="adj2" fmla="val 64655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 smtClean="0">
                <a:ln>
                  <a:noFill/>
                </a:ln>
                <a:solidFill>
                  <a:srgbClr val="1B772D"/>
                </a:solidFill>
                <a:effectLst/>
                <a:latin typeface="Arial" charset="0"/>
                <a:ea typeface="ヒラギノ角ゴ Pro W3" pitchFamily="87" charset="-128"/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2234710" y="3020911"/>
              <a:ext cx="1957391" cy="448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</a:rPr>
                <a:t>Детские ясли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69" name="ZoneTexte 68"/>
          <p:cNvSpPr txBox="1"/>
          <p:nvPr/>
        </p:nvSpPr>
        <p:spPr>
          <a:xfrm>
            <a:off x="5294500" y="1894724"/>
            <a:ext cx="3732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800" u="sng" dirty="0" smtClean="0">
                <a:solidFill>
                  <a:schemeClr val="bg1"/>
                </a:solidFill>
              </a:rPr>
              <a:t>7 </a:t>
            </a:r>
            <a:r>
              <a:rPr lang="ru-RU" sz="1800" u="sng" dirty="0" smtClean="0">
                <a:solidFill>
                  <a:schemeClr val="bg1"/>
                </a:solidFill>
              </a:rPr>
              <a:t>мер</a:t>
            </a:r>
            <a:r>
              <a:rPr lang="fr-FR" sz="1800" u="sng" dirty="0" smtClean="0">
                <a:solidFill>
                  <a:schemeClr val="bg1"/>
                </a:solidFill>
              </a:rPr>
              <a:t> («</a:t>
            </a:r>
            <a:r>
              <a:rPr lang="ru-RU" sz="1800" u="sng" dirty="0" smtClean="0">
                <a:solidFill>
                  <a:schemeClr val="bg1"/>
                </a:solidFill>
              </a:rPr>
              <a:t>подпрограмм</a:t>
            </a:r>
            <a:r>
              <a:rPr lang="fr-FR" sz="1800" u="sng" dirty="0" smtClean="0">
                <a:solidFill>
                  <a:schemeClr val="bg1"/>
                </a:solidFill>
              </a:rPr>
              <a:t>»)</a:t>
            </a:r>
            <a:endParaRPr lang="fr-FR" sz="1800" u="sng" dirty="0">
              <a:solidFill>
                <a:schemeClr val="bg1"/>
              </a:solidFill>
            </a:endParaRPr>
          </a:p>
        </p:txBody>
      </p:sp>
      <p:sp>
        <p:nvSpPr>
          <p:cNvPr id="73" name="ZoneTexte 72"/>
          <p:cNvSpPr txBox="1"/>
          <p:nvPr/>
        </p:nvSpPr>
        <p:spPr>
          <a:xfrm rot="5400000">
            <a:off x="4123857" y="-2631282"/>
            <a:ext cx="523220" cy="8088316"/>
          </a:xfrm>
          <a:prstGeom prst="rect">
            <a:avLst/>
          </a:prstGeom>
          <a:noFill/>
        </p:spPr>
        <p:txBody>
          <a:bodyPr vert="vert270" wrap="square" rtlCol="0" anchor="t" anchorCtr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PGM 140 : 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  <a:t>государственные начальные школы</a:t>
            </a:r>
            <a:endParaRPr lang="en-US" sz="2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0" y="86774"/>
            <a:ext cx="8031163" cy="710546"/>
          </a:xfrm>
        </p:spPr>
        <p:txBody>
          <a:bodyPr anchor="b"/>
          <a:lstStyle/>
          <a:p>
            <a:pPr algn="ctr" eaLnBrk="1" hangingPunct="1"/>
            <a:r>
              <a:rPr lang="ru-RU" altLang="fr-FR" sz="2500" dirty="0" smtClean="0"/>
              <a:t>Пример</a:t>
            </a:r>
            <a:r>
              <a:rPr lang="fr-FR" altLang="fr-FR" sz="2500" dirty="0" smtClean="0"/>
              <a:t>: </a:t>
            </a:r>
            <a:r>
              <a:rPr lang="ru-RU" altLang="fr-FR" sz="2500" dirty="0" smtClean="0"/>
              <a:t>Программа</a:t>
            </a:r>
            <a:r>
              <a:rPr lang="fr-FR" altLang="fr-FR" sz="2500" dirty="0" smtClean="0"/>
              <a:t> 140 </a:t>
            </a:r>
            <a:r>
              <a:rPr lang="ru-RU" altLang="fr-FR" sz="2500" dirty="0" smtClean="0"/>
              <a:t>из поручения «Образование»</a:t>
            </a:r>
            <a:endParaRPr lang="fr-FR" altLang="fr-FR" sz="2500" dirty="0" smtClean="0"/>
          </a:p>
        </p:txBody>
      </p:sp>
      <p:grpSp>
        <p:nvGrpSpPr>
          <p:cNvPr id="8" name="Groupe 7"/>
          <p:cNvGrpSpPr/>
          <p:nvPr/>
        </p:nvGrpSpPr>
        <p:grpSpPr>
          <a:xfrm>
            <a:off x="5200264" y="3469009"/>
            <a:ext cx="1751490" cy="775524"/>
            <a:chOff x="614859" y="4085102"/>
            <a:chExt cx="1999734" cy="1083882"/>
          </a:xfrm>
        </p:grpSpPr>
        <p:sp>
          <p:nvSpPr>
            <p:cNvPr id="39" name="Rectangle à coins arrondis 38"/>
            <p:cNvSpPr/>
            <p:nvPr/>
          </p:nvSpPr>
          <p:spPr bwMode="auto">
            <a:xfrm rot="5400000">
              <a:off x="1072785" y="3627176"/>
              <a:ext cx="1083882" cy="1999734"/>
            </a:xfrm>
            <a:prstGeom prst="wedgeRoundRectCallout">
              <a:avLst>
                <a:gd name="adj1" fmla="val -20568"/>
                <a:gd name="adj2" fmla="val 64655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 smtClean="0">
                <a:ln>
                  <a:noFill/>
                </a:ln>
                <a:solidFill>
                  <a:srgbClr val="1B772D"/>
                </a:solidFill>
                <a:effectLst/>
                <a:latin typeface="Arial" charset="0"/>
                <a:ea typeface="ヒラギノ角ゴ Pro W3" pitchFamily="87" charset="-128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636030" y="4288186"/>
              <a:ext cx="1957391" cy="430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</a:rPr>
                <a:t>Детский сад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7305674" y="5207554"/>
            <a:ext cx="1633529" cy="738664"/>
            <a:chOff x="1834052" y="5342853"/>
            <a:chExt cx="2000929" cy="1202422"/>
          </a:xfrm>
        </p:grpSpPr>
        <p:sp>
          <p:nvSpPr>
            <p:cNvPr id="40" name="Rectangle à coins arrondis 39"/>
            <p:cNvSpPr/>
            <p:nvPr/>
          </p:nvSpPr>
          <p:spPr bwMode="auto">
            <a:xfrm rot="5400000">
              <a:off x="2345508" y="4944198"/>
              <a:ext cx="976822" cy="1999734"/>
            </a:xfrm>
            <a:prstGeom prst="wedgeRoundRectCallout">
              <a:avLst>
                <a:gd name="adj1" fmla="val -20568"/>
                <a:gd name="adj2" fmla="val 64655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 smtClean="0">
                <a:ln>
                  <a:noFill/>
                </a:ln>
                <a:solidFill>
                  <a:srgbClr val="1B772D"/>
                </a:solidFill>
                <a:effectLst/>
                <a:latin typeface="Arial" charset="0"/>
                <a:ea typeface="ヒラギノ角ゴ Pro W3" pitchFamily="87" charset="-128"/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1877590" y="5342853"/>
              <a:ext cx="1957391" cy="1202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</a:rPr>
                <a:t>Особые потребности в обучении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7305674" y="2620899"/>
            <a:ext cx="1650023" cy="756558"/>
            <a:chOff x="5436052" y="2860657"/>
            <a:chExt cx="1999734" cy="1050442"/>
          </a:xfrm>
        </p:grpSpPr>
        <p:sp>
          <p:nvSpPr>
            <p:cNvPr id="41" name="Rectangle à coins arrondis 40"/>
            <p:cNvSpPr/>
            <p:nvPr/>
          </p:nvSpPr>
          <p:spPr bwMode="auto">
            <a:xfrm rot="5400000">
              <a:off x="5947508" y="2349201"/>
              <a:ext cx="976822" cy="1999734"/>
            </a:xfrm>
            <a:prstGeom prst="wedgeRoundRectCallout">
              <a:avLst>
                <a:gd name="adj1" fmla="val -20568"/>
                <a:gd name="adj2" fmla="val 64655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 smtClean="0">
                <a:ln>
                  <a:noFill/>
                </a:ln>
                <a:solidFill>
                  <a:srgbClr val="1B772D"/>
                </a:solidFill>
                <a:effectLst/>
                <a:latin typeface="Arial" charset="0"/>
                <a:ea typeface="ヒラギノ角ゴ Pro W3" pitchFamily="87" charset="-128"/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5457222" y="2885502"/>
              <a:ext cx="1957391" cy="1025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</a:rPr>
                <a:t>Повышение квалификации учителей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7305674" y="3462597"/>
            <a:ext cx="1650023" cy="788496"/>
            <a:chOff x="6255538" y="4192159"/>
            <a:chExt cx="1999734" cy="976822"/>
          </a:xfrm>
        </p:grpSpPr>
        <p:sp>
          <p:nvSpPr>
            <p:cNvPr id="43" name="Rectangle à coins arrondis 42"/>
            <p:cNvSpPr/>
            <p:nvPr/>
          </p:nvSpPr>
          <p:spPr bwMode="auto">
            <a:xfrm rot="5400000">
              <a:off x="6766994" y="3680703"/>
              <a:ext cx="976822" cy="1999734"/>
            </a:xfrm>
            <a:prstGeom prst="wedgeRoundRectCallout">
              <a:avLst>
                <a:gd name="adj1" fmla="val -20568"/>
                <a:gd name="adj2" fmla="val 64655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 smtClean="0">
                <a:ln>
                  <a:noFill/>
                </a:ln>
                <a:solidFill>
                  <a:srgbClr val="1B772D"/>
                </a:solidFill>
                <a:effectLst/>
                <a:latin typeface="Arial" charset="0"/>
                <a:ea typeface="ヒラギノ角ゴ Pro W3" pitchFamily="87" charset="-128"/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6297881" y="4241991"/>
              <a:ext cx="1957391" cy="915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</a:rPr>
                <a:t>Управление и надзор в образовании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7305674" y="4391025"/>
            <a:ext cx="1650023" cy="775524"/>
            <a:chOff x="5436052" y="5455654"/>
            <a:chExt cx="1999734" cy="976822"/>
          </a:xfrm>
        </p:grpSpPr>
        <p:sp>
          <p:nvSpPr>
            <p:cNvPr id="50" name="Rectangle à coins arrondis 49"/>
            <p:cNvSpPr/>
            <p:nvPr/>
          </p:nvSpPr>
          <p:spPr bwMode="auto">
            <a:xfrm rot="5400000">
              <a:off x="5947508" y="4944198"/>
              <a:ext cx="976822" cy="1999734"/>
            </a:xfrm>
            <a:prstGeom prst="wedgeRoundRectCallout">
              <a:avLst>
                <a:gd name="adj1" fmla="val -20568"/>
                <a:gd name="adj2" fmla="val 64655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 smtClean="0">
                <a:ln>
                  <a:noFill/>
                </a:ln>
                <a:solidFill>
                  <a:srgbClr val="1B772D"/>
                </a:solidFill>
                <a:effectLst/>
                <a:latin typeface="Arial" charset="0"/>
                <a:ea typeface="ヒラギノ角ゴ Pro W3" pitchFamily="87" charset="-128"/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5471458" y="5624784"/>
              <a:ext cx="1957391" cy="659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</a:rPr>
                <a:t>Учителя на подмену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5207903" y="4379142"/>
            <a:ext cx="1750813" cy="791986"/>
            <a:chOff x="3534032" y="4192159"/>
            <a:chExt cx="1999734" cy="981144"/>
          </a:xfrm>
        </p:grpSpPr>
        <p:sp>
          <p:nvSpPr>
            <p:cNvPr id="53" name="Rectangle à coins arrondis 52"/>
            <p:cNvSpPr/>
            <p:nvPr/>
          </p:nvSpPr>
          <p:spPr bwMode="auto">
            <a:xfrm rot="5400000">
              <a:off x="4045488" y="3680703"/>
              <a:ext cx="976822" cy="1999734"/>
            </a:xfrm>
            <a:prstGeom prst="wedgeRoundRectCallout">
              <a:avLst>
                <a:gd name="adj1" fmla="val -20568"/>
                <a:gd name="adj2" fmla="val 64655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 smtClean="0">
                <a:ln>
                  <a:noFill/>
                </a:ln>
                <a:solidFill>
                  <a:srgbClr val="1B772D"/>
                </a:solidFill>
                <a:effectLst/>
                <a:latin typeface="Arial" charset="0"/>
                <a:ea typeface="ヒラギノ角ゴ Pro W3" pitchFamily="87" charset="-128"/>
              </a:endParaRP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3546486" y="4258216"/>
              <a:ext cx="1957391" cy="915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</a:rPr>
                <a:t>Учителя в разных ситуациях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ZoneTexte 56"/>
          <p:cNvSpPr txBox="1"/>
          <p:nvPr/>
        </p:nvSpPr>
        <p:spPr>
          <a:xfrm>
            <a:off x="-123634" y="1894724"/>
            <a:ext cx="3732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u="sng" dirty="0" smtClean="0">
                <a:solidFill>
                  <a:schemeClr val="bg1"/>
                </a:solidFill>
              </a:rPr>
              <a:t> 2 </a:t>
            </a:r>
            <a:r>
              <a:rPr lang="ru-RU" sz="1800" u="sng" dirty="0" smtClean="0">
                <a:solidFill>
                  <a:schemeClr val="bg1"/>
                </a:solidFill>
              </a:rPr>
              <a:t>Задачи</a:t>
            </a:r>
            <a:r>
              <a:rPr lang="fr-FR" sz="1800" u="sng" dirty="0" smtClean="0">
                <a:solidFill>
                  <a:schemeClr val="bg1"/>
                </a:solidFill>
              </a:rPr>
              <a:t> – 5 </a:t>
            </a:r>
            <a:r>
              <a:rPr lang="ru-RU" sz="1800" u="sng" dirty="0" smtClean="0">
                <a:solidFill>
                  <a:schemeClr val="bg1"/>
                </a:solidFill>
              </a:rPr>
              <a:t>Показателей</a:t>
            </a:r>
            <a:endParaRPr lang="en-US" sz="1800" u="sng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72260" y="2349374"/>
            <a:ext cx="277177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u="sng" dirty="0" smtClean="0">
                <a:solidFill>
                  <a:srgbClr val="0B8316"/>
                </a:solidFill>
              </a:rPr>
              <a:t>Objectif 1 </a:t>
            </a:r>
            <a:r>
              <a:rPr lang="fr-FR" sz="1100" dirty="0" smtClean="0">
                <a:solidFill>
                  <a:srgbClr val="0B8316"/>
                </a:solidFill>
              </a:rPr>
              <a:t>: Conduire tous les élèves à la maîtrise des connaissances et compétences du socle commun exigibles au terme de la scolarité primaire</a:t>
            </a:r>
          </a:p>
          <a:p>
            <a:pPr algn="just"/>
            <a:endParaRPr lang="fr-FR" sz="1100" dirty="0">
              <a:solidFill>
                <a:srgbClr val="0B8316"/>
              </a:solidFill>
            </a:endParaRPr>
          </a:p>
          <a:p>
            <a:pPr algn="just"/>
            <a:r>
              <a:rPr lang="fr-FR" sz="1100" dirty="0" smtClean="0">
                <a:solidFill>
                  <a:srgbClr val="0B8316"/>
                </a:solidFill>
              </a:rPr>
              <a:t>……….</a:t>
            </a:r>
            <a:endParaRPr lang="fr-FR" sz="1100" dirty="0">
              <a:solidFill>
                <a:srgbClr val="0B8316"/>
              </a:solidFill>
            </a:endParaRPr>
          </a:p>
        </p:txBody>
      </p:sp>
      <p:sp>
        <p:nvSpPr>
          <p:cNvPr id="59" name="AutoShape 13"/>
          <p:cNvSpPr>
            <a:spLocks noChangeArrowheads="1"/>
          </p:cNvSpPr>
          <p:nvPr/>
        </p:nvSpPr>
        <p:spPr bwMode="auto">
          <a:xfrm>
            <a:off x="154773" y="3491646"/>
            <a:ext cx="217487" cy="431800"/>
          </a:xfrm>
          <a:prstGeom prst="curvedRightArrow">
            <a:avLst>
              <a:gd name="adj1" fmla="val 39708"/>
              <a:gd name="adj2" fmla="val 7941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1C782D"/>
              </a:buClr>
              <a:buFont typeface="Arial" pitchFamily="34" charset="0"/>
              <a:buChar char="■"/>
              <a:defRPr sz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1B772D"/>
              </a:buClr>
              <a:buSzPct val="125000"/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FR" altLang="fr-FR" sz="2800" smtClean="0">
              <a:solidFill>
                <a:srgbClr val="00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72260" y="3821415"/>
            <a:ext cx="274082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u="sng" dirty="0" smtClean="0">
                <a:solidFill>
                  <a:schemeClr val="accent2"/>
                </a:solidFill>
              </a:rPr>
              <a:t>Indicateur 1.1 </a:t>
            </a:r>
            <a:r>
              <a:rPr lang="fr-FR" sz="1100" dirty="0" smtClean="0">
                <a:solidFill>
                  <a:schemeClr val="accent2"/>
                </a:solidFill>
              </a:rPr>
              <a:t>: Proportion d’élèves maîtrisant, en fin de CE2, les principales composantes du domaine 1 « les langages pour penser et communiquer » du nouveau socle commun</a:t>
            </a:r>
          </a:p>
          <a:p>
            <a:pPr algn="just"/>
            <a:endParaRPr lang="fr-FR" sz="1100" dirty="0">
              <a:solidFill>
                <a:schemeClr val="accent2"/>
              </a:solidFill>
            </a:endParaRPr>
          </a:p>
          <a:p>
            <a:pPr algn="just"/>
            <a:r>
              <a:rPr lang="fr-FR" sz="1100" u="sng" dirty="0" smtClean="0">
                <a:solidFill>
                  <a:schemeClr val="accent2"/>
                </a:solidFill>
              </a:rPr>
              <a:t>Indicateur 1.2 :</a:t>
            </a:r>
            <a:r>
              <a:rPr lang="fr-FR" sz="1100" dirty="0" smtClean="0">
                <a:solidFill>
                  <a:schemeClr val="accent2"/>
                </a:solidFill>
              </a:rPr>
              <a:t> Taux de redoublement</a:t>
            </a:r>
          </a:p>
          <a:p>
            <a:pPr algn="just"/>
            <a:endParaRPr lang="fr-FR" sz="1100" u="sng" dirty="0">
              <a:solidFill>
                <a:schemeClr val="accent2"/>
              </a:solidFill>
            </a:endParaRPr>
          </a:p>
          <a:p>
            <a:pPr algn="just"/>
            <a:r>
              <a:rPr lang="fr-FR" sz="1100" u="sng" dirty="0" smtClean="0">
                <a:solidFill>
                  <a:schemeClr val="accent2"/>
                </a:solidFill>
              </a:rPr>
              <a:t>Indicateur 1.3 </a:t>
            </a:r>
            <a:r>
              <a:rPr lang="fr-FR" sz="1100" dirty="0" smtClean="0">
                <a:solidFill>
                  <a:schemeClr val="accent2"/>
                </a:solidFill>
              </a:rPr>
              <a:t>: Proportion d’élèves entrant en 6</a:t>
            </a:r>
            <a:r>
              <a:rPr lang="fr-FR" sz="1100" baseline="30000" dirty="0" smtClean="0">
                <a:solidFill>
                  <a:schemeClr val="accent2"/>
                </a:solidFill>
              </a:rPr>
              <a:t>ème</a:t>
            </a:r>
            <a:r>
              <a:rPr lang="fr-FR" sz="1100" dirty="0" smtClean="0">
                <a:solidFill>
                  <a:schemeClr val="accent2"/>
                </a:solidFill>
              </a:rPr>
              <a:t> avec au moins 1 an de retard</a:t>
            </a:r>
          </a:p>
          <a:p>
            <a:pPr algn="just"/>
            <a:endParaRPr lang="fr-FR" sz="1100" dirty="0">
              <a:solidFill>
                <a:schemeClr val="accent2"/>
              </a:solidFill>
            </a:endParaRPr>
          </a:p>
          <a:p>
            <a:pPr algn="just"/>
            <a:r>
              <a:rPr lang="fr-FR" sz="1100" u="sng" dirty="0" smtClean="0">
                <a:solidFill>
                  <a:schemeClr val="accent2"/>
                </a:solidFill>
              </a:rPr>
              <a:t>……….</a:t>
            </a:r>
            <a:endParaRPr lang="fr-FR" sz="1100" dirty="0">
              <a:solidFill>
                <a:schemeClr val="accent2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888683" y="5048522"/>
            <a:ext cx="2993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нет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</a:rPr>
              <a:t>прямой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связи между результативностью и бюджетированием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36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57" grpId="0"/>
      <p:bldP spid="16" grpId="0"/>
      <p:bldP spid="59" grpId="0" animBg="1"/>
      <p:bldP spid="17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23861" y="214313"/>
            <a:ext cx="8387809" cy="703716"/>
          </a:xfrm>
        </p:spPr>
        <p:txBody>
          <a:bodyPr/>
          <a:lstStyle/>
          <a:p>
            <a:r>
              <a:rPr lang="ru-RU" sz="2500" dirty="0" smtClean="0"/>
              <a:t>Новая цепь обязанностей</a:t>
            </a:r>
            <a:endParaRPr lang="en-US" sz="2500" dirty="0"/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4204999" y="2838376"/>
            <a:ext cx="1891001" cy="130044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anchor="ctr"/>
          <a:lstStyle>
            <a:lvl1pPr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>
              <a:spcAft>
                <a:spcPct val="40000"/>
              </a:spcAft>
            </a:pPr>
            <a:r>
              <a:rPr lang="ru-RU" altLang="fr-FR" sz="1200" dirty="0" smtClean="0">
                <a:solidFill>
                  <a:srgbClr val="7D0055"/>
                </a:solidFill>
                <a:latin typeface="Arial" charset="0"/>
                <a:ea typeface="MS PGothic" pitchFamily="34" charset="-128"/>
              </a:rPr>
              <a:t>Программа</a:t>
            </a:r>
            <a:r>
              <a:rPr lang="en-US" altLang="fr-FR" sz="1200" b="0" dirty="0" smtClean="0">
                <a:solidFill>
                  <a:srgbClr val="7D0055"/>
                </a:solidFill>
                <a:latin typeface="Arial" charset="0"/>
                <a:ea typeface="MS PGothic" pitchFamily="34" charset="-128"/>
              </a:rPr>
              <a:t> : </a:t>
            </a:r>
            <a:r>
              <a:rPr lang="ru-RU" altLang="fr-FR" sz="1200" b="0" dirty="0" smtClean="0">
                <a:solidFill>
                  <a:srgbClr val="7D0055"/>
                </a:solidFill>
                <a:latin typeface="Arial" charset="0"/>
                <a:ea typeface="MS PGothic" pitchFamily="34" charset="-128"/>
              </a:rPr>
              <a:t>две основные части</a:t>
            </a:r>
            <a:r>
              <a:rPr lang="en-US" altLang="fr-FR" sz="1200" b="0" dirty="0" smtClean="0">
                <a:solidFill>
                  <a:srgbClr val="7D0055"/>
                </a:solidFill>
                <a:latin typeface="Arial" charset="0"/>
                <a:ea typeface="MS PGothic" pitchFamily="34" charset="-128"/>
              </a:rPr>
              <a:t>: </a:t>
            </a:r>
            <a:r>
              <a:rPr lang="ru-RU" altLang="fr-FR" sz="1200" b="0" dirty="0" smtClean="0">
                <a:solidFill>
                  <a:srgbClr val="7D0055"/>
                </a:solidFill>
                <a:latin typeface="Arial" charset="0"/>
                <a:ea typeface="MS PGothic" pitchFamily="34" charset="-128"/>
              </a:rPr>
              <a:t>кредиты по назначению </a:t>
            </a:r>
            <a:r>
              <a:rPr lang="en-US" altLang="fr-FR" sz="1200" b="0" dirty="0" smtClean="0">
                <a:solidFill>
                  <a:srgbClr val="7D0055"/>
                </a:solidFill>
                <a:latin typeface="Arial" charset="0"/>
                <a:ea typeface="MS PGothic" pitchFamily="34" charset="-128"/>
              </a:rPr>
              <a:t>(</a:t>
            </a:r>
            <a:r>
              <a:rPr lang="ru-RU" altLang="fr-FR" sz="1200" b="0" dirty="0" smtClean="0">
                <a:solidFill>
                  <a:srgbClr val="7D0055"/>
                </a:solidFill>
                <a:latin typeface="Arial" charset="0"/>
                <a:ea typeface="MS PGothic" pitchFamily="34" charset="-128"/>
              </a:rPr>
              <a:t>меры</a:t>
            </a:r>
            <a:r>
              <a:rPr lang="en-US" altLang="fr-FR" sz="1200" b="0" dirty="0" smtClean="0">
                <a:solidFill>
                  <a:srgbClr val="7D0055"/>
                </a:solidFill>
                <a:latin typeface="Arial" charset="0"/>
                <a:ea typeface="MS PGothic" pitchFamily="34" charset="-128"/>
              </a:rPr>
              <a:t>) </a:t>
            </a:r>
            <a:r>
              <a:rPr lang="ru-RU" altLang="fr-FR" sz="1200" b="0" dirty="0" smtClean="0">
                <a:solidFill>
                  <a:srgbClr val="7D0055"/>
                </a:solidFill>
                <a:latin typeface="Arial" charset="0"/>
                <a:ea typeface="MS PGothic" pitchFamily="34" charset="-128"/>
              </a:rPr>
              <a:t>и основы оценки результативности</a:t>
            </a:r>
            <a:endParaRPr lang="en-US" altLang="fr-FR" sz="1200" dirty="0" smtClean="0">
              <a:solidFill>
                <a:srgbClr val="7D0055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4204999" y="4317190"/>
            <a:ext cx="1908377" cy="121593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>
              <a:spcAft>
                <a:spcPct val="40000"/>
              </a:spcAft>
            </a:pPr>
            <a:r>
              <a:rPr lang="ru-RU" altLang="fr-FR" sz="1200" dirty="0" smtClean="0">
                <a:solidFill>
                  <a:srgbClr val="7D0055"/>
                </a:solidFill>
                <a:latin typeface="Arial" charset="0"/>
                <a:ea typeface="MS PGothic" pitchFamily="34" charset="-128"/>
              </a:rPr>
              <a:t>Операционный бюджет Программы </a:t>
            </a:r>
            <a:r>
              <a:rPr lang="ru-RU" altLang="fr-FR" sz="1200" b="0" dirty="0" smtClean="0">
                <a:solidFill>
                  <a:srgbClr val="7D0055"/>
                </a:solidFill>
                <a:latin typeface="Arial" charset="0"/>
                <a:ea typeface="MS PGothic" pitchFamily="34" charset="-128"/>
              </a:rPr>
              <a:t> это рабочий вариант программы на местном уровне (часто территориальный</a:t>
            </a:r>
            <a:r>
              <a:rPr lang="en-US" altLang="fr-FR" sz="1200" b="0" dirty="0" smtClean="0">
                <a:solidFill>
                  <a:srgbClr val="7D0055"/>
                </a:solidFill>
                <a:latin typeface="Arial" charset="0"/>
                <a:ea typeface="MS PGothic" pitchFamily="34" charset="-128"/>
              </a:rPr>
              <a:t>)</a:t>
            </a: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4204999" y="5628483"/>
            <a:ext cx="1891001" cy="68440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>
              <a:spcAft>
                <a:spcPct val="40000"/>
              </a:spcAft>
            </a:pPr>
            <a:r>
              <a:rPr lang="ru-RU" altLang="fr-FR" sz="1200" dirty="0" smtClean="0">
                <a:solidFill>
                  <a:srgbClr val="7D0055"/>
                </a:solidFill>
                <a:latin typeface="Arial" charset="0"/>
                <a:ea typeface="MS PGothic" pitchFamily="34" charset="-128"/>
              </a:rPr>
              <a:t>Операционный отдел </a:t>
            </a:r>
            <a:r>
              <a:rPr lang="ru-RU" altLang="fr-FR" sz="1200" b="0" dirty="0" smtClean="0">
                <a:solidFill>
                  <a:srgbClr val="7D0055"/>
                </a:solidFill>
                <a:latin typeface="Arial" charset="0"/>
                <a:ea typeface="MS PGothic" pitchFamily="34" charset="-128"/>
              </a:rPr>
              <a:t>– это подробный вариант </a:t>
            </a:r>
            <a:r>
              <a:rPr lang="en-US" altLang="fr-FR" sz="1200" b="0" dirty="0" smtClean="0">
                <a:solidFill>
                  <a:srgbClr val="7D0055"/>
                </a:solidFill>
                <a:latin typeface="Arial" charset="0"/>
                <a:ea typeface="MS PGothic" pitchFamily="34" charset="-128"/>
              </a:rPr>
              <a:t>BOP</a:t>
            </a:r>
            <a:r>
              <a:rPr lang="en-US" altLang="fr-FR" sz="1200" dirty="0" smtClean="0">
                <a:solidFill>
                  <a:srgbClr val="7D0055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en-US" altLang="fr-FR" sz="1200" b="0" dirty="0" smtClean="0">
                <a:solidFill>
                  <a:srgbClr val="7D0055"/>
                </a:solidFill>
                <a:latin typeface="Arial" charset="0"/>
                <a:ea typeface="MS PGothic" pitchFamily="34" charset="-128"/>
              </a:rPr>
              <a:t>(</a:t>
            </a:r>
            <a:r>
              <a:rPr lang="ru-RU" altLang="fr-FR" sz="1200" b="0" dirty="0" smtClean="0">
                <a:solidFill>
                  <a:srgbClr val="7D0055"/>
                </a:solidFill>
                <a:latin typeface="Arial" charset="0"/>
                <a:ea typeface="MS PGothic" pitchFamily="34" charset="-128"/>
              </a:rPr>
              <a:t>местный или объектный</a:t>
            </a:r>
            <a:r>
              <a:rPr lang="en-US" altLang="fr-FR" sz="1200" b="0" dirty="0" smtClean="0">
                <a:solidFill>
                  <a:srgbClr val="7D0055"/>
                </a:solidFill>
                <a:latin typeface="Arial" charset="0"/>
                <a:ea typeface="MS PGothic" pitchFamily="34" charset="-128"/>
              </a:rPr>
              <a:t>)</a:t>
            </a: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3191455" y="3008589"/>
            <a:ext cx="936475" cy="338554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 anchorCtr="1">
            <a:spAutoFit/>
          </a:bodyPr>
          <a:lstStyle>
            <a:lvl1pPr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fr-FR" sz="16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RPROG</a:t>
            </a:r>
          </a:p>
        </p:txBody>
      </p:sp>
      <p:sp>
        <p:nvSpPr>
          <p:cNvPr id="50" name="AutoShape 8"/>
          <p:cNvSpPr>
            <a:spLocks/>
          </p:cNvSpPr>
          <p:nvPr/>
        </p:nvSpPr>
        <p:spPr bwMode="auto">
          <a:xfrm rot="5400000" flipV="1">
            <a:off x="2881822" y="3199881"/>
            <a:ext cx="360362" cy="1331912"/>
          </a:xfrm>
          <a:prstGeom prst="leftBracket">
            <a:avLst>
              <a:gd name="adj" fmla="val 30800"/>
            </a:avLst>
          </a:prstGeom>
          <a:solidFill>
            <a:schemeClr val="bg2"/>
          </a:solidFill>
          <a:ln w="15875">
            <a:solidFill>
              <a:srgbClr val="9D0A7D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0" fontAlgn="auto" hangingPunct="0">
              <a:spcBef>
                <a:spcPts val="0"/>
              </a:spcBef>
              <a:spcAft>
                <a:spcPct val="40000"/>
              </a:spcAft>
              <a:defRPr/>
            </a:pPr>
            <a:endParaRPr lang="en-US" altLang="fr-FR" b="0" kern="0" dirty="0" smtClean="0">
              <a:solidFill>
                <a:srgbClr val="7D0055"/>
              </a:solidFill>
            </a:endParaRPr>
          </a:p>
        </p:txBody>
      </p:sp>
      <p:sp>
        <p:nvSpPr>
          <p:cNvPr id="51" name="Line 9"/>
          <p:cNvSpPr>
            <a:spLocks noChangeShapeType="1"/>
          </p:cNvSpPr>
          <p:nvPr/>
        </p:nvSpPr>
        <p:spPr bwMode="auto">
          <a:xfrm>
            <a:off x="2960347" y="3488597"/>
            <a:ext cx="0" cy="179387"/>
          </a:xfrm>
          <a:prstGeom prst="line">
            <a:avLst/>
          </a:prstGeom>
          <a:noFill/>
          <a:ln w="15875">
            <a:solidFill>
              <a:srgbClr val="9D0A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spcAft>
                <a:spcPct val="40000"/>
              </a:spcAft>
            </a:pPr>
            <a:endParaRPr lang="en-US" sz="800" b="0" dirty="0" smtClean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2023600" y="4489379"/>
            <a:ext cx="628698" cy="338554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 anchorCtr="1">
            <a:spAutoFit/>
          </a:bodyPr>
          <a:lstStyle>
            <a:lvl1pPr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fr-FR" sz="16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BOP</a:t>
            </a:r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3428923" y="4499215"/>
            <a:ext cx="628698" cy="338554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 anchorCtr="1">
            <a:spAutoFit/>
          </a:bodyPr>
          <a:lstStyle>
            <a:lvl1pPr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fr-FR" sz="16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BOP</a:t>
            </a:r>
          </a:p>
        </p:txBody>
      </p:sp>
      <p:sp>
        <p:nvSpPr>
          <p:cNvPr id="54" name="Line 12"/>
          <p:cNvSpPr>
            <a:spLocks noChangeShapeType="1"/>
          </p:cNvSpPr>
          <p:nvPr/>
        </p:nvSpPr>
        <p:spPr bwMode="auto">
          <a:xfrm>
            <a:off x="2909603" y="4835463"/>
            <a:ext cx="0" cy="179388"/>
          </a:xfrm>
          <a:prstGeom prst="line">
            <a:avLst/>
          </a:prstGeom>
          <a:noFill/>
          <a:ln w="15875">
            <a:solidFill>
              <a:srgbClr val="9D0A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spcAft>
                <a:spcPct val="40000"/>
              </a:spcAft>
            </a:pPr>
            <a:endParaRPr lang="en-US" sz="800" b="0" dirty="0" smtClean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6" name="AutoShape 16"/>
          <p:cNvSpPr>
            <a:spLocks/>
          </p:cNvSpPr>
          <p:nvPr/>
        </p:nvSpPr>
        <p:spPr bwMode="auto">
          <a:xfrm rot="5400000" flipV="1">
            <a:off x="2881822" y="4542283"/>
            <a:ext cx="360362" cy="1331912"/>
          </a:xfrm>
          <a:prstGeom prst="leftBracket">
            <a:avLst>
              <a:gd name="adj" fmla="val 30800"/>
            </a:avLst>
          </a:prstGeom>
          <a:solidFill>
            <a:schemeClr val="bg2"/>
          </a:solidFill>
          <a:ln w="15875">
            <a:solidFill>
              <a:srgbClr val="9D0A7D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0" fontAlgn="auto" hangingPunct="0">
              <a:spcBef>
                <a:spcPts val="0"/>
              </a:spcBef>
              <a:spcAft>
                <a:spcPct val="40000"/>
              </a:spcAft>
              <a:defRPr/>
            </a:pPr>
            <a:endParaRPr lang="en-US" altLang="fr-FR" b="0" kern="0" dirty="0" smtClean="0">
              <a:solidFill>
                <a:srgbClr val="FFFFFF"/>
              </a:solidFill>
            </a:endParaRP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2159854" y="5654882"/>
            <a:ext cx="492444" cy="338554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 anchorCtr="1">
            <a:spAutoFit/>
          </a:bodyPr>
          <a:lstStyle>
            <a:lvl1pPr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fr-FR" sz="16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UO</a:t>
            </a:r>
          </a:p>
        </p:txBody>
      </p: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3379234" y="5666726"/>
            <a:ext cx="640316" cy="338554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 anchor="ctr" anchorCtr="1">
            <a:spAutoFit/>
          </a:bodyPr>
          <a:lstStyle>
            <a:lvl1pPr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fr-FR" sz="16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UO</a:t>
            </a:r>
          </a:p>
        </p:txBody>
      </p:sp>
      <p:sp>
        <p:nvSpPr>
          <p:cNvPr id="59" name="Line 19"/>
          <p:cNvSpPr>
            <a:spLocks noChangeShapeType="1"/>
          </p:cNvSpPr>
          <p:nvPr/>
        </p:nvSpPr>
        <p:spPr bwMode="auto">
          <a:xfrm>
            <a:off x="815789" y="2707604"/>
            <a:ext cx="6955287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5746" tIns="47874" rIns="95746" bIns="47874"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ct val="40000"/>
              </a:spcAft>
              <a:defRPr/>
            </a:pPr>
            <a:endParaRPr lang="en-US" sz="800" b="0" kern="0" dirty="0" smtClean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0" name="Text Box 20"/>
          <p:cNvSpPr txBox="1">
            <a:spLocks noChangeArrowheads="1"/>
          </p:cNvSpPr>
          <p:nvPr/>
        </p:nvSpPr>
        <p:spPr bwMode="auto">
          <a:xfrm>
            <a:off x="25585" y="3299579"/>
            <a:ext cx="1385383" cy="74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6" tIns="47874" rIns="95746" bIns="47874"/>
          <a:lstStyle>
            <a:defPPr>
              <a:defRPr lang="fr-FR"/>
            </a:defPPr>
            <a:lvl1pPr algn="ctr" defTabSz="957263">
              <a:spcAft>
                <a:spcPts val="0"/>
              </a:spcAft>
              <a:defRPr sz="1600">
                <a:solidFill>
                  <a:srgbClr val="D6A300"/>
                </a:solidFill>
                <a:ea typeface="MS PGothic" pitchFamily="34" charset="-128"/>
                <a:cs typeface="Arial" charset="0"/>
              </a:defRPr>
            </a:lvl1pPr>
            <a:lvl2pPr marL="742950" indent="-28575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defRPr/>
            </a:pPr>
            <a:r>
              <a:rPr lang="ru-RU" altLang="fr-FR" sz="1500" b="0" kern="0" dirty="0" smtClean="0">
                <a:solidFill>
                  <a:srgbClr val="933E81">
                    <a:lumMod val="75000"/>
                  </a:srgbClr>
                </a:solidFill>
              </a:rPr>
              <a:t>Исполнительный </a:t>
            </a:r>
            <a:r>
              <a:rPr lang="ru-RU" altLang="fr-FR" sz="1500" b="0" kern="0" dirty="0" smtClean="0">
                <a:solidFill>
                  <a:srgbClr val="933E81">
                    <a:lumMod val="75000"/>
                  </a:srgbClr>
                </a:solidFill>
              </a:rPr>
              <a:t>уровень</a:t>
            </a:r>
            <a:endParaRPr lang="en-US" altLang="fr-FR" sz="1500" b="0" kern="0" dirty="0">
              <a:solidFill>
                <a:srgbClr val="933E81">
                  <a:lumMod val="75000"/>
                </a:srgbClr>
              </a:solidFill>
            </a:endParaRPr>
          </a:p>
        </p:txBody>
      </p:sp>
      <p:sp>
        <p:nvSpPr>
          <p:cNvPr id="61" name="Text Box 21"/>
          <p:cNvSpPr txBox="1">
            <a:spLocks noChangeArrowheads="1"/>
          </p:cNvSpPr>
          <p:nvPr/>
        </p:nvSpPr>
        <p:spPr bwMode="auto">
          <a:xfrm>
            <a:off x="91723" y="4894751"/>
            <a:ext cx="1741465" cy="81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6" tIns="47874" rIns="95746" bIns="47874"/>
          <a:lstStyle>
            <a:defPPr>
              <a:defRPr lang="fr-FR"/>
            </a:defPPr>
            <a:lvl1pPr algn="ctr" defTabSz="957263">
              <a:spcAft>
                <a:spcPts val="0"/>
              </a:spcAft>
              <a:defRPr sz="1600">
                <a:solidFill>
                  <a:srgbClr val="D6A300"/>
                </a:solidFill>
                <a:ea typeface="MS PGothic" pitchFamily="34" charset="-128"/>
                <a:cs typeface="Arial" charset="0"/>
              </a:defRPr>
            </a:lvl1pPr>
            <a:lvl2pPr marL="742950" indent="-28575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fontAlgn="auto">
              <a:spcBef>
                <a:spcPts val="0"/>
              </a:spcBef>
              <a:defRPr/>
            </a:pPr>
            <a:r>
              <a:rPr lang="ru-RU" altLang="fr-FR" sz="1500" b="0" kern="0" dirty="0" smtClean="0">
                <a:solidFill>
                  <a:srgbClr val="933E81">
                    <a:lumMod val="75000"/>
                  </a:srgbClr>
                </a:solidFill>
              </a:rPr>
              <a:t>Центральный или </a:t>
            </a:r>
            <a:r>
              <a:rPr lang="ru-RU" altLang="fr-FR" sz="1500" b="0" kern="0" dirty="0" err="1" smtClean="0">
                <a:solidFill>
                  <a:srgbClr val="933E81">
                    <a:lumMod val="75000"/>
                  </a:srgbClr>
                </a:solidFill>
              </a:rPr>
              <a:t>территориаль</a:t>
            </a:r>
            <a:endParaRPr lang="ru-RU" altLang="fr-FR" sz="1500" b="0" kern="0" dirty="0" smtClean="0">
              <a:solidFill>
                <a:srgbClr val="933E81">
                  <a:lumMod val="75000"/>
                </a:srgbClr>
              </a:solidFill>
            </a:endParaRPr>
          </a:p>
          <a:p>
            <a:pPr algn="l" fontAlgn="auto">
              <a:spcBef>
                <a:spcPts val="0"/>
              </a:spcBef>
              <a:defRPr/>
            </a:pPr>
            <a:r>
              <a:rPr lang="ru-RU" altLang="fr-FR" sz="1500" b="0" kern="0" dirty="0" err="1" smtClean="0">
                <a:solidFill>
                  <a:srgbClr val="933E81">
                    <a:lumMod val="75000"/>
                  </a:srgbClr>
                </a:solidFill>
              </a:rPr>
              <a:t>ный</a:t>
            </a:r>
            <a:r>
              <a:rPr lang="ru-RU" altLang="fr-FR" sz="1500" b="0" kern="0" dirty="0" smtClean="0">
                <a:solidFill>
                  <a:srgbClr val="933E81">
                    <a:lumMod val="75000"/>
                  </a:srgbClr>
                </a:solidFill>
              </a:rPr>
              <a:t> </a:t>
            </a:r>
            <a:r>
              <a:rPr lang="ru-RU" altLang="fr-FR" sz="1500" b="0" kern="0" dirty="0" smtClean="0">
                <a:solidFill>
                  <a:srgbClr val="933E81">
                    <a:lumMod val="75000"/>
                  </a:srgbClr>
                </a:solidFill>
              </a:rPr>
              <a:t>уровень</a:t>
            </a:r>
            <a:endParaRPr lang="en-US" altLang="fr-FR" sz="1500" b="0" kern="0" dirty="0">
              <a:solidFill>
                <a:srgbClr val="933E81">
                  <a:lumMod val="75000"/>
                </a:srgbClr>
              </a:solidFill>
            </a:endParaRPr>
          </a:p>
        </p:txBody>
      </p:sp>
      <p:sp>
        <p:nvSpPr>
          <p:cNvPr id="62" name="Text Box 22"/>
          <p:cNvSpPr txBox="1">
            <a:spLocks noChangeArrowheads="1"/>
          </p:cNvSpPr>
          <p:nvPr/>
        </p:nvSpPr>
        <p:spPr bwMode="auto">
          <a:xfrm>
            <a:off x="6082088" y="4365134"/>
            <a:ext cx="1946430" cy="194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6" tIns="47874" rIns="95746" bIns="47874">
            <a:noAutofit/>
          </a:bodyPr>
          <a:lstStyle>
            <a:defPPr>
              <a:defRPr lang="fr-FR"/>
            </a:defPPr>
            <a:lvl1pPr defTabSz="957263">
              <a:spcAft>
                <a:spcPct val="40000"/>
              </a:spcAft>
              <a:defRPr sz="1400" b="0">
                <a:solidFill>
                  <a:srgbClr val="1C782D"/>
                </a:solidFill>
                <a:ea typeface="MS PGothic" pitchFamily="34" charset="-128"/>
                <a:cs typeface="Arial" charset="0"/>
              </a:defRPr>
            </a:lvl1pPr>
            <a:lvl2pPr marL="742950" indent="-28575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fontAlgn="auto">
              <a:spcBef>
                <a:spcPts val="0"/>
              </a:spcBef>
              <a:defRPr/>
            </a:pPr>
            <a:r>
              <a:rPr lang="ru-RU" altLang="fr-FR" sz="1200" kern="0" dirty="0" smtClean="0"/>
              <a:t>Около </a:t>
            </a:r>
            <a:r>
              <a:rPr lang="en-US" altLang="fr-FR" sz="1200" b="1" kern="0" dirty="0" smtClean="0"/>
              <a:t>2000</a:t>
            </a:r>
            <a:r>
              <a:rPr lang="en-US" altLang="fr-FR" sz="1200" kern="0" dirty="0" smtClean="0"/>
              <a:t> BOP : </a:t>
            </a:r>
          </a:p>
          <a:p>
            <a:pPr marL="285750" indent="-285750" algn="l" fontAlgn="auto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fr-FR" sz="1200" b="1" kern="0" dirty="0" smtClean="0"/>
              <a:t>300</a:t>
            </a:r>
            <a:r>
              <a:rPr lang="en-US" altLang="fr-FR" sz="1200" kern="0" dirty="0" smtClean="0"/>
              <a:t> </a:t>
            </a:r>
            <a:r>
              <a:rPr lang="ru-RU" altLang="fr-FR" sz="1200" kern="0" dirty="0" smtClean="0"/>
              <a:t>центральных</a:t>
            </a:r>
            <a:endParaRPr lang="en-US" altLang="fr-FR" sz="1200" kern="0" dirty="0" smtClean="0"/>
          </a:p>
          <a:p>
            <a:pPr marL="285750" indent="-285750" algn="l" fontAlgn="auto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fr-FR" sz="1200" b="1" kern="0" dirty="0" smtClean="0"/>
              <a:t>1700</a:t>
            </a:r>
            <a:r>
              <a:rPr lang="en-US" altLang="fr-FR" sz="1200" kern="0" dirty="0" smtClean="0"/>
              <a:t> : </a:t>
            </a:r>
            <a:r>
              <a:rPr lang="ru-RU" altLang="fr-FR" sz="1200" kern="0" dirty="0" smtClean="0"/>
              <a:t>местных</a:t>
            </a:r>
            <a:endParaRPr lang="en-US" altLang="fr-FR" sz="1200" kern="0" dirty="0" smtClean="0"/>
          </a:p>
          <a:p>
            <a:pPr algn="l" fontAlgn="auto">
              <a:spcBef>
                <a:spcPts val="0"/>
              </a:spcBef>
              <a:defRPr/>
            </a:pPr>
            <a:r>
              <a:rPr lang="en-US" altLang="fr-FR" sz="1200" kern="0" dirty="0" smtClean="0"/>
              <a:t>- </a:t>
            </a:r>
            <a:r>
              <a:rPr lang="en-US" altLang="fr-FR" sz="1200" b="1" kern="0" dirty="0" smtClean="0"/>
              <a:t>160</a:t>
            </a:r>
            <a:r>
              <a:rPr lang="en-US" altLang="fr-FR" sz="1200" kern="0" dirty="0" smtClean="0"/>
              <a:t> </a:t>
            </a:r>
            <a:r>
              <a:rPr lang="ru-RU" altLang="fr-FR" sz="1200" kern="0" dirty="0" smtClean="0"/>
              <a:t>межрегиональных</a:t>
            </a:r>
            <a:r>
              <a:rPr lang="en-US" altLang="fr-FR" sz="1200" kern="0" dirty="0" smtClean="0"/>
              <a:t>,</a:t>
            </a:r>
          </a:p>
          <a:p>
            <a:pPr algn="l" fontAlgn="auto">
              <a:spcBef>
                <a:spcPts val="0"/>
              </a:spcBef>
              <a:defRPr/>
            </a:pPr>
            <a:r>
              <a:rPr lang="en-US" altLang="fr-FR" sz="1200" kern="0" dirty="0" smtClean="0"/>
              <a:t>- </a:t>
            </a:r>
            <a:r>
              <a:rPr lang="en-US" altLang="fr-FR" sz="1200" b="1" kern="0" dirty="0" smtClean="0"/>
              <a:t>1200</a:t>
            </a:r>
            <a:r>
              <a:rPr lang="en-US" altLang="fr-FR" sz="1200" kern="0" dirty="0" smtClean="0"/>
              <a:t> </a:t>
            </a:r>
            <a:r>
              <a:rPr lang="ru-RU" altLang="fr-FR" sz="1200" kern="0" dirty="0" smtClean="0"/>
              <a:t>регионов</a:t>
            </a:r>
            <a:endParaRPr lang="en-US" altLang="fr-FR" sz="1200" kern="0" dirty="0" smtClean="0"/>
          </a:p>
          <a:p>
            <a:pPr algn="l" fontAlgn="auto">
              <a:spcBef>
                <a:spcPts val="0"/>
              </a:spcBef>
              <a:defRPr/>
            </a:pPr>
            <a:r>
              <a:rPr lang="en-US" altLang="fr-FR" sz="1200" kern="0" dirty="0" smtClean="0"/>
              <a:t>- </a:t>
            </a:r>
            <a:r>
              <a:rPr lang="en-US" altLang="fr-FR" sz="1200" b="1" kern="0" dirty="0" smtClean="0"/>
              <a:t>300</a:t>
            </a:r>
            <a:r>
              <a:rPr lang="en-US" altLang="fr-FR" sz="1200" kern="0" dirty="0" smtClean="0"/>
              <a:t> </a:t>
            </a:r>
            <a:r>
              <a:rPr lang="ru-RU" altLang="fr-FR" sz="1200" kern="0" dirty="0" smtClean="0"/>
              <a:t>департаментов</a:t>
            </a:r>
            <a:endParaRPr lang="en-US" altLang="fr-FR" sz="1200" kern="0" dirty="0" smtClean="0"/>
          </a:p>
          <a:p>
            <a:pPr fontAlgn="auto">
              <a:spcBef>
                <a:spcPts val="0"/>
              </a:spcBef>
              <a:defRPr/>
            </a:pPr>
            <a:endParaRPr lang="en-US" altLang="fr-FR" sz="1200" kern="0" dirty="0"/>
          </a:p>
        </p:txBody>
      </p:sp>
      <p:sp>
        <p:nvSpPr>
          <p:cNvPr id="63" name="Text Box 23"/>
          <p:cNvSpPr txBox="1">
            <a:spLocks noChangeArrowheads="1"/>
          </p:cNvSpPr>
          <p:nvPr/>
        </p:nvSpPr>
        <p:spPr bwMode="auto">
          <a:xfrm>
            <a:off x="6084096" y="2928068"/>
            <a:ext cx="1686979" cy="92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6" tIns="47874" rIns="95746" bIns="47874" anchor="ctr">
            <a:noAutofit/>
          </a:bodyPr>
          <a:lstStyle>
            <a:lvl1pPr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fr-FR" sz="1200" dirty="0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171</a:t>
            </a:r>
            <a:r>
              <a:rPr lang="en-US" altLang="fr-FR" sz="1200" b="0" dirty="0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ru-RU" altLang="fr-FR" sz="1200" b="0" dirty="0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Программа</a:t>
            </a:r>
            <a:r>
              <a:rPr lang="ru-RU" altLang="fr-FR" sz="1200" b="0" dirty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ru-RU" altLang="fr-FR" sz="1200" b="0" dirty="0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в</a:t>
            </a:r>
            <a:r>
              <a:rPr lang="en-US" altLang="fr-FR" sz="1200" b="0" dirty="0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 2017</a:t>
            </a:r>
            <a:r>
              <a:rPr lang="ru-RU" altLang="fr-FR" sz="1200" b="0" dirty="0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 г.</a:t>
            </a:r>
            <a:r>
              <a:rPr lang="en-US" altLang="fr-FR" sz="1200" b="0" dirty="0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 (122 </a:t>
            </a:r>
            <a:r>
              <a:rPr lang="ru-RU" altLang="fr-FR" sz="1200" b="0" dirty="0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для бюджета</a:t>
            </a:r>
            <a:r>
              <a:rPr lang="en-US" altLang="fr-FR" sz="1200" b="0" dirty="0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 Gal )</a:t>
            </a:r>
          </a:p>
          <a:p>
            <a:pPr marL="285750" indent="-285750" algn="l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en-US" altLang="fr-FR" sz="1200" dirty="0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378 </a:t>
            </a:r>
            <a:r>
              <a:rPr lang="ru-RU" altLang="fr-FR" sz="1200" dirty="0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Задач</a:t>
            </a:r>
            <a:endParaRPr lang="en-US" altLang="fr-FR" sz="1200" dirty="0" smtClean="0">
              <a:solidFill>
                <a:srgbClr val="1C782D"/>
              </a:solidFill>
              <a:latin typeface="Arial" charset="0"/>
              <a:ea typeface="MS PGothic" pitchFamily="34" charset="-128"/>
            </a:endParaRPr>
          </a:p>
          <a:p>
            <a:pPr marL="285750" indent="-285750" algn="l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en-US" altLang="fr-FR" sz="1200" dirty="0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736 </a:t>
            </a:r>
            <a:r>
              <a:rPr lang="ru-RU" altLang="fr-FR" sz="1200" dirty="0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Показателей</a:t>
            </a:r>
            <a:endParaRPr lang="en-US" altLang="fr-FR" sz="1200" dirty="0" smtClean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9050" y="1165253"/>
            <a:ext cx="7905750" cy="5149379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55" name="AutoShape 13"/>
          <p:cNvSpPr>
            <a:spLocks noChangeArrowheads="1"/>
          </p:cNvSpPr>
          <p:nvPr/>
        </p:nvSpPr>
        <p:spPr bwMode="auto">
          <a:xfrm>
            <a:off x="1410969" y="1367555"/>
            <a:ext cx="526247" cy="4945330"/>
          </a:xfrm>
          <a:prstGeom prst="upDownArrow">
            <a:avLst>
              <a:gd name="adj1" fmla="val 30000"/>
              <a:gd name="adj2" fmla="val 86917"/>
            </a:avLst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5875">
            <a:noFill/>
            <a:miter lim="800000"/>
            <a:headEnd/>
            <a:tailEnd/>
          </a:ln>
        </p:spPr>
        <p:txBody>
          <a:bodyPr wrap="none" lIns="98568" tIns="50073" rIns="98568" bIns="50073" anchor="ctr"/>
          <a:lstStyle>
            <a:lvl1pPr defTabSz="100171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defTabSz="100171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100171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100171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100171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100171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100171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100171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100171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0" fontAlgn="auto" hangingPunct="0">
              <a:spcBef>
                <a:spcPts val="0"/>
              </a:spcBef>
              <a:spcAft>
                <a:spcPct val="40000"/>
              </a:spcAft>
              <a:defRPr/>
            </a:pPr>
            <a:endParaRPr lang="en-US" altLang="fr-FR" sz="1800" b="0" kern="0" dirty="0" smtClean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815790" y="4244362"/>
            <a:ext cx="6955286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5746" tIns="47874" rIns="95746" bIns="47874"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ct val="40000"/>
              </a:spcAft>
              <a:defRPr/>
            </a:pPr>
            <a:endParaRPr lang="en-US" sz="800" b="0" kern="0" dirty="0" smtClean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25586" y="1700779"/>
            <a:ext cx="1464052" cy="73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6" tIns="47874" rIns="95746" bIns="47874"/>
          <a:lstStyle>
            <a:defPPr>
              <a:defRPr lang="fr-FR"/>
            </a:defPPr>
            <a:lvl1pPr algn="ctr" defTabSz="957263">
              <a:spcAft>
                <a:spcPts val="0"/>
              </a:spcAft>
              <a:defRPr sz="1600">
                <a:solidFill>
                  <a:srgbClr val="D6A300"/>
                </a:solidFill>
                <a:ea typeface="MS PGothic" pitchFamily="34" charset="-128"/>
                <a:cs typeface="Arial" charset="0"/>
              </a:defRPr>
            </a:lvl1pPr>
            <a:lvl2pPr marL="742950" indent="-28575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defRPr/>
            </a:pPr>
            <a:r>
              <a:rPr lang="ru-RU" altLang="fr-FR" sz="1500" b="0" kern="0" dirty="0" smtClean="0">
                <a:solidFill>
                  <a:srgbClr val="933E81">
                    <a:lumMod val="75000"/>
                  </a:srgbClr>
                </a:solidFill>
              </a:rPr>
              <a:t>Политический уровень</a:t>
            </a:r>
            <a:endParaRPr lang="en-US" altLang="fr-FR" sz="1500" b="0" kern="0" dirty="0">
              <a:solidFill>
                <a:srgbClr val="933E81">
                  <a:lumMod val="75000"/>
                </a:srgbClr>
              </a:solidFill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4204999" y="1367555"/>
            <a:ext cx="1891001" cy="130044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anchor="ctr"/>
          <a:lstStyle>
            <a:lvl1pPr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>
              <a:spcAft>
                <a:spcPct val="40000"/>
              </a:spcAft>
            </a:pPr>
            <a:r>
              <a:rPr lang="ru-RU" altLang="fr-FR" sz="1200" dirty="0" smtClean="0">
                <a:solidFill>
                  <a:srgbClr val="7D0055"/>
                </a:solidFill>
                <a:latin typeface="Arial" charset="0"/>
                <a:ea typeface="MS PGothic" pitchFamily="34" charset="-128"/>
              </a:rPr>
              <a:t>Поручение:</a:t>
            </a:r>
            <a:r>
              <a:rPr lang="en-US" altLang="fr-FR" sz="1200" b="0" dirty="0" smtClean="0">
                <a:solidFill>
                  <a:srgbClr val="7D0055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ru-RU" altLang="fr-FR" sz="1200" b="0" dirty="0" smtClean="0">
                <a:solidFill>
                  <a:srgbClr val="7D0055"/>
                </a:solidFill>
                <a:latin typeface="Arial" charset="0"/>
                <a:ea typeface="MS PGothic" pitchFamily="34" charset="-128"/>
              </a:rPr>
              <a:t>область государственной политики</a:t>
            </a:r>
            <a:endParaRPr lang="en-US" altLang="fr-FR" sz="1200" dirty="0" smtClean="0">
              <a:solidFill>
                <a:srgbClr val="7D0055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6084095" y="1512066"/>
            <a:ext cx="1944689" cy="92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6" tIns="47874" rIns="95746" bIns="47874" anchor="ctr">
            <a:noAutofit/>
          </a:bodyPr>
          <a:lstStyle>
            <a:lvl1pPr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>
              <a:spcAft>
                <a:spcPct val="40000"/>
              </a:spcAft>
            </a:pPr>
            <a:r>
              <a:rPr lang="en-US" altLang="fr-FR" sz="1200" dirty="0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49 </a:t>
            </a:r>
            <a:r>
              <a:rPr lang="ru-RU" altLang="fr-FR" sz="1200" b="0" dirty="0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поручений в</a:t>
            </a:r>
            <a:r>
              <a:rPr lang="en-US" altLang="fr-FR" sz="1200" b="0" dirty="0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 2017</a:t>
            </a:r>
            <a:r>
              <a:rPr lang="ru-RU" altLang="fr-FR" sz="1200" b="0" dirty="0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 г</a:t>
            </a:r>
            <a:r>
              <a:rPr lang="en-US" altLang="fr-FR" sz="1200" b="0" dirty="0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 (31 </a:t>
            </a:r>
            <a:r>
              <a:rPr lang="ru-RU" altLang="fr-FR" sz="1200" b="0" dirty="0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для всего бюджета</a:t>
            </a:r>
            <a:r>
              <a:rPr lang="en-US" altLang="fr-FR" sz="1200" b="0" dirty="0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)</a:t>
            </a:r>
          </a:p>
          <a:p>
            <a:pPr marL="285750" indent="-285750" algn="l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en-US" altLang="fr-FR" sz="1200" dirty="0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90</a:t>
            </a:r>
            <a:r>
              <a:rPr lang="en-US" altLang="fr-FR" sz="1200" dirty="0" smtClean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ru-RU" altLang="fr-FR" sz="1200" dirty="0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Показателей</a:t>
            </a:r>
            <a:r>
              <a:rPr lang="en-US" altLang="fr-FR" sz="1200" dirty="0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 (</a:t>
            </a:r>
            <a:r>
              <a:rPr lang="ru-RU" altLang="fr-FR" sz="1200" dirty="0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в </a:t>
            </a:r>
            <a:r>
              <a:rPr lang="ru-RU" altLang="fr-FR" sz="1200" dirty="0" err="1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т.ч</a:t>
            </a:r>
            <a:r>
              <a:rPr lang="ru-RU" altLang="fr-FR" sz="1200" dirty="0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.</a:t>
            </a:r>
            <a:r>
              <a:rPr lang="en-US" altLang="fr-FR" sz="1200" dirty="0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 23 </a:t>
            </a:r>
            <a:r>
              <a:rPr lang="ru-RU" altLang="fr-FR" sz="1200" i="1" dirty="0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конкретных</a:t>
            </a:r>
            <a:r>
              <a:rPr lang="en-US" altLang="fr-FR" sz="1200" dirty="0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ru-RU" altLang="fr-FR" sz="1200" dirty="0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показателя</a:t>
            </a:r>
            <a:r>
              <a:rPr lang="en-US" altLang="fr-FR" sz="1200" dirty="0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)</a:t>
            </a:r>
            <a:endParaRPr lang="en-US" altLang="fr-FR" sz="1200" dirty="0" smtClean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2460877" y="1549141"/>
            <a:ext cx="1202253" cy="338554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 anchorCtr="1">
            <a:spAutoFit/>
          </a:bodyPr>
          <a:lstStyle>
            <a:lvl1pPr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ru-RU" altLang="fr-FR" sz="16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МИНИСТР</a:t>
            </a:r>
            <a:endParaRPr lang="en-US" altLang="fr-FR" sz="1600" dirty="0" smtClean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>
            <a:off x="3088512" y="1962583"/>
            <a:ext cx="0" cy="179387"/>
          </a:xfrm>
          <a:prstGeom prst="line">
            <a:avLst/>
          </a:prstGeom>
          <a:noFill/>
          <a:ln w="15875">
            <a:solidFill>
              <a:srgbClr val="9D0A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spcAft>
                <a:spcPct val="40000"/>
              </a:spcAft>
            </a:pPr>
            <a:endParaRPr lang="en-US" sz="800" b="0" dirty="0" smtClean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2" name="AutoShape 8"/>
          <p:cNvSpPr>
            <a:spLocks/>
          </p:cNvSpPr>
          <p:nvPr/>
        </p:nvSpPr>
        <p:spPr bwMode="auto">
          <a:xfrm rot="5400000" flipV="1">
            <a:off x="2880231" y="1661045"/>
            <a:ext cx="360362" cy="1331912"/>
          </a:xfrm>
          <a:prstGeom prst="leftBracket">
            <a:avLst>
              <a:gd name="adj" fmla="val 30800"/>
            </a:avLst>
          </a:prstGeom>
          <a:solidFill>
            <a:schemeClr val="bg2"/>
          </a:solidFill>
          <a:ln w="15875">
            <a:solidFill>
              <a:srgbClr val="9D0A7D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0" fontAlgn="auto" hangingPunct="0">
              <a:spcBef>
                <a:spcPts val="0"/>
              </a:spcBef>
              <a:spcAft>
                <a:spcPct val="40000"/>
              </a:spcAft>
              <a:defRPr/>
            </a:pPr>
            <a:endParaRPr lang="en-US" altLang="fr-FR" b="0" kern="0" dirty="0" smtClean="0">
              <a:solidFill>
                <a:srgbClr val="7D0055"/>
              </a:solidFill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869711" y="3000978"/>
            <a:ext cx="936475" cy="338554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 anchorCtr="1">
            <a:spAutoFit/>
          </a:bodyPr>
          <a:lstStyle>
            <a:lvl1pPr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fr-FR" sz="16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RPROG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743824" y="2610865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ПАРЛАМЕНТОМ</a:t>
            </a:r>
            <a:endParaRPr lang="fr-FR" sz="1200" dirty="0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5" name="Flèche droite 4"/>
          <p:cNvSpPr/>
          <p:nvPr/>
        </p:nvSpPr>
        <p:spPr bwMode="auto">
          <a:xfrm rot="2054105">
            <a:off x="7672057" y="2115416"/>
            <a:ext cx="866775" cy="18582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34" name="Flèche droite 33"/>
          <p:cNvSpPr/>
          <p:nvPr/>
        </p:nvSpPr>
        <p:spPr bwMode="auto">
          <a:xfrm rot="19506502">
            <a:off x="7670116" y="3161254"/>
            <a:ext cx="866775" cy="18582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7795738" y="1604748"/>
            <a:ext cx="1467796" cy="44512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>
              <a:spcAft>
                <a:spcPct val="40000"/>
              </a:spcAft>
            </a:pPr>
            <a:r>
              <a:rPr lang="ru-RU" altLang="fr-FR" sz="1050" dirty="0" smtClean="0">
                <a:solidFill>
                  <a:srgbClr val="7D0055"/>
                </a:solidFill>
                <a:latin typeface="Arial" charset="0"/>
                <a:ea typeface="MS PGothic" pitchFamily="34" charset="-128"/>
              </a:rPr>
              <a:t>Контролируется</a:t>
            </a:r>
            <a:endParaRPr lang="en-US" altLang="fr-FR" sz="1050" dirty="0" smtClean="0">
              <a:solidFill>
                <a:srgbClr val="7D0055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925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143501" y="3797754"/>
            <a:ext cx="4086224" cy="2507796"/>
          </a:xfrm>
        </p:spPr>
        <p:txBody>
          <a:bodyPr>
            <a:normAutofit/>
          </a:bodyPr>
          <a:lstStyle/>
          <a:p>
            <a:r>
              <a:rPr lang="fr-FR" sz="1200" dirty="0" smtClean="0"/>
              <a:t>1. Prévenir </a:t>
            </a:r>
            <a:r>
              <a:rPr lang="fr-FR" sz="1200" dirty="0"/>
              <a:t>et lutter contre les comportements auto et </a:t>
            </a:r>
            <a:r>
              <a:rPr lang="fr-FR" sz="1200" dirty="0" err="1"/>
              <a:t>hétero</a:t>
            </a:r>
            <a:r>
              <a:rPr lang="fr-FR" sz="1200" dirty="0"/>
              <a:t>-agressifs ;</a:t>
            </a:r>
          </a:p>
          <a:p>
            <a:r>
              <a:rPr lang="fr-FR" sz="1200" dirty="0" smtClean="0"/>
              <a:t>2. Développer </a:t>
            </a:r>
            <a:r>
              <a:rPr lang="fr-FR" sz="1200" dirty="0"/>
              <a:t>l’activité des SPIP et accompagner la mise en œuvre de la loi relative à l’individualisation des peines et renforçant les sanctions pénales ;</a:t>
            </a:r>
          </a:p>
          <a:p>
            <a:r>
              <a:rPr lang="fr-FR" sz="1200" dirty="0" smtClean="0"/>
              <a:t>3. Améliorer </a:t>
            </a:r>
            <a:r>
              <a:rPr lang="fr-FR" sz="1200" dirty="0"/>
              <a:t>les conditions de détentions ; </a:t>
            </a:r>
          </a:p>
          <a:p>
            <a:r>
              <a:rPr lang="fr-FR" sz="1200" dirty="0" smtClean="0"/>
              <a:t>4. Assurer </a:t>
            </a:r>
            <a:r>
              <a:rPr lang="fr-FR" sz="1200" dirty="0"/>
              <a:t>de bonnes conditions de travail ;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5. Mettre </a:t>
            </a:r>
            <a:r>
              <a:rPr lang="fr-FR" sz="1200" b="1" dirty="0">
                <a:solidFill>
                  <a:srgbClr val="FF0000"/>
                </a:solidFill>
              </a:rPr>
              <a:t>en place le plan de lutte anti-terroriste </a:t>
            </a:r>
            <a:r>
              <a:rPr lang="fr-FR" sz="1200" dirty="0">
                <a:solidFill>
                  <a:srgbClr val="FF0000"/>
                </a:solidFill>
              </a:rPr>
              <a:t>;</a:t>
            </a:r>
          </a:p>
          <a:p>
            <a:r>
              <a:rPr lang="fr-FR" sz="1200" dirty="0" smtClean="0"/>
              <a:t>6. Maitriser </a:t>
            </a:r>
            <a:r>
              <a:rPr lang="fr-FR" sz="1200" dirty="0"/>
              <a:t>les heures supplémentaires ;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7. Engager </a:t>
            </a:r>
            <a:r>
              <a:rPr lang="fr-FR" sz="1200" b="1" dirty="0">
                <a:solidFill>
                  <a:srgbClr val="FF0000"/>
                </a:solidFill>
              </a:rPr>
              <a:t>la DAP dans une démarche de développement durable </a:t>
            </a:r>
            <a:r>
              <a:rPr lang="fr-FR" sz="1200" b="1" dirty="0" smtClean="0">
                <a:solidFill>
                  <a:srgbClr val="FF0000"/>
                </a:solidFill>
              </a:rPr>
              <a:t>;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9355" y="214390"/>
            <a:ext cx="8139113" cy="703716"/>
          </a:xfrm>
        </p:spPr>
        <p:txBody>
          <a:bodyPr/>
          <a:lstStyle/>
          <a:p>
            <a:r>
              <a:rPr lang="ru-RU" dirty="0" smtClean="0"/>
              <a:t>Программа</a:t>
            </a:r>
            <a:r>
              <a:rPr lang="fr-FR" dirty="0" smtClean="0"/>
              <a:t> 107</a:t>
            </a:r>
            <a:r>
              <a:rPr lang="ru-RU" dirty="0" smtClean="0"/>
              <a:t> «Тюрьмы»</a:t>
            </a:r>
            <a:r>
              <a:rPr lang="fr-FR" dirty="0" smtClean="0"/>
              <a:t>: </a:t>
            </a:r>
            <a:r>
              <a:rPr lang="ru-RU" dirty="0" smtClean="0"/>
              <a:t>соответствие</a:t>
            </a:r>
            <a:r>
              <a:rPr lang="fr-FR" dirty="0" smtClean="0"/>
              <a:t> « PAP » </a:t>
            </a:r>
            <a:r>
              <a:rPr lang="ru-RU" dirty="0"/>
              <a:t>з</a:t>
            </a:r>
            <a:r>
              <a:rPr lang="ru-RU" dirty="0" smtClean="0"/>
              <a:t>адач</a:t>
            </a:r>
            <a:r>
              <a:rPr lang="fr-FR" dirty="0" smtClean="0"/>
              <a:t> </a:t>
            </a:r>
            <a:r>
              <a:rPr lang="ru-RU" dirty="0" smtClean="0"/>
              <a:t>и управленческого диалога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372223" y="1095703"/>
            <a:ext cx="1095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2017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 bwMode="auto">
          <a:xfrm>
            <a:off x="4953397" y="1095703"/>
            <a:ext cx="0" cy="529372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>
          <a:xfrm>
            <a:off x="2600325" y="1095703"/>
            <a:ext cx="1123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2016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 bwMode="auto">
          <a:xfrm>
            <a:off x="142081" y="3724275"/>
            <a:ext cx="900191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Espace réservé du contenu 1"/>
          <p:cNvSpPr txBox="1">
            <a:spLocks/>
          </p:cNvSpPr>
          <p:nvPr/>
        </p:nvSpPr>
        <p:spPr bwMode="auto">
          <a:xfrm>
            <a:off x="1371203" y="3838571"/>
            <a:ext cx="3582194" cy="244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63525" indent="-26352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2A6A1D"/>
              </a:buClr>
              <a:buFont typeface="Arial" charset="0"/>
              <a:buChar char="■"/>
              <a:defRPr sz="2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7538" indent="-2540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2A6A1D"/>
              </a:buClr>
              <a:buSzPct val="125000"/>
              <a:buFont typeface="Arial" charset="0"/>
              <a:buChar char="–"/>
              <a:defRPr sz="1800">
                <a:solidFill>
                  <a:schemeClr val="bg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baseline="0">
                <a:solidFill>
                  <a:schemeClr val="bg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200" kern="0" dirty="0" smtClean="0"/>
              <a:t>1. Prévenir et lutter contre les comportements auto et </a:t>
            </a:r>
            <a:r>
              <a:rPr lang="fr-FR" sz="1200" kern="0" dirty="0" err="1" smtClean="0"/>
              <a:t>hétero</a:t>
            </a:r>
            <a:r>
              <a:rPr lang="fr-FR" sz="1200" kern="0" dirty="0" smtClean="0"/>
              <a:t>-agressifs ;</a:t>
            </a:r>
          </a:p>
          <a:p>
            <a:r>
              <a:rPr lang="fr-FR" sz="1200" kern="0" dirty="0" smtClean="0"/>
              <a:t>2. Développer l’activité des SPIP et accompagner la mise en œuvre de la loi relative à l’individualisation des peines et renforçant les sanctions pénales ;</a:t>
            </a:r>
          </a:p>
          <a:p>
            <a:r>
              <a:rPr lang="fr-FR" sz="1200" kern="0" dirty="0" smtClean="0"/>
              <a:t>3. Améliorer les conditions de détentions ; </a:t>
            </a:r>
          </a:p>
          <a:p>
            <a:r>
              <a:rPr lang="fr-FR" sz="1200" kern="0" dirty="0" smtClean="0"/>
              <a:t>4. Assurer de bonnes conditions de travail ;</a:t>
            </a:r>
          </a:p>
          <a:p>
            <a:r>
              <a:rPr lang="fr-FR" sz="1200" kern="0" dirty="0" smtClean="0"/>
              <a:t>5. Parachever la mise en œuvre de la loi pénitentiaire</a:t>
            </a:r>
          </a:p>
          <a:p>
            <a:r>
              <a:rPr lang="fr-FR" sz="1200" kern="0" dirty="0" smtClean="0"/>
              <a:t>6. Maitriser les heures supplémentaires ;</a:t>
            </a:r>
          </a:p>
        </p:txBody>
      </p:sp>
      <p:sp>
        <p:nvSpPr>
          <p:cNvPr id="14" name="Espace réservé du contenu 1"/>
          <p:cNvSpPr txBox="1">
            <a:spLocks/>
          </p:cNvSpPr>
          <p:nvPr/>
        </p:nvSpPr>
        <p:spPr bwMode="auto">
          <a:xfrm>
            <a:off x="0" y="4584246"/>
            <a:ext cx="1000920" cy="65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63525" indent="-26352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2A6A1D"/>
              </a:buClr>
              <a:buFont typeface="Arial" charset="0"/>
              <a:buChar char="■"/>
              <a:defRPr sz="2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7538" indent="-2540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2A6A1D"/>
              </a:buClr>
              <a:buSzPct val="125000"/>
              <a:buFont typeface="Arial" charset="0"/>
              <a:buChar char="–"/>
              <a:defRPr sz="1800">
                <a:solidFill>
                  <a:schemeClr val="bg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baseline="0">
                <a:solidFill>
                  <a:schemeClr val="bg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FR" sz="1200" b="1" u="sng" kern="0" dirty="0" smtClean="0">
                <a:solidFill>
                  <a:schemeClr val="accent4"/>
                </a:solidFill>
              </a:rPr>
              <a:t>Objectifs</a:t>
            </a:r>
          </a:p>
          <a:p>
            <a:pPr marL="0" indent="0" algn="ctr">
              <a:buNone/>
            </a:pPr>
            <a:r>
              <a:rPr lang="fr-FR" sz="1200" b="1" u="sng" kern="0" dirty="0" smtClean="0">
                <a:solidFill>
                  <a:schemeClr val="accent4"/>
                </a:solidFill>
              </a:rPr>
              <a:t>DAP</a:t>
            </a:r>
          </a:p>
        </p:txBody>
      </p:sp>
      <p:cxnSp>
        <p:nvCxnSpPr>
          <p:cNvPr id="17" name="Connecteur droit 16"/>
          <p:cNvCxnSpPr/>
          <p:nvPr/>
        </p:nvCxnSpPr>
        <p:spPr bwMode="auto">
          <a:xfrm>
            <a:off x="1104901" y="1095703"/>
            <a:ext cx="0" cy="52937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necteur droit 19"/>
          <p:cNvCxnSpPr/>
          <p:nvPr/>
        </p:nvCxnSpPr>
        <p:spPr bwMode="auto">
          <a:xfrm>
            <a:off x="142081" y="1618923"/>
            <a:ext cx="900191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Espace réservé du contenu 1"/>
          <p:cNvSpPr txBox="1">
            <a:spLocks/>
          </p:cNvSpPr>
          <p:nvPr/>
        </p:nvSpPr>
        <p:spPr bwMode="auto">
          <a:xfrm>
            <a:off x="38895" y="2174421"/>
            <a:ext cx="1000920" cy="65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63525" indent="-26352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2A6A1D"/>
              </a:buClr>
              <a:buFont typeface="Arial" charset="0"/>
              <a:buChar char="■"/>
              <a:defRPr sz="2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7538" indent="-2540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2A6A1D"/>
              </a:buClr>
              <a:buSzPct val="125000"/>
              <a:buFont typeface="Arial" charset="0"/>
              <a:buChar char="–"/>
              <a:defRPr sz="1800">
                <a:solidFill>
                  <a:schemeClr val="bg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baseline="0">
                <a:solidFill>
                  <a:schemeClr val="bg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FR" sz="1200" b="1" u="sng" kern="0" dirty="0" smtClean="0">
                <a:solidFill>
                  <a:schemeClr val="accent4"/>
                </a:solidFill>
              </a:rPr>
              <a:t>Objectifs</a:t>
            </a:r>
          </a:p>
          <a:p>
            <a:pPr marL="0" indent="0" algn="ctr">
              <a:buNone/>
            </a:pPr>
            <a:r>
              <a:rPr lang="fr-FR" sz="1200" b="1" u="sng" kern="0" dirty="0" smtClean="0">
                <a:solidFill>
                  <a:schemeClr val="accent4"/>
                </a:solidFill>
              </a:rPr>
              <a:t>PAP</a:t>
            </a:r>
          </a:p>
        </p:txBody>
      </p:sp>
      <p:sp>
        <p:nvSpPr>
          <p:cNvPr id="25" name="Espace réservé du contenu 1"/>
          <p:cNvSpPr txBox="1">
            <a:spLocks/>
          </p:cNvSpPr>
          <p:nvPr/>
        </p:nvSpPr>
        <p:spPr bwMode="auto">
          <a:xfrm>
            <a:off x="5410198" y="1926771"/>
            <a:ext cx="3724275" cy="148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63525" indent="-26352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2A6A1D"/>
              </a:buClr>
              <a:buFont typeface="Arial" charset="0"/>
              <a:buChar char="■"/>
              <a:defRPr sz="2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7538" indent="-2540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2A6A1D"/>
              </a:buClr>
              <a:buSzPct val="125000"/>
              <a:buFont typeface="Arial" charset="0"/>
              <a:buChar char="–"/>
              <a:defRPr sz="1800">
                <a:solidFill>
                  <a:schemeClr val="bg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baseline="0">
                <a:solidFill>
                  <a:schemeClr val="bg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200" kern="0" dirty="0" smtClean="0"/>
              <a:t>Favoriser la réinsertion</a:t>
            </a:r>
          </a:p>
          <a:p>
            <a:r>
              <a:rPr lang="fr-FR" sz="1200" kern="0" dirty="0" smtClean="0"/>
              <a:t>Améliorer les conditions de détention des personnes sous main de justice et les conditions de travail des personnels pénitentiaires</a:t>
            </a:r>
          </a:p>
          <a:p>
            <a:r>
              <a:rPr lang="fr-FR" sz="1200" kern="0" dirty="0" smtClean="0"/>
              <a:t>Renforcer la sécurité des établissements pénitentiaires</a:t>
            </a:r>
            <a:endParaRPr lang="fr-FR" kern="0" dirty="0"/>
          </a:p>
        </p:txBody>
      </p:sp>
      <p:sp>
        <p:nvSpPr>
          <p:cNvPr id="26" name="Espace réservé du contenu 1"/>
          <p:cNvSpPr txBox="1">
            <a:spLocks/>
          </p:cNvSpPr>
          <p:nvPr/>
        </p:nvSpPr>
        <p:spPr bwMode="auto">
          <a:xfrm>
            <a:off x="1229122" y="1926770"/>
            <a:ext cx="3724275" cy="148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63525" indent="-26352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2A6A1D"/>
              </a:buClr>
              <a:buFont typeface="Arial" charset="0"/>
              <a:buChar char="■"/>
              <a:defRPr sz="2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7538" indent="-2540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2A6A1D"/>
              </a:buClr>
              <a:buSzPct val="125000"/>
              <a:buFont typeface="Arial" charset="0"/>
              <a:buChar char="–"/>
              <a:defRPr sz="1800">
                <a:solidFill>
                  <a:schemeClr val="bg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baseline="0">
                <a:solidFill>
                  <a:schemeClr val="bg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200" kern="0" dirty="0" smtClean="0"/>
              <a:t>Favoriser la réinsertion</a:t>
            </a:r>
          </a:p>
          <a:p>
            <a:r>
              <a:rPr lang="fr-FR" sz="1200" kern="0" dirty="0" smtClean="0"/>
              <a:t>Améliorer les conditions de détention des personnes sous main de justice et les conditions de travail des personnels pénitentiaires</a:t>
            </a:r>
          </a:p>
          <a:p>
            <a:r>
              <a:rPr lang="fr-FR" sz="1200" kern="0" dirty="0" smtClean="0"/>
              <a:t>Renforcer la sécurité des établissements pénitentiaires</a:t>
            </a:r>
            <a:endParaRPr lang="fr-FR" kern="0" dirty="0"/>
          </a:p>
        </p:txBody>
      </p:sp>
      <p:sp>
        <p:nvSpPr>
          <p:cNvPr id="15" name="Espace réservé du contenu 1"/>
          <p:cNvSpPr txBox="1">
            <a:spLocks/>
          </p:cNvSpPr>
          <p:nvPr/>
        </p:nvSpPr>
        <p:spPr bwMode="auto">
          <a:xfrm>
            <a:off x="6466280" y="6313228"/>
            <a:ext cx="907260" cy="43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63525" indent="-26352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2A6A1D"/>
              </a:buClr>
              <a:buFont typeface="Arial" charset="0"/>
              <a:buChar char="■"/>
              <a:defRPr sz="2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7538" indent="-2540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2A6A1D"/>
              </a:buClr>
              <a:buSzPct val="125000"/>
              <a:buFont typeface="Arial" charset="0"/>
              <a:buChar char="–"/>
              <a:defRPr sz="1800">
                <a:solidFill>
                  <a:schemeClr val="bg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baseline="0">
                <a:solidFill>
                  <a:schemeClr val="bg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sz="18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225766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 smtClean="0"/>
              <a:t>Применение опоры на результативность</a:t>
            </a:r>
            <a:r>
              <a:rPr lang="fr-FR" sz="2200" dirty="0" smtClean="0"/>
              <a:t>: </a:t>
            </a:r>
            <a:r>
              <a:rPr lang="ru-RU" sz="2200" dirty="0" smtClean="0"/>
              <a:t>пример управленческого диалога </a:t>
            </a:r>
            <a:r>
              <a:rPr lang="fr-FR" sz="2200" dirty="0" smtClean="0"/>
              <a:t>(</a:t>
            </a:r>
            <a:r>
              <a:rPr lang="ru-RU" sz="2200" dirty="0" smtClean="0"/>
              <a:t>Программа</a:t>
            </a:r>
            <a:r>
              <a:rPr lang="fr-FR" sz="2200" dirty="0" smtClean="0"/>
              <a:t> 107</a:t>
            </a:r>
            <a:r>
              <a:rPr lang="ru-RU" sz="2200" dirty="0" smtClean="0"/>
              <a:t> «Тюрьмы»</a:t>
            </a:r>
            <a:r>
              <a:rPr lang="fr-FR" sz="2200" dirty="0" smtClean="0"/>
              <a:t>)</a:t>
            </a:r>
            <a:endParaRPr lang="fr-FR" sz="22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362074" y="3667125"/>
            <a:ext cx="584748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58" y="1562160"/>
            <a:ext cx="6410817" cy="153339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7638" y="5576194"/>
            <a:ext cx="4381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2"/>
                </a:solidFill>
              </a:rPr>
              <a:t>Часть Задач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ru-RU" sz="1600" dirty="0" smtClean="0">
                <a:solidFill>
                  <a:schemeClr val="accent2"/>
                </a:solidFill>
              </a:rPr>
              <a:t>и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ru-RU" sz="1600" dirty="0" smtClean="0">
                <a:solidFill>
                  <a:schemeClr val="accent2"/>
                </a:solidFill>
              </a:rPr>
              <a:t>Показателей используется повторно на микроуровне (например, </a:t>
            </a:r>
            <a:r>
              <a:rPr lang="en-US" sz="1600" dirty="0" smtClean="0">
                <a:solidFill>
                  <a:schemeClr val="accent2"/>
                </a:solidFill>
              </a:rPr>
              <a:t>‘</a:t>
            </a:r>
            <a:r>
              <a:rPr lang="ru-RU" sz="1600" dirty="0" smtClean="0">
                <a:solidFill>
                  <a:schemeClr val="accent2"/>
                </a:solidFill>
              </a:rPr>
              <a:t>улучшить условия тюремного содержания</a:t>
            </a:r>
            <a:r>
              <a:rPr lang="en-US" sz="1600" dirty="0" smtClean="0">
                <a:solidFill>
                  <a:schemeClr val="accent2"/>
                </a:solidFill>
              </a:rPr>
              <a:t>’, ‘</a:t>
            </a:r>
            <a:r>
              <a:rPr lang="ru-RU" sz="1600" dirty="0" smtClean="0">
                <a:solidFill>
                  <a:schemeClr val="accent2"/>
                </a:solidFill>
              </a:rPr>
              <a:t>число заключённых в камере</a:t>
            </a:r>
            <a:r>
              <a:rPr lang="en-US" sz="1600" dirty="0" smtClean="0">
                <a:solidFill>
                  <a:schemeClr val="accent2"/>
                </a:solidFill>
              </a:rPr>
              <a:t>’</a:t>
            </a:r>
            <a:r>
              <a:rPr lang="ru-RU" sz="1600" dirty="0" smtClean="0">
                <a:solidFill>
                  <a:schemeClr val="accent2"/>
                </a:solidFill>
              </a:rPr>
              <a:t> и т.п.</a:t>
            </a:r>
            <a:r>
              <a:rPr lang="en-US" sz="1600" dirty="0" smtClean="0">
                <a:solidFill>
                  <a:schemeClr val="accent2"/>
                </a:solidFill>
              </a:rPr>
              <a:t>.)</a:t>
            </a:r>
            <a:endParaRPr lang="en-US" sz="1600" dirty="0">
              <a:solidFill>
                <a:schemeClr val="accent2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4" y="3721241"/>
            <a:ext cx="4346273" cy="171577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75758" y="1162050"/>
            <a:ext cx="809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2000" u="sng" dirty="0" smtClean="0"/>
              <a:t>Задачи</a:t>
            </a:r>
            <a:r>
              <a:rPr lang="fr-FR" sz="2000" u="sng" dirty="0" smtClean="0"/>
              <a:t> </a:t>
            </a:r>
            <a:r>
              <a:rPr lang="ru-RU" sz="2000" u="sng" dirty="0" smtClean="0"/>
              <a:t>и</a:t>
            </a:r>
            <a:r>
              <a:rPr lang="fr-FR" sz="2000" u="sng" dirty="0" smtClean="0"/>
              <a:t> </a:t>
            </a:r>
            <a:r>
              <a:rPr lang="ru-RU" sz="2000" u="sng" dirty="0" smtClean="0"/>
              <a:t>Показатели</a:t>
            </a:r>
            <a:r>
              <a:rPr lang="fr-FR" sz="2000" u="sng" dirty="0" smtClean="0"/>
              <a:t> </a:t>
            </a:r>
            <a:r>
              <a:rPr lang="ru-RU" sz="2000" u="sng" dirty="0" smtClean="0"/>
              <a:t>в бюджетных документах</a:t>
            </a:r>
            <a:r>
              <a:rPr lang="fr-FR" sz="2000" u="sng" dirty="0" smtClean="0"/>
              <a:t>:</a:t>
            </a:r>
            <a:endParaRPr lang="fr-FR" sz="2000" u="sng" dirty="0"/>
          </a:p>
        </p:txBody>
      </p:sp>
      <p:sp>
        <p:nvSpPr>
          <p:cNvPr id="16" name="ZoneTexte 15"/>
          <p:cNvSpPr txBox="1"/>
          <p:nvPr/>
        </p:nvSpPr>
        <p:spPr>
          <a:xfrm>
            <a:off x="475758" y="3200310"/>
            <a:ext cx="809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2000" u="sng" dirty="0" smtClean="0"/>
              <a:t>Задачи</a:t>
            </a:r>
            <a:r>
              <a:rPr lang="fr-FR" sz="2000" u="sng" dirty="0" smtClean="0"/>
              <a:t> </a:t>
            </a:r>
            <a:r>
              <a:rPr lang="ru-RU" sz="2000" u="sng" dirty="0" smtClean="0"/>
              <a:t>и</a:t>
            </a:r>
            <a:r>
              <a:rPr lang="fr-FR" sz="2000" u="sng" dirty="0" smtClean="0"/>
              <a:t> </a:t>
            </a:r>
            <a:r>
              <a:rPr lang="ru-RU" sz="2000" u="sng" dirty="0" smtClean="0"/>
              <a:t>Показатели, применяемые тюремной администрацией</a:t>
            </a:r>
            <a:r>
              <a:rPr lang="fr-FR" sz="2000" u="sng" dirty="0" smtClean="0"/>
              <a:t>:</a:t>
            </a:r>
            <a:endParaRPr lang="fr-FR" sz="2000" u="sng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619125" y="2162175"/>
            <a:ext cx="3238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sp>
        <p:nvSpPr>
          <p:cNvPr id="19" name="Flèche droite 18"/>
          <p:cNvSpPr/>
          <p:nvPr/>
        </p:nvSpPr>
        <p:spPr bwMode="auto">
          <a:xfrm>
            <a:off x="124315" y="2162175"/>
            <a:ext cx="533400" cy="230979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sp>
        <p:nvSpPr>
          <p:cNvPr id="20" name="Flèche droite 19"/>
          <p:cNvSpPr/>
          <p:nvPr/>
        </p:nvSpPr>
        <p:spPr bwMode="auto">
          <a:xfrm>
            <a:off x="57638" y="4595853"/>
            <a:ext cx="326643" cy="19526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sp>
        <p:nvSpPr>
          <p:cNvPr id="21" name="Flèche droite 20"/>
          <p:cNvSpPr/>
          <p:nvPr/>
        </p:nvSpPr>
        <p:spPr bwMode="auto">
          <a:xfrm>
            <a:off x="124315" y="2393154"/>
            <a:ext cx="533399" cy="214317"/>
          </a:xfrm>
          <a:prstGeom prst="rightArrow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sp>
        <p:nvSpPr>
          <p:cNvPr id="22" name="Flèche droite 21"/>
          <p:cNvSpPr/>
          <p:nvPr/>
        </p:nvSpPr>
        <p:spPr bwMode="auto">
          <a:xfrm>
            <a:off x="57638" y="4812546"/>
            <a:ext cx="333378" cy="213078"/>
          </a:xfrm>
          <a:prstGeom prst="rightArrow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712" y="3705226"/>
            <a:ext cx="4419640" cy="24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1"/>
          <p:cNvSpPr>
            <a:spLocks noChangeArrowheads="1"/>
          </p:cNvSpPr>
          <p:nvPr/>
        </p:nvSpPr>
        <p:spPr bwMode="auto">
          <a:xfrm>
            <a:off x="157203" y="3276600"/>
            <a:ext cx="8416517" cy="485775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1905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1C782D"/>
              </a:buClr>
              <a:buFont typeface="Arial" pitchFamily="34" charset="0"/>
              <a:buChar char="■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1B772D"/>
              </a:buClr>
              <a:buSzPct val="125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800" smtClean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9564" y="1085850"/>
            <a:ext cx="8836684" cy="53340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ru-RU" b="1" dirty="0" smtClean="0"/>
              <a:t>Изменения в финансовом законодательстве, внесённые новым законом</a:t>
            </a:r>
            <a:r>
              <a:rPr lang="en-US" sz="500" dirty="0" smtClean="0">
                <a:solidFill>
                  <a:schemeClr val="tx2"/>
                </a:solidFill>
              </a:rPr>
              <a:t/>
            </a:r>
            <a:br>
              <a:rPr lang="en-US" sz="500" dirty="0" smtClean="0">
                <a:solidFill>
                  <a:schemeClr val="tx2"/>
                </a:solidFill>
              </a:rPr>
            </a:br>
            <a:endParaRPr lang="en-US" sz="1800" dirty="0" smtClean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sz="1800" dirty="0" smtClean="0"/>
              <a:t>Истоки </a:t>
            </a:r>
            <a:r>
              <a:rPr lang="en-US" sz="1800" dirty="0" smtClean="0"/>
              <a:t>LOLF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sz="1800" dirty="0"/>
              <a:t>Структура бюджета по назначению</a:t>
            </a:r>
            <a:endParaRPr lang="en-US" sz="1800" dirty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sz="1800" dirty="0"/>
              <a:t>Структура анализа результатов</a:t>
            </a:r>
            <a:endParaRPr lang="en-US" sz="1800" dirty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sz="1800" dirty="0" smtClean="0"/>
              <a:t>Управленческий </a:t>
            </a:r>
            <a:r>
              <a:rPr lang="ru-RU" sz="1800" dirty="0"/>
              <a:t>диалог</a:t>
            </a:r>
            <a:endParaRPr lang="en-US" sz="1800" dirty="0"/>
          </a:p>
          <a:p>
            <a:pPr marL="0" indent="0">
              <a:buClrTx/>
              <a:buNone/>
            </a:pPr>
            <a:endParaRPr lang="en-US" sz="600" dirty="0">
              <a:solidFill>
                <a:schemeClr val="tx2"/>
              </a:solidFill>
            </a:endParaRPr>
          </a:p>
          <a:p>
            <a:pPr marL="457200" indent="-457200">
              <a:buClrTx/>
              <a:buFont typeface="+mj-lt"/>
              <a:buAutoNum type="arabicPeriod" startAt="2"/>
            </a:pPr>
            <a:r>
              <a:rPr lang="ru-RU" sz="1800" b="1" dirty="0">
                <a:solidFill>
                  <a:schemeClr val="bg2"/>
                </a:solidFill>
              </a:rPr>
              <a:t>Воздействие </a:t>
            </a:r>
            <a:r>
              <a:rPr lang="ru-RU" sz="1800" b="1" dirty="0" smtClean="0">
                <a:solidFill>
                  <a:schemeClr val="bg2"/>
                </a:solidFill>
              </a:rPr>
              <a:t>структуры анализа результатов</a:t>
            </a:r>
            <a:r>
              <a:rPr lang="ru-RU" sz="1800" b="1" dirty="0">
                <a:solidFill>
                  <a:schemeClr val="bg2"/>
                </a:solidFill>
              </a:rPr>
              <a:t>, недавние изменения </a:t>
            </a:r>
            <a:endParaRPr lang="en-US" sz="1800" b="1" dirty="0">
              <a:solidFill>
                <a:schemeClr val="bg2"/>
              </a:solidFill>
            </a:endParaRPr>
          </a:p>
          <a:p>
            <a:pPr marL="0" indent="0">
              <a:buClrTx/>
              <a:buNone/>
            </a:pPr>
            <a:endParaRPr lang="en-US" sz="700" b="1" dirty="0">
              <a:solidFill>
                <a:schemeClr val="tx2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dirty="0" smtClean="0"/>
              <a:t>Смягчение результатов</a:t>
            </a:r>
            <a:endParaRPr lang="en-US" dirty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dirty="0"/>
              <a:t>Простота и ясность</a:t>
            </a:r>
            <a:endParaRPr lang="en-US" dirty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dirty="0"/>
              <a:t>Увязка с политическими задачами</a:t>
            </a:r>
            <a:endParaRPr lang="en-US" dirty="0"/>
          </a:p>
          <a:p>
            <a:pPr marL="0" indent="0">
              <a:buClrTx/>
              <a:buNone/>
            </a:pPr>
            <a:endParaRPr lang="en-US" sz="700" dirty="0" smtClean="0"/>
          </a:p>
          <a:p>
            <a:pPr marL="457200" indent="-457200">
              <a:buClrTx/>
              <a:buFont typeface="+mj-lt"/>
              <a:buAutoNum type="arabicPeriod" startAt="3"/>
            </a:pPr>
            <a:r>
              <a:rPr lang="ru-RU" sz="1800" b="1" dirty="0" smtClean="0"/>
              <a:t>Мысли </a:t>
            </a:r>
            <a:r>
              <a:rPr lang="ru-RU" sz="1800" b="1" dirty="0"/>
              <a:t>на будущее</a:t>
            </a:r>
            <a:endParaRPr lang="en-US" sz="1800" dirty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sz="1800" dirty="0"/>
              <a:t>Провести чёткую грань между показателями «результат» (</a:t>
            </a:r>
            <a:r>
              <a:rPr lang="en-US" sz="1800" dirty="0"/>
              <a:t>outcome)</a:t>
            </a:r>
            <a:r>
              <a:rPr lang="ru-RU" sz="1800" dirty="0"/>
              <a:t> и «конечный продукт»</a:t>
            </a:r>
            <a:r>
              <a:rPr lang="en-US" sz="1800" dirty="0"/>
              <a:t> (output)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sz="1800" dirty="0"/>
              <a:t>Обратная связь ради выработки полезных подходов в структуре анализа результатов</a:t>
            </a:r>
            <a:endParaRPr lang="en-US" sz="1800" dirty="0"/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sz="700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dirty="0" smtClean="0"/>
              <a:t>Краткое содержание</a:t>
            </a:r>
            <a:endParaRPr lang="fr-FR" sz="2500" dirty="0"/>
          </a:p>
        </p:txBody>
      </p:sp>
    </p:spTree>
    <p:extLst>
      <p:ext uri="{BB962C8B-B14F-4D97-AF65-F5344CB8AC3E}">
        <p14:creationId xmlns:p14="http://schemas.microsoft.com/office/powerpoint/2010/main" val="210200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9587" y="131989"/>
            <a:ext cx="8091793" cy="743403"/>
          </a:xfrm>
        </p:spPr>
        <p:txBody>
          <a:bodyPr/>
          <a:lstStyle/>
          <a:p>
            <a:r>
              <a:rPr lang="ru-RU" sz="2400" dirty="0" smtClean="0"/>
              <a:t>Влияние результатов на </a:t>
            </a:r>
            <a:r>
              <a:rPr lang="ru-RU" sz="2400" dirty="0" smtClean="0"/>
              <a:t>бюджетный процесс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590809" y="1043315"/>
            <a:ext cx="1580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cs typeface="Arial" pitchFamily="34" charset="0"/>
              </a:rPr>
              <a:t>Парламент</a:t>
            </a:r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5010150" y="1043315"/>
            <a:ext cx="381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cs typeface="Arial" pitchFamily="34" charset="0"/>
              </a:rPr>
              <a:t>Управленческие практики</a:t>
            </a:r>
            <a:endParaRPr lang="fr-FR" sz="2000" dirty="0"/>
          </a:p>
        </p:txBody>
      </p:sp>
      <p:cxnSp>
        <p:nvCxnSpPr>
          <p:cNvPr id="18" name="Connecteur droit 17"/>
          <p:cNvCxnSpPr/>
          <p:nvPr/>
        </p:nvCxnSpPr>
        <p:spPr bwMode="auto">
          <a:xfrm>
            <a:off x="4505324" y="1504950"/>
            <a:ext cx="0" cy="4015302"/>
          </a:xfrm>
          <a:prstGeom prst="line">
            <a:avLst/>
          </a:prstGeom>
          <a:ln w="19050">
            <a:prstDash val="dash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55635" y="1777619"/>
            <a:ext cx="40964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buFont typeface="Wingdings" panose="05000000000000000000" pitchFamily="2" charset="2"/>
              <a:buChar char="Ø"/>
            </a:pPr>
            <a:endParaRPr lang="en-GB" altLang="fr-FR" sz="1200" dirty="0" smtClean="0"/>
          </a:p>
          <a:p>
            <a:pPr marL="171450" indent="-171450" algn="l">
              <a:buFont typeface="Wingdings" panose="05000000000000000000" pitchFamily="2" charset="2"/>
              <a:buChar char="Ø"/>
            </a:pPr>
            <a:endParaRPr lang="en-GB" altLang="fr-FR" sz="1200" dirty="0"/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ru-RU" altLang="fr-FR" sz="1200" dirty="0" smtClean="0"/>
              <a:t>Признаётся дополнительная ценность в виде </a:t>
            </a:r>
            <a:r>
              <a:rPr lang="ru-RU" altLang="fr-FR" sz="1200" dirty="0" smtClean="0">
                <a:solidFill>
                  <a:srgbClr val="7D0055"/>
                </a:solidFill>
              </a:rPr>
              <a:t>прозрачности/подотчётности перед Парламентом в отношении ресурсов и результатов</a:t>
            </a:r>
            <a:r>
              <a:rPr lang="en-GB" altLang="fr-FR" sz="1200" dirty="0" smtClean="0">
                <a:solidFill>
                  <a:srgbClr val="7D0055"/>
                </a:solidFill>
              </a:rPr>
              <a:t>;</a:t>
            </a:r>
          </a:p>
          <a:p>
            <a:pPr algn="l"/>
            <a:endParaRPr lang="en-GB" altLang="fr-FR" sz="1200" dirty="0" smtClean="0">
              <a:solidFill>
                <a:srgbClr val="7D0055"/>
              </a:solidFill>
            </a:endParaRPr>
          </a:p>
          <a:p>
            <a:pPr marL="171450" indent="-171450" algn="l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7D0055"/>
                </a:solidFill>
              </a:rPr>
              <a:t>Вся бюджетная информация </a:t>
            </a:r>
            <a:r>
              <a:rPr lang="ru-RU" sz="1200" dirty="0" smtClean="0">
                <a:solidFill>
                  <a:srgbClr val="7D0055"/>
                </a:solidFill>
              </a:rPr>
              <a:t>объемна</a:t>
            </a:r>
            <a:r>
              <a:rPr lang="en-US" sz="1200" dirty="0" smtClean="0">
                <a:solidFill>
                  <a:srgbClr val="000000"/>
                </a:solidFill>
              </a:rPr>
              <a:t>: </a:t>
            </a:r>
            <a:r>
              <a:rPr lang="en-US" sz="1200" dirty="0" smtClean="0">
                <a:solidFill>
                  <a:srgbClr val="000000"/>
                </a:solidFill>
              </a:rPr>
              <a:t>(20 000 </a:t>
            </a:r>
            <a:r>
              <a:rPr lang="ru-RU" sz="1200" dirty="0" smtClean="0">
                <a:solidFill>
                  <a:srgbClr val="000000"/>
                </a:solidFill>
              </a:rPr>
              <a:t>страниц</a:t>
            </a:r>
            <a:r>
              <a:rPr lang="en-US" sz="1200" dirty="0" smtClean="0">
                <a:solidFill>
                  <a:srgbClr val="000000"/>
                </a:solidFill>
              </a:rPr>
              <a:t>);</a:t>
            </a:r>
          </a:p>
          <a:p>
            <a:pPr marL="171450" indent="-171450" algn="l"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0000"/>
              </a:solidFill>
            </a:endParaRPr>
          </a:p>
          <a:p>
            <a:pPr marL="171450" indent="-171450" algn="l"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00"/>
              </a:solidFill>
            </a:endParaRPr>
          </a:p>
          <a:p>
            <a:pPr algn="l"/>
            <a:endParaRPr lang="en-US" sz="1200" dirty="0" smtClean="0">
              <a:solidFill>
                <a:srgbClr val="000000"/>
              </a:solidFill>
            </a:endParaRPr>
          </a:p>
          <a:p>
            <a:pPr algn="l"/>
            <a:endParaRPr lang="en-US" sz="1200" dirty="0">
              <a:solidFill>
                <a:srgbClr val="000000"/>
              </a:solidFill>
            </a:endParaRPr>
          </a:p>
          <a:p>
            <a:pPr marL="171450" indent="-171450" algn="l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GB" sz="1200" dirty="0" smtClean="0">
                <a:solidFill>
                  <a:srgbClr val="000000"/>
                </a:solidFill>
              </a:rPr>
              <a:t>‘</a:t>
            </a:r>
            <a:r>
              <a:rPr lang="ru-RU" sz="1200" dirty="0" smtClean="0">
                <a:solidFill>
                  <a:schemeClr val="accent2"/>
                </a:solidFill>
              </a:rPr>
              <a:t>украшательство</a:t>
            </a:r>
            <a:r>
              <a:rPr lang="en-GB" sz="1200" dirty="0" smtClean="0">
                <a:solidFill>
                  <a:srgbClr val="000000"/>
                </a:solidFill>
              </a:rPr>
              <a:t>’ </a:t>
            </a:r>
            <a:r>
              <a:rPr lang="ru-RU" sz="1200" dirty="0" smtClean="0">
                <a:solidFill>
                  <a:srgbClr val="000000"/>
                </a:solidFill>
              </a:rPr>
              <a:t>может усложнить бюджетную основу</a:t>
            </a:r>
            <a:r>
              <a:rPr lang="en-GB" sz="1200" dirty="0" smtClean="0">
                <a:solidFill>
                  <a:srgbClr val="000000"/>
                </a:solidFill>
              </a:rPr>
              <a:t>;</a:t>
            </a:r>
          </a:p>
          <a:p>
            <a:pPr algn="l"/>
            <a:endParaRPr lang="en-US" sz="1200" dirty="0">
              <a:solidFill>
                <a:srgbClr val="000000"/>
              </a:solidFill>
            </a:endParaRPr>
          </a:p>
          <a:p>
            <a:pPr marL="171450" indent="-171450" algn="l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ru-RU" altLang="fr-FR" sz="1200" dirty="0" smtClean="0">
                <a:solidFill>
                  <a:schemeClr val="accent2"/>
                </a:solidFill>
              </a:rPr>
              <a:t>Проблема стимулов </a:t>
            </a:r>
            <a:r>
              <a:rPr lang="ru-RU" altLang="fr-FR" sz="1200" dirty="0" smtClean="0">
                <a:solidFill>
                  <a:srgbClr val="000000"/>
                </a:solidFill>
              </a:rPr>
              <a:t>для вовлечения департаментов</a:t>
            </a:r>
            <a:r>
              <a:rPr lang="en-GB" altLang="fr-FR" sz="1200" dirty="0" smtClean="0">
                <a:solidFill>
                  <a:schemeClr val="bg1"/>
                </a:solidFill>
              </a:rPr>
              <a:t>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altLang="fr-FR" sz="1200" dirty="0">
              <a:solidFill>
                <a:schemeClr val="bg1"/>
              </a:solidFill>
            </a:endParaRPr>
          </a:p>
          <a:p>
            <a:pPr marL="171450" indent="-171450" algn="l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ru-RU" altLang="fr-FR" sz="1200" dirty="0" smtClean="0"/>
              <a:t>сохраняется</a:t>
            </a:r>
            <a:r>
              <a:rPr lang="en-GB" altLang="fr-FR" sz="1200" dirty="0" smtClean="0"/>
              <a:t> </a:t>
            </a:r>
            <a:r>
              <a:rPr lang="ru-RU" altLang="fr-FR" sz="1200" dirty="0" smtClean="0">
                <a:solidFill>
                  <a:srgbClr val="7E0054"/>
                </a:solidFill>
              </a:rPr>
              <a:t>асимметричность информации, </a:t>
            </a:r>
            <a:r>
              <a:rPr lang="ru-RU" altLang="fr-FR" sz="1200" dirty="0" smtClean="0"/>
              <a:t>невзирая на многочисленные показатели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81524" y="1624464"/>
            <a:ext cx="4457701" cy="4265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9288" lvl="1" indent="-285750" algn="l">
              <a:lnSpc>
                <a:spcPct val="80000"/>
              </a:lnSpc>
              <a:spcBef>
                <a:spcPct val="30000"/>
              </a:spcBef>
              <a:buClr>
                <a:srgbClr val="137B15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649288" lvl="1" indent="-285750" algn="l">
              <a:lnSpc>
                <a:spcPct val="80000"/>
              </a:lnSpc>
              <a:spcBef>
                <a:spcPct val="30000"/>
              </a:spcBef>
              <a:buClr>
                <a:srgbClr val="137B15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649288" lvl="1" indent="-285750" algn="l">
              <a:lnSpc>
                <a:spcPct val="80000"/>
              </a:lnSpc>
              <a:spcBef>
                <a:spcPct val="30000"/>
              </a:spcBef>
              <a:buClr>
                <a:srgbClr val="137B15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649288" lvl="1" indent="-285750" algn="l">
              <a:lnSpc>
                <a:spcPct val="80000"/>
              </a:lnSpc>
              <a:spcBef>
                <a:spcPct val="30000"/>
              </a:spcBef>
              <a:buClr>
                <a:srgbClr val="137B15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1200" dirty="0" smtClean="0">
                <a:solidFill>
                  <a:srgbClr val="7D0055"/>
                </a:solidFill>
              </a:rPr>
              <a:t>Руководитель программы</a:t>
            </a:r>
            <a:r>
              <a:rPr lang="en-US" sz="1200" dirty="0" smtClean="0">
                <a:solidFill>
                  <a:srgbClr val="7D0055"/>
                </a:solidFill>
              </a:rPr>
              <a:t> </a:t>
            </a:r>
            <a:r>
              <a:rPr lang="ru-RU" sz="1200" dirty="0" smtClean="0">
                <a:solidFill>
                  <a:srgbClr val="000000"/>
                </a:solidFill>
              </a:rPr>
              <a:t>увязывает </a:t>
            </a:r>
            <a:r>
              <a:rPr lang="ru-RU" sz="1200" dirty="0" smtClean="0">
                <a:solidFill>
                  <a:schemeClr val="accent2"/>
                </a:solidFill>
              </a:rPr>
              <a:t>политические</a:t>
            </a:r>
            <a:r>
              <a:rPr lang="ru-RU" sz="1200" dirty="0">
                <a:solidFill>
                  <a:srgbClr val="000000"/>
                </a:solidFill>
              </a:rPr>
              <a:t> </a:t>
            </a:r>
            <a:r>
              <a:rPr lang="ru-RU" sz="1200" dirty="0" smtClean="0">
                <a:solidFill>
                  <a:srgbClr val="000000"/>
                </a:solidFill>
              </a:rPr>
              <a:t>и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ru-RU" sz="1200" dirty="0" smtClean="0">
                <a:solidFill>
                  <a:srgbClr val="7D0055"/>
                </a:solidFill>
              </a:rPr>
              <a:t>управленческие</a:t>
            </a:r>
            <a:r>
              <a:rPr lang="en-US" sz="1200" dirty="0" smtClean="0">
                <a:solidFill>
                  <a:srgbClr val="7D0055"/>
                </a:solidFill>
              </a:rPr>
              <a:t> </a:t>
            </a:r>
            <a:r>
              <a:rPr lang="ru-RU" sz="1200" dirty="0" smtClean="0">
                <a:solidFill>
                  <a:srgbClr val="000000"/>
                </a:solidFill>
              </a:rPr>
              <a:t>обязанности</a:t>
            </a:r>
            <a:r>
              <a:rPr lang="en-US" sz="1200" dirty="0" smtClean="0">
                <a:solidFill>
                  <a:srgbClr val="000000"/>
                </a:solidFill>
              </a:rPr>
              <a:t> ;</a:t>
            </a:r>
          </a:p>
          <a:p>
            <a:pPr marL="363538" lvl="1" algn="l">
              <a:lnSpc>
                <a:spcPct val="80000"/>
              </a:lnSpc>
              <a:spcBef>
                <a:spcPct val="30000"/>
              </a:spcBef>
              <a:buClr>
                <a:srgbClr val="137B15"/>
              </a:buClr>
              <a:buSzPct val="100000"/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  </a:t>
            </a:r>
            <a:endParaRPr lang="en-US" sz="1200" dirty="0">
              <a:solidFill>
                <a:srgbClr val="000000"/>
              </a:solidFill>
            </a:endParaRPr>
          </a:p>
          <a:p>
            <a:pPr marL="649288" lvl="1" indent="-285750" algn="l">
              <a:lnSpc>
                <a:spcPct val="80000"/>
              </a:lnSpc>
              <a:spcBef>
                <a:spcPct val="30000"/>
              </a:spcBef>
              <a:buClr>
                <a:srgbClr val="137B15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fr-FR" sz="1200" dirty="0" smtClean="0"/>
              <a:t>Вспомогательное средство</a:t>
            </a:r>
            <a:r>
              <a:rPr lang="ru-RU" altLang="fr-FR" sz="1200" dirty="0">
                <a:solidFill>
                  <a:srgbClr val="7D0055"/>
                </a:solidFill>
              </a:rPr>
              <a:t> </a:t>
            </a:r>
            <a:r>
              <a:rPr lang="ru-RU" altLang="fr-FR" sz="1200" dirty="0" smtClean="0">
                <a:solidFill>
                  <a:srgbClr val="7D0055"/>
                </a:solidFill>
              </a:rPr>
              <a:t>для управления услугами</a:t>
            </a:r>
            <a:r>
              <a:rPr lang="en-GB" altLang="fr-FR" sz="1200" dirty="0" smtClean="0">
                <a:solidFill>
                  <a:srgbClr val="7D0055"/>
                </a:solidFill>
              </a:rPr>
              <a:t>;</a:t>
            </a:r>
          </a:p>
          <a:p>
            <a:pPr marL="363538" lvl="1" algn="l">
              <a:lnSpc>
                <a:spcPct val="80000"/>
              </a:lnSpc>
              <a:spcBef>
                <a:spcPct val="30000"/>
              </a:spcBef>
              <a:buClr>
                <a:srgbClr val="137B15"/>
              </a:buClr>
              <a:buSzPct val="100000"/>
              <a:defRPr/>
            </a:pPr>
            <a:endParaRPr lang="en-GB" altLang="fr-FR" sz="1200" dirty="0" smtClean="0">
              <a:solidFill>
                <a:srgbClr val="7D0055"/>
              </a:solidFill>
            </a:endParaRPr>
          </a:p>
          <a:p>
            <a:pPr marL="649288" lvl="1" indent="-285750" algn="l">
              <a:lnSpc>
                <a:spcPct val="80000"/>
              </a:lnSpc>
              <a:spcBef>
                <a:spcPct val="30000"/>
              </a:spcBef>
              <a:buClr>
                <a:srgbClr val="137B15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fr-FR" sz="1200" dirty="0"/>
              <a:t>Вспомогательное средство</a:t>
            </a:r>
            <a:r>
              <a:rPr lang="ru-RU" altLang="fr-FR" sz="1200" dirty="0">
                <a:solidFill>
                  <a:srgbClr val="7D0055"/>
                </a:solidFill>
              </a:rPr>
              <a:t> для </a:t>
            </a:r>
            <a:r>
              <a:rPr lang="ru-RU" altLang="fr-FR" sz="1200" dirty="0" smtClean="0">
                <a:solidFill>
                  <a:srgbClr val="7D0055"/>
                </a:solidFill>
              </a:rPr>
              <a:t>управления операторами  </a:t>
            </a:r>
            <a:r>
              <a:rPr lang="ru-RU" altLang="fr-FR" sz="1200" dirty="0" smtClean="0"/>
              <a:t>с реальной связью между ресурсами и результатами</a:t>
            </a:r>
            <a:r>
              <a:rPr lang="en-GB" altLang="fr-FR" sz="1200" dirty="0" smtClean="0"/>
              <a:t> ;</a:t>
            </a:r>
          </a:p>
          <a:p>
            <a:pPr marL="363538" lvl="1" algn="l">
              <a:lnSpc>
                <a:spcPct val="80000"/>
              </a:lnSpc>
              <a:spcBef>
                <a:spcPct val="30000"/>
              </a:spcBef>
              <a:buClr>
                <a:srgbClr val="137B15"/>
              </a:buClr>
              <a:buSzPct val="100000"/>
              <a:defRPr/>
            </a:pPr>
            <a:endParaRPr lang="en-GB" altLang="fr-FR" sz="1200" dirty="0" smtClean="0"/>
          </a:p>
          <a:p>
            <a:pPr marL="363538" lvl="1" algn="l">
              <a:lnSpc>
                <a:spcPct val="80000"/>
              </a:lnSpc>
              <a:spcBef>
                <a:spcPct val="30000"/>
              </a:spcBef>
              <a:buClr>
                <a:srgbClr val="137B15"/>
              </a:buClr>
              <a:buSzPct val="100000"/>
              <a:defRPr/>
            </a:pPr>
            <a:endParaRPr lang="en-GB" altLang="fr-FR" sz="1200" dirty="0" smtClean="0"/>
          </a:p>
          <a:p>
            <a:pPr marL="363538" lvl="1" algn="l">
              <a:lnSpc>
                <a:spcPct val="80000"/>
              </a:lnSpc>
              <a:spcBef>
                <a:spcPct val="30000"/>
              </a:spcBef>
              <a:buClr>
                <a:srgbClr val="137B15"/>
              </a:buClr>
              <a:buSzPct val="100000"/>
              <a:defRPr/>
            </a:pPr>
            <a:endParaRPr lang="en-GB" altLang="fr-FR" sz="1200" dirty="0"/>
          </a:p>
          <a:p>
            <a:pPr marL="363538" lvl="1" algn="l">
              <a:lnSpc>
                <a:spcPct val="80000"/>
              </a:lnSpc>
              <a:spcBef>
                <a:spcPct val="30000"/>
              </a:spcBef>
              <a:buClr>
                <a:srgbClr val="137B15"/>
              </a:buClr>
              <a:buSzPct val="100000"/>
              <a:defRPr/>
            </a:pPr>
            <a:endParaRPr lang="en-GB" altLang="fr-FR" sz="1200" dirty="0"/>
          </a:p>
          <a:p>
            <a:pPr marL="649288" lvl="1" indent="-285750" algn="l">
              <a:lnSpc>
                <a:spcPct val="80000"/>
              </a:lnSpc>
              <a:spcBef>
                <a:spcPct val="30000"/>
              </a:spcBef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fr-FR" sz="1200" dirty="0" smtClean="0">
                <a:solidFill>
                  <a:srgbClr val="000000"/>
                </a:solidFill>
              </a:rPr>
              <a:t>Слабая подотчётность по </a:t>
            </a:r>
            <a:r>
              <a:rPr lang="ru-RU" altLang="fr-FR" sz="1200" dirty="0" err="1" smtClean="0">
                <a:solidFill>
                  <a:srgbClr val="000000"/>
                </a:solidFill>
              </a:rPr>
              <a:t>госполитике</a:t>
            </a:r>
            <a:r>
              <a:rPr lang="ru-RU" altLang="fr-FR" sz="1200" dirty="0">
                <a:solidFill>
                  <a:srgbClr val="000000"/>
                </a:solidFill>
              </a:rPr>
              <a:t> </a:t>
            </a:r>
            <a:r>
              <a:rPr lang="ru-RU" altLang="fr-FR" sz="1200" dirty="0" smtClean="0">
                <a:solidFill>
                  <a:srgbClr val="000000"/>
                </a:solidFill>
              </a:rPr>
              <a:t>из-за совместно понесённых расходов несколькими департаментами с участием местных органов</a:t>
            </a:r>
            <a:r>
              <a:rPr lang="en-GB" altLang="fr-FR" sz="1200" dirty="0" smtClean="0">
                <a:solidFill>
                  <a:srgbClr val="000000"/>
                </a:solidFill>
              </a:rPr>
              <a:t>;</a:t>
            </a:r>
          </a:p>
          <a:p>
            <a:pPr marL="363538" lvl="1" algn="l">
              <a:lnSpc>
                <a:spcPct val="80000"/>
              </a:lnSpc>
              <a:spcBef>
                <a:spcPct val="30000"/>
              </a:spcBef>
              <a:buClr>
                <a:srgbClr val="137B15"/>
              </a:buClr>
              <a:buSzPct val="100000"/>
              <a:defRPr/>
            </a:pPr>
            <a:endParaRPr lang="en-GB" altLang="fr-FR" sz="1200" dirty="0" smtClean="0">
              <a:solidFill>
                <a:srgbClr val="000000"/>
              </a:solidFill>
            </a:endParaRPr>
          </a:p>
          <a:p>
            <a:pPr marL="649288" lvl="1" indent="-285750" algn="l">
              <a:lnSpc>
                <a:spcPct val="80000"/>
              </a:lnSpc>
              <a:spcBef>
                <a:spcPct val="30000"/>
              </a:spcBef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1200" dirty="0" smtClean="0">
                <a:solidFill>
                  <a:srgbClr val="000000"/>
                </a:solidFill>
              </a:rPr>
              <a:t>Связь между </a:t>
            </a:r>
            <a:r>
              <a:rPr lang="ru-RU" sz="1200" dirty="0" smtClean="0">
                <a:solidFill>
                  <a:srgbClr val="7D0055"/>
                </a:solidFill>
              </a:rPr>
              <a:t>результатами работы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ru-RU" sz="1200" dirty="0" smtClean="0">
                <a:solidFill>
                  <a:srgbClr val="000000"/>
                </a:solidFill>
              </a:rPr>
              <a:t>и </a:t>
            </a:r>
            <a:r>
              <a:rPr lang="ru-RU" sz="1200" dirty="0" smtClean="0">
                <a:solidFill>
                  <a:srgbClr val="7D0055"/>
                </a:solidFill>
              </a:rPr>
              <a:t>повышением по службе </a:t>
            </a:r>
            <a:r>
              <a:rPr lang="ru-RU" sz="1200" dirty="0" smtClean="0">
                <a:solidFill>
                  <a:srgbClr val="000000"/>
                </a:solidFill>
              </a:rPr>
              <a:t>не формализована</a:t>
            </a:r>
            <a:r>
              <a:rPr lang="en-US" sz="1200" dirty="0" smtClean="0">
                <a:solidFill>
                  <a:srgbClr val="000000"/>
                </a:solidFill>
              </a:rPr>
              <a:t>.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57347" y="5615763"/>
            <a:ext cx="5695951" cy="116955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2A6A1D">
                  <a:lumMod val="50000"/>
                </a:srgbClr>
              </a:buClr>
              <a:defRPr/>
            </a:pPr>
            <a:r>
              <a:rPr lang="ru-RU" altLang="fr-FR" sz="1400" dirty="0" smtClean="0">
                <a:solidFill>
                  <a:srgbClr val="7D0055"/>
                </a:solidFill>
              </a:rPr>
              <a:t>Нет прямой связи между результатами работы </a:t>
            </a:r>
            <a:r>
              <a:rPr lang="en-US" altLang="fr-FR" sz="1400" dirty="0" smtClean="0">
                <a:solidFill>
                  <a:srgbClr val="7D0055"/>
                </a:solidFill>
              </a:rPr>
              <a:t>(outcomes – </a:t>
            </a:r>
            <a:r>
              <a:rPr lang="ru-RU" altLang="fr-FR" sz="1400" dirty="0" smtClean="0">
                <a:solidFill>
                  <a:srgbClr val="7D0055"/>
                </a:solidFill>
              </a:rPr>
              <a:t>результатами) и бюджетными решениями (более тесно связанными с целевыми показателями -</a:t>
            </a:r>
            <a:r>
              <a:rPr lang="en-GB" altLang="fr-FR" sz="1400" dirty="0" smtClean="0">
                <a:solidFill>
                  <a:srgbClr val="7D0055"/>
                </a:solidFill>
              </a:rPr>
              <a:t> outputs): </a:t>
            </a:r>
            <a:r>
              <a:rPr lang="ru-RU" altLang="fr-FR" sz="1400" dirty="0" smtClean="0">
                <a:solidFill>
                  <a:srgbClr val="7D0055"/>
                </a:solidFill>
              </a:rPr>
              <a:t>это предупреждение о необходимости проведения дальнейшей оценки</a:t>
            </a:r>
            <a:endParaRPr lang="en-GB" altLang="fr-FR" sz="1400" dirty="0">
              <a:solidFill>
                <a:srgbClr val="7D0055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989413" y="1485960"/>
            <a:ext cx="623408" cy="623408"/>
          </a:xfrm>
          <a:prstGeom prst="ellipse">
            <a:avLst/>
          </a:prstGeom>
        </p:spPr>
        <p:style>
          <a:lnRef idx="0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Corde 15"/>
          <p:cNvSpPr/>
          <p:nvPr/>
        </p:nvSpPr>
        <p:spPr>
          <a:xfrm>
            <a:off x="1051754" y="1548300"/>
            <a:ext cx="498726" cy="498726"/>
          </a:xfrm>
          <a:prstGeom prst="chord">
            <a:avLst>
              <a:gd name="adj1" fmla="val 20431728"/>
              <a:gd name="adj2" fmla="val 11968272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Ellipse 16"/>
          <p:cNvSpPr/>
          <p:nvPr/>
        </p:nvSpPr>
        <p:spPr>
          <a:xfrm>
            <a:off x="927072" y="3383357"/>
            <a:ext cx="623408" cy="623408"/>
          </a:xfrm>
          <a:prstGeom prst="ellipse">
            <a:avLst/>
          </a:prstGeom>
        </p:spPr>
        <p:style>
          <a:lnRef idx="0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Corde 18"/>
          <p:cNvSpPr/>
          <p:nvPr/>
        </p:nvSpPr>
        <p:spPr>
          <a:xfrm>
            <a:off x="981676" y="3483797"/>
            <a:ext cx="498726" cy="498726"/>
          </a:xfrm>
          <a:prstGeom prst="chord">
            <a:avLst>
              <a:gd name="adj1" fmla="val 1168272"/>
              <a:gd name="adj2" fmla="val 963172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657347" y="3481045"/>
            <a:ext cx="1808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5"/>
                </a:solidFill>
              </a:rPr>
              <a:t>Ограниченное влияние на бюджетные дебаты</a:t>
            </a:r>
            <a:endParaRPr lang="en-US" sz="1200" dirty="0">
              <a:solidFill>
                <a:schemeClr val="accent5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80953" y="1593085"/>
            <a:ext cx="21973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Высокоразвитый процесс</a:t>
            </a:r>
            <a:endParaRPr lang="fr-FR" sz="1200" dirty="0"/>
          </a:p>
        </p:txBody>
      </p:sp>
      <p:sp>
        <p:nvSpPr>
          <p:cNvPr id="28" name="Ellipse 27"/>
          <p:cNvSpPr/>
          <p:nvPr/>
        </p:nvSpPr>
        <p:spPr>
          <a:xfrm>
            <a:off x="5563064" y="1485960"/>
            <a:ext cx="623408" cy="623408"/>
          </a:xfrm>
          <a:prstGeom prst="ellipse">
            <a:avLst/>
          </a:prstGeom>
        </p:spPr>
        <p:style>
          <a:lnRef idx="0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Corde 28"/>
          <p:cNvSpPr/>
          <p:nvPr/>
        </p:nvSpPr>
        <p:spPr>
          <a:xfrm>
            <a:off x="5625405" y="1548300"/>
            <a:ext cx="498726" cy="498726"/>
          </a:xfrm>
          <a:prstGeom prst="chord">
            <a:avLst>
              <a:gd name="adj1" fmla="val 20431728"/>
              <a:gd name="adj2" fmla="val 11968272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Rectangle 29"/>
          <p:cNvSpPr/>
          <p:nvPr/>
        </p:nvSpPr>
        <p:spPr>
          <a:xfrm>
            <a:off x="6254600" y="1593085"/>
            <a:ext cx="21973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Высокоразвитый процесс</a:t>
            </a:r>
            <a:endParaRPr lang="fr-FR" sz="1200" dirty="0"/>
          </a:p>
        </p:txBody>
      </p:sp>
      <p:sp>
        <p:nvSpPr>
          <p:cNvPr id="31" name="Ellipse 30"/>
          <p:cNvSpPr/>
          <p:nvPr/>
        </p:nvSpPr>
        <p:spPr>
          <a:xfrm>
            <a:off x="5563064" y="3874622"/>
            <a:ext cx="623408" cy="623408"/>
          </a:xfrm>
          <a:prstGeom prst="ellipse">
            <a:avLst/>
          </a:prstGeom>
        </p:spPr>
        <p:style>
          <a:lnRef idx="0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Corde 31"/>
          <p:cNvSpPr/>
          <p:nvPr/>
        </p:nvSpPr>
        <p:spPr>
          <a:xfrm>
            <a:off x="5617668" y="3693347"/>
            <a:ext cx="498726" cy="498726"/>
          </a:xfrm>
          <a:prstGeom prst="chord">
            <a:avLst>
              <a:gd name="adj1" fmla="val 1168272"/>
              <a:gd name="adj2" fmla="val 963172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Rectangle 32"/>
          <p:cNvSpPr/>
          <p:nvPr/>
        </p:nvSpPr>
        <p:spPr>
          <a:xfrm>
            <a:off x="6263995" y="3902073"/>
            <a:ext cx="1808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5"/>
                </a:solidFill>
              </a:rPr>
              <a:t>Ограниченное влияние на бюджетные дебаты</a:t>
            </a:r>
            <a:endParaRPr lang="en-US" sz="1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3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8844" y="1042707"/>
            <a:ext cx="9135156" cy="362857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bg1"/>
                </a:solidFill>
              </a:rPr>
              <a:t>Важное упрощение концепции – это </a:t>
            </a:r>
            <a:r>
              <a:rPr lang="ru-RU" sz="1800" dirty="0" smtClean="0">
                <a:solidFill>
                  <a:schemeClr val="accent2"/>
                </a:solidFill>
              </a:rPr>
              <a:t>повышение прозрачности и значимости данных для </a:t>
            </a:r>
            <a:r>
              <a:rPr lang="ru-RU" sz="1800" u="sng" dirty="0" smtClean="0">
                <a:solidFill>
                  <a:schemeClr val="accent2"/>
                </a:solidFill>
              </a:rPr>
              <a:t>Парламента</a:t>
            </a:r>
            <a:endParaRPr lang="fr-FR" sz="1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itre 3"/>
          <p:cNvSpPr>
            <a:spLocks noGrp="1"/>
          </p:cNvSpPr>
          <p:nvPr>
            <p:ph type="title"/>
          </p:nvPr>
        </p:nvSpPr>
        <p:spPr>
          <a:xfrm>
            <a:off x="-1" y="139065"/>
            <a:ext cx="8648701" cy="703716"/>
          </a:xfrm>
        </p:spPr>
        <p:txBody>
          <a:bodyPr/>
          <a:lstStyle/>
          <a:p>
            <a:pPr marL="542925" algn="ctr"/>
            <a:r>
              <a:rPr lang="ru-RU" sz="2200" dirty="0" smtClean="0"/>
              <a:t>Эволюция и упрощение концепции ориентированности на результаты</a:t>
            </a:r>
            <a:r>
              <a:rPr lang="en-US" sz="2200" dirty="0" smtClean="0"/>
              <a:t>: </a:t>
            </a:r>
            <a:r>
              <a:rPr lang="ru-RU" sz="2200" dirty="0" smtClean="0"/>
              <a:t>продолжение следует</a:t>
            </a:r>
            <a:r>
              <a:rPr lang="en-US" sz="2200" dirty="0" smtClean="0"/>
              <a:t>...</a:t>
            </a:r>
            <a:endParaRPr lang="en-US" sz="2200" dirty="0"/>
          </a:p>
        </p:txBody>
      </p:sp>
      <p:grpSp>
        <p:nvGrpSpPr>
          <p:cNvPr id="29" name="Groupe 28"/>
          <p:cNvGrpSpPr>
            <a:grpSpLocks/>
          </p:cNvGrpSpPr>
          <p:nvPr/>
        </p:nvGrpSpPr>
        <p:grpSpPr bwMode="auto">
          <a:xfrm>
            <a:off x="554099" y="1773222"/>
            <a:ext cx="8063359" cy="4643438"/>
            <a:chOff x="-136167" y="71437"/>
            <a:chExt cx="7924140" cy="4543425"/>
          </a:xfrm>
        </p:grpSpPr>
        <p:graphicFrame>
          <p:nvGraphicFramePr>
            <p:cNvPr id="30" name="Graphique 2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99338770"/>
                </p:ext>
              </p:extLst>
            </p:nvPr>
          </p:nvGraphicFramePr>
          <p:xfrm>
            <a:off x="-136167" y="71437"/>
            <a:ext cx="7905750" cy="45434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31" name="Groupe 30"/>
            <p:cNvGrpSpPr>
              <a:grpSpLocks/>
            </p:cNvGrpSpPr>
            <p:nvPr/>
          </p:nvGrpSpPr>
          <p:grpSpPr bwMode="auto">
            <a:xfrm>
              <a:off x="4961869" y="1494605"/>
              <a:ext cx="2826104" cy="1734370"/>
              <a:chOff x="4961869" y="1494605"/>
              <a:chExt cx="2826104" cy="1734370"/>
            </a:xfrm>
          </p:grpSpPr>
          <p:cxnSp>
            <p:nvCxnSpPr>
              <p:cNvPr id="32" name="Connecteur droit avec flèche 31"/>
              <p:cNvCxnSpPr/>
              <p:nvPr/>
            </p:nvCxnSpPr>
            <p:spPr>
              <a:xfrm>
                <a:off x="4961869" y="1494605"/>
                <a:ext cx="1676400" cy="542925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3" name="Connecteur droit avec flèche 32"/>
              <p:cNvCxnSpPr/>
              <p:nvPr/>
            </p:nvCxnSpPr>
            <p:spPr>
              <a:xfrm>
                <a:off x="5057446" y="2742585"/>
                <a:ext cx="1714500" cy="1905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34" name="ZoneTexte 22"/>
              <p:cNvSpPr txBox="1"/>
              <p:nvPr/>
            </p:nvSpPr>
            <p:spPr>
              <a:xfrm>
                <a:off x="6962775" y="1847850"/>
                <a:ext cx="825198" cy="495300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- 24%</a:t>
                </a:r>
              </a:p>
            </p:txBody>
          </p:sp>
          <p:sp>
            <p:nvSpPr>
              <p:cNvPr id="35" name="ZoneTexte 24"/>
              <p:cNvSpPr txBox="1"/>
              <p:nvPr/>
            </p:nvSpPr>
            <p:spPr>
              <a:xfrm>
                <a:off x="6981825" y="2743200"/>
                <a:ext cx="806148" cy="485775"/>
              </a:xfrm>
              <a:prstGeom prst="rect">
                <a:avLst/>
              </a:prstGeom>
              <a:solidFill>
                <a:sysClr val="window" lastClr="FFFFFF"/>
              </a:solidFill>
              <a:ln w="9525" cmpd="sng">
                <a:noFill/>
              </a:ln>
              <a:effectLst/>
            </p:spPr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- 20%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409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llipse 41"/>
          <p:cNvSpPr/>
          <p:nvPr/>
        </p:nvSpPr>
        <p:spPr bwMode="auto">
          <a:xfrm>
            <a:off x="6375271" y="2238479"/>
            <a:ext cx="819150" cy="513734"/>
          </a:xfrm>
          <a:prstGeom prst="ellipse">
            <a:avLst/>
          </a:prstGeom>
          <a:solidFill>
            <a:srgbClr val="7E005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sp>
        <p:nvSpPr>
          <p:cNvPr id="41" name="Ellipse 40"/>
          <p:cNvSpPr/>
          <p:nvPr/>
        </p:nvSpPr>
        <p:spPr bwMode="auto">
          <a:xfrm>
            <a:off x="3814755" y="2196422"/>
            <a:ext cx="819150" cy="598359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sp>
        <p:nvSpPr>
          <p:cNvPr id="39" name="Ellipse 38"/>
          <p:cNvSpPr/>
          <p:nvPr/>
        </p:nvSpPr>
        <p:spPr bwMode="auto">
          <a:xfrm>
            <a:off x="221673" y="2259858"/>
            <a:ext cx="819150" cy="59835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sp>
        <p:nvSpPr>
          <p:cNvPr id="8" name="Trapèze 7"/>
          <p:cNvSpPr/>
          <p:nvPr/>
        </p:nvSpPr>
        <p:spPr bwMode="auto">
          <a:xfrm>
            <a:off x="428625" y="600075"/>
            <a:ext cx="914400" cy="1216152"/>
          </a:xfrm>
          <a:prstGeom prst="trapezoid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sp>
        <p:nvSpPr>
          <p:cNvPr id="12" name="Chevron 11"/>
          <p:cNvSpPr/>
          <p:nvPr/>
        </p:nvSpPr>
        <p:spPr bwMode="auto">
          <a:xfrm>
            <a:off x="1304921" y="1208151"/>
            <a:ext cx="2509834" cy="305752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sp>
        <p:nvSpPr>
          <p:cNvPr id="17" name="Chevron 16"/>
          <p:cNvSpPr/>
          <p:nvPr/>
        </p:nvSpPr>
        <p:spPr bwMode="auto">
          <a:xfrm>
            <a:off x="4867275" y="1732027"/>
            <a:ext cx="1536571" cy="2009774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sp>
        <p:nvSpPr>
          <p:cNvPr id="18" name="Chevron 17"/>
          <p:cNvSpPr/>
          <p:nvPr/>
        </p:nvSpPr>
        <p:spPr bwMode="auto">
          <a:xfrm>
            <a:off x="8275701" y="2182134"/>
            <a:ext cx="782574" cy="913492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83568" y="2256006"/>
            <a:ext cx="2543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000" dirty="0" smtClean="0">
                <a:solidFill>
                  <a:schemeClr val="bg2"/>
                </a:solidFill>
              </a:rPr>
              <a:t>122</a:t>
            </a:r>
            <a:r>
              <a:rPr lang="fr-FR" sz="3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Программы</a:t>
            </a:r>
            <a:endParaRPr lang="fr-FR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924300" y="2218009"/>
            <a:ext cx="1882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000" dirty="0" smtClean="0">
                <a:solidFill>
                  <a:schemeClr val="bg2"/>
                </a:solidFill>
              </a:rPr>
              <a:t>31</a:t>
            </a:r>
          </a:p>
          <a:p>
            <a:pPr algn="l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поручение</a:t>
            </a:r>
            <a:endParaRPr lang="fr-F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575190" y="2240911"/>
            <a:ext cx="237678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000" dirty="0" smtClean="0">
                <a:solidFill>
                  <a:schemeClr val="bg2"/>
                </a:solidFill>
              </a:rPr>
              <a:t>1</a:t>
            </a:r>
          </a:p>
          <a:p>
            <a:pPr algn="l"/>
            <a:r>
              <a:rPr lang="ru-RU" sz="2400" dirty="0" smtClean="0">
                <a:solidFill>
                  <a:srgbClr val="7D0055"/>
                </a:solidFill>
              </a:rPr>
              <a:t>Контрольная панель с</a:t>
            </a:r>
            <a:r>
              <a:rPr lang="fr-FR" sz="2400" dirty="0" smtClean="0">
                <a:solidFill>
                  <a:srgbClr val="7D0055"/>
                </a:solidFill>
              </a:rPr>
              <a:t> </a:t>
            </a:r>
            <a:r>
              <a:rPr lang="ru-RU" sz="2400" dirty="0" smtClean="0">
                <a:solidFill>
                  <a:srgbClr val="7D0055"/>
                </a:solidFill>
              </a:rPr>
              <a:t>Показателями</a:t>
            </a:r>
            <a:endParaRPr lang="fr-FR" sz="2400" dirty="0">
              <a:solidFill>
                <a:srgbClr val="7D0055"/>
              </a:solidFill>
            </a:endParaRPr>
          </a:p>
        </p:txBody>
      </p:sp>
      <p:cxnSp>
        <p:nvCxnSpPr>
          <p:cNvPr id="22" name="Connecteur droit 21"/>
          <p:cNvCxnSpPr/>
          <p:nvPr/>
        </p:nvCxnSpPr>
        <p:spPr bwMode="auto">
          <a:xfrm>
            <a:off x="428625" y="4591050"/>
            <a:ext cx="0" cy="733425"/>
          </a:xfrm>
          <a:prstGeom prst="line">
            <a:avLst/>
          </a:prstGeom>
          <a:noFill/>
          <a:ln w="381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onnecteur droit 25"/>
          <p:cNvCxnSpPr/>
          <p:nvPr/>
        </p:nvCxnSpPr>
        <p:spPr bwMode="auto">
          <a:xfrm>
            <a:off x="3829050" y="4600575"/>
            <a:ext cx="0" cy="733425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Connecteur droit 26"/>
          <p:cNvCxnSpPr/>
          <p:nvPr/>
        </p:nvCxnSpPr>
        <p:spPr bwMode="auto">
          <a:xfrm>
            <a:off x="6753225" y="4600575"/>
            <a:ext cx="0" cy="733425"/>
          </a:xfrm>
          <a:prstGeom prst="line">
            <a:avLst/>
          </a:prstGeom>
          <a:noFill/>
          <a:ln w="38100" cap="flat" cmpd="sng" algn="ctr">
            <a:solidFill>
              <a:srgbClr val="7D005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ZoneTexte 27"/>
          <p:cNvSpPr txBox="1"/>
          <p:nvPr/>
        </p:nvSpPr>
        <p:spPr>
          <a:xfrm>
            <a:off x="504825" y="4600575"/>
            <a:ext cx="24288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100" dirty="0" smtClean="0">
                <a:solidFill>
                  <a:schemeClr val="accent6">
                    <a:lumMod val="50000"/>
                  </a:schemeClr>
                </a:solidFill>
              </a:rPr>
              <a:t>382 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Задачи</a:t>
            </a:r>
            <a:endParaRPr lang="fr-FR" sz="21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fr-FR" sz="2100" dirty="0" smtClean="0">
                <a:solidFill>
                  <a:schemeClr val="accent6">
                    <a:lumMod val="50000"/>
                  </a:schemeClr>
                </a:solidFill>
              </a:rPr>
              <a:t>738 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Показателей</a:t>
            </a:r>
            <a:endParaRPr lang="fr-FR" sz="2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809999" y="4595336"/>
            <a:ext cx="3003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100" dirty="0" smtClean="0">
                <a:solidFill>
                  <a:schemeClr val="accent3">
                    <a:lumMod val="50000"/>
                  </a:schemeClr>
                </a:solidFill>
              </a:rPr>
              <a:t>80 </a:t>
            </a:r>
            <a:r>
              <a:rPr lang="ru-RU" sz="2100" dirty="0" smtClean="0">
                <a:solidFill>
                  <a:schemeClr val="accent3">
                    <a:lumMod val="50000"/>
                  </a:schemeClr>
                </a:solidFill>
              </a:rPr>
              <a:t>Задач</a:t>
            </a:r>
            <a:endParaRPr lang="fr-FR" sz="21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fr-FR" sz="2100" dirty="0" smtClean="0">
                <a:solidFill>
                  <a:schemeClr val="accent3">
                    <a:lumMod val="50000"/>
                  </a:schemeClr>
                </a:solidFill>
              </a:rPr>
              <a:t>90 </a:t>
            </a:r>
            <a:r>
              <a:rPr lang="ru-RU" sz="2100" dirty="0" smtClean="0">
                <a:solidFill>
                  <a:schemeClr val="accent3">
                    <a:lumMod val="50000"/>
                  </a:schemeClr>
                </a:solidFill>
              </a:rPr>
              <a:t>Показателей</a:t>
            </a:r>
            <a:endParaRPr lang="fr-FR" sz="21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1500" i="1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1500" i="1" dirty="0" err="1" smtClean="0">
                <a:solidFill>
                  <a:schemeClr val="accent3">
                    <a:lumMod val="50000"/>
                  </a:schemeClr>
                </a:solidFill>
              </a:rPr>
              <a:t>т.ч</a:t>
            </a:r>
            <a:r>
              <a:rPr lang="ru-RU" sz="1500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fr-FR" sz="1500" i="1" dirty="0" smtClean="0">
                <a:solidFill>
                  <a:schemeClr val="accent3">
                    <a:lumMod val="50000"/>
                  </a:schemeClr>
                </a:solidFill>
              </a:rPr>
              <a:t> 22 </a:t>
            </a:r>
            <a:r>
              <a:rPr lang="ru-RU" sz="1500" i="1" dirty="0" err="1" smtClean="0">
                <a:solidFill>
                  <a:schemeClr val="accent3">
                    <a:lumMod val="50000"/>
                  </a:schemeClr>
                </a:solidFill>
              </a:rPr>
              <a:t>незапланиро</a:t>
            </a:r>
            <a:r>
              <a:rPr lang="ru-RU" sz="1500" i="1" dirty="0" smtClean="0">
                <a:solidFill>
                  <a:schemeClr val="accent3">
                    <a:lumMod val="50000"/>
                  </a:schemeClr>
                </a:solidFill>
              </a:rPr>
              <a:t>-ванных Показателя</a:t>
            </a:r>
            <a:endParaRPr lang="fr-FR" sz="15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849614" y="4491324"/>
            <a:ext cx="225742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100" dirty="0" smtClean="0">
                <a:solidFill>
                  <a:srgbClr val="7D0055"/>
                </a:solidFill>
              </a:rPr>
              <a:t>3 </a:t>
            </a:r>
            <a:r>
              <a:rPr lang="ru-RU" sz="2100" dirty="0" smtClean="0">
                <a:solidFill>
                  <a:srgbClr val="7D0055"/>
                </a:solidFill>
              </a:rPr>
              <a:t>ключевых направления</a:t>
            </a:r>
            <a:endParaRPr lang="fr-FR" sz="2100" dirty="0" smtClean="0">
              <a:solidFill>
                <a:srgbClr val="7D0055"/>
              </a:solidFill>
            </a:endParaRPr>
          </a:p>
          <a:p>
            <a:pPr algn="l"/>
            <a:r>
              <a:rPr lang="fr-FR" sz="2100" dirty="0" smtClean="0">
                <a:solidFill>
                  <a:srgbClr val="7D0055"/>
                </a:solidFill>
              </a:rPr>
              <a:t>10 </a:t>
            </a:r>
            <a:r>
              <a:rPr lang="ru-RU" sz="2100" dirty="0" smtClean="0">
                <a:solidFill>
                  <a:srgbClr val="7D0055"/>
                </a:solidFill>
              </a:rPr>
              <a:t>Показателей</a:t>
            </a:r>
            <a:endParaRPr lang="fr-FR" sz="2100" dirty="0">
              <a:solidFill>
                <a:srgbClr val="7D0055"/>
              </a:solidFill>
            </a:endParaRPr>
          </a:p>
        </p:txBody>
      </p:sp>
      <p:cxnSp>
        <p:nvCxnSpPr>
          <p:cNvPr id="32" name="Connecteur droit 31"/>
          <p:cNvCxnSpPr/>
          <p:nvPr/>
        </p:nvCxnSpPr>
        <p:spPr bwMode="auto">
          <a:xfrm flipH="1">
            <a:off x="423862" y="4600575"/>
            <a:ext cx="828675" cy="0"/>
          </a:xfrm>
          <a:prstGeom prst="line">
            <a:avLst/>
          </a:prstGeom>
          <a:noFill/>
          <a:ln w="381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Connecteur droit 33"/>
          <p:cNvCxnSpPr/>
          <p:nvPr/>
        </p:nvCxnSpPr>
        <p:spPr bwMode="auto">
          <a:xfrm flipH="1">
            <a:off x="3810000" y="4600575"/>
            <a:ext cx="828675" cy="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Connecteur droit 34"/>
          <p:cNvCxnSpPr/>
          <p:nvPr/>
        </p:nvCxnSpPr>
        <p:spPr bwMode="auto">
          <a:xfrm flipH="1">
            <a:off x="6738076" y="4600575"/>
            <a:ext cx="828675" cy="0"/>
          </a:xfrm>
          <a:prstGeom prst="line">
            <a:avLst/>
          </a:prstGeom>
          <a:noFill/>
          <a:ln w="38100" cap="flat" cmpd="sng" algn="ctr">
            <a:solidFill>
              <a:srgbClr val="7E005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ZoneTexte 35"/>
          <p:cNvSpPr txBox="1"/>
          <p:nvPr/>
        </p:nvSpPr>
        <p:spPr>
          <a:xfrm>
            <a:off x="6849614" y="5834331"/>
            <a:ext cx="236610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solidFill>
                  <a:schemeClr val="bg1"/>
                </a:solidFill>
              </a:rPr>
              <a:t>+</a:t>
            </a:r>
            <a:r>
              <a:rPr lang="fr-FR" sz="19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900" dirty="0" smtClean="0">
                <a:solidFill>
                  <a:schemeClr val="bg1"/>
                </a:solidFill>
              </a:rPr>
              <a:t>ПОЛИТИЧЕСКИЕ</a:t>
            </a:r>
            <a:endParaRPr lang="fr-FR" sz="1900" dirty="0">
              <a:solidFill>
                <a:schemeClr val="bg1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5839" y="6079481"/>
            <a:ext cx="2660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solidFill>
                  <a:schemeClr val="bg1"/>
                </a:solidFill>
              </a:rPr>
              <a:t>+</a:t>
            </a:r>
            <a:r>
              <a:rPr lang="fr-FR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 smtClean="0">
                <a:solidFill>
                  <a:schemeClr val="bg1"/>
                </a:solidFill>
              </a:rPr>
              <a:t>ОПЕРАЦИОННЫЕ</a:t>
            </a:r>
            <a:endParaRPr lang="fr-FR" sz="1900" dirty="0">
              <a:solidFill>
                <a:schemeClr val="bg1"/>
              </a:solidFill>
            </a:endParaRPr>
          </a:p>
        </p:txBody>
      </p:sp>
      <p:sp>
        <p:nvSpPr>
          <p:cNvPr id="37" name="Flèche droite 36"/>
          <p:cNvSpPr/>
          <p:nvPr/>
        </p:nvSpPr>
        <p:spPr bwMode="auto">
          <a:xfrm>
            <a:off x="1966481" y="5761792"/>
            <a:ext cx="5453493" cy="49530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sp>
        <p:nvSpPr>
          <p:cNvPr id="29" name="Titre 3"/>
          <p:cNvSpPr>
            <a:spLocks noGrp="1"/>
          </p:cNvSpPr>
          <p:nvPr>
            <p:ph type="title"/>
          </p:nvPr>
        </p:nvSpPr>
        <p:spPr>
          <a:xfrm>
            <a:off x="-1" y="139065"/>
            <a:ext cx="9144001" cy="703716"/>
          </a:xfrm>
        </p:spPr>
        <p:txBody>
          <a:bodyPr/>
          <a:lstStyle/>
          <a:p>
            <a:pPr marL="542925" indent="-542925"/>
            <a:r>
              <a:rPr lang="en-US" sz="2400" dirty="0" smtClean="0"/>
              <a:t>   </a:t>
            </a:r>
            <a:r>
              <a:rPr lang="ru-RU" sz="2200" dirty="0" smtClean="0"/>
              <a:t>Ориентированность на результаты нацелена на то, чтобы увязать стратегические задачи на политическом уровне </a:t>
            </a:r>
            <a:r>
              <a:rPr lang="en-US" sz="2400" dirty="0" smtClean="0"/>
              <a:t>…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485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95288" y="116634"/>
            <a:ext cx="8558212" cy="504825"/>
          </a:xfrm>
          <a:noFill/>
        </p:spPr>
        <p:txBody>
          <a:bodyPr/>
          <a:lstStyle/>
          <a:p>
            <a:pPr algn="ctr" eaLnBrk="1" hangingPunct="1"/>
            <a:r>
              <a:rPr lang="ru-RU" altLang="fr-FR" sz="2100" dirty="0" smtClean="0"/>
              <a:t>Наметили </a:t>
            </a:r>
            <a:r>
              <a:rPr lang="en-GB" altLang="fr-FR" sz="2100" i="1" dirty="0" smtClean="0"/>
              <a:t>10 </a:t>
            </a:r>
            <a:r>
              <a:rPr lang="ru-RU" altLang="fr-FR" sz="2100" i="1" dirty="0" smtClean="0"/>
              <a:t>ключевых национальных показателей</a:t>
            </a:r>
            <a:r>
              <a:rPr lang="en-GB" altLang="fr-FR" sz="2100" i="1" dirty="0" smtClean="0"/>
              <a:t> (</a:t>
            </a:r>
            <a:r>
              <a:rPr lang="ru-RU" altLang="fr-FR" sz="2100" i="1" dirty="0" smtClean="0"/>
              <a:t>КНП</a:t>
            </a:r>
            <a:r>
              <a:rPr lang="en-GB" altLang="fr-FR" sz="2100" i="1" dirty="0" smtClean="0"/>
              <a:t>) </a:t>
            </a:r>
            <a:r>
              <a:rPr lang="ru-RU" altLang="fr-FR" sz="2100" i="1" dirty="0" smtClean="0"/>
              <a:t>благосостояния</a:t>
            </a:r>
            <a:endParaRPr lang="en-GB" altLang="fr-FR" sz="2400" i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1085221" y="5229225"/>
            <a:ext cx="7149001" cy="1361911"/>
          </a:xfrm>
          <a:prstGeom prst="rect">
            <a:avLst/>
          </a:prstGeom>
          <a:ln>
            <a:solidFill>
              <a:srgbClr val="1C782D"/>
            </a:solidFill>
          </a:ln>
        </p:spPr>
        <p:txBody>
          <a:bodyPr wrap="square">
            <a:spAutoFit/>
          </a:bodyPr>
          <a:lstStyle/>
          <a:p>
            <a:r>
              <a:rPr lang="en-GB" sz="1800" i="1" dirty="0" smtClean="0"/>
              <a:t>CBA</a:t>
            </a:r>
            <a:r>
              <a:rPr lang="en-GB" sz="1800" dirty="0" smtClean="0"/>
              <a:t> </a:t>
            </a:r>
            <a:r>
              <a:rPr lang="ru-RU" sz="1800" dirty="0" smtClean="0"/>
              <a:t>обратилась к министерствам с призывом принять по возможности соответствующие КНП в качестве показателей исполнения поручений</a:t>
            </a:r>
            <a:endParaRPr lang="en-GB" sz="1800" dirty="0" smtClean="0"/>
          </a:p>
          <a:p>
            <a:pPr marL="171450" indent="-171450" algn="l">
              <a:buFont typeface="Wingdings" panose="05000000000000000000" pitchFamily="2" charset="2"/>
              <a:buChar char="v"/>
            </a:pPr>
            <a:endParaRPr lang="en-GB" sz="1050" dirty="0" smtClean="0"/>
          </a:p>
          <a:p>
            <a:r>
              <a:rPr lang="ru-RU" sz="1800" dirty="0" smtClean="0">
                <a:solidFill>
                  <a:srgbClr val="7E0054"/>
                </a:solidFill>
              </a:rPr>
              <a:t>Но пока не так много министерств это сделало</a:t>
            </a:r>
            <a:endParaRPr lang="en-GB" sz="1800" dirty="0" smtClean="0">
              <a:solidFill>
                <a:srgbClr val="7E0054"/>
              </a:solidFill>
            </a:endParaRPr>
          </a:p>
        </p:txBody>
      </p:sp>
      <p:sp>
        <p:nvSpPr>
          <p:cNvPr id="4" name="Flèche droite 3"/>
          <p:cNvSpPr/>
          <p:nvPr/>
        </p:nvSpPr>
        <p:spPr bwMode="auto">
          <a:xfrm>
            <a:off x="366574" y="5402350"/>
            <a:ext cx="538301" cy="707886"/>
          </a:xfrm>
          <a:prstGeom prst="rightArrow">
            <a:avLst/>
          </a:prstGeom>
          <a:solidFill>
            <a:srgbClr val="1B772D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fr-FR" smtClean="0"/>
          </a:p>
        </p:txBody>
      </p:sp>
      <p:sp>
        <p:nvSpPr>
          <p:cNvPr id="10" name="Flèche droite 9"/>
          <p:cNvSpPr/>
          <p:nvPr/>
        </p:nvSpPr>
        <p:spPr bwMode="auto">
          <a:xfrm rot="10800000">
            <a:off x="8234223" y="5402350"/>
            <a:ext cx="538301" cy="707886"/>
          </a:xfrm>
          <a:prstGeom prst="rightArrow">
            <a:avLst/>
          </a:prstGeom>
          <a:solidFill>
            <a:srgbClr val="1B772D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fr-FR" smtClean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321960"/>
              </p:ext>
            </p:extLst>
          </p:nvPr>
        </p:nvGraphicFramePr>
        <p:xfrm>
          <a:off x="508002" y="925520"/>
          <a:ext cx="7995371" cy="4325378"/>
        </p:xfrm>
        <a:graphic>
          <a:graphicData uri="http://schemas.openxmlformats.org/drawingml/2006/table">
            <a:tbl>
              <a:tblPr firstRow="1" firstCol="1" bandRow="1">
                <a:effectLst/>
                <a:tableStyleId>{00A15C55-8517-42AA-B614-E9B94910E393}</a:tableStyleId>
              </a:tblPr>
              <a:tblGrid>
                <a:gridCol w="1708726"/>
                <a:gridCol w="2706255"/>
                <a:gridCol w="591127"/>
                <a:gridCol w="1985818"/>
                <a:gridCol w="1003445"/>
              </a:tblGrid>
              <a:tr h="308628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noProof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</a:rPr>
                        <a:t>Тема</a:t>
                      </a:r>
                      <a:r>
                        <a:rPr lang="ru-RU" sz="1600" b="1" baseline="0" noProof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endParaRPr lang="en-GB" sz="1600" b="1" noProof="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B831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noProof="0" dirty="0" smtClean="0">
                          <a:solidFill>
                            <a:schemeClr val="bg2"/>
                          </a:solidFill>
                          <a:effectLst/>
                        </a:rPr>
                        <a:t>Показатели Правительства</a:t>
                      </a:r>
                      <a:endParaRPr lang="en-GB" sz="1600" b="1" noProof="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B831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noProof="0" dirty="0" smtClean="0">
                          <a:solidFill>
                            <a:schemeClr val="bg2"/>
                          </a:solidFill>
                          <a:effectLst/>
                        </a:rPr>
                        <a:t>Показатели</a:t>
                      </a:r>
                      <a:r>
                        <a:rPr lang="en-GB" sz="1600" noProof="0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600" noProof="0" dirty="0" smtClean="0">
                          <a:solidFill>
                            <a:schemeClr val="bg2"/>
                          </a:solidFill>
                          <a:effectLst/>
                        </a:rPr>
                        <a:t>поручения в </a:t>
                      </a:r>
                      <a:r>
                        <a:rPr lang="en-GB" sz="1600" noProof="0" dirty="0" smtClean="0">
                          <a:solidFill>
                            <a:schemeClr val="bg2"/>
                          </a:solidFill>
                          <a:effectLst/>
                        </a:rPr>
                        <a:t>PLF </a:t>
                      </a:r>
                      <a:endParaRPr lang="en-GB" sz="1600" b="1" noProof="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831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B831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B8316"/>
                    </a:solidFill>
                  </a:tcPr>
                </a:tc>
              </a:tr>
              <a:tr h="5184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2016</a:t>
                      </a:r>
                      <a:endParaRPr lang="en-GB" sz="1400" b="1" noProof="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831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2017</a:t>
                      </a:r>
                      <a:endParaRPr lang="en-GB" sz="1400" b="1" noProof="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831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2018 (</a:t>
                      </a:r>
                      <a:r>
                        <a:rPr lang="ru-RU" sz="1400" b="1" noProof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целевой</a:t>
                      </a:r>
                      <a:r>
                        <a:rPr lang="en-GB" sz="1400" b="1" noProof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)</a:t>
                      </a:r>
                      <a:endParaRPr lang="en-GB" sz="1400" b="1" noProof="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8316"/>
                    </a:solidFill>
                  </a:tcPr>
                </a:tc>
              </a:tr>
              <a:tr h="255629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noProof="0" dirty="0" smtClean="0">
                          <a:effectLst/>
                        </a:rPr>
                        <a:t>Экономическое развитие</a:t>
                      </a:r>
                      <a:endParaRPr lang="en-GB" sz="16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tx2"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Занятость 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  <a:sym typeface="Wingdings"/>
                        </a:rPr>
                        <a:t>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kumimoji="0" lang="en-GB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56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Научные исследования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  <a:sym typeface="Wingdings"/>
                        </a:rPr>
                        <a:t>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kumimoji="0" lang="en-GB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130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Общий долг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51022">
                <a:tc rowSpan="5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noProof="0" dirty="0" smtClean="0">
                          <a:effectLst/>
                        </a:rPr>
                        <a:t>Социальное развитие</a:t>
                      </a:r>
                      <a:endParaRPr lang="en-GB" sz="16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tx2"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Ожидаемая продолжительность здоровой жизни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Восприятие состояния здоровья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GB" sz="14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30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Удовлетворённость жизнью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GB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130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Неравенство</a:t>
                      </a:r>
                      <a:r>
                        <a:rPr lang="ru-RU" sz="1400" baseline="0" noProof="0" dirty="0" smtClean="0">
                          <a:solidFill>
                            <a:schemeClr val="bg1"/>
                          </a:solidFill>
                          <a:effectLst/>
                        </a:rPr>
                        <a:t> доходов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GB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130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Бедность и качество жизни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GB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823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Не закончившие школьное образование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  <a:sym typeface="Wingdings"/>
                        </a:rPr>
                        <a:t>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  <a:sym typeface="Wingdings"/>
                        </a:rPr>
                        <a:t>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GB" sz="14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6049">
                <a:tc row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noProof="0" dirty="0" smtClean="0">
                          <a:effectLst/>
                        </a:rPr>
                        <a:t>Устойчивое развитие</a:t>
                      </a:r>
                      <a:endParaRPr lang="en-GB" sz="16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tx2"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Выбросы углерода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Выброс на душу населения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GB" sz="14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48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Возделывание земли?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Доля сельхозугодий,</a:t>
                      </a:r>
                      <a:r>
                        <a:rPr lang="ru-RU" sz="1400" baseline="0" noProof="0" dirty="0" smtClean="0">
                          <a:solidFill>
                            <a:schemeClr val="bg1"/>
                          </a:solidFill>
                          <a:effectLst/>
                        </a:rPr>
                        <a:t> возделываемых для биологического с/х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GB" sz="14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5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1"/>
          <p:cNvSpPr>
            <a:spLocks noChangeArrowheads="1"/>
          </p:cNvSpPr>
          <p:nvPr/>
        </p:nvSpPr>
        <p:spPr bwMode="auto">
          <a:xfrm>
            <a:off x="157203" y="5000625"/>
            <a:ext cx="8416517" cy="485775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1905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1C782D"/>
              </a:buClr>
              <a:buFont typeface="Arial" pitchFamily="34" charset="0"/>
              <a:buChar char="■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1B772D"/>
              </a:buClr>
              <a:buSzPct val="125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800" smtClean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9927" y="1467993"/>
            <a:ext cx="8836684" cy="53340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ru-RU" b="1" dirty="0"/>
              <a:t>Изменения в финансовом законодательстве, внесённые новым законом</a:t>
            </a:r>
            <a:r>
              <a:rPr lang="en-US" sz="500" dirty="0" smtClean="0">
                <a:solidFill>
                  <a:schemeClr val="tx2"/>
                </a:solidFill>
              </a:rPr>
              <a:t/>
            </a:r>
            <a:br>
              <a:rPr lang="en-US" sz="500" dirty="0" smtClean="0">
                <a:solidFill>
                  <a:schemeClr val="tx2"/>
                </a:solidFill>
              </a:rPr>
            </a:br>
            <a:endParaRPr lang="en-US" sz="1800" dirty="0" smtClean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sz="1800" dirty="0"/>
              <a:t>Истоки </a:t>
            </a:r>
            <a:r>
              <a:rPr lang="en-US" sz="1800" dirty="0"/>
              <a:t>LOLF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sz="1800" dirty="0"/>
              <a:t>Структура бюджета по назначению</a:t>
            </a:r>
            <a:endParaRPr lang="en-US" sz="1800" dirty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sz="1800" dirty="0"/>
              <a:t>Структура анализа результатов</a:t>
            </a:r>
            <a:endParaRPr lang="en-US" sz="1800" dirty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sz="1800" dirty="0" smtClean="0"/>
              <a:t>Управленческий </a:t>
            </a:r>
            <a:r>
              <a:rPr lang="ru-RU" sz="1800" dirty="0"/>
              <a:t>диалог</a:t>
            </a:r>
            <a:endParaRPr lang="en-US" sz="1800" dirty="0"/>
          </a:p>
          <a:p>
            <a:pPr marL="0" indent="0">
              <a:buClrTx/>
              <a:buNone/>
            </a:pPr>
            <a:endParaRPr lang="en-US" sz="600" dirty="0"/>
          </a:p>
          <a:p>
            <a:pPr marL="457200" indent="-457200">
              <a:buClrTx/>
              <a:buFont typeface="+mj-lt"/>
              <a:buAutoNum type="arabicPeriod" startAt="2"/>
            </a:pPr>
            <a:r>
              <a:rPr lang="ru-RU" sz="1800" b="1" dirty="0"/>
              <a:t>Воздействие </a:t>
            </a:r>
            <a:r>
              <a:rPr lang="ru-RU" sz="1800" b="1" dirty="0" smtClean="0"/>
              <a:t>структуры анализа результатов</a:t>
            </a:r>
            <a:r>
              <a:rPr lang="ru-RU" sz="1800" b="1" dirty="0"/>
              <a:t>, недавние изменения </a:t>
            </a:r>
            <a:endParaRPr lang="en-US" sz="1800" b="1" dirty="0"/>
          </a:p>
          <a:p>
            <a:pPr marL="0" indent="0">
              <a:buClrTx/>
              <a:buNone/>
            </a:pPr>
            <a:endParaRPr lang="en-US" sz="600" b="1" dirty="0">
              <a:solidFill>
                <a:schemeClr val="tx2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sz="1800" dirty="0"/>
              <a:t>Смягчённые результаты</a:t>
            </a:r>
            <a:endParaRPr lang="en-US" sz="1800" dirty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sz="1800" dirty="0"/>
              <a:t>Простота и ясность</a:t>
            </a:r>
            <a:endParaRPr lang="en-US" sz="1800" dirty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sz="1800" dirty="0"/>
              <a:t>Увязка с политическими задачами</a:t>
            </a:r>
            <a:endParaRPr lang="en-US" sz="1800" dirty="0"/>
          </a:p>
          <a:p>
            <a:pPr marL="0" indent="0">
              <a:buClrTx/>
              <a:buNone/>
            </a:pPr>
            <a:endParaRPr lang="en-US" sz="700" dirty="0" smtClean="0"/>
          </a:p>
          <a:p>
            <a:pPr marL="0" indent="0">
              <a:buClrTx/>
              <a:buNone/>
            </a:pPr>
            <a:endParaRPr lang="en-US" dirty="0" smtClean="0"/>
          </a:p>
          <a:p>
            <a:pPr marL="0" indent="0">
              <a:buClrTx/>
              <a:buNone/>
            </a:pPr>
            <a:r>
              <a:rPr lang="ru-RU" b="1" dirty="0" smtClean="0">
                <a:solidFill>
                  <a:schemeClr val="bg2"/>
                </a:solidFill>
              </a:rPr>
              <a:t>3.  Мысли </a:t>
            </a:r>
            <a:r>
              <a:rPr lang="ru-RU" b="1" dirty="0">
                <a:solidFill>
                  <a:schemeClr val="bg2"/>
                </a:solidFill>
              </a:rPr>
              <a:t>на будущее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dirty="0"/>
              <a:t>Провести чёткую грань между показателями «результат» (</a:t>
            </a:r>
            <a:r>
              <a:rPr lang="en-US" dirty="0"/>
              <a:t>outcome)</a:t>
            </a:r>
            <a:r>
              <a:rPr lang="ru-RU" dirty="0"/>
              <a:t> и «конечный продукт»</a:t>
            </a:r>
            <a:r>
              <a:rPr lang="en-US" dirty="0"/>
              <a:t> (output)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dirty="0"/>
              <a:t>Обратная связь ради выработки полезных подходов в структуре анализа результатов</a:t>
            </a:r>
            <a:endParaRPr lang="en-US" dirty="0"/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sz="700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dirty="0"/>
              <a:t>Краткое содержание</a:t>
            </a:r>
            <a:endParaRPr lang="fr-FR" sz="2500" dirty="0"/>
          </a:p>
        </p:txBody>
      </p:sp>
    </p:spTree>
    <p:extLst>
      <p:ext uri="{BB962C8B-B14F-4D97-AF65-F5344CB8AC3E}">
        <p14:creationId xmlns:p14="http://schemas.microsoft.com/office/powerpoint/2010/main" val="7530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1"/>
          <p:cNvSpPr>
            <a:spLocks noChangeArrowheads="1"/>
          </p:cNvSpPr>
          <p:nvPr/>
        </p:nvSpPr>
        <p:spPr bwMode="auto">
          <a:xfrm>
            <a:off x="157203" y="1047750"/>
            <a:ext cx="8416517" cy="485775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1905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1C782D"/>
              </a:buClr>
              <a:buFont typeface="Arial" pitchFamily="34" charset="0"/>
              <a:buChar char="■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1B772D"/>
              </a:buClr>
              <a:buSzPct val="125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800" smtClean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9564" y="1085850"/>
            <a:ext cx="8836684" cy="5334000"/>
          </a:xfrm>
        </p:spPr>
        <p:txBody>
          <a:bodyPr>
            <a:normAutofit fontScale="92500"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ru-RU" sz="1600" b="1" dirty="0" smtClean="0">
                <a:solidFill>
                  <a:schemeClr val="tx2"/>
                </a:solidFill>
              </a:rPr>
              <a:t>Изменения в финансовом законодательстве, внесённые новым законом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en-US" sz="500" dirty="0" smtClean="0">
                <a:solidFill>
                  <a:schemeClr val="tx2"/>
                </a:solidFill>
              </a:rPr>
              <a:t/>
            </a:r>
            <a:br>
              <a:rPr lang="en-US" sz="500" dirty="0" smtClean="0">
                <a:solidFill>
                  <a:schemeClr val="tx2"/>
                </a:solidFill>
              </a:rPr>
            </a:br>
            <a:endParaRPr lang="en-US" sz="1800" dirty="0" smtClean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sz="1800" dirty="0" smtClean="0"/>
              <a:t>Истоки </a:t>
            </a:r>
            <a:r>
              <a:rPr lang="en-US" sz="1800" dirty="0" smtClean="0"/>
              <a:t>LOLF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sz="1800" dirty="0" smtClean="0"/>
              <a:t>Структура бюджета по назначению</a:t>
            </a:r>
            <a:endParaRPr lang="en-US" sz="1800" dirty="0" smtClean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sz="1800" dirty="0" smtClean="0"/>
              <a:t>Структура</a:t>
            </a:r>
            <a:r>
              <a:rPr lang="ru-RU" sz="1800" dirty="0" smtClean="0"/>
              <a:t> анализа </a:t>
            </a:r>
            <a:r>
              <a:rPr lang="ru-RU" sz="1800" dirty="0" smtClean="0"/>
              <a:t>результатов</a:t>
            </a:r>
            <a:endParaRPr lang="en-US" sz="1800" dirty="0" smtClean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sz="1800" dirty="0" smtClean="0"/>
              <a:t>Управленческий диалог</a:t>
            </a:r>
            <a:endParaRPr lang="en-US" sz="1800" dirty="0" smtClean="0"/>
          </a:p>
          <a:p>
            <a:pPr marL="0" indent="0">
              <a:buClrTx/>
              <a:buNone/>
            </a:pPr>
            <a:endParaRPr lang="en-US" sz="600" dirty="0"/>
          </a:p>
          <a:p>
            <a:pPr marL="457200" indent="-457200">
              <a:buClrTx/>
              <a:buFont typeface="+mj-lt"/>
              <a:buAutoNum type="arabicPeriod" startAt="2"/>
            </a:pPr>
            <a:r>
              <a:rPr lang="ru-RU" b="1" dirty="0" smtClean="0"/>
              <a:t>Воздействие </a:t>
            </a:r>
            <a:r>
              <a:rPr lang="ru-RU" b="1" dirty="0" smtClean="0"/>
              <a:t>структуры анализа результатов</a:t>
            </a:r>
            <a:r>
              <a:rPr lang="ru-RU" b="1" dirty="0" smtClean="0"/>
              <a:t>, недавние изменения </a:t>
            </a:r>
            <a:endParaRPr lang="en-US" b="1" dirty="0" smtClean="0"/>
          </a:p>
          <a:p>
            <a:pPr marL="0" indent="0">
              <a:buClrTx/>
              <a:buNone/>
            </a:pPr>
            <a:endParaRPr lang="en-US" sz="600" b="1" dirty="0" smtClean="0">
              <a:solidFill>
                <a:schemeClr val="tx2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sz="1800" dirty="0" smtClean="0"/>
              <a:t>Смягчение результатов</a:t>
            </a:r>
            <a:endParaRPr lang="en-US" sz="1800" dirty="0" smtClean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sz="1800" dirty="0" smtClean="0"/>
              <a:t>Простота и ясность</a:t>
            </a:r>
            <a:endParaRPr lang="en-US" sz="1800" dirty="0" smtClean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sz="1800" dirty="0" smtClean="0"/>
              <a:t>Увязка с политическими задачами</a:t>
            </a:r>
            <a:endParaRPr lang="en-US" sz="1800" dirty="0"/>
          </a:p>
          <a:p>
            <a:pPr marL="0" indent="0">
              <a:buClrTx/>
              <a:buNone/>
            </a:pPr>
            <a:endParaRPr lang="en-US" sz="700" dirty="0" smtClean="0"/>
          </a:p>
          <a:p>
            <a:pPr marL="457200" indent="-457200">
              <a:buClrTx/>
              <a:buFont typeface="+mj-lt"/>
              <a:buAutoNum type="arabicPeriod" startAt="3"/>
            </a:pPr>
            <a:r>
              <a:rPr lang="ru-RU" b="1" dirty="0" smtClean="0"/>
              <a:t>Мысли на будущее</a:t>
            </a:r>
            <a:endParaRPr lang="en-US" sz="1800" dirty="0" smtClean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sz="1800" dirty="0" smtClean="0"/>
              <a:t>Провести чёткую грань между показателями «результат» (</a:t>
            </a:r>
            <a:r>
              <a:rPr lang="en-US" sz="1800" dirty="0" smtClean="0"/>
              <a:t>outcome)</a:t>
            </a:r>
            <a:r>
              <a:rPr lang="ru-RU" sz="1800" dirty="0" smtClean="0"/>
              <a:t> и «конечный продукт»</a:t>
            </a:r>
            <a:r>
              <a:rPr lang="en-US" sz="1800" dirty="0" smtClean="0"/>
              <a:t> (output)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sz="1800" dirty="0" smtClean="0"/>
              <a:t>Обратная связь ради </a:t>
            </a:r>
            <a:r>
              <a:rPr lang="ru-RU" sz="1800" dirty="0" smtClean="0"/>
              <a:t>выработки полезных </a:t>
            </a:r>
            <a:r>
              <a:rPr lang="ru-RU" sz="1800" dirty="0" smtClean="0"/>
              <a:t>подходов </a:t>
            </a:r>
            <a:r>
              <a:rPr lang="ru-RU" sz="1800" dirty="0" smtClean="0"/>
              <a:t>в структуре анализа </a:t>
            </a:r>
            <a:r>
              <a:rPr lang="ru-RU" sz="1800" dirty="0" smtClean="0"/>
              <a:t>результатов</a:t>
            </a:r>
            <a:endParaRPr lang="en-US" sz="1800" dirty="0" smtClean="0"/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sz="700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dirty="0" smtClean="0"/>
              <a:t>Краткое содержание</a:t>
            </a:r>
            <a:endParaRPr lang="fr-FR" sz="2500" dirty="0"/>
          </a:p>
        </p:txBody>
      </p:sp>
    </p:spTree>
    <p:extLst>
      <p:ext uri="{BB962C8B-B14F-4D97-AF65-F5344CB8AC3E}">
        <p14:creationId xmlns:p14="http://schemas.microsoft.com/office/powerpoint/2010/main" val="281214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èche droite 21"/>
          <p:cNvSpPr/>
          <p:nvPr/>
        </p:nvSpPr>
        <p:spPr bwMode="auto">
          <a:xfrm>
            <a:off x="1990725" y="2480863"/>
            <a:ext cx="940468" cy="506203"/>
          </a:xfrm>
          <a:prstGeom prst="rightArrow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05318" y="846187"/>
            <a:ext cx="9072031" cy="703716"/>
          </a:xfrm>
        </p:spPr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</a:rPr>
              <a:t>Информировать граждан о результатах государственной политики «соотношения цены и качества</a:t>
            </a:r>
            <a:r>
              <a:rPr lang="en-US" sz="1400" dirty="0">
                <a:solidFill>
                  <a:schemeClr val="tx1"/>
                </a:solidFill>
              </a:rPr>
              <a:t> </a:t>
            </a:r>
            <a:r>
              <a:rPr lang="en-US" sz="1400" dirty="0" smtClean="0">
                <a:solidFill>
                  <a:schemeClr val="tx1"/>
                </a:solidFill>
              </a:rPr>
              <a:t>» </a:t>
            </a:r>
            <a:r>
              <a:rPr lang="ru-RU" sz="1400" dirty="0" smtClean="0">
                <a:solidFill>
                  <a:schemeClr val="tx1"/>
                </a:solidFill>
              </a:rPr>
              <a:t>и формировать инструменты управления по улучшению процесса принятия решений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181206" y="2362525"/>
            <a:ext cx="1616674" cy="7428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205782" y="4193353"/>
            <a:ext cx="1616674" cy="7766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2A6A1D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8" name="ZoneTexte 17"/>
          <p:cNvSpPr txBox="1"/>
          <p:nvPr/>
        </p:nvSpPr>
        <p:spPr>
          <a:xfrm>
            <a:off x="156630" y="2564688"/>
            <a:ext cx="166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действенность</a:t>
            </a:r>
            <a:endParaRPr lang="en-US" sz="1400" dirty="0"/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205782" y="5219439"/>
            <a:ext cx="1616674" cy="99935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2A6A1D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0" name="ZoneTexte 19"/>
          <p:cNvSpPr txBox="1"/>
          <p:nvPr/>
        </p:nvSpPr>
        <p:spPr>
          <a:xfrm>
            <a:off x="362420" y="4404726"/>
            <a:ext cx="13525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эффективность</a:t>
            </a:r>
            <a:endParaRPr lang="en-US" sz="1700" dirty="0"/>
          </a:p>
        </p:txBody>
      </p:sp>
      <p:sp>
        <p:nvSpPr>
          <p:cNvPr id="21" name="ZoneTexte 20"/>
          <p:cNvSpPr txBox="1"/>
          <p:nvPr/>
        </p:nvSpPr>
        <p:spPr>
          <a:xfrm>
            <a:off x="337844" y="5411339"/>
            <a:ext cx="13525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Качество услуг</a:t>
            </a:r>
            <a:endParaRPr lang="en-US" sz="1700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52133" y="1687097"/>
            <a:ext cx="3024442" cy="4705350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95000"/>
                <a:lumOff val="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31" name="Rectangle à coins arrondis 30"/>
          <p:cNvSpPr/>
          <p:nvPr/>
        </p:nvSpPr>
        <p:spPr bwMode="auto">
          <a:xfrm>
            <a:off x="7027427" y="1864153"/>
            <a:ext cx="1319536" cy="14391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32" name="ZoneTexte 31"/>
          <p:cNvSpPr txBox="1"/>
          <p:nvPr/>
        </p:nvSpPr>
        <p:spPr>
          <a:xfrm>
            <a:off x="7025277" y="1960490"/>
            <a:ext cx="13525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</a:rPr>
              <a:t>Пересмотр </a:t>
            </a:r>
            <a:r>
              <a:rPr lang="ru-RU" sz="1400" dirty="0" err="1" smtClean="0">
                <a:solidFill>
                  <a:srgbClr val="000000"/>
                </a:solidFill>
              </a:rPr>
              <a:t>госполитики</a:t>
            </a:r>
            <a:r>
              <a:rPr lang="fr-FR" sz="1400" dirty="0" smtClean="0">
                <a:solidFill>
                  <a:srgbClr val="000000"/>
                </a:solidFill>
              </a:rPr>
              <a:t>, </a:t>
            </a:r>
            <a:r>
              <a:rPr lang="ru-RU" sz="1400" dirty="0" smtClean="0">
                <a:solidFill>
                  <a:srgbClr val="000000"/>
                </a:solidFill>
              </a:rPr>
              <a:t>задач и целевых показателей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 bwMode="auto">
          <a:xfrm>
            <a:off x="7041391" y="4400840"/>
            <a:ext cx="1319536" cy="819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34" name="ZoneTexte 33"/>
          <p:cNvSpPr txBox="1"/>
          <p:nvPr/>
        </p:nvSpPr>
        <p:spPr>
          <a:xfrm>
            <a:off x="7024884" y="4491472"/>
            <a:ext cx="1352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rgbClr val="000000"/>
                </a:solidFill>
              </a:rPr>
              <a:t>Влияние на бюджет</a:t>
            </a:r>
            <a:endParaRPr lang="fr-FR" sz="1500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228975" y="1688269"/>
            <a:ext cx="2571750" cy="4705350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95000"/>
                <a:lumOff val="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36" name="Rectangle 35"/>
          <p:cNvSpPr/>
          <p:nvPr/>
        </p:nvSpPr>
        <p:spPr bwMode="auto">
          <a:xfrm>
            <a:off x="6219044" y="1698966"/>
            <a:ext cx="2753506" cy="4705350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95000"/>
                <a:lumOff val="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cxnSp>
        <p:nvCxnSpPr>
          <p:cNvPr id="40" name="Connecteur droit avec flèche 39"/>
          <p:cNvCxnSpPr/>
          <p:nvPr/>
        </p:nvCxnSpPr>
        <p:spPr bwMode="auto">
          <a:xfrm>
            <a:off x="5800725" y="2583738"/>
            <a:ext cx="1264802" cy="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Connecteur droit avec flèche 44"/>
          <p:cNvCxnSpPr>
            <a:stCxn id="42" idx="3"/>
            <a:endCxn id="34" idx="1"/>
          </p:cNvCxnSpPr>
          <p:nvPr/>
        </p:nvCxnSpPr>
        <p:spPr bwMode="auto">
          <a:xfrm flipV="1">
            <a:off x="5441808" y="4768471"/>
            <a:ext cx="1583076" cy="435511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lgDash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ZoneTexte 48"/>
          <p:cNvSpPr txBox="1"/>
          <p:nvPr/>
        </p:nvSpPr>
        <p:spPr>
          <a:xfrm>
            <a:off x="287746" y="1414585"/>
            <a:ext cx="2633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</a:rPr>
              <a:t>Вложения в процесс ориентированности на результаты</a:t>
            </a:r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3166803" y="1430454"/>
            <a:ext cx="2633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</a:rPr>
              <a:t>Анализ результатов работы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9" name="Flèche droite 38"/>
          <p:cNvSpPr/>
          <p:nvPr/>
        </p:nvSpPr>
        <p:spPr bwMode="auto">
          <a:xfrm>
            <a:off x="1990725" y="4447446"/>
            <a:ext cx="940468" cy="1297628"/>
          </a:xfrm>
          <a:prstGeom prst="rightArrow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1" name="ZoneTexte 40"/>
          <p:cNvSpPr txBox="1"/>
          <p:nvPr/>
        </p:nvSpPr>
        <p:spPr>
          <a:xfrm>
            <a:off x="3410299" y="1874844"/>
            <a:ext cx="2031509" cy="24622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137B15"/>
                </a:solidFill>
              </a:rPr>
              <a:t>Мало прямой связи между бюджетом и результатами работы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137B15"/>
                </a:solidFill>
              </a:rPr>
              <a:t>Надо применять как тревожный сигнал в процессе более широкой	 оценки </a:t>
            </a:r>
            <a:endParaRPr lang="en-US" sz="1400" dirty="0" smtClean="0">
              <a:solidFill>
                <a:srgbClr val="137B15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3410299" y="4726928"/>
            <a:ext cx="2031509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Управление Программой и бюджетные решения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43" name="Connecteur droit avec flèche 42"/>
          <p:cNvCxnSpPr>
            <a:stCxn id="31" idx="2"/>
            <a:endCxn id="33" idx="0"/>
          </p:cNvCxnSpPr>
          <p:nvPr/>
        </p:nvCxnSpPr>
        <p:spPr bwMode="auto">
          <a:xfrm>
            <a:off x="7687195" y="3303323"/>
            <a:ext cx="13964" cy="1097517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6"/>
          <p:cNvSpPr/>
          <p:nvPr/>
        </p:nvSpPr>
        <p:spPr>
          <a:xfrm>
            <a:off x="6253232" y="3385427"/>
            <a:ext cx="2528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ru-RU" sz="1200" b="0" dirty="0" smtClean="0">
                <a:solidFill>
                  <a:schemeClr val="bg1"/>
                </a:solidFill>
              </a:rPr>
              <a:t>Структурные реформы</a:t>
            </a:r>
            <a:r>
              <a:rPr lang="en-US" sz="1200" b="0" dirty="0" smtClean="0">
                <a:solidFill>
                  <a:schemeClr val="bg1"/>
                </a:solidFill>
              </a:rPr>
              <a:t>: </a:t>
            </a:r>
            <a:r>
              <a:rPr lang="ru-RU" sz="1200" b="0" dirty="0" smtClean="0">
                <a:solidFill>
                  <a:schemeClr val="bg1"/>
                </a:solidFill>
              </a:rPr>
              <a:t>совершенствовать представление результатов работы Парламенту для подготовки к обсуждению законов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31420" y="5237242"/>
            <a:ext cx="25288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altLang="fr-FR" sz="1200" b="0" dirty="0" smtClean="0">
                <a:solidFill>
                  <a:schemeClr val="bg1"/>
                </a:solidFill>
              </a:rPr>
              <a:t>Повысить качество решений и процессов</a:t>
            </a:r>
            <a:endParaRPr lang="en-GB" altLang="fr-FR" sz="1200" b="0" dirty="0" smtClean="0">
              <a:solidFill>
                <a:schemeClr val="bg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altLang="fr-FR" sz="1200" b="0" dirty="0" smtClean="0">
                <a:solidFill>
                  <a:schemeClr val="bg1"/>
                </a:solidFill>
              </a:rPr>
              <a:t>Определить стимулы для департаментов и их руководителей</a:t>
            </a:r>
            <a:endParaRPr lang="fr-FR" sz="1200" b="0" dirty="0">
              <a:solidFill>
                <a:schemeClr val="bg1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278836" y="1440816"/>
            <a:ext cx="2633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</a:rPr>
              <a:t>Последствия 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 bwMode="auto">
          <a:xfrm>
            <a:off x="313268" y="3371850"/>
            <a:ext cx="2344207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Connecteur droit 45"/>
          <p:cNvCxnSpPr/>
          <p:nvPr/>
        </p:nvCxnSpPr>
        <p:spPr bwMode="auto">
          <a:xfrm>
            <a:off x="3342746" y="3921811"/>
            <a:ext cx="2344207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195288" y="116634"/>
            <a:ext cx="85582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400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A6A1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782D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782D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782D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782D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782D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782D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782D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782D"/>
                </a:solidFill>
                <a:latin typeface="Arial" charset="0"/>
              </a:defRPr>
            </a:lvl9pPr>
          </a:lstStyle>
          <a:p>
            <a:r>
              <a:rPr lang="ru-RU" sz="2400" dirty="0"/>
              <a:t>Провести чёткую грань между показателями «результат» </a:t>
            </a:r>
            <a:r>
              <a:rPr lang="en-US" sz="2400" dirty="0"/>
              <a:t>(outcome)</a:t>
            </a:r>
            <a:r>
              <a:rPr lang="ru-RU" sz="2400" dirty="0"/>
              <a:t> и «конечный продукт»</a:t>
            </a:r>
            <a:r>
              <a:rPr lang="en-US" sz="2400" dirty="0"/>
              <a:t>(output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022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15887" y="300188"/>
            <a:ext cx="7933658" cy="436562"/>
          </a:xfrm>
        </p:spPr>
        <p:txBody>
          <a:bodyPr/>
          <a:lstStyle/>
          <a:p>
            <a:pPr algn="l"/>
            <a:r>
              <a:rPr lang="ru-RU" sz="2200" dirty="0" smtClean="0"/>
              <a:t>Информировать граждан о направлениях государственной политики</a:t>
            </a:r>
            <a:endParaRPr lang="fr-FR" sz="2200" dirty="0"/>
          </a:p>
        </p:txBody>
      </p:sp>
      <p:pic>
        <p:nvPicPr>
          <p:cNvPr id="8" name="Picture 2" descr="http://www.performance-publique.budget.gouv.fr/sites/performance_publique/files/files/images/actualite/donnees_performance_2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87" y="1019706"/>
            <a:ext cx="2997333" cy="520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084194" y="1674795"/>
            <a:ext cx="519765" cy="2616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FFFFFF"/>
                </a:solidFill>
              </a:rPr>
              <a:t>Total</a:t>
            </a:r>
            <a:endParaRPr lang="fr-FR" sz="1100" dirty="0">
              <a:solidFill>
                <a:srgbClr val="FFFFF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680960" y="1680475"/>
            <a:ext cx="452388" cy="2616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FFFFFF"/>
                </a:solidFill>
              </a:rPr>
              <a:t>BG</a:t>
            </a:r>
            <a:endParaRPr lang="fr-FR" sz="1100" dirty="0">
              <a:solidFill>
                <a:srgbClr val="FFFFFF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86" y="905804"/>
            <a:ext cx="3897893" cy="265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111" y="3610904"/>
            <a:ext cx="3897893" cy="274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7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3"/>
          <p:cNvSpPr>
            <a:spLocks noGrp="1"/>
          </p:cNvSpPr>
          <p:nvPr>
            <p:ph type="title"/>
          </p:nvPr>
        </p:nvSpPr>
        <p:spPr>
          <a:xfrm>
            <a:off x="-1" y="139065"/>
            <a:ext cx="9144001" cy="703716"/>
          </a:xfrm>
        </p:spPr>
        <p:txBody>
          <a:bodyPr/>
          <a:lstStyle/>
          <a:p>
            <a:pPr marL="542925" indent="-542925"/>
            <a:r>
              <a:rPr lang="ru-RU" sz="2400" dirty="0" smtClean="0"/>
              <a:t>Рассказывать о результатах государственной политики и продвигать </a:t>
            </a:r>
            <a:r>
              <a:rPr lang="ru-RU" sz="2400" dirty="0" smtClean="0"/>
              <a:t>их</a:t>
            </a:r>
            <a:r>
              <a:rPr lang="en-US" sz="2400" dirty="0" smtClean="0"/>
              <a:t>: </a:t>
            </a:r>
            <a:r>
              <a:rPr lang="en-US" sz="2400" dirty="0" smtClean="0"/>
              <a:t>les “</a:t>
            </a:r>
            <a:r>
              <a:rPr lang="en-US" sz="2400" dirty="0" err="1" smtClean="0"/>
              <a:t>Données</a:t>
            </a:r>
            <a:r>
              <a:rPr lang="en-US" sz="2400" dirty="0" smtClean="0"/>
              <a:t> de la performance”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95361"/>
            <a:ext cx="2344099" cy="325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à coins arrondis 5"/>
          <p:cNvSpPr/>
          <p:nvPr/>
        </p:nvSpPr>
        <p:spPr bwMode="auto">
          <a:xfrm>
            <a:off x="85724" y="1190623"/>
            <a:ext cx="2257425" cy="514352"/>
          </a:xfrm>
          <a:prstGeom prst="roundRect">
            <a:avLst/>
          </a:prstGeom>
          <a:noFill/>
          <a:ln w="1905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42386" y="1781175"/>
            <a:ext cx="2344099" cy="1485900"/>
          </a:xfrm>
          <a:prstGeom prst="roundRect">
            <a:avLst/>
          </a:prstGeom>
          <a:noFill/>
          <a:ln w="1905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32861" y="3352800"/>
            <a:ext cx="2387438" cy="923926"/>
          </a:xfrm>
          <a:prstGeom prst="roundRect">
            <a:avLst/>
          </a:prstGeom>
          <a:noFill/>
          <a:ln w="1905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7" name="ZoneTexte 6"/>
          <p:cNvSpPr txBox="1"/>
          <p:nvPr/>
        </p:nvSpPr>
        <p:spPr>
          <a:xfrm>
            <a:off x="2409824" y="990570"/>
            <a:ext cx="4657725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900" dirty="0">
              <a:solidFill>
                <a:srgbClr val="000000"/>
              </a:solidFill>
            </a:endParaRPr>
          </a:p>
          <a:p>
            <a:pPr marL="180975" indent="-180975" algn="l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7E0054">
                    <a:lumMod val="75000"/>
                  </a:srgbClr>
                </a:solidFill>
              </a:rPr>
              <a:t>Ключевые </a:t>
            </a:r>
            <a:r>
              <a:rPr lang="ru-RU" sz="1200" dirty="0" smtClean="0">
                <a:solidFill>
                  <a:srgbClr val="7E0054">
                    <a:lumMod val="75000"/>
                  </a:srgbClr>
                </a:solidFill>
              </a:rPr>
              <a:t>данные о ресурсах </a:t>
            </a:r>
            <a:r>
              <a:rPr lang="fr-FR" sz="1200" b="0" dirty="0" smtClean="0">
                <a:solidFill>
                  <a:srgbClr val="000000"/>
                </a:solidFill>
              </a:rPr>
              <a:t>(</a:t>
            </a:r>
            <a:r>
              <a:rPr lang="ru-RU" sz="1200" b="0" dirty="0" smtClean="0">
                <a:solidFill>
                  <a:srgbClr val="000000"/>
                </a:solidFill>
              </a:rPr>
              <a:t>расходы, кадры</a:t>
            </a:r>
            <a:r>
              <a:rPr lang="fr-FR" sz="1200" b="0" dirty="0" smtClean="0">
                <a:solidFill>
                  <a:srgbClr val="000000"/>
                </a:solidFill>
              </a:rPr>
              <a:t>)</a:t>
            </a:r>
          </a:p>
          <a:p>
            <a:pPr marL="180975" indent="-180975" algn="l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7E0054">
                    <a:lumMod val="75000"/>
                  </a:srgbClr>
                </a:solidFill>
              </a:rPr>
              <a:t>Уровень достигнутых </a:t>
            </a:r>
            <a:r>
              <a:rPr lang="ru-RU" sz="1200" b="0" dirty="0" smtClean="0">
                <a:solidFill>
                  <a:srgbClr val="000000"/>
                </a:solidFill>
              </a:rPr>
              <a:t>Показателей</a:t>
            </a:r>
            <a:endParaRPr lang="fr-FR" sz="1200" b="0" dirty="0" smtClean="0">
              <a:solidFill>
                <a:srgbClr val="00000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fr-FR" sz="1200" b="0" dirty="0" smtClean="0">
              <a:solidFill>
                <a:srgbClr val="00000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fr-FR" sz="1200" b="0" dirty="0">
              <a:solidFill>
                <a:srgbClr val="000000"/>
              </a:solidFill>
            </a:endParaRPr>
          </a:p>
          <a:p>
            <a:pPr algn="l"/>
            <a:endParaRPr lang="fr-FR" sz="1200" b="0" dirty="0" smtClean="0">
              <a:solidFill>
                <a:srgbClr val="000000"/>
              </a:solidFill>
            </a:endParaRPr>
          </a:p>
          <a:p>
            <a:pPr marL="180975" indent="-180975" algn="l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7E0054">
                    <a:lumMod val="75000"/>
                  </a:srgbClr>
                </a:solidFill>
              </a:rPr>
              <a:t>стратегические</a:t>
            </a:r>
            <a:r>
              <a:rPr lang="fr-FR" sz="1200" dirty="0" smtClean="0">
                <a:solidFill>
                  <a:srgbClr val="7E0054">
                    <a:lumMod val="75000"/>
                  </a:srgbClr>
                </a:solidFill>
              </a:rPr>
              <a:t> </a:t>
            </a:r>
            <a:r>
              <a:rPr lang="ru-RU" sz="1200" dirty="0" smtClean="0">
                <a:solidFill>
                  <a:srgbClr val="7E0054">
                    <a:lumMod val="75000"/>
                  </a:srgbClr>
                </a:solidFill>
              </a:rPr>
              <a:t>Задачи</a:t>
            </a:r>
            <a:r>
              <a:rPr lang="fr-FR" sz="1200" dirty="0" smtClean="0">
                <a:solidFill>
                  <a:srgbClr val="7E0054">
                    <a:lumMod val="75000"/>
                  </a:srgbClr>
                </a:solidFill>
              </a:rPr>
              <a:t> </a:t>
            </a:r>
            <a:r>
              <a:rPr lang="ru-RU" sz="1200" dirty="0" smtClean="0">
                <a:solidFill>
                  <a:srgbClr val="7E0054">
                    <a:lumMod val="75000"/>
                  </a:srgbClr>
                </a:solidFill>
              </a:rPr>
              <a:t>и</a:t>
            </a:r>
            <a:r>
              <a:rPr lang="fr-FR" sz="1200" dirty="0" smtClean="0">
                <a:solidFill>
                  <a:srgbClr val="7E0054">
                    <a:lumMod val="75000"/>
                  </a:srgbClr>
                </a:solidFill>
              </a:rPr>
              <a:t> </a:t>
            </a:r>
            <a:r>
              <a:rPr lang="ru-RU" sz="1200" dirty="0" smtClean="0">
                <a:solidFill>
                  <a:srgbClr val="7E0054">
                    <a:lumMod val="75000"/>
                  </a:srgbClr>
                </a:solidFill>
              </a:rPr>
              <a:t>Показатели</a:t>
            </a:r>
            <a:r>
              <a:rPr lang="fr-FR" sz="1200" b="0" dirty="0" smtClean="0">
                <a:solidFill>
                  <a:srgbClr val="000000"/>
                </a:solidFill>
              </a:rPr>
              <a:t> </a:t>
            </a:r>
          </a:p>
          <a:p>
            <a:pPr marL="180975" algn="l"/>
            <a:r>
              <a:rPr lang="ru-RU" sz="1200" b="0" dirty="0">
                <a:solidFill>
                  <a:srgbClr val="000000"/>
                </a:solidFill>
              </a:rPr>
              <a:t>н</a:t>
            </a:r>
            <a:r>
              <a:rPr lang="ru-RU" sz="1200" b="0" dirty="0" smtClean="0">
                <a:solidFill>
                  <a:srgbClr val="000000"/>
                </a:solidFill>
              </a:rPr>
              <a:t>а уровне поручения</a:t>
            </a:r>
            <a:endParaRPr lang="fr-FR" sz="1200" b="0" dirty="0" smtClean="0">
              <a:solidFill>
                <a:srgbClr val="000000"/>
              </a:solidFill>
            </a:endParaRPr>
          </a:p>
          <a:p>
            <a:pPr marL="180975" indent="-180975" algn="l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7E0054">
                    <a:lumMod val="75000"/>
                  </a:srgbClr>
                </a:solidFill>
              </a:rPr>
              <a:t>Графическое изображение </a:t>
            </a:r>
            <a:r>
              <a:rPr lang="ru-RU" sz="1200" b="0" dirty="0" smtClean="0">
                <a:solidFill>
                  <a:srgbClr val="000000"/>
                </a:solidFill>
              </a:rPr>
              <a:t>за несколько лет </a:t>
            </a:r>
            <a:r>
              <a:rPr lang="fr-FR" sz="1200" b="0" dirty="0" smtClean="0">
                <a:solidFill>
                  <a:srgbClr val="000000"/>
                </a:solidFill>
              </a:rPr>
              <a:t>(2010-2015)</a:t>
            </a:r>
          </a:p>
          <a:p>
            <a:pPr algn="l"/>
            <a:endParaRPr lang="fr-FR" sz="1200" b="0" dirty="0" smtClean="0">
              <a:solidFill>
                <a:srgbClr val="000000"/>
              </a:solidFill>
            </a:endParaRPr>
          </a:p>
          <a:p>
            <a:pPr algn="l"/>
            <a:endParaRPr lang="fr-FR" sz="1200" b="0" dirty="0">
              <a:solidFill>
                <a:srgbClr val="000000"/>
              </a:solidFill>
            </a:endParaRPr>
          </a:p>
          <a:p>
            <a:pPr algn="l"/>
            <a:endParaRPr lang="fr-FR" sz="1200" b="0" dirty="0" smtClean="0">
              <a:solidFill>
                <a:srgbClr val="00000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fr-FR" sz="1200" b="0" dirty="0">
              <a:solidFill>
                <a:srgbClr val="000000"/>
              </a:solidFill>
            </a:endParaRPr>
          </a:p>
          <a:p>
            <a:pPr indent="180975" algn="l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7E0054">
                    <a:lumMod val="75000"/>
                  </a:srgbClr>
                </a:solidFill>
              </a:rPr>
              <a:t>Анализ основных результатов</a:t>
            </a:r>
            <a:endParaRPr lang="fr-FR" sz="1200" b="0" dirty="0" smtClean="0">
              <a:solidFill>
                <a:srgbClr val="000000"/>
              </a:solidFill>
            </a:endParaRPr>
          </a:p>
          <a:p>
            <a:pPr indent="180975" algn="l"/>
            <a:r>
              <a:rPr lang="ru-RU" sz="1200" b="0" dirty="0" smtClean="0">
                <a:solidFill>
                  <a:srgbClr val="000000"/>
                </a:solidFill>
              </a:rPr>
              <a:t>Получено в </a:t>
            </a:r>
            <a:r>
              <a:rPr lang="fr-FR" sz="1200" b="0" dirty="0" smtClean="0">
                <a:solidFill>
                  <a:srgbClr val="000000"/>
                </a:solidFill>
              </a:rPr>
              <a:t>2015  </a:t>
            </a:r>
            <a:r>
              <a:rPr lang="fr-FR" sz="1400" dirty="0" smtClean="0">
                <a:solidFill>
                  <a:srgbClr val="000000"/>
                </a:solidFill>
              </a:rPr>
              <a:t> </a:t>
            </a:r>
            <a:endParaRPr lang="fr-FR" sz="1400" dirty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3667125"/>
            <a:ext cx="2626803" cy="308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647401" y="1419224"/>
            <a:ext cx="2228850" cy="707886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A6A1D">
                    <a:lumMod val="75000"/>
                  </a:srgbClr>
                </a:solidFill>
              </a:rPr>
              <a:t>УРОВЕНЬ </a:t>
            </a:r>
          </a:p>
          <a:p>
            <a:r>
              <a:rPr lang="ru-RU" sz="2000" dirty="0" smtClean="0">
                <a:solidFill>
                  <a:srgbClr val="2A6A1D">
                    <a:lumMod val="75000"/>
                  </a:srgbClr>
                </a:solidFill>
              </a:rPr>
              <a:t>поручения</a:t>
            </a:r>
            <a:endParaRPr lang="fr-FR" sz="2000" dirty="0">
              <a:solidFill>
                <a:srgbClr val="2A6A1D">
                  <a:lumMod val="75000"/>
                </a:srgb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14400" y="5322248"/>
            <a:ext cx="2228850" cy="707886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A6A1D">
                    <a:lumMod val="75000"/>
                  </a:srgbClr>
                </a:solidFill>
              </a:rPr>
              <a:t>УРОВЕНЬ</a:t>
            </a:r>
          </a:p>
          <a:p>
            <a:r>
              <a:rPr lang="ru-RU" sz="2000" dirty="0" smtClean="0">
                <a:solidFill>
                  <a:srgbClr val="2A6A1D">
                    <a:lumMod val="75000"/>
                  </a:srgbClr>
                </a:solidFill>
              </a:rPr>
              <a:t>Программы</a:t>
            </a:r>
            <a:r>
              <a:rPr lang="fr-FR" sz="2000" dirty="0" smtClean="0">
                <a:solidFill>
                  <a:srgbClr val="2A6A1D">
                    <a:lumMod val="75000"/>
                  </a:srgbClr>
                </a:solidFill>
              </a:rPr>
              <a:t> </a:t>
            </a:r>
            <a:endParaRPr lang="fr-FR" sz="2000" dirty="0">
              <a:solidFill>
                <a:srgbClr val="2A6A1D">
                  <a:lumMod val="75000"/>
                </a:srgbClr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6543674" y="3667126"/>
            <a:ext cx="2531554" cy="885824"/>
          </a:xfrm>
          <a:prstGeom prst="roundRect">
            <a:avLst/>
          </a:prstGeom>
          <a:noFill/>
          <a:ln w="1905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6543674" y="4581522"/>
            <a:ext cx="2531554" cy="2189339"/>
          </a:xfrm>
          <a:prstGeom prst="roundRect">
            <a:avLst/>
          </a:prstGeom>
          <a:noFill/>
          <a:ln w="1905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5" name="ZoneTexte 14"/>
          <p:cNvSpPr txBox="1"/>
          <p:nvPr/>
        </p:nvSpPr>
        <p:spPr>
          <a:xfrm>
            <a:off x="3686176" y="3981480"/>
            <a:ext cx="304800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900" dirty="0">
              <a:solidFill>
                <a:srgbClr val="000000"/>
              </a:solidFill>
            </a:endParaRPr>
          </a:p>
          <a:p>
            <a:pPr indent="180975" algn="l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7E0054">
                    <a:lumMod val="75000"/>
                  </a:srgbClr>
                </a:solidFill>
              </a:rPr>
              <a:t>Разбивка показателей по трем категориям </a:t>
            </a:r>
            <a:r>
              <a:rPr lang="fr-FR" sz="1200" dirty="0" smtClean="0">
                <a:solidFill>
                  <a:srgbClr val="7E0054">
                    <a:lumMod val="75000"/>
                  </a:srgbClr>
                </a:solidFill>
              </a:rPr>
              <a:t> </a:t>
            </a:r>
            <a:r>
              <a:rPr lang="fr-FR" sz="1200" b="0" dirty="0" smtClean="0">
                <a:solidFill>
                  <a:srgbClr val="000000"/>
                </a:solidFill>
              </a:rPr>
              <a:t>: </a:t>
            </a:r>
          </a:p>
          <a:p>
            <a:pPr marL="180975" indent="-180975" algn="l">
              <a:buFontTx/>
              <a:buChar char="-"/>
            </a:pPr>
            <a:r>
              <a:rPr lang="ru-RU" sz="1200" b="0" dirty="0" smtClean="0">
                <a:solidFill>
                  <a:srgbClr val="000000"/>
                </a:solidFill>
              </a:rPr>
              <a:t>Социально-экономический результат </a:t>
            </a:r>
            <a:r>
              <a:rPr lang="fr-FR" sz="1200" b="0" dirty="0" smtClean="0">
                <a:solidFill>
                  <a:srgbClr val="000000"/>
                </a:solidFill>
              </a:rPr>
              <a:t>(</a:t>
            </a:r>
            <a:r>
              <a:rPr lang="ru-RU" sz="1200" b="0" dirty="0" smtClean="0">
                <a:solidFill>
                  <a:srgbClr val="000000"/>
                </a:solidFill>
              </a:rPr>
              <a:t>гражданин</a:t>
            </a:r>
            <a:r>
              <a:rPr lang="fr-FR" sz="1200" b="0" dirty="0" smtClean="0">
                <a:solidFill>
                  <a:srgbClr val="000000"/>
                </a:solidFill>
              </a:rPr>
              <a:t>)</a:t>
            </a:r>
          </a:p>
          <a:p>
            <a:pPr marL="180975" indent="-180975" algn="l">
              <a:buFontTx/>
              <a:buChar char="-"/>
            </a:pPr>
            <a:r>
              <a:rPr lang="ru-RU" sz="1200" b="0" dirty="0" smtClean="0">
                <a:solidFill>
                  <a:srgbClr val="000000"/>
                </a:solidFill>
              </a:rPr>
              <a:t>Качество услуги </a:t>
            </a:r>
            <a:r>
              <a:rPr lang="fr-FR" sz="1200" b="0" dirty="0" smtClean="0">
                <a:solidFill>
                  <a:srgbClr val="000000"/>
                </a:solidFill>
              </a:rPr>
              <a:t>(</a:t>
            </a:r>
            <a:r>
              <a:rPr lang="ru-RU" sz="1200" b="0" dirty="0" smtClean="0">
                <a:solidFill>
                  <a:srgbClr val="000000"/>
                </a:solidFill>
              </a:rPr>
              <a:t>пользователь</a:t>
            </a:r>
            <a:r>
              <a:rPr lang="fr-FR" sz="1200" b="0" dirty="0" smtClean="0">
                <a:solidFill>
                  <a:srgbClr val="000000"/>
                </a:solidFill>
              </a:rPr>
              <a:t>)</a:t>
            </a:r>
          </a:p>
          <a:p>
            <a:pPr marL="180975" indent="-180975" algn="l">
              <a:buFontTx/>
              <a:buChar char="-"/>
            </a:pPr>
            <a:r>
              <a:rPr lang="ru-RU" sz="1200" b="0" dirty="0" smtClean="0">
                <a:solidFill>
                  <a:srgbClr val="000000"/>
                </a:solidFill>
              </a:rPr>
              <a:t>Управленческая эффективность </a:t>
            </a:r>
            <a:r>
              <a:rPr lang="fr-FR" sz="1200" b="0" dirty="0" smtClean="0">
                <a:solidFill>
                  <a:srgbClr val="000000"/>
                </a:solidFill>
              </a:rPr>
              <a:t>(</a:t>
            </a:r>
            <a:r>
              <a:rPr lang="ru-RU" sz="1200" b="0" dirty="0" smtClean="0">
                <a:solidFill>
                  <a:srgbClr val="000000"/>
                </a:solidFill>
              </a:rPr>
              <a:t>налогоплательщик</a:t>
            </a:r>
            <a:r>
              <a:rPr lang="fr-FR" sz="1200" b="0" dirty="0" smtClean="0">
                <a:solidFill>
                  <a:srgbClr val="000000"/>
                </a:solidFill>
              </a:rPr>
              <a:t>)</a:t>
            </a:r>
          </a:p>
          <a:p>
            <a:pPr algn="l"/>
            <a:endParaRPr lang="fr-FR" sz="900" b="0" dirty="0" smtClean="0">
              <a:solidFill>
                <a:srgbClr val="000000"/>
              </a:solidFill>
            </a:endParaRPr>
          </a:p>
          <a:p>
            <a:pPr algn="l"/>
            <a:r>
              <a:rPr lang="ru-RU" sz="1200" dirty="0" smtClean="0">
                <a:solidFill>
                  <a:srgbClr val="000000"/>
                </a:solidFill>
              </a:rPr>
              <a:t>По каждой Программе</a:t>
            </a:r>
            <a:endParaRPr lang="fr-FR" sz="1200" dirty="0">
              <a:solidFill>
                <a:srgbClr val="000000"/>
              </a:solidFill>
            </a:endParaRPr>
          </a:p>
          <a:p>
            <a:pPr algn="l"/>
            <a:endParaRPr lang="fr-FR" sz="900" b="0" dirty="0">
              <a:solidFill>
                <a:srgbClr val="000000"/>
              </a:solidFill>
            </a:endParaRPr>
          </a:p>
          <a:p>
            <a:pPr marL="180975" indent="-180975" algn="l">
              <a:buFont typeface="Wingdings" panose="05000000000000000000" pitchFamily="2" charset="2"/>
              <a:buChar char="§"/>
            </a:pPr>
            <a:r>
              <a:rPr lang="fr-FR" sz="1200" dirty="0" smtClean="0">
                <a:solidFill>
                  <a:srgbClr val="7E0054">
                    <a:lumMod val="75000"/>
                  </a:srgbClr>
                </a:solidFill>
              </a:rPr>
              <a:t>2014-2015 </a:t>
            </a:r>
            <a:r>
              <a:rPr lang="ru-RU" sz="1200" dirty="0" smtClean="0">
                <a:solidFill>
                  <a:srgbClr val="7E0054">
                    <a:lumMod val="75000"/>
                  </a:srgbClr>
                </a:solidFill>
              </a:rPr>
              <a:t>сравнение</a:t>
            </a:r>
            <a:r>
              <a:rPr lang="fr-FR" sz="1200" b="0" dirty="0" smtClean="0">
                <a:solidFill>
                  <a:srgbClr val="000000"/>
                </a:solidFill>
              </a:rPr>
              <a:t> : </a:t>
            </a:r>
            <a:endParaRPr lang="fr-FR" sz="1200" b="0" dirty="0">
              <a:solidFill>
                <a:srgbClr val="000000"/>
              </a:solidFill>
            </a:endParaRPr>
          </a:p>
          <a:p>
            <a:pPr marL="266700" indent="180975" algn="l">
              <a:buFont typeface="Wingdings" panose="05000000000000000000" pitchFamily="2" charset="2"/>
              <a:buChar char="§"/>
            </a:pPr>
            <a:r>
              <a:rPr lang="ru-RU" sz="1200" b="0" dirty="0" smtClean="0">
                <a:solidFill>
                  <a:srgbClr val="000000"/>
                </a:solidFill>
              </a:rPr>
              <a:t>расходов</a:t>
            </a:r>
            <a:endParaRPr lang="fr-FR" sz="1200" b="0" dirty="0" smtClean="0">
              <a:solidFill>
                <a:srgbClr val="000000"/>
              </a:solidFill>
            </a:endParaRPr>
          </a:p>
          <a:p>
            <a:pPr marL="266700" indent="180975" algn="l">
              <a:buFont typeface="Wingdings" panose="05000000000000000000" pitchFamily="2" charset="2"/>
              <a:buChar char="§"/>
            </a:pPr>
            <a:r>
              <a:rPr lang="ru-RU" sz="1200" b="0" dirty="0" smtClean="0">
                <a:solidFill>
                  <a:srgbClr val="000000"/>
                </a:solidFill>
              </a:rPr>
              <a:t>достигнутых </a:t>
            </a:r>
            <a:r>
              <a:rPr lang="ru-RU" sz="1200" b="0" dirty="0">
                <a:solidFill>
                  <a:srgbClr val="000000"/>
                </a:solidFill>
              </a:rPr>
              <a:t>п</a:t>
            </a:r>
            <a:r>
              <a:rPr lang="ru-RU" sz="1200" b="0" dirty="0" smtClean="0">
                <a:solidFill>
                  <a:srgbClr val="000000"/>
                </a:solidFill>
              </a:rPr>
              <a:t>оказателей</a:t>
            </a:r>
            <a:endParaRPr lang="fr-FR" sz="1200" b="0" dirty="0">
              <a:solidFill>
                <a:srgbClr val="000000"/>
              </a:solidFill>
            </a:endParaRPr>
          </a:p>
        </p:txBody>
      </p:sp>
      <p:cxnSp>
        <p:nvCxnSpPr>
          <p:cNvPr id="4" name="Connecteur droit 3"/>
          <p:cNvCxnSpPr/>
          <p:nvPr/>
        </p:nvCxnSpPr>
        <p:spPr bwMode="auto">
          <a:xfrm flipV="1">
            <a:off x="85724" y="2524125"/>
            <a:ext cx="8858251" cy="2539351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6992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endParaRPr lang="en-GB" dirty="0"/>
          </a:p>
          <a:p>
            <a:pPr marL="285750" indent="-285750" algn="just">
              <a:buClr>
                <a:srgbClr val="2A6A1D">
                  <a:lumMod val="5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ru-RU" sz="1800" dirty="0" smtClean="0">
                <a:solidFill>
                  <a:srgbClr val="000000"/>
                </a:solidFill>
              </a:rPr>
              <a:t>Точно ставить </a:t>
            </a:r>
            <a:r>
              <a:rPr lang="ru-RU" sz="1800" b="1" dirty="0" smtClean="0">
                <a:solidFill>
                  <a:srgbClr val="7E0054"/>
                </a:solidFill>
              </a:rPr>
              <a:t>Задачи</a:t>
            </a:r>
            <a:r>
              <a:rPr lang="en-GB" sz="1800" dirty="0" smtClean="0">
                <a:solidFill>
                  <a:srgbClr val="7D0055"/>
                </a:solidFill>
              </a:rPr>
              <a:t> </a:t>
            </a:r>
            <a:r>
              <a:rPr lang="en-GB" sz="1800" dirty="0">
                <a:solidFill>
                  <a:srgbClr val="7D0055"/>
                </a:solidFill>
              </a:rPr>
              <a:t>: </a:t>
            </a:r>
            <a:r>
              <a:rPr lang="ru-RU" sz="1800" dirty="0" smtClean="0">
                <a:solidFill>
                  <a:srgbClr val="000000"/>
                </a:solidFill>
              </a:rPr>
              <a:t>нельзя всё сделать одним инструментом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marL="0" indent="0" algn="just">
              <a:buClr>
                <a:srgbClr val="2A6A1D">
                  <a:lumMod val="50000"/>
                </a:srgbClr>
              </a:buClr>
              <a:buNone/>
              <a:defRPr/>
            </a:pPr>
            <a:endParaRPr lang="en-GB" sz="6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2A6A1D">
                  <a:lumMod val="5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ru-RU" sz="1800" dirty="0" smtClean="0">
                <a:solidFill>
                  <a:srgbClr val="000000"/>
                </a:solidFill>
              </a:rPr>
              <a:t>Стремиться к </a:t>
            </a:r>
            <a:r>
              <a:rPr lang="ru-RU" sz="1800" b="1" dirty="0" smtClean="0">
                <a:solidFill>
                  <a:srgbClr val="7E0054"/>
                </a:solidFill>
              </a:rPr>
              <a:t>простоте</a:t>
            </a:r>
            <a:r>
              <a:rPr lang="en-GB" sz="1800" dirty="0" smtClean="0">
                <a:solidFill>
                  <a:srgbClr val="7E0054"/>
                </a:solidFill>
              </a:rPr>
              <a:t> </a:t>
            </a:r>
            <a:r>
              <a:rPr lang="en-GB" sz="1800" dirty="0">
                <a:solidFill>
                  <a:srgbClr val="000000"/>
                </a:solidFill>
              </a:rPr>
              <a:t>:</a:t>
            </a:r>
          </a:p>
          <a:p>
            <a:pPr marL="742950" lvl="1" indent="-285750" algn="just">
              <a:buClr>
                <a:srgbClr val="2A6A1D">
                  <a:lumMod val="5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rgbClr val="000000"/>
                </a:solidFill>
              </a:rPr>
              <a:t>Надо ли метод, ориентированный на результат, применять ко всем Программам в равной степени, или же могут быть вариации в зависимости от неких критериев</a:t>
            </a:r>
            <a:r>
              <a:rPr lang="en-GB" dirty="0" smtClean="0">
                <a:solidFill>
                  <a:srgbClr val="000000"/>
                </a:solidFill>
              </a:rPr>
              <a:t>?</a:t>
            </a:r>
            <a:endParaRPr lang="en-GB" dirty="0">
              <a:solidFill>
                <a:srgbClr val="000000"/>
              </a:solidFill>
            </a:endParaRPr>
          </a:p>
          <a:p>
            <a:pPr marL="1200150" lvl="2" indent="-285750" algn="just">
              <a:buClr>
                <a:srgbClr val="2A6A1D">
                  <a:lumMod val="5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ru-RU" sz="1800" dirty="0" smtClean="0">
                <a:solidFill>
                  <a:srgbClr val="000000"/>
                </a:solidFill>
              </a:rPr>
              <a:t>Бюджет, </a:t>
            </a:r>
            <a:r>
              <a:rPr lang="ru-RU" sz="1800" dirty="0" smtClean="0">
                <a:solidFill>
                  <a:srgbClr val="000000"/>
                </a:solidFill>
              </a:rPr>
              <a:t>«</a:t>
            </a:r>
            <a:r>
              <a:rPr lang="ru-RU" sz="1800" dirty="0" smtClean="0">
                <a:solidFill>
                  <a:srgbClr val="000000"/>
                </a:solidFill>
              </a:rPr>
              <a:t>поставленный на карту»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en-GB" sz="1800" dirty="0">
              <a:solidFill>
                <a:srgbClr val="000000"/>
              </a:solidFill>
            </a:endParaRPr>
          </a:p>
          <a:p>
            <a:pPr marL="1200150" lvl="2" indent="-285750" algn="just">
              <a:buClr>
                <a:srgbClr val="2A6A1D">
                  <a:lumMod val="5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ru-RU" sz="1800" dirty="0" smtClean="0">
                <a:solidFill>
                  <a:srgbClr val="000000"/>
                </a:solidFill>
              </a:rPr>
              <a:t>Возможность количественного выражения «результата работы»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en-GB" sz="1800" dirty="0">
              <a:solidFill>
                <a:srgbClr val="000000"/>
              </a:solidFill>
            </a:endParaRPr>
          </a:p>
          <a:p>
            <a:pPr marL="742950" lvl="1" indent="-285750" algn="just">
              <a:buClr>
                <a:srgbClr val="2A6A1D">
                  <a:lumMod val="5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rgbClr val="000000"/>
                </a:solidFill>
              </a:rPr>
              <a:t>Количество показателей должно оставаться в пределах разумного</a:t>
            </a:r>
            <a:r>
              <a:rPr lang="en-GB" dirty="0" smtClean="0">
                <a:solidFill>
                  <a:srgbClr val="000000"/>
                </a:solidFill>
              </a:rPr>
              <a:t>;</a:t>
            </a:r>
          </a:p>
          <a:p>
            <a:pPr marL="457200" lvl="1" indent="0" algn="just">
              <a:buClr>
                <a:srgbClr val="2A6A1D">
                  <a:lumMod val="50000"/>
                </a:srgbClr>
              </a:buClr>
              <a:buNone/>
              <a:defRPr/>
            </a:pPr>
            <a:endParaRPr lang="en-GB" sz="6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2A6A1D">
                  <a:lumMod val="5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ru-RU" altLang="fr-FR" sz="1800" dirty="0" smtClean="0">
                <a:solidFill>
                  <a:srgbClr val="000000"/>
                </a:solidFill>
              </a:rPr>
              <a:t>Связать ориентацию на результаты с </a:t>
            </a:r>
            <a:r>
              <a:rPr lang="ru-RU" altLang="fr-FR" sz="1800" b="1" dirty="0" smtClean="0">
                <a:solidFill>
                  <a:srgbClr val="7D0055"/>
                </a:solidFill>
              </a:rPr>
              <a:t>политическими</a:t>
            </a:r>
            <a:r>
              <a:rPr lang="en-GB" altLang="fr-FR" sz="1800" b="1" dirty="0" smtClean="0">
                <a:solidFill>
                  <a:srgbClr val="7D0055"/>
                </a:solidFill>
              </a:rPr>
              <a:t> </a:t>
            </a:r>
            <a:r>
              <a:rPr lang="ru-RU" altLang="fr-FR" sz="1800" b="1" dirty="0" smtClean="0">
                <a:solidFill>
                  <a:srgbClr val="7D0055"/>
                </a:solidFill>
              </a:rPr>
              <a:t>Задачами</a:t>
            </a:r>
            <a:r>
              <a:rPr lang="en-GB" altLang="fr-FR" sz="1800" dirty="0" smtClean="0">
                <a:solidFill>
                  <a:srgbClr val="7D0055"/>
                </a:solidFill>
              </a:rPr>
              <a:t>;</a:t>
            </a:r>
          </a:p>
          <a:p>
            <a:pPr marL="0" indent="0" algn="just">
              <a:buClr>
                <a:srgbClr val="2A6A1D">
                  <a:lumMod val="50000"/>
                </a:srgbClr>
              </a:buClr>
              <a:buNone/>
              <a:defRPr/>
            </a:pPr>
            <a:endParaRPr lang="en-GB" altLang="fr-FR" sz="6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2A6A1D">
                  <a:lumMod val="5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ru-RU" altLang="fr-FR" sz="1800" dirty="0" smtClean="0">
                <a:solidFill>
                  <a:srgbClr val="000000"/>
                </a:solidFill>
              </a:rPr>
              <a:t>Определить </a:t>
            </a:r>
            <a:r>
              <a:rPr lang="ru-RU" altLang="fr-FR" sz="1800" b="1" dirty="0" smtClean="0">
                <a:solidFill>
                  <a:srgbClr val="7E0054"/>
                </a:solidFill>
              </a:rPr>
              <a:t>стимулы </a:t>
            </a:r>
            <a:r>
              <a:rPr lang="ru-RU" altLang="fr-FR" sz="1800" dirty="0" smtClean="0"/>
              <a:t>для департаментов и их руководителей</a:t>
            </a:r>
            <a:r>
              <a:rPr lang="en-GB" altLang="fr-FR" sz="1800" dirty="0" smtClean="0"/>
              <a:t>;</a:t>
            </a:r>
            <a:endParaRPr lang="en-GB" altLang="fr-FR" sz="1800" dirty="0">
              <a:solidFill>
                <a:srgbClr val="000000"/>
              </a:solidFill>
            </a:endParaRPr>
          </a:p>
          <a:p>
            <a:pPr marL="0" indent="0" algn="just">
              <a:buClr>
                <a:srgbClr val="2A6A1D">
                  <a:lumMod val="50000"/>
                </a:srgbClr>
              </a:buClr>
              <a:buNone/>
              <a:defRPr/>
            </a:pPr>
            <a:endParaRPr lang="en-GB" altLang="fr-FR" sz="6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2A6A1D">
                  <a:lumMod val="5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ru-RU" sz="1800" dirty="0" smtClean="0">
                <a:solidFill>
                  <a:srgbClr val="000000"/>
                </a:solidFill>
              </a:rPr>
              <a:t>Думать с самого начала над тем, как </a:t>
            </a:r>
            <a:r>
              <a:rPr lang="ru-RU" sz="1800" b="1" dirty="0" smtClean="0">
                <a:solidFill>
                  <a:srgbClr val="7D0055"/>
                </a:solidFill>
              </a:rPr>
              <a:t>донести информацию о результатах</a:t>
            </a:r>
            <a:endParaRPr lang="en-GB" sz="1800" dirty="0">
              <a:solidFill>
                <a:srgbClr val="7D0055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31499-6168-4FFE-B4F2-C0A5BB42B83E}" type="datetime1">
              <a:rPr lang="fr-FR" altLang="fr-FR" smtClean="0"/>
              <a:t>18/11/2016</a:t>
            </a:fld>
            <a:endParaRPr lang="fr-FR" altLang="fr-FR"/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09587" y="125125"/>
            <a:ext cx="7827963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BC300"/>
              </a:buClr>
              <a:buSzPct val="80000"/>
              <a:defRPr sz="3500">
                <a:solidFill>
                  <a:srgbClr val="595959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1pPr>
            <a:lvl2pPr marL="742950" indent="-285750" defTabSz="0" eaLnBrk="0" hangingPunct="0">
              <a:spcBef>
                <a:spcPts val="200"/>
              </a:spcBef>
              <a:buClr>
                <a:srgbClr val="ABC100"/>
              </a:buClr>
              <a:buSzPct val="80000"/>
              <a:buFont typeface="Lucida Grande" charset="0"/>
              <a:defRPr sz="2800">
                <a:solidFill>
                  <a:srgbClr val="595959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defTabSz="177800" eaLnBrk="0" hangingPunct="0">
              <a:spcBef>
                <a:spcPts val="200"/>
              </a:spcBef>
              <a:buClr>
                <a:srgbClr val="ABC100"/>
              </a:buClr>
              <a:buSzPct val="70000"/>
              <a:buFont typeface="Arial" pitchFamily="34" charset="0"/>
              <a:buChar char="►"/>
              <a:defRPr sz="2400">
                <a:solidFill>
                  <a:srgbClr val="595959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defTabSz="177800" eaLnBrk="0" hangingPunct="0">
              <a:buClr>
                <a:srgbClr val="ABC100"/>
              </a:buClr>
              <a:buFont typeface="Arial" pitchFamily="34" charset="0"/>
              <a:buChar char="&gt;"/>
              <a:defRPr sz="2100">
                <a:solidFill>
                  <a:srgbClr val="595959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Arial" pitchFamily="34" charset="0"/>
              <a:buChar char="-"/>
              <a:defRPr sz="1700">
                <a:solidFill>
                  <a:srgbClr val="595959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1700">
                <a:solidFill>
                  <a:srgbClr val="595959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1700">
                <a:solidFill>
                  <a:srgbClr val="595959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1700">
                <a:solidFill>
                  <a:srgbClr val="595959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1700">
                <a:solidFill>
                  <a:srgbClr val="595959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>
              <a:buClrTx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Обратная связь ради полезных подходов по ориентированности на  результаты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0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b="0" dirty="0" smtClean="0">
                <a:solidFill>
                  <a:srgbClr val="7D0055"/>
                </a:solidFill>
              </a:rPr>
              <a:t>Спасибо за внимание</a:t>
            </a:r>
            <a:r>
              <a:rPr lang="en-US" b="0" dirty="0" smtClean="0">
                <a:solidFill>
                  <a:srgbClr val="7D0055"/>
                </a:solidFill>
              </a:rPr>
              <a:t>!</a:t>
            </a:r>
            <a:br>
              <a:rPr lang="en-US" b="0" dirty="0" smtClean="0">
                <a:solidFill>
                  <a:srgbClr val="7D0055"/>
                </a:solidFill>
              </a:rPr>
            </a:br>
            <a:r>
              <a:rPr lang="en-US" b="0" dirty="0" smtClean="0">
                <a:solidFill>
                  <a:srgbClr val="7D0055"/>
                </a:solidFill>
              </a:rPr>
              <a:t/>
            </a:r>
            <a:br>
              <a:rPr lang="en-US" b="0" dirty="0" smtClean="0">
                <a:solidFill>
                  <a:srgbClr val="7D0055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b="0" dirty="0" smtClean="0">
                <a:solidFill>
                  <a:srgbClr val="7D0055"/>
                </a:solidFill>
              </a:rPr>
              <a:t/>
            </a:r>
            <a:br>
              <a:rPr lang="en-US" b="0" dirty="0" smtClean="0">
                <a:solidFill>
                  <a:srgbClr val="7D0055"/>
                </a:solidFill>
              </a:rPr>
            </a:br>
            <a:r>
              <a:rPr lang="en-US" b="0" dirty="0" smtClean="0">
                <a:solidFill>
                  <a:srgbClr val="7D0055"/>
                </a:solidFill>
              </a:rPr>
              <a:t/>
            </a:r>
            <a:br>
              <a:rPr lang="en-US" b="0" dirty="0" smtClean="0">
                <a:solidFill>
                  <a:srgbClr val="7D0055"/>
                </a:solidFill>
              </a:rPr>
            </a:br>
            <a:r>
              <a:rPr lang="en-US" b="0" dirty="0" smtClean="0">
                <a:solidFill>
                  <a:srgbClr val="7D0055"/>
                </a:solidFill>
              </a:rPr>
              <a:t>veronique.fouque@finances.gouv.fr</a:t>
            </a:r>
            <a:endParaRPr lang="en-US" b="0" dirty="0">
              <a:solidFill>
                <a:srgbClr val="7D005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6775" y="1008847"/>
            <a:ext cx="75247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http://www.performance-publique.budget.gouv.fr/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821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3142" y="86774"/>
            <a:ext cx="8031163" cy="710546"/>
          </a:xfrm>
        </p:spPr>
        <p:txBody>
          <a:bodyPr anchor="b"/>
          <a:lstStyle/>
          <a:p>
            <a:pPr eaLnBrk="1" hangingPunct="1"/>
            <a:r>
              <a:rPr lang="ru-RU" altLang="fr-FR" sz="2500" dirty="0" smtClean="0"/>
              <a:t>Истоки </a:t>
            </a:r>
            <a:r>
              <a:rPr lang="en-GB" altLang="fr-FR" sz="2500" dirty="0" smtClean="0"/>
              <a:t>LOLF : </a:t>
            </a:r>
            <a:r>
              <a:rPr lang="ru-RU" altLang="fr-FR" sz="2500" dirty="0" smtClean="0"/>
              <a:t>новые основы для бюджета</a:t>
            </a:r>
            <a:endParaRPr lang="en-GB" altLang="fr-FR" sz="2500" dirty="0" smtClean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487076" y="3750605"/>
            <a:ext cx="2760240" cy="12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46" tIns="47874" rIns="95746" bIns="47874">
            <a:spAutoFit/>
          </a:bodyPr>
          <a:lstStyle>
            <a:lvl1pPr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80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Une comptabilisation fiabilisée</a:t>
            </a:r>
            <a:endParaRPr lang="fr-FR" altLang="fr-FR" sz="1800" dirty="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  <a:p>
            <a:pPr>
              <a:spcBef>
                <a:spcPct val="50000"/>
              </a:spcBef>
            </a:pPr>
            <a:r>
              <a:rPr lang="fr-FR" altLang="fr-FR" sz="120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3 niveaux de comptabilités : budgétaire, patrimoniale, en coût complet</a:t>
            </a:r>
            <a:endParaRPr lang="fr-FR" altLang="fr-FR" sz="1200" dirty="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Flèche droite à entaille 2"/>
          <p:cNvSpPr/>
          <p:nvPr/>
        </p:nvSpPr>
        <p:spPr bwMode="auto">
          <a:xfrm rot="5400000">
            <a:off x="2791573" y="3021725"/>
            <a:ext cx="5067302" cy="1271753"/>
          </a:xfrm>
          <a:prstGeom prst="notchedRightArrow">
            <a:avLst/>
          </a:prstGeom>
          <a:pattFill prst="trellis">
            <a:fgClr>
              <a:schemeClr val="accent4">
                <a:lumMod val="75000"/>
              </a:schemeClr>
            </a:fgClr>
            <a:bgClr>
              <a:schemeClr val="bg1"/>
            </a:bgClr>
          </a:pattFill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>
              <a:solidFill>
                <a:srgbClr val="1B772D"/>
              </a:solidFill>
              <a:ea typeface="ヒラギノ角ゴ Pro W3" pitchFamily="87" charset="-128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2001" y="1677948"/>
            <a:ext cx="18294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700" dirty="0" smtClean="0">
                <a:solidFill>
                  <a:srgbClr val="7E0054"/>
                </a:solidFill>
              </a:rPr>
              <a:t>июнь</a:t>
            </a:r>
            <a:r>
              <a:rPr lang="fr-FR" sz="1700" dirty="0" smtClean="0">
                <a:solidFill>
                  <a:srgbClr val="7E0054"/>
                </a:solidFill>
              </a:rPr>
              <a:t> 2000</a:t>
            </a:r>
            <a:r>
              <a:rPr lang="ru-RU" sz="1700" dirty="0">
                <a:solidFill>
                  <a:srgbClr val="7E0054"/>
                </a:solidFill>
              </a:rPr>
              <a:t> </a:t>
            </a:r>
            <a:r>
              <a:rPr lang="ru-RU" sz="1700" dirty="0" smtClean="0">
                <a:solidFill>
                  <a:srgbClr val="7E0054"/>
                </a:solidFill>
              </a:rPr>
              <a:t>г.</a:t>
            </a:r>
            <a:endParaRPr lang="fr-FR" sz="1700" dirty="0">
              <a:solidFill>
                <a:srgbClr val="7E0054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226" y="1123950"/>
            <a:ext cx="62792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500" dirty="0" smtClean="0">
                <a:solidFill>
                  <a:srgbClr val="000000"/>
                </a:solidFill>
              </a:rPr>
              <a:t>Законопроект в парламенте</a:t>
            </a:r>
            <a:endParaRPr lang="en-GB" sz="1500" dirty="0" smtClean="0">
              <a:solidFill>
                <a:srgbClr val="000000"/>
              </a:solidFill>
            </a:endParaRPr>
          </a:p>
          <a:p>
            <a:pPr algn="l"/>
            <a:r>
              <a:rPr lang="en-GB" sz="1500" dirty="0" smtClean="0">
                <a:solidFill>
                  <a:srgbClr val="000000"/>
                </a:solidFill>
              </a:rPr>
              <a:t>(</a:t>
            </a:r>
            <a:r>
              <a:rPr lang="ru-RU" sz="1500" dirty="0" smtClean="0">
                <a:solidFill>
                  <a:srgbClr val="000000"/>
                </a:solidFill>
              </a:rPr>
              <a:t>под влиянием </a:t>
            </a:r>
            <a:r>
              <a:rPr lang="ru-RU" sz="1500" dirty="0" err="1" smtClean="0">
                <a:solidFill>
                  <a:srgbClr val="000000"/>
                </a:solidFill>
              </a:rPr>
              <a:t>Дидье</a:t>
            </a:r>
            <a:r>
              <a:rPr lang="ru-RU" sz="1500" dirty="0" smtClean="0">
                <a:solidFill>
                  <a:srgbClr val="000000"/>
                </a:solidFill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</a:rPr>
              <a:t>Миго</a:t>
            </a:r>
            <a:r>
              <a:rPr lang="ru-RU" sz="1500" dirty="0" smtClean="0">
                <a:solidFill>
                  <a:srgbClr val="000000"/>
                </a:solidFill>
              </a:rPr>
              <a:t> и Алена </a:t>
            </a:r>
            <a:r>
              <a:rPr lang="ru-RU" sz="1500" dirty="0" err="1" smtClean="0">
                <a:solidFill>
                  <a:srgbClr val="000000"/>
                </a:solidFill>
              </a:rPr>
              <a:t>Ламбера</a:t>
            </a:r>
            <a:r>
              <a:rPr lang="en-GB" sz="1500" dirty="0" smtClean="0">
                <a:solidFill>
                  <a:srgbClr val="000000"/>
                </a:solidFill>
              </a:rPr>
              <a:t>)</a:t>
            </a: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863097" y="2287832"/>
            <a:ext cx="18294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700" dirty="0" smtClean="0">
                <a:solidFill>
                  <a:srgbClr val="7E0054"/>
                </a:solidFill>
              </a:rPr>
              <a:t>август</a:t>
            </a:r>
            <a:r>
              <a:rPr lang="fr-FR" sz="1700" dirty="0" smtClean="0">
                <a:solidFill>
                  <a:srgbClr val="7E0054"/>
                </a:solidFill>
              </a:rPr>
              <a:t> 2001</a:t>
            </a:r>
            <a:r>
              <a:rPr lang="ru-RU" sz="1700" dirty="0" smtClean="0">
                <a:solidFill>
                  <a:srgbClr val="7E0054"/>
                </a:solidFill>
              </a:rPr>
              <a:t> г.</a:t>
            </a:r>
            <a:endParaRPr lang="fr-FR" sz="1700" dirty="0">
              <a:solidFill>
                <a:srgbClr val="7E0054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779437" y="2031891"/>
            <a:ext cx="28436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500" dirty="0" smtClean="0">
                <a:solidFill>
                  <a:srgbClr val="000000"/>
                </a:solidFill>
              </a:rPr>
              <a:t>Принятие </a:t>
            </a:r>
            <a:r>
              <a:rPr lang="fr-FR" sz="1500" dirty="0" smtClean="0">
                <a:solidFill>
                  <a:srgbClr val="000000"/>
                </a:solidFill>
              </a:rPr>
              <a:t>LOLF</a:t>
            </a:r>
            <a:endParaRPr lang="fr-FR" sz="1500" dirty="0">
              <a:solidFill>
                <a:srgbClr val="00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12001" y="3607198"/>
            <a:ext cx="18294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700" dirty="0" smtClean="0">
                <a:solidFill>
                  <a:srgbClr val="7E0054"/>
                </a:solidFill>
              </a:rPr>
              <a:t>октябрь</a:t>
            </a:r>
            <a:r>
              <a:rPr lang="en-GB" sz="1700" dirty="0" smtClean="0">
                <a:solidFill>
                  <a:srgbClr val="7E0054"/>
                </a:solidFill>
              </a:rPr>
              <a:t> 2005</a:t>
            </a:r>
            <a:r>
              <a:rPr lang="ru-RU" sz="1700" dirty="0" smtClean="0">
                <a:solidFill>
                  <a:srgbClr val="7E0054"/>
                </a:solidFill>
              </a:rPr>
              <a:t> г.</a:t>
            </a:r>
            <a:endParaRPr lang="en-GB" sz="1700" dirty="0">
              <a:solidFill>
                <a:srgbClr val="7E0054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-1" y="3088001"/>
            <a:ext cx="43529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500" dirty="0" smtClean="0">
                <a:solidFill>
                  <a:srgbClr val="000000"/>
                </a:solidFill>
              </a:rPr>
              <a:t>Первый годовой проект по результатам </a:t>
            </a:r>
            <a:r>
              <a:rPr lang="en-GB" sz="1500" dirty="0" smtClean="0">
                <a:solidFill>
                  <a:srgbClr val="000000"/>
                </a:solidFill>
              </a:rPr>
              <a:t>(PAP)</a:t>
            </a: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702534" y="4429887"/>
            <a:ext cx="18294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rgbClr val="7E0054"/>
                </a:solidFill>
              </a:rPr>
              <a:t>январь</a:t>
            </a:r>
            <a:r>
              <a:rPr lang="fr-FR" sz="1700" dirty="0" smtClean="0">
                <a:solidFill>
                  <a:srgbClr val="7E0054"/>
                </a:solidFill>
              </a:rPr>
              <a:t> 2006</a:t>
            </a:r>
            <a:r>
              <a:rPr lang="ru-RU" sz="1700" dirty="0" smtClean="0">
                <a:solidFill>
                  <a:srgbClr val="7E0054"/>
                </a:solidFill>
              </a:rPr>
              <a:t> г.</a:t>
            </a:r>
            <a:endParaRPr lang="fr-FR" sz="1700" dirty="0">
              <a:solidFill>
                <a:srgbClr val="7E0054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606681" y="3960528"/>
            <a:ext cx="36230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500" dirty="0" smtClean="0">
                <a:solidFill>
                  <a:srgbClr val="000000"/>
                </a:solidFill>
              </a:rPr>
              <a:t>LOLF </a:t>
            </a:r>
            <a:r>
              <a:rPr lang="ru-RU" sz="1500" dirty="0" smtClean="0">
                <a:solidFill>
                  <a:srgbClr val="000000"/>
                </a:solidFill>
              </a:rPr>
              <a:t>вступает в силу</a:t>
            </a:r>
            <a:r>
              <a:rPr lang="en-GB" sz="1500" dirty="0" smtClean="0">
                <a:solidFill>
                  <a:srgbClr val="000000"/>
                </a:solidFill>
              </a:rPr>
              <a:t>: </a:t>
            </a:r>
            <a:r>
              <a:rPr lang="ru-RU" sz="1500" dirty="0" smtClean="0">
                <a:solidFill>
                  <a:srgbClr val="000000"/>
                </a:solidFill>
              </a:rPr>
              <a:t>первый бюджет по правилам</a:t>
            </a:r>
            <a:r>
              <a:rPr lang="en-GB" sz="1500" dirty="0" smtClean="0">
                <a:solidFill>
                  <a:srgbClr val="000000"/>
                </a:solidFill>
              </a:rPr>
              <a:t> LOLF</a:t>
            </a: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12001" y="5178499"/>
            <a:ext cx="18294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700" dirty="0" smtClean="0">
                <a:solidFill>
                  <a:srgbClr val="7E0054"/>
                </a:solidFill>
              </a:rPr>
              <a:t>май</a:t>
            </a:r>
            <a:r>
              <a:rPr lang="fr-FR" sz="1700" dirty="0" smtClean="0">
                <a:solidFill>
                  <a:srgbClr val="7E0054"/>
                </a:solidFill>
              </a:rPr>
              <a:t> 2007</a:t>
            </a:r>
            <a:r>
              <a:rPr lang="ru-RU" sz="1700" dirty="0" smtClean="0">
                <a:solidFill>
                  <a:srgbClr val="7E0054"/>
                </a:solidFill>
              </a:rPr>
              <a:t> г.</a:t>
            </a:r>
            <a:endParaRPr lang="fr-FR" sz="1700" dirty="0">
              <a:solidFill>
                <a:srgbClr val="7E0054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12001" y="4624501"/>
            <a:ext cx="43087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500" dirty="0" smtClean="0">
                <a:solidFill>
                  <a:srgbClr val="000000"/>
                </a:solidFill>
              </a:rPr>
              <a:t>Первый аудит силами Палаты аудиторов (счётной палаты)</a:t>
            </a:r>
            <a:endParaRPr lang="fr-FR" sz="1500" dirty="0">
              <a:solidFill>
                <a:srgbClr val="00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702534" y="6353697"/>
            <a:ext cx="18294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700" dirty="0" smtClean="0">
                <a:solidFill>
                  <a:srgbClr val="7E0054"/>
                </a:solidFill>
              </a:rPr>
              <a:t>июнь</a:t>
            </a:r>
            <a:r>
              <a:rPr lang="fr-FR" sz="1700" dirty="0" smtClean="0">
                <a:solidFill>
                  <a:srgbClr val="7E0054"/>
                </a:solidFill>
              </a:rPr>
              <a:t> 2007</a:t>
            </a:r>
            <a:r>
              <a:rPr lang="ru-RU" sz="1700" dirty="0" smtClean="0">
                <a:solidFill>
                  <a:srgbClr val="7E0054"/>
                </a:solidFill>
              </a:rPr>
              <a:t> г.</a:t>
            </a:r>
            <a:endParaRPr lang="fr-FR" sz="1700" dirty="0">
              <a:solidFill>
                <a:srgbClr val="7E0054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616206" y="5856849"/>
            <a:ext cx="32286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500" dirty="0" smtClean="0">
                <a:solidFill>
                  <a:srgbClr val="000000"/>
                </a:solidFill>
              </a:rPr>
              <a:t>Первый годовой отчёт о достижении результатов  </a:t>
            </a:r>
            <a:r>
              <a:rPr lang="en-GB" sz="1500" dirty="0" smtClean="0">
                <a:solidFill>
                  <a:srgbClr val="000000"/>
                </a:solidFill>
              </a:rPr>
              <a:t>(RA</a:t>
            </a:r>
            <a:r>
              <a:rPr lang="fr-FR" sz="1500" dirty="0" smtClean="0">
                <a:solidFill>
                  <a:srgbClr val="000000"/>
                </a:solidFill>
              </a:rPr>
              <a:t>P)</a:t>
            </a:r>
            <a:endParaRPr lang="fr-FR" sz="15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9" y="1677948"/>
            <a:ext cx="1547811" cy="118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41" y="2669675"/>
            <a:ext cx="1574360" cy="102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3406706"/>
            <a:ext cx="841248" cy="110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715" y="4669865"/>
            <a:ext cx="783390" cy="111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5265536"/>
            <a:ext cx="1382528" cy="111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37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22289" y="1465730"/>
            <a:ext cx="5784382" cy="478771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Парламент</a:t>
            </a:r>
            <a:endParaRPr lang="en-GB" dirty="0" smtClean="0"/>
          </a:p>
          <a:p>
            <a:pPr lvl="1"/>
            <a:r>
              <a:rPr lang="ru-RU" dirty="0" smtClean="0"/>
              <a:t>Улучшить представление о бюджете и повысить прозрачность его исполнени</a:t>
            </a:r>
            <a:r>
              <a:rPr lang="ru-RU" dirty="0"/>
              <a:t>я</a:t>
            </a:r>
            <a:r>
              <a:rPr lang="en-GB" dirty="0" smtClean="0"/>
              <a:t>;</a:t>
            </a:r>
          </a:p>
          <a:p>
            <a:pPr lvl="1"/>
            <a:r>
              <a:rPr lang="ru-RU" dirty="0" smtClean="0"/>
              <a:t>Иметь возможность менять ассигнования в зависимости от государственной политики</a:t>
            </a:r>
            <a:r>
              <a:rPr lang="en-GB" dirty="0" smtClean="0"/>
              <a:t>;</a:t>
            </a:r>
          </a:p>
          <a:p>
            <a:pPr lvl="1"/>
            <a:endParaRPr lang="en-GB" dirty="0" smtClean="0"/>
          </a:p>
          <a:p>
            <a:r>
              <a:rPr lang="ru-RU" dirty="0" smtClean="0"/>
              <a:t>Люди в разных ролях</a:t>
            </a:r>
            <a:r>
              <a:rPr lang="en-GB" dirty="0" smtClean="0"/>
              <a:t>…</a:t>
            </a:r>
          </a:p>
          <a:p>
            <a:pPr lvl="1"/>
            <a:r>
              <a:rPr lang="ru-RU" dirty="0" smtClean="0"/>
              <a:t>граждане</a:t>
            </a:r>
            <a:r>
              <a:rPr lang="en-GB" dirty="0" smtClean="0"/>
              <a:t> : </a:t>
            </a:r>
            <a:r>
              <a:rPr lang="ru-RU" dirty="0" smtClean="0"/>
              <a:t>знать, на что идут </a:t>
            </a:r>
            <a:r>
              <a:rPr lang="ru-RU" dirty="0" err="1" smtClean="0"/>
              <a:t>госсредства</a:t>
            </a:r>
            <a:endParaRPr lang="en-GB" dirty="0" smtClean="0"/>
          </a:p>
          <a:p>
            <a:pPr lvl="1"/>
            <a:r>
              <a:rPr lang="ru-RU" dirty="0" smtClean="0"/>
              <a:t>пользователи</a:t>
            </a:r>
            <a:r>
              <a:rPr lang="en-GB" dirty="0" smtClean="0"/>
              <a:t>: </a:t>
            </a:r>
            <a:r>
              <a:rPr lang="ru-RU" dirty="0" smtClean="0"/>
              <a:t>оценить возможности органов по удовлетворению их потребностей</a:t>
            </a:r>
            <a:r>
              <a:rPr lang="en-GB" dirty="0" smtClean="0"/>
              <a:t>;</a:t>
            </a:r>
          </a:p>
          <a:p>
            <a:pPr lvl="1"/>
            <a:r>
              <a:rPr lang="ru-RU" dirty="0" smtClean="0"/>
              <a:t>налогоплательщики</a:t>
            </a:r>
            <a:r>
              <a:rPr lang="en-GB" dirty="0" smtClean="0"/>
              <a:t> : </a:t>
            </a:r>
            <a:r>
              <a:rPr lang="ru-RU" dirty="0" smtClean="0"/>
              <a:t>проконтролировать правильное и эффективное использование уплаченных ими налогов</a:t>
            </a:r>
            <a:r>
              <a:rPr lang="en-GB" dirty="0" smtClean="0"/>
              <a:t>;</a:t>
            </a:r>
          </a:p>
          <a:p>
            <a:pPr lvl="1"/>
            <a:endParaRPr lang="en-GB" dirty="0" smtClean="0"/>
          </a:p>
          <a:p>
            <a:r>
              <a:rPr lang="ru-RU" dirty="0" smtClean="0"/>
              <a:t>Государственные служащие</a:t>
            </a:r>
            <a:endParaRPr lang="en-GB" dirty="0" smtClean="0"/>
          </a:p>
          <a:p>
            <a:pPr lvl="1"/>
            <a:r>
              <a:rPr lang="ru-RU" dirty="0" smtClean="0"/>
              <a:t>Получить чёткие задачи</a:t>
            </a:r>
            <a:r>
              <a:rPr lang="en-GB" dirty="0" smtClean="0"/>
              <a:t>;</a:t>
            </a:r>
          </a:p>
          <a:p>
            <a:pPr lvl="1"/>
            <a:r>
              <a:rPr lang="ru-RU" dirty="0" smtClean="0"/>
              <a:t>Получить больше возможностей </a:t>
            </a:r>
            <a:r>
              <a:rPr lang="ru-RU" dirty="0" smtClean="0"/>
              <a:t>изменять </a:t>
            </a:r>
            <a:r>
              <a:rPr lang="ru-RU" dirty="0" smtClean="0"/>
              <a:t>бюджет в зависимости от потребностей</a:t>
            </a:r>
            <a:r>
              <a:rPr lang="en-GB" dirty="0" smtClean="0"/>
              <a:t>.</a:t>
            </a:r>
          </a:p>
          <a:p>
            <a:pPr lvl="1"/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551769" y="995082"/>
            <a:ext cx="8040461" cy="362857"/>
          </a:xfrm>
        </p:spPr>
        <p:txBody>
          <a:bodyPr>
            <a:no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pmvoegeli-adc\Desktop\LOGOS &amp; IMAGES\Bonhom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507" y="3079376"/>
            <a:ext cx="1796490" cy="16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mvoegeli-adc\Desktop\LOGOS &amp; IMAGES\Assemblée nationa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66" y="1727293"/>
            <a:ext cx="1087048" cy="98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mvoegeli-adc\Desktop\LOGOS &amp; IMAGES\Séna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998" y="1727293"/>
            <a:ext cx="976598" cy="98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mvoegeli-adc\Desktop\LOGOS &amp; IMAGES\Réuni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414" y="4942329"/>
            <a:ext cx="1978676" cy="148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3142" y="86774"/>
            <a:ext cx="8374454" cy="710546"/>
          </a:xfrm>
        </p:spPr>
        <p:txBody>
          <a:bodyPr anchor="b"/>
          <a:lstStyle/>
          <a:p>
            <a:pPr eaLnBrk="1" hangingPunct="1"/>
            <a:r>
              <a:rPr lang="ru-RU" altLang="fr-FR" sz="2500" dirty="0" smtClean="0"/>
              <a:t>Истоки </a:t>
            </a:r>
            <a:r>
              <a:rPr lang="en-GB" altLang="fr-FR" sz="2500" dirty="0" smtClean="0"/>
              <a:t>LOLF: </a:t>
            </a:r>
            <a:r>
              <a:rPr lang="ru-RU" altLang="fr-FR" sz="2500" dirty="0" smtClean="0"/>
              <a:t>три разных целевых аудитории</a:t>
            </a:r>
            <a:endParaRPr lang="en-GB" altLang="fr-FR" sz="2500" dirty="0" smtClean="0"/>
          </a:p>
        </p:txBody>
      </p:sp>
    </p:spTree>
    <p:extLst>
      <p:ext uri="{BB962C8B-B14F-4D97-AF65-F5344CB8AC3E}">
        <p14:creationId xmlns:p14="http://schemas.microsoft.com/office/powerpoint/2010/main" val="193767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77628" y="77249"/>
            <a:ext cx="8031163" cy="710546"/>
          </a:xfrm>
        </p:spPr>
        <p:txBody>
          <a:bodyPr anchor="b"/>
          <a:lstStyle/>
          <a:p>
            <a:pPr eaLnBrk="1" hangingPunct="1"/>
            <a:r>
              <a:rPr lang="ru-RU" altLang="fr-FR" sz="2500" dirty="0" smtClean="0"/>
              <a:t>Истоки </a:t>
            </a:r>
            <a:r>
              <a:rPr lang="fr-FR" altLang="fr-FR" sz="2500" dirty="0" smtClean="0"/>
              <a:t>LOLF: </a:t>
            </a:r>
            <a:r>
              <a:rPr lang="ru-RU" altLang="fr-FR" sz="2500" dirty="0" smtClean="0"/>
              <a:t>изменения</a:t>
            </a:r>
            <a:endParaRPr lang="fr-FR" altLang="fr-FR" sz="2500" dirty="0" smtClean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86822" y="1382713"/>
            <a:ext cx="3504733" cy="1971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 lIns="95746" tIns="47874" rIns="95746" bIns="47874" anchor="ctr">
            <a:spAutoFit/>
          </a:bodyPr>
          <a:lstStyle>
            <a:lvl1pPr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114831" y="3327400"/>
            <a:ext cx="3504732" cy="19716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wrap="square" lIns="95746" tIns="47874" rIns="95746" bIns="47874" anchor="ctr">
            <a:spAutoFit/>
          </a:bodyPr>
          <a:lstStyle>
            <a:lvl1pPr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114831" y="1382713"/>
            <a:ext cx="3504732" cy="19716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 lIns="95746" tIns="47874" rIns="95746" bIns="47874" anchor="ctr">
            <a:spAutoFit/>
          </a:bodyPr>
          <a:lstStyle>
            <a:lvl1pPr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89163" y="3342071"/>
            <a:ext cx="3504732" cy="19716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95746" tIns="47874" rIns="95746" bIns="47874" anchor="ctr">
            <a:spAutoFit/>
          </a:bodyPr>
          <a:lstStyle>
            <a:lvl1pPr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487076" y="3750605"/>
            <a:ext cx="2760240" cy="134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46" tIns="47874" rIns="95746" bIns="47874">
            <a:spAutoFit/>
          </a:bodyPr>
          <a:lstStyle>
            <a:lvl1pPr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fr-FR" sz="18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Более надёжный учёт</a:t>
            </a:r>
            <a:endParaRPr lang="fr-FR" altLang="fr-FR" sz="1800" dirty="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  <a:p>
            <a:pPr>
              <a:spcBef>
                <a:spcPct val="50000"/>
              </a:spcBef>
            </a:pPr>
            <a:r>
              <a:rPr lang="ru-RU" altLang="fr-FR" sz="14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Учётные счета с охватом трёх аспектов</a:t>
            </a:r>
            <a:r>
              <a:rPr lang="fr-FR" altLang="fr-FR" sz="14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: </a:t>
            </a:r>
            <a:r>
              <a:rPr lang="ru-RU" altLang="fr-FR" sz="14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бюджетного</a:t>
            </a:r>
            <a:r>
              <a:rPr lang="fr-FR" altLang="fr-FR" sz="14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, </a:t>
            </a:r>
            <a:r>
              <a:rPr lang="ru-RU" altLang="fr-FR" sz="14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по методу начислений</a:t>
            </a:r>
            <a:r>
              <a:rPr lang="fr-FR" altLang="fr-FR" sz="14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, </a:t>
            </a:r>
            <a:r>
              <a:rPr lang="ru-RU" altLang="fr-FR" sz="14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методу полной стоимости</a:t>
            </a:r>
            <a:endParaRPr lang="fr-FR" altLang="fr-FR" sz="1400" dirty="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327877" y="1581546"/>
            <a:ext cx="3078639" cy="183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46" tIns="47874" rIns="95746" bIns="47874">
            <a:spAutoFit/>
          </a:bodyPr>
          <a:lstStyle>
            <a:lvl1pPr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fr-FR" sz="18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Более детальный бюджет</a:t>
            </a:r>
            <a:endParaRPr lang="fr-FR" altLang="fr-FR" sz="18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  <a:p>
            <a:pPr>
              <a:spcBef>
                <a:spcPct val="50000"/>
              </a:spcBef>
            </a:pPr>
            <a:r>
              <a:rPr lang="ru-RU" altLang="fr-FR" sz="14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Возросшая степень раскрытия информации, в том числе налогово-бюджетные затраты</a:t>
            </a:r>
            <a:r>
              <a:rPr lang="fr-FR" altLang="fr-FR" sz="14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, </a:t>
            </a:r>
            <a:r>
              <a:rPr lang="ru-RU" altLang="fr-FR" sz="14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аналитические подтверждения</a:t>
            </a:r>
            <a:r>
              <a:rPr lang="fr-FR" altLang="fr-FR" sz="14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, </a:t>
            </a:r>
            <a:r>
              <a:rPr lang="ru-RU" altLang="fr-FR" sz="14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ведомственная информация</a:t>
            </a:r>
            <a:r>
              <a:rPr lang="fr-FR" altLang="fr-FR" sz="14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, …</a:t>
            </a:r>
            <a:endParaRPr lang="fr-FR" altLang="fr-FR" sz="14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05152" y="3439543"/>
            <a:ext cx="3291686" cy="168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46" tIns="47874" rIns="95746" bIns="47874">
            <a:spAutoFit/>
          </a:bodyPr>
          <a:lstStyle>
            <a:lvl1pPr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fr-FR" sz="1800" dirty="0" smtClean="0">
                <a:solidFill>
                  <a:schemeClr val="bg2"/>
                </a:solidFill>
                <a:latin typeface="Arial" charset="0"/>
                <a:ea typeface="ＭＳ Ｐゴシック" pitchFamily="34" charset="-128"/>
              </a:rPr>
              <a:t>Бюджет, ориентированный на результат</a:t>
            </a:r>
            <a:endParaRPr lang="fr-FR" altLang="fr-FR" sz="1800" dirty="0">
              <a:solidFill>
                <a:schemeClr val="bg2"/>
              </a:solidFill>
              <a:latin typeface="Arial" charset="0"/>
              <a:ea typeface="ＭＳ Ｐゴシック" pitchFamily="34" charset="-128"/>
            </a:endParaRPr>
          </a:p>
          <a:p>
            <a:pPr>
              <a:spcBef>
                <a:spcPct val="50000"/>
              </a:spcBef>
            </a:pPr>
            <a:r>
              <a:rPr lang="ru-RU" altLang="fr-FR" sz="1400" dirty="0" smtClean="0">
                <a:solidFill>
                  <a:schemeClr val="bg2"/>
                </a:solidFill>
                <a:latin typeface="Arial" charset="0"/>
                <a:ea typeface="ＭＳ Ｐゴシック" pitchFamily="34" charset="-128"/>
              </a:rPr>
              <a:t>По каждой «программе</a:t>
            </a:r>
            <a:r>
              <a:rPr lang="fr-FR" altLang="fr-FR" sz="1400" dirty="0" smtClean="0">
                <a:solidFill>
                  <a:schemeClr val="bg2"/>
                </a:solidFill>
                <a:latin typeface="Arial" charset="0"/>
                <a:ea typeface="ＭＳ Ｐゴシック" pitchFamily="34" charset="-128"/>
              </a:rPr>
              <a:t>: </a:t>
            </a:r>
            <a:r>
              <a:rPr lang="ru-RU" altLang="fr-FR" sz="1400" dirty="0" smtClean="0">
                <a:solidFill>
                  <a:schemeClr val="bg2"/>
                </a:solidFill>
                <a:latin typeface="Arial" charset="0"/>
                <a:ea typeface="ＭＳ Ｐゴシック" pitchFamily="34" charset="-128"/>
              </a:rPr>
              <a:t>стратегия</a:t>
            </a:r>
            <a:r>
              <a:rPr lang="fr-FR" altLang="fr-FR" sz="1400" dirty="0" smtClean="0">
                <a:solidFill>
                  <a:schemeClr val="bg2"/>
                </a:solidFill>
                <a:latin typeface="Arial" charset="0"/>
                <a:ea typeface="ＭＳ Ｐゴシック" pitchFamily="34" charset="-128"/>
              </a:rPr>
              <a:t>, </a:t>
            </a:r>
            <a:r>
              <a:rPr lang="ru-RU" altLang="fr-FR" sz="1400" dirty="0" smtClean="0">
                <a:solidFill>
                  <a:schemeClr val="bg2"/>
                </a:solidFill>
                <a:latin typeface="Arial" charset="0"/>
                <a:ea typeface="ＭＳ Ｐゴシック" pitchFamily="34" charset="-128"/>
              </a:rPr>
              <a:t>цели</a:t>
            </a:r>
            <a:r>
              <a:rPr lang="fr-FR" altLang="fr-FR" sz="1400" dirty="0" smtClean="0">
                <a:solidFill>
                  <a:schemeClr val="bg2"/>
                </a:solidFill>
                <a:latin typeface="Arial" charset="0"/>
                <a:ea typeface="ＭＳ Ｐゴシック" pitchFamily="34" charset="-128"/>
              </a:rPr>
              <a:t>, </a:t>
            </a:r>
            <a:r>
              <a:rPr lang="ru-RU" altLang="fr-FR" sz="1400" dirty="0" smtClean="0">
                <a:solidFill>
                  <a:schemeClr val="bg2"/>
                </a:solidFill>
                <a:latin typeface="Arial" charset="0"/>
                <a:ea typeface="ＭＳ Ｐゴシック" pitchFamily="34" charset="-128"/>
              </a:rPr>
              <a:t>показатели эффективности и целевые значения</a:t>
            </a:r>
            <a:endParaRPr lang="fr-FR" altLang="fr-FR" sz="1400" dirty="0">
              <a:solidFill>
                <a:schemeClr val="bg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551329" y="5445125"/>
            <a:ext cx="8080030" cy="7921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107763" dir="18900000" algn="ctr" rotWithShape="0">
              <a:srgbClr val="D0D0D0">
                <a:alpha val="50000"/>
              </a:srgbClr>
            </a:outerShdw>
          </a:effectLst>
          <a:extLst/>
        </p:spPr>
        <p:txBody>
          <a:bodyPr wrap="square" lIns="95746" tIns="47874" rIns="95746" bIns="47874" anchor="ctr">
            <a:spAutoFit/>
          </a:bodyPr>
          <a:lstStyle>
            <a:lvl1pPr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511534" y="5661025"/>
            <a:ext cx="6159620" cy="37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46" tIns="47874" rIns="95746" bIns="47874">
            <a:spAutoFit/>
          </a:bodyPr>
          <a:lstStyle>
            <a:lvl1pPr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8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« </a:t>
            </a:r>
            <a:r>
              <a:rPr lang="ru-RU" altLang="fr-FR" sz="18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обновлённое государственное управление</a:t>
            </a:r>
            <a:r>
              <a:rPr lang="fr-FR" altLang="fr-FR" sz="18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»</a:t>
            </a:r>
            <a:endParaRPr lang="fr-FR" altLang="fr-FR" sz="1800" dirty="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2301964" y="5229225"/>
            <a:ext cx="0" cy="2159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5746" tIns="47874" rIns="95746" bIns="47874" anchor="ctr">
            <a:spAutoFit/>
          </a:bodyPr>
          <a:lstStyle/>
          <a:p>
            <a:endParaRPr lang="fr-FR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6831229" y="5234121"/>
            <a:ext cx="0" cy="2159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5746" tIns="47874" rIns="95746" bIns="47874" anchor="ctr">
            <a:spAutoFit/>
          </a:bodyPr>
          <a:lstStyle/>
          <a:p>
            <a:endParaRPr lang="fr-FR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86822" y="1382714"/>
            <a:ext cx="3504733" cy="1971676"/>
            <a:chOff x="1564" y="871"/>
            <a:chExt cx="1497" cy="1242"/>
          </a:xfrm>
        </p:grpSpPr>
        <p:sp>
          <p:nvSpPr>
            <p:cNvPr id="14352" name="Rectangle 16"/>
            <p:cNvSpPr>
              <a:spLocks noChangeArrowheads="1"/>
            </p:cNvSpPr>
            <p:nvPr/>
          </p:nvSpPr>
          <p:spPr bwMode="auto">
            <a:xfrm>
              <a:off x="1564" y="871"/>
              <a:ext cx="1497" cy="124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746" tIns="47874" rIns="95746" bIns="47874" anchor="ctr">
              <a:spAutoFit/>
            </a:bodyPr>
            <a:lstStyle>
              <a:lvl1pPr>
                <a:defRPr sz="800" b="1">
                  <a:solidFill>
                    <a:schemeClr val="bg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800" b="1">
                  <a:solidFill>
                    <a:schemeClr val="bg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800" b="1">
                  <a:solidFill>
                    <a:schemeClr val="bg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800" b="1">
                  <a:solidFill>
                    <a:schemeClr val="bg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800" b="1">
                  <a:solidFill>
                    <a:schemeClr val="bg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40000"/>
                </a:spcAft>
                <a:defRPr sz="800" b="1">
                  <a:solidFill>
                    <a:schemeClr val="bg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40000"/>
                </a:spcAft>
                <a:defRPr sz="800" b="1">
                  <a:solidFill>
                    <a:schemeClr val="bg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40000"/>
                </a:spcAft>
                <a:defRPr sz="800" b="1">
                  <a:solidFill>
                    <a:schemeClr val="bg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40000"/>
                </a:spcAft>
                <a:defRPr sz="800" b="1">
                  <a:solidFill>
                    <a:schemeClr val="bg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14353" name="Text Box 17"/>
            <p:cNvSpPr txBox="1">
              <a:spLocks noChangeArrowheads="1"/>
            </p:cNvSpPr>
            <p:nvPr/>
          </p:nvSpPr>
          <p:spPr bwMode="auto">
            <a:xfrm>
              <a:off x="1724" y="996"/>
              <a:ext cx="1179" cy="1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746" tIns="47874" rIns="95746" bIns="47874">
              <a:spAutoFit/>
            </a:bodyPr>
            <a:lstStyle>
              <a:lvl1pPr defTabSz="957263">
                <a:defRPr sz="800" b="1">
                  <a:solidFill>
                    <a:schemeClr val="bg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defTabSz="957263">
                <a:defRPr sz="800" b="1">
                  <a:solidFill>
                    <a:schemeClr val="bg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defTabSz="957263">
                <a:defRPr sz="800" b="1">
                  <a:solidFill>
                    <a:schemeClr val="bg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defTabSz="957263">
                <a:defRPr sz="800" b="1">
                  <a:solidFill>
                    <a:schemeClr val="bg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defTabSz="957263">
                <a:defRPr sz="800" b="1">
                  <a:solidFill>
                    <a:schemeClr val="bg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algn="ctr" defTabSz="957263" eaLnBrk="0" fontAlgn="base" hangingPunct="0">
                <a:spcBef>
                  <a:spcPct val="0"/>
                </a:spcBef>
                <a:spcAft>
                  <a:spcPct val="40000"/>
                </a:spcAft>
                <a:defRPr sz="800" b="1">
                  <a:solidFill>
                    <a:schemeClr val="bg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algn="ctr" defTabSz="957263" eaLnBrk="0" fontAlgn="base" hangingPunct="0">
                <a:spcBef>
                  <a:spcPct val="0"/>
                </a:spcBef>
                <a:spcAft>
                  <a:spcPct val="40000"/>
                </a:spcAft>
                <a:defRPr sz="800" b="1">
                  <a:solidFill>
                    <a:schemeClr val="bg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algn="ctr" defTabSz="957263" eaLnBrk="0" fontAlgn="base" hangingPunct="0">
                <a:spcBef>
                  <a:spcPct val="0"/>
                </a:spcBef>
                <a:spcAft>
                  <a:spcPct val="40000"/>
                </a:spcAft>
                <a:defRPr sz="800" b="1">
                  <a:solidFill>
                    <a:schemeClr val="bg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algn="ctr" defTabSz="957263" eaLnBrk="0" fontAlgn="base" hangingPunct="0">
                <a:spcBef>
                  <a:spcPct val="0"/>
                </a:spcBef>
                <a:spcAft>
                  <a:spcPct val="40000"/>
                </a:spcAft>
                <a:defRPr sz="800" b="1">
                  <a:solidFill>
                    <a:schemeClr val="bg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fr-FR" sz="1800" dirty="0" smtClean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Ясность и прозрачность</a:t>
              </a:r>
              <a:endParaRPr lang="fr-FR" altLang="fr-FR" sz="18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  <a:p>
              <a:pPr>
                <a:spcBef>
                  <a:spcPct val="50000"/>
                </a:spcBef>
              </a:pPr>
              <a:r>
                <a:rPr lang="ru-RU" altLang="fr-FR" sz="1400" dirty="0" smtClean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Государственные подходы организованы и представлены в виде «программ»</a:t>
              </a:r>
              <a:endParaRPr lang="fr-FR" altLang="fr-FR" sz="14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096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2022503" y="1188645"/>
            <a:ext cx="4257675" cy="384720"/>
          </a:xfrm>
        </p:spPr>
        <p:txBody>
          <a:bodyPr>
            <a:noAutofit/>
          </a:bodyPr>
          <a:lstStyle/>
          <a:p>
            <a:r>
              <a:rPr lang="fr-FR" dirty="0" smtClean="0">
                <a:solidFill>
                  <a:schemeClr val="tx1">
                    <a:lumMod val="75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Общегосударственный бюджет на</a:t>
            </a:r>
            <a:r>
              <a:rPr lang="fr-FR" dirty="0" smtClean="0">
                <a:solidFill>
                  <a:schemeClr val="tx1">
                    <a:lumMod val="75000"/>
                  </a:schemeClr>
                </a:solidFill>
              </a:rPr>
              <a:t> 2016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г.</a:t>
            </a:r>
            <a:r>
              <a:rPr lang="fr-FR" dirty="0" smtClean="0">
                <a:solidFill>
                  <a:schemeClr val="tx1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497250" y="2392820"/>
            <a:ext cx="16670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solidFill>
                  <a:schemeClr val="accent2">
                    <a:lumMod val="75000"/>
                  </a:schemeClr>
                </a:solidFill>
              </a:rPr>
              <a:t>31 </a:t>
            </a: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</a:rPr>
              <a:t>поручение</a:t>
            </a:r>
            <a:endParaRPr lang="fr-FR" sz="1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Flèche vers le bas 5"/>
          <p:cNvSpPr/>
          <p:nvPr/>
        </p:nvSpPr>
        <p:spPr bwMode="auto">
          <a:xfrm>
            <a:off x="6510935" y="4926222"/>
            <a:ext cx="461515" cy="56934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477774" y="5426192"/>
            <a:ext cx="31313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solidFill>
                  <a:schemeClr val="accent2">
                    <a:lumMod val="75000"/>
                  </a:schemeClr>
                </a:solidFill>
              </a:rPr>
              <a:t>122 </a:t>
            </a: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</a:rPr>
              <a:t>программы</a:t>
            </a:r>
            <a:endParaRPr lang="fr-FR" sz="1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Flèche vers le bas 10"/>
          <p:cNvSpPr/>
          <p:nvPr/>
        </p:nvSpPr>
        <p:spPr bwMode="auto">
          <a:xfrm>
            <a:off x="6892681" y="5780136"/>
            <a:ext cx="461515" cy="56934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29225" y="6350788"/>
            <a:ext cx="348129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solidFill>
                  <a:schemeClr val="accent2">
                    <a:lumMod val="75000"/>
                  </a:schemeClr>
                </a:solidFill>
              </a:rPr>
              <a:t>573 </a:t>
            </a: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</a:rPr>
              <a:t>меры</a:t>
            </a:r>
            <a:r>
              <a:rPr lang="fr-FR" sz="1700" dirty="0" smtClean="0">
                <a:solidFill>
                  <a:schemeClr val="accent2">
                    <a:lumMod val="75000"/>
                  </a:schemeClr>
                </a:solidFill>
              </a:rPr>
              <a:t> (« </a:t>
            </a: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</a:rPr>
              <a:t>подпрограммы</a:t>
            </a:r>
            <a:r>
              <a:rPr lang="fr-FR" sz="1700" dirty="0" smtClean="0">
                <a:solidFill>
                  <a:schemeClr val="accent2">
                    <a:lumMod val="75000"/>
                  </a:schemeClr>
                </a:solidFill>
              </a:rPr>
              <a:t> »)</a:t>
            </a:r>
            <a:endParaRPr lang="fr-FR" sz="1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Flèche vers le bas 12"/>
          <p:cNvSpPr/>
          <p:nvPr/>
        </p:nvSpPr>
        <p:spPr bwMode="auto">
          <a:xfrm>
            <a:off x="6280178" y="5780135"/>
            <a:ext cx="461515" cy="56934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sp>
        <p:nvSpPr>
          <p:cNvPr id="14" name="Flèche vers le bas 13"/>
          <p:cNvSpPr/>
          <p:nvPr/>
        </p:nvSpPr>
        <p:spPr bwMode="auto">
          <a:xfrm>
            <a:off x="7497250" y="5781445"/>
            <a:ext cx="461515" cy="569343"/>
          </a:xfrm>
          <a:prstGeom prst="downArrow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  <a:prstDash val="dash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sp>
        <p:nvSpPr>
          <p:cNvPr id="15" name="Flèche vers le bas 14"/>
          <p:cNvSpPr/>
          <p:nvPr/>
        </p:nvSpPr>
        <p:spPr bwMode="auto">
          <a:xfrm>
            <a:off x="7248154" y="4926222"/>
            <a:ext cx="461515" cy="569343"/>
          </a:xfrm>
          <a:prstGeom prst="downArrow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  <a:prstDash val="dash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3009" y="6418022"/>
            <a:ext cx="30216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000" i="1" dirty="0" smtClean="0">
                <a:solidFill>
                  <a:schemeClr val="accent3">
                    <a:lumMod val="50000"/>
                  </a:schemeClr>
                </a:solidFill>
              </a:rPr>
              <a:t>* </a:t>
            </a:r>
            <a:r>
              <a:rPr lang="ru-RU" sz="1000" i="1" dirty="0" smtClean="0">
                <a:solidFill>
                  <a:schemeClr val="accent3">
                    <a:lumMod val="50000"/>
                  </a:schemeClr>
                </a:solidFill>
              </a:rPr>
              <a:t>Цифры из бюджетного плана на</a:t>
            </a:r>
            <a:r>
              <a:rPr lang="fr-FR" sz="1000" i="1" dirty="0" smtClean="0">
                <a:solidFill>
                  <a:schemeClr val="accent3">
                    <a:lumMod val="50000"/>
                  </a:schemeClr>
                </a:solidFill>
              </a:rPr>
              <a:t> 201</a:t>
            </a:r>
            <a:r>
              <a:rPr lang="ru-RU" sz="1000" i="1" dirty="0" smtClean="0">
                <a:solidFill>
                  <a:schemeClr val="accent3">
                    <a:lumMod val="50000"/>
                  </a:schemeClr>
                </a:solidFill>
              </a:rPr>
              <a:t>6 г.</a:t>
            </a:r>
            <a:endParaRPr lang="fr-FR" sz="1000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 bwMode="auto">
          <a:xfrm>
            <a:off x="685800" y="1819803"/>
            <a:ext cx="771525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Connecteur droit 22"/>
          <p:cNvCxnSpPr/>
          <p:nvPr/>
        </p:nvCxnSpPr>
        <p:spPr bwMode="auto">
          <a:xfrm>
            <a:off x="4505325" y="1819803"/>
            <a:ext cx="0" cy="423961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itre 3"/>
          <p:cNvSpPr>
            <a:spLocks noGrp="1"/>
          </p:cNvSpPr>
          <p:nvPr>
            <p:ph type="title"/>
          </p:nvPr>
        </p:nvSpPr>
        <p:spPr>
          <a:xfrm>
            <a:off x="-1" y="139065"/>
            <a:ext cx="9144001" cy="703716"/>
          </a:xfrm>
        </p:spPr>
        <p:txBody>
          <a:bodyPr/>
          <a:lstStyle/>
          <a:p>
            <a:r>
              <a:rPr lang="ru-RU" sz="2000" dirty="0" smtClean="0"/>
              <a:t>Изменения</a:t>
            </a:r>
            <a:r>
              <a:rPr lang="ru-RU" sz="2000" dirty="0" smtClean="0"/>
              <a:t>, внесённые </a:t>
            </a:r>
            <a:r>
              <a:rPr lang="en-US" sz="2000" dirty="0" smtClean="0"/>
              <a:t>LOLF </a:t>
            </a:r>
            <a:r>
              <a:rPr lang="en-US" sz="2000" dirty="0" smtClean="0"/>
              <a:t>:</a:t>
            </a:r>
            <a:r>
              <a:rPr lang="ru-RU" sz="2000" dirty="0" smtClean="0"/>
              <a:t> </a:t>
            </a:r>
            <a:r>
              <a:rPr lang="ru-RU" sz="1800" dirty="0" smtClean="0"/>
              <a:t>Основа </a:t>
            </a:r>
            <a:r>
              <a:rPr lang="ru-RU" sz="1800" dirty="0" smtClean="0"/>
              <a:t>бюджета формируется по основным направлениям государственной политики</a:t>
            </a:r>
            <a:endParaRPr lang="en-US" sz="1800" dirty="0"/>
          </a:p>
        </p:txBody>
      </p:sp>
      <p:graphicFrame>
        <p:nvGraphicFramePr>
          <p:cNvPr id="21" name="Graphique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516941"/>
              </p:ext>
            </p:extLst>
          </p:nvPr>
        </p:nvGraphicFramePr>
        <p:xfrm>
          <a:off x="4505325" y="2114415"/>
          <a:ext cx="4448429" cy="3030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Graphique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4295365"/>
              </p:ext>
            </p:extLst>
          </p:nvPr>
        </p:nvGraphicFramePr>
        <p:xfrm>
          <a:off x="243518" y="2392820"/>
          <a:ext cx="4762500" cy="3301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900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 animBg="1"/>
      <p:bldP spid="12" grpId="0"/>
      <p:bldP spid="13" grpId="0" animBg="1"/>
      <p:bldP spid="14" grpId="0" animBg="1"/>
      <p:bldP spid="15" grpId="0" animBg="1"/>
      <p:bldGraphic spid="21" grpId="0">
        <p:bldAsOne/>
      </p:bldGraphic>
      <p:bldGraphic spid="2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Rectangle 3"/>
          <p:cNvSpPr>
            <a:spLocks noGrp="1" noChangeArrowheads="1"/>
          </p:cNvSpPr>
          <p:nvPr>
            <p:ph type="title"/>
          </p:nvPr>
        </p:nvSpPr>
        <p:spPr>
          <a:xfrm>
            <a:off x="449263" y="0"/>
            <a:ext cx="8459787" cy="922338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Изменения, внесённые </a:t>
            </a:r>
            <a:r>
              <a:rPr lang="en-US" sz="2400" dirty="0" smtClean="0"/>
              <a:t>LOLF </a:t>
            </a:r>
            <a:r>
              <a:rPr lang="en-US" sz="2400" dirty="0"/>
              <a:t>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altLang="fr-FR" sz="2400" dirty="0" smtClean="0"/>
              <a:t>по каждому поручению более прозрачный бюджет</a:t>
            </a:r>
            <a:endParaRPr lang="fr-FR" altLang="fr-FR" sz="2400" dirty="0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23875" y="1293813"/>
            <a:ext cx="8382000" cy="12827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■"/>
              <a:defRPr/>
            </a:pPr>
            <a:r>
              <a:rPr lang="ru-RU" altLang="fr-FR" b="1" dirty="0" smtClean="0">
                <a:solidFill>
                  <a:schemeClr val="accent2"/>
                </a:solidFill>
              </a:rPr>
              <a:t>Государственные поручения </a:t>
            </a:r>
            <a:r>
              <a:rPr lang="ru-RU" altLang="fr-FR" dirty="0" smtClean="0"/>
              <a:t>структурированы по </a:t>
            </a:r>
            <a:r>
              <a:rPr lang="ru-RU" altLang="fr-FR" b="1" dirty="0" smtClean="0">
                <a:solidFill>
                  <a:schemeClr val="accent2"/>
                </a:solidFill>
              </a:rPr>
              <a:t>программам</a:t>
            </a:r>
            <a:endParaRPr lang="fr-FR" altLang="fr-FR" dirty="0" smtClean="0"/>
          </a:p>
          <a:p>
            <a:pPr eaLnBrk="1" hangingPunct="1">
              <a:buFont typeface="Arial" charset="0"/>
              <a:buChar char="■"/>
              <a:defRPr/>
            </a:pPr>
            <a:r>
              <a:rPr lang="fr-FR" altLang="fr-FR" dirty="0" smtClean="0"/>
              <a:t>31 </a:t>
            </a:r>
            <a:r>
              <a:rPr lang="ru-RU" altLang="fr-FR" dirty="0" smtClean="0"/>
              <a:t>поручение</a:t>
            </a:r>
            <a:r>
              <a:rPr lang="fr-FR" altLang="fr-FR" dirty="0" smtClean="0"/>
              <a:t>, 122 </a:t>
            </a:r>
            <a:r>
              <a:rPr lang="ru-RU" altLang="fr-FR" dirty="0" smtClean="0"/>
              <a:t>программы</a:t>
            </a:r>
            <a:r>
              <a:rPr lang="fr-FR" altLang="fr-FR" dirty="0" smtClean="0"/>
              <a:t>, 573 </a:t>
            </a:r>
            <a:r>
              <a:rPr lang="ru-RU" altLang="fr-FR" dirty="0" smtClean="0"/>
              <a:t>меры</a:t>
            </a:r>
            <a:r>
              <a:rPr lang="fr-FR" altLang="fr-FR" dirty="0" smtClean="0"/>
              <a:t> </a:t>
            </a:r>
            <a:r>
              <a:rPr lang="fr-FR" altLang="fr-FR" b="1" dirty="0" smtClean="0">
                <a:solidFill>
                  <a:schemeClr val="accent2"/>
                </a:solidFill>
              </a:rPr>
              <a:t>(</a:t>
            </a:r>
            <a:r>
              <a:rPr lang="ru-RU" altLang="fr-FR" b="1" dirty="0" smtClean="0">
                <a:solidFill>
                  <a:schemeClr val="accent2"/>
                </a:solidFill>
              </a:rPr>
              <a:t>Общий бюджет </a:t>
            </a:r>
            <a:r>
              <a:rPr lang="fr-FR" altLang="fr-FR" b="1" dirty="0" smtClean="0">
                <a:solidFill>
                  <a:schemeClr val="accent2"/>
                </a:solidFill>
              </a:rPr>
              <a:t>2016</a:t>
            </a:r>
            <a:r>
              <a:rPr lang="ru-RU" altLang="fr-FR" b="1" dirty="0" smtClean="0">
                <a:solidFill>
                  <a:schemeClr val="accent2"/>
                </a:solidFill>
              </a:rPr>
              <a:t> г</a:t>
            </a:r>
            <a:r>
              <a:rPr lang="fr-FR" altLang="fr-FR" b="1" dirty="0" smtClean="0">
                <a:solidFill>
                  <a:schemeClr val="accent2"/>
                </a:solidFill>
              </a:rPr>
              <a:t>) </a:t>
            </a:r>
          </a:p>
          <a:p>
            <a:pPr lvl="1" eaLnBrk="1" hangingPunct="1">
              <a:buFont typeface="Arial" charset="0"/>
              <a:buChar char="■"/>
              <a:defRPr/>
            </a:pPr>
            <a:r>
              <a:rPr lang="ru-RU" altLang="fr-FR" dirty="0" smtClean="0"/>
              <a:t>Почти </a:t>
            </a:r>
            <a:r>
              <a:rPr lang="fr-FR" altLang="fr-FR" b="1" dirty="0" smtClean="0">
                <a:solidFill>
                  <a:schemeClr val="accent2"/>
                </a:solidFill>
              </a:rPr>
              <a:t>4 </a:t>
            </a:r>
            <a:r>
              <a:rPr lang="ru-RU" altLang="fr-FR" b="1" dirty="0" smtClean="0">
                <a:solidFill>
                  <a:schemeClr val="accent2"/>
                </a:solidFill>
              </a:rPr>
              <a:t>программы</a:t>
            </a:r>
            <a:r>
              <a:rPr lang="fr-FR" altLang="fr-FR" b="1" dirty="0" smtClean="0">
                <a:solidFill>
                  <a:schemeClr val="accent2"/>
                </a:solidFill>
              </a:rPr>
              <a:t> / </a:t>
            </a:r>
            <a:r>
              <a:rPr lang="ru-RU" altLang="fr-FR" b="1" dirty="0" smtClean="0">
                <a:solidFill>
                  <a:schemeClr val="accent2"/>
                </a:solidFill>
              </a:rPr>
              <a:t>поручения </a:t>
            </a:r>
            <a:endParaRPr lang="fr-FR" altLang="fr-FR" b="1" dirty="0" smtClean="0">
              <a:solidFill>
                <a:schemeClr val="accent2"/>
              </a:solidFill>
            </a:endParaRPr>
          </a:p>
          <a:p>
            <a:pPr eaLnBrk="1" hangingPunct="1">
              <a:buFont typeface="Arial" charset="0"/>
              <a:buChar char="■"/>
              <a:defRPr/>
            </a:pPr>
            <a:endParaRPr lang="fr-FR" altLang="fr-FR" b="1" dirty="0" smtClean="0">
              <a:solidFill>
                <a:schemeClr val="accent2"/>
              </a:solidFill>
            </a:endParaRPr>
          </a:p>
        </p:txBody>
      </p:sp>
      <p:sp>
        <p:nvSpPr>
          <p:cNvPr id="176134" name="Rectangle 3"/>
          <p:cNvSpPr>
            <a:spLocks noChangeArrowheads="1"/>
          </p:cNvSpPr>
          <p:nvPr/>
        </p:nvSpPr>
        <p:spPr bwMode="auto">
          <a:xfrm>
            <a:off x="1835150" y="3430588"/>
            <a:ext cx="18002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1C782D"/>
              </a:buClr>
              <a:buFont typeface="Arial" pitchFamily="34" charset="0"/>
              <a:buChar char="■"/>
              <a:defRPr sz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1B772D"/>
              </a:buClr>
              <a:buSzPct val="125000"/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FR" altLang="fr-FR" sz="2800" smtClean="0">
              <a:solidFill>
                <a:srgbClr val="1B772D"/>
              </a:solidFill>
            </a:endParaRPr>
          </a:p>
        </p:txBody>
      </p:sp>
      <p:sp>
        <p:nvSpPr>
          <p:cNvPr id="176135" name="Text Box 6"/>
          <p:cNvSpPr txBox="1">
            <a:spLocks noChangeArrowheads="1"/>
          </p:cNvSpPr>
          <p:nvPr/>
        </p:nvSpPr>
        <p:spPr bwMode="auto">
          <a:xfrm>
            <a:off x="3670299" y="2699544"/>
            <a:ext cx="2017713" cy="400050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rgbClr val="1C782D"/>
              </a:buClr>
              <a:buFont typeface="Arial" pitchFamily="34" charset="0"/>
              <a:buChar char="■"/>
              <a:defRPr sz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1B772D"/>
              </a:buClr>
              <a:buSzPct val="125000"/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fr-FR" dirty="0" smtClean="0">
                <a:solidFill>
                  <a:srgbClr val="7E0054"/>
                </a:solidFill>
              </a:rPr>
              <a:t>поручение</a:t>
            </a:r>
            <a:endParaRPr lang="fr-FR" altLang="fr-FR" dirty="0" smtClean="0">
              <a:solidFill>
                <a:srgbClr val="7E0054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329407" y="3089275"/>
            <a:ext cx="3630612" cy="2997200"/>
            <a:chOff x="329407" y="3089275"/>
            <a:chExt cx="3630612" cy="2997200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83419" y="3686174"/>
              <a:ext cx="3276600" cy="240030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altLang="fr-FR" sz="1600">
                <a:solidFill>
                  <a:srgbClr val="000000"/>
                </a:solidFill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565275" y="3089275"/>
              <a:ext cx="1512888" cy="36988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22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fr-FR"/>
              </a:defPPr>
              <a:lvl1pPr>
                <a:spcBef>
                  <a:spcPct val="50000"/>
                </a:spcBef>
                <a:defRPr sz="1800">
                  <a:solidFill>
                    <a:schemeClr val="accent2"/>
                  </a:solidFill>
                </a:defRPr>
              </a:lvl1pPr>
            </a:lstStyle>
            <a:p>
              <a:pPr>
                <a:defRPr/>
              </a:pPr>
              <a:r>
                <a:rPr lang="ru-RU" altLang="fr-FR" dirty="0" smtClean="0">
                  <a:solidFill>
                    <a:srgbClr val="7E0054"/>
                  </a:solidFill>
                </a:rPr>
                <a:t>Программа</a:t>
              </a:r>
              <a:endParaRPr lang="fr-FR" altLang="fr-FR" dirty="0">
                <a:solidFill>
                  <a:srgbClr val="7E0054"/>
                </a:solidFill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772319" y="3883611"/>
              <a:ext cx="1319212" cy="338554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fr-FR" sz="1600" i="1" dirty="0" smtClean="0">
                  <a:solidFill>
                    <a:srgbClr val="000000"/>
                  </a:solidFill>
                </a:rPr>
                <a:t>Задачи</a:t>
              </a:r>
              <a:endParaRPr lang="fr-FR" altLang="fr-FR" sz="1600" i="1" dirty="0">
                <a:solidFill>
                  <a:srgbClr val="000000"/>
                </a:solidFill>
              </a:endParaRPr>
            </a:p>
          </p:txBody>
        </p:sp>
        <p:sp>
          <p:nvSpPr>
            <p:cNvPr id="176139" name="Text Box 11"/>
            <p:cNvSpPr txBox="1">
              <a:spLocks noChangeArrowheads="1"/>
            </p:cNvSpPr>
            <p:nvPr/>
          </p:nvSpPr>
          <p:spPr bwMode="auto">
            <a:xfrm>
              <a:off x="772319" y="4642207"/>
              <a:ext cx="1319212" cy="307777"/>
            </a:xfrm>
            <a:prstGeom prst="rect">
              <a:avLst/>
            </a:prstGeom>
            <a:solidFill>
              <a:srgbClr val="7D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30000"/>
                </a:spcBef>
                <a:buClr>
                  <a:srgbClr val="1C782D"/>
                </a:buClr>
                <a:buFont typeface="Arial" pitchFamily="34" charset="0"/>
                <a:buChar char="■"/>
                <a:defRPr sz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1B772D"/>
                </a:buClr>
                <a:buSzPct val="125000"/>
                <a:buFont typeface="Arial" pitchFamily="34" charset="0"/>
                <a:buChar char="–"/>
                <a:defRPr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ru-RU" altLang="fr-FR" sz="1400" i="1" dirty="0" smtClean="0">
                  <a:solidFill>
                    <a:srgbClr val="FFFFFF"/>
                  </a:solidFill>
                </a:rPr>
                <a:t>Показатели</a:t>
              </a:r>
              <a:endParaRPr lang="fr-FR" altLang="fr-FR" sz="1400" i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2549525" y="4007306"/>
              <a:ext cx="1228725" cy="1077218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fr-FR" sz="1600" i="1" dirty="0">
                  <a:solidFill>
                    <a:srgbClr val="000000"/>
                  </a:solidFill>
                </a:rPr>
                <a:t>Меры (</a:t>
              </a:r>
              <a:r>
                <a:rPr lang="ru-RU" altLang="fr-FR" sz="1600" i="1" dirty="0" smtClean="0">
                  <a:solidFill>
                    <a:srgbClr val="000000"/>
                  </a:solidFill>
                </a:rPr>
                <a:t>под-программы</a:t>
              </a:r>
              <a:r>
                <a:rPr lang="ru-RU" altLang="fr-FR" sz="1600" i="1" dirty="0">
                  <a:solidFill>
                    <a:srgbClr val="000000"/>
                  </a:solidFill>
                </a:rPr>
                <a:t>)</a:t>
              </a:r>
              <a:endParaRPr lang="fr-FR" altLang="fr-FR" sz="1400" i="1" dirty="0">
                <a:solidFill>
                  <a:srgbClr val="000000"/>
                </a:solidFill>
              </a:endParaRPr>
            </a:p>
          </p:txBody>
        </p:sp>
        <p:sp>
          <p:nvSpPr>
            <p:cNvPr id="176141" name="AutoShape 13"/>
            <p:cNvSpPr>
              <a:spLocks noChangeArrowheads="1"/>
            </p:cNvSpPr>
            <p:nvPr/>
          </p:nvSpPr>
          <p:spPr bwMode="auto">
            <a:xfrm>
              <a:off x="329407" y="4298156"/>
              <a:ext cx="217487" cy="431800"/>
            </a:xfrm>
            <a:prstGeom prst="curvedRightArrow">
              <a:avLst>
                <a:gd name="adj1" fmla="val 39708"/>
                <a:gd name="adj2" fmla="val 79416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rgbClr val="1C782D"/>
                </a:buClr>
                <a:buFont typeface="Arial" pitchFamily="34" charset="0"/>
                <a:buChar char="■"/>
                <a:defRPr sz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1B772D"/>
                </a:buClr>
                <a:buSzPct val="125000"/>
                <a:buFont typeface="Arial" pitchFamily="34" charset="0"/>
                <a:buChar char="–"/>
                <a:defRPr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fr-FR" altLang="fr-FR" sz="2800" smtClean="0">
                <a:solidFill>
                  <a:srgbClr val="000000"/>
                </a:solidFill>
              </a:endParaRPr>
            </a:p>
          </p:txBody>
        </p:sp>
        <p:cxnSp>
          <p:nvCxnSpPr>
            <p:cNvPr id="19" name="Connecteur droit 18"/>
            <p:cNvCxnSpPr>
              <a:endCxn id="15" idx="2"/>
            </p:cNvCxnSpPr>
            <p:nvPr/>
          </p:nvCxnSpPr>
          <p:spPr bwMode="auto">
            <a:xfrm>
              <a:off x="2321719" y="3883611"/>
              <a:ext cx="0" cy="220286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Connecteur droit 21"/>
            <p:cNvCxnSpPr/>
            <p:nvPr/>
          </p:nvCxnSpPr>
          <p:spPr bwMode="auto">
            <a:xfrm>
              <a:off x="657225" y="5373687"/>
              <a:ext cx="3302794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772319" y="5462884"/>
              <a:ext cx="1408112" cy="461665"/>
            </a:xfrm>
            <a:prstGeom prst="rect">
              <a:avLst/>
            </a:prstGeom>
            <a:noFill/>
            <a:ln w="317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30000"/>
                </a:spcBef>
                <a:buClr>
                  <a:srgbClr val="1C782D"/>
                </a:buClr>
                <a:buFont typeface="Arial" pitchFamily="34" charset="0"/>
                <a:buChar char="■"/>
                <a:defRPr sz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1B772D"/>
                </a:buClr>
                <a:buSzPct val="125000"/>
                <a:buFont typeface="Arial" pitchFamily="34" charset="0"/>
                <a:buChar char="–"/>
                <a:defRPr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ru-RU" altLang="fr-FR" sz="1200" dirty="0" smtClean="0">
                  <a:solidFill>
                    <a:srgbClr val="7E0054"/>
                  </a:solidFill>
                </a:rPr>
                <a:t>Структура результатов</a:t>
              </a:r>
              <a:endParaRPr lang="fr-FR" altLang="fr-FR" sz="1200" dirty="0" smtClean="0">
                <a:solidFill>
                  <a:srgbClr val="7E0054"/>
                </a:solidFill>
              </a:endParaRP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2459831" y="5462884"/>
              <a:ext cx="1408112" cy="430887"/>
            </a:xfrm>
            <a:prstGeom prst="rect">
              <a:avLst/>
            </a:prstGeom>
            <a:noFill/>
            <a:ln w="317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30000"/>
                </a:spcBef>
                <a:buClr>
                  <a:srgbClr val="1C782D"/>
                </a:buClr>
                <a:buFont typeface="Arial" pitchFamily="34" charset="0"/>
                <a:buChar char="■"/>
                <a:defRPr sz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1B772D"/>
                </a:buClr>
                <a:buSzPct val="125000"/>
                <a:buFont typeface="Arial" pitchFamily="34" charset="0"/>
                <a:buChar char="–"/>
                <a:defRPr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ru-RU" altLang="fr-FR" sz="1100" dirty="0" smtClean="0">
                  <a:solidFill>
                    <a:srgbClr val="7E0054"/>
                  </a:solidFill>
                </a:rPr>
                <a:t>Структура бюджетирования</a:t>
              </a:r>
              <a:endParaRPr lang="fr-FR" altLang="fr-FR" sz="1100" dirty="0" smtClean="0">
                <a:solidFill>
                  <a:srgbClr val="7E0054"/>
                </a:solidFill>
              </a:endParaRP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4752973" y="3089275"/>
            <a:ext cx="3630612" cy="2997200"/>
            <a:chOff x="329407" y="3089275"/>
            <a:chExt cx="3630612" cy="2997200"/>
          </a:xfrm>
        </p:grpSpPr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683419" y="3686174"/>
              <a:ext cx="3276600" cy="240030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altLang="fr-FR" sz="1600">
                <a:solidFill>
                  <a:srgbClr val="000000"/>
                </a:solidFill>
              </a:endParaRPr>
            </a:p>
          </p:txBody>
        </p: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1565275" y="3089275"/>
              <a:ext cx="1512888" cy="36988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22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fr-FR"/>
              </a:defPPr>
              <a:lvl1pPr>
                <a:spcBef>
                  <a:spcPct val="50000"/>
                </a:spcBef>
                <a:defRPr sz="1800">
                  <a:solidFill>
                    <a:schemeClr val="accent2"/>
                  </a:solidFill>
                </a:defRPr>
              </a:lvl1pPr>
            </a:lstStyle>
            <a:p>
              <a:pPr>
                <a:defRPr/>
              </a:pPr>
              <a:r>
                <a:rPr lang="ru-RU" altLang="fr-FR" dirty="0" smtClean="0">
                  <a:solidFill>
                    <a:srgbClr val="7E0054"/>
                  </a:solidFill>
                </a:rPr>
                <a:t>Программа</a:t>
              </a:r>
              <a:endParaRPr lang="fr-FR" altLang="fr-FR" dirty="0">
                <a:solidFill>
                  <a:srgbClr val="7E0054"/>
                </a:solidFill>
              </a:endParaRPr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772319" y="3883611"/>
              <a:ext cx="1319212" cy="338554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fr-FR" sz="1600" i="1" dirty="0" smtClean="0">
                  <a:solidFill>
                    <a:srgbClr val="000000"/>
                  </a:solidFill>
                </a:rPr>
                <a:t>Задачи</a:t>
              </a:r>
              <a:endParaRPr lang="fr-FR" altLang="fr-FR" sz="1600" i="1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772319" y="4642207"/>
              <a:ext cx="1319212" cy="307777"/>
            </a:xfrm>
            <a:prstGeom prst="rect">
              <a:avLst/>
            </a:prstGeom>
            <a:solidFill>
              <a:srgbClr val="7D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30000"/>
                </a:spcBef>
                <a:buClr>
                  <a:srgbClr val="1C782D"/>
                </a:buClr>
                <a:buFont typeface="Arial" pitchFamily="34" charset="0"/>
                <a:buChar char="■"/>
                <a:defRPr sz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1B772D"/>
                </a:buClr>
                <a:buSzPct val="125000"/>
                <a:buFont typeface="Arial" pitchFamily="34" charset="0"/>
                <a:buChar char="–"/>
                <a:defRPr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ru-RU" altLang="fr-FR" sz="1400" i="1" dirty="0" smtClean="0">
                  <a:solidFill>
                    <a:srgbClr val="FFFFFF"/>
                  </a:solidFill>
                </a:rPr>
                <a:t>Показатели</a:t>
              </a:r>
              <a:endParaRPr lang="fr-FR" altLang="fr-FR" sz="1400" i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2549525" y="4007306"/>
              <a:ext cx="1228725" cy="1077218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fr-FR" sz="1600" i="1" dirty="0">
                  <a:solidFill>
                    <a:srgbClr val="000000"/>
                  </a:solidFill>
                </a:rPr>
                <a:t>Меры (</a:t>
              </a:r>
              <a:r>
                <a:rPr lang="ru-RU" altLang="fr-FR" sz="1600" i="1" dirty="0" smtClean="0">
                  <a:solidFill>
                    <a:srgbClr val="000000"/>
                  </a:solidFill>
                </a:rPr>
                <a:t>под-программы</a:t>
              </a:r>
              <a:r>
                <a:rPr lang="ru-RU" altLang="fr-FR" sz="1600" i="1" dirty="0">
                  <a:solidFill>
                    <a:srgbClr val="000000"/>
                  </a:solidFill>
                </a:rPr>
                <a:t>)</a:t>
              </a:r>
              <a:endParaRPr lang="fr-FR" altLang="fr-FR" sz="1400" i="1" dirty="0">
                <a:solidFill>
                  <a:srgbClr val="000000"/>
                </a:solidFill>
              </a:endParaRPr>
            </a:p>
          </p:txBody>
        </p:sp>
        <p:sp>
          <p:nvSpPr>
            <p:cNvPr id="35" name="AutoShape 13"/>
            <p:cNvSpPr>
              <a:spLocks noChangeArrowheads="1"/>
            </p:cNvSpPr>
            <p:nvPr/>
          </p:nvSpPr>
          <p:spPr bwMode="auto">
            <a:xfrm>
              <a:off x="329407" y="4298156"/>
              <a:ext cx="217487" cy="431800"/>
            </a:xfrm>
            <a:prstGeom prst="curvedRightArrow">
              <a:avLst>
                <a:gd name="adj1" fmla="val 39708"/>
                <a:gd name="adj2" fmla="val 79416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rgbClr val="1C782D"/>
                </a:buClr>
                <a:buFont typeface="Arial" pitchFamily="34" charset="0"/>
                <a:buChar char="■"/>
                <a:defRPr sz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1B772D"/>
                </a:buClr>
                <a:buSzPct val="125000"/>
                <a:buFont typeface="Arial" pitchFamily="34" charset="0"/>
                <a:buChar char="–"/>
                <a:defRPr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fr-FR" altLang="fr-FR" sz="2800" smtClean="0">
                <a:solidFill>
                  <a:srgbClr val="000000"/>
                </a:solidFill>
              </a:endParaRPr>
            </a:p>
          </p:txBody>
        </p:sp>
        <p:cxnSp>
          <p:nvCxnSpPr>
            <p:cNvPr id="36" name="Connecteur droit 35"/>
            <p:cNvCxnSpPr>
              <a:endCxn id="30" idx="2"/>
            </p:cNvCxnSpPr>
            <p:nvPr/>
          </p:nvCxnSpPr>
          <p:spPr bwMode="auto">
            <a:xfrm>
              <a:off x="2321719" y="3883611"/>
              <a:ext cx="0" cy="220286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Connecteur droit 36"/>
            <p:cNvCxnSpPr/>
            <p:nvPr/>
          </p:nvCxnSpPr>
          <p:spPr bwMode="auto">
            <a:xfrm>
              <a:off x="657225" y="5373687"/>
              <a:ext cx="3302794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Text Box 6"/>
            <p:cNvSpPr txBox="1">
              <a:spLocks noChangeArrowheads="1"/>
            </p:cNvSpPr>
            <p:nvPr/>
          </p:nvSpPr>
          <p:spPr bwMode="auto">
            <a:xfrm>
              <a:off x="772319" y="5462884"/>
              <a:ext cx="1408112" cy="461665"/>
            </a:xfrm>
            <a:prstGeom prst="rect">
              <a:avLst/>
            </a:prstGeom>
            <a:noFill/>
            <a:ln w="317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30000"/>
                </a:spcBef>
                <a:buClr>
                  <a:srgbClr val="1C782D"/>
                </a:buClr>
                <a:buFont typeface="Arial" pitchFamily="34" charset="0"/>
                <a:buChar char="■"/>
                <a:defRPr sz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1B772D"/>
                </a:buClr>
                <a:buSzPct val="125000"/>
                <a:buFont typeface="Arial" pitchFamily="34" charset="0"/>
                <a:buChar char="–"/>
                <a:defRPr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ru-RU" altLang="fr-FR" sz="1200" dirty="0" smtClean="0">
                  <a:solidFill>
                    <a:srgbClr val="7E0054"/>
                  </a:solidFill>
                </a:rPr>
                <a:t>Структура результатов</a:t>
              </a:r>
              <a:endParaRPr lang="fr-FR" altLang="fr-FR" sz="1200" dirty="0" smtClean="0">
                <a:solidFill>
                  <a:srgbClr val="7E0054"/>
                </a:solidFill>
              </a:endParaRPr>
            </a:p>
          </p:txBody>
        </p:sp>
        <p:sp>
          <p:nvSpPr>
            <p:cNvPr id="39" name="Text Box 6"/>
            <p:cNvSpPr txBox="1">
              <a:spLocks noChangeArrowheads="1"/>
            </p:cNvSpPr>
            <p:nvPr/>
          </p:nvSpPr>
          <p:spPr bwMode="auto">
            <a:xfrm>
              <a:off x="2459831" y="5462884"/>
              <a:ext cx="1408112" cy="430887"/>
            </a:xfrm>
            <a:prstGeom prst="rect">
              <a:avLst/>
            </a:prstGeom>
            <a:noFill/>
            <a:ln w="317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30000"/>
                </a:spcBef>
                <a:buClr>
                  <a:srgbClr val="1C782D"/>
                </a:buClr>
                <a:buFont typeface="Arial" pitchFamily="34" charset="0"/>
                <a:buChar char="■"/>
                <a:defRPr sz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1B772D"/>
                </a:buClr>
                <a:buSzPct val="125000"/>
                <a:buFont typeface="Arial" pitchFamily="34" charset="0"/>
                <a:buChar char="–"/>
                <a:defRPr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ru-RU" altLang="fr-FR" sz="1100" dirty="0" smtClean="0">
                  <a:solidFill>
                    <a:srgbClr val="7E0054"/>
                  </a:solidFill>
                </a:rPr>
                <a:t>Структура бюджетирования</a:t>
              </a:r>
              <a:endParaRPr lang="fr-FR" altLang="fr-FR" sz="1100" dirty="0" smtClean="0">
                <a:solidFill>
                  <a:srgbClr val="7E005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115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 аспекта результативности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2469935"/>
              </p:ext>
            </p:extLst>
          </p:nvPr>
        </p:nvGraphicFramePr>
        <p:xfrm>
          <a:off x="558280" y="1002673"/>
          <a:ext cx="6459858" cy="5346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oneTexte 6"/>
          <p:cNvSpPr txBox="1"/>
          <p:nvPr/>
        </p:nvSpPr>
        <p:spPr>
          <a:xfrm rot="19999868">
            <a:off x="609601" y="1814211"/>
            <a:ext cx="1312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действенность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 rot="19999868">
            <a:off x="1007532" y="3522135"/>
            <a:ext cx="1312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качество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 rot="19999868">
            <a:off x="609602" y="4997677"/>
            <a:ext cx="1312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эффективность</a:t>
            </a:r>
            <a:endParaRPr lang="fr-FR" sz="1400" dirty="0"/>
          </a:p>
        </p:txBody>
      </p:sp>
      <p:sp>
        <p:nvSpPr>
          <p:cNvPr id="3" name="ZoneTexte 2"/>
          <p:cNvSpPr txBox="1"/>
          <p:nvPr/>
        </p:nvSpPr>
        <p:spPr>
          <a:xfrm>
            <a:off x="7509077" y="1814210"/>
            <a:ext cx="1032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46%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509075" y="4997676"/>
            <a:ext cx="1032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35%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509076" y="3414413"/>
            <a:ext cx="1032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19%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72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595684" y="980759"/>
            <a:ext cx="1947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</a:rPr>
              <a:t>поручение</a:t>
            </a:r>
            <a:endParaRPr lang="fr-FR" sz="1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45736" y="2540023"/>
            <a:ext cx="1440673" cy="725759"/>
            <a:chOff x="252410" y="3000039"/>
            <a:chExt cx="2095495" cy="98364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4" name="Rectangle à coins arrondis 43"/>
            <p:cNvSpPr/>
            <p:nvPr/>
          </p:nvSpPr>
          <p:spPr bwMode="auto">
            <a:xfrm>
              <a:off x="252410" y="3000039"/>
              <a:ext cx="2095495" cy="893904"/>
            </a:xfrm>
            <a:prstGeom prst="roundRect">
              <a:avLst/>
            </a:prstGeom>
            <a:grpFill/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 smtClean="0">
                <a:ln>
                  <a:noFill/>
                </a:ln>
                <a:solidFill>
                  <a:srgbClr val="1B772D"/>
                </a:solidFill>
                <a:effectLst/>
                <a:latin typeface="Arial" charset="0"/>
                <a:ea typeface="ヒラギノ角ゴ Pro W3" pitchFamily="87" charset="-128"/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301606" y="3107690"/>
              <a:ext cx="1957391" cy="87599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государственные начальные школы</a:t>
              </a:r>
              <a:r>
                <a:rPr lang="en-US" sz="1200" dirty="0" smtClean="0">
                  <a:solidFill>
                    <a:schemeClr val="bg1"/>
                  </a:solidFill>
                </a:rPr>
                <a:t> 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69" name="ZoneTexte 68"/>
          <p:cNvSpPr txBox="1"/>
          <p:nvPr/>
        </p:nvSpPr>
        <p:spPr>
          <a:xfrm>
            <a:off x="3595684" y="2172512"/>
            <a:ext cx="192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chemeClr val="accent6">
                    <a:lumMod val="50000"/>
                  </a:schemeClr>
                </a:solidFill>
              </a:rPr>
              <a:t> 6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Программ</a:t>
            </a:r>
            <a:endParaRPr lang="fr-FR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252410" y="1316752"/>
            <a:ext cx="8634413" cy="765089"/>
            <a:chOff x="252410" y="1335802"/>
            <a:chExt cx="8634413" cy="765089"/>
          </a:xfrm>
        </p:grpSpPr>
        <p:sp>
          <p:nvSpPr>
            <p:cNvPr id="3" name="Rectangle à coins arrondis 2"/>
            <p:cNvSpPr/>
            <p:nvPr/>
          </p:nvSpPr>
          <p:spPr bwMode="auto">
            <a:xfrm rot="5400000">
              <a:off x="4187072" y="-2598860"/>
              <a:ext cx="765089" cy="8634413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 smtClean="0">
                <a:ln>
                  <a:noFill/>
                </a:ln>
                <a:solidFill>
                  <a:srgbClr val="1B772D"/>
                </a:solidFill>
                <a:effectLst/>
                <a:latin typeface="Arial" charset="0"/>
                <a:ea typeface="ヒラギノ角ゴ Pro W3" pitchFamily="87" charset="-128"/>
              </a:endParaRPr>
            </a:p>
          </p:txBody>
        </p:sp>
        <p:sp>
          <p:nvSpPr>
            <p:cNvPr id="73" name="ZoneTexte 72"/>
            <p:cNvSpPr txBox="1"/>
            <p:nvPr/>
          </p:nvSpPr>
          <p:spPr>
            <a:xfrm rot="5400000">
              <a:off x="4246451" y="-1129629"/>
              <a:ext cx="646331" cy="5695950"/>
            </a:xfrm>
            <a:prstGeom prst="rect">
              <a:avLst/>
            </a:prstGeom>
            <a:noFill/>
          </p:spPr>
          <p:txBody>
            <a:bodyPr vert="vert270" wrap="square" rtlCol="0" anchor="t" anchorCtr="0">
              <a:spAutoFit/>
            </a:bodyPr>
            <a:lstStyle/>
            <a:p>
              <a:r>
                <a:rPr lang="ru-RU" sz="3000" dirty="0" smtClean="0">
                  <a:solidFill>
                    <a:srgbClr val="137B15"/>
                  </a:solidFill>
                </a:rPr>
                <a:t>Образование </a:t>
              </a:r>
              <a:r>
                <a:rPr lang="fr-FR" sz="3000" dirty="0" smtClean="0">
                  <a:solidFill>
                    <a:srgbClr val="137B15"/>
                  </a:solidFill>
                </a:rPr>
                <a:t>(67 </a:t>
              </a:r>
              <a:r>
                <a:rPr lang="ru-RU" sz="3000" dirty="0" smtClean="0">
                  <a:solidFill>
                    <a:srgbClr val="137B15"/>
                  </a:solidFill>
                </a:rPr>
                <a:t>млрд</a:t>
              </a:r>
              <a:r>
                <a:rPr lang="fr-FR" sz="3000" dirty="0" smtClean="0">
                  <a:solidFill>
                    <a:srgbClr val="137B15"/>
                  </a:solidFill>
                </a:rPr>
                <a:t> €)</a:t>
              </a:r>
            </a:p>
          </p:txBody>
        </p:sp>
      </p:grpSp>
      <p:sp>
        <p:nvSpPr>
          <p:cNvPr id="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dirty="0" smtClean="0"/>
              <a:t>Изменения, внесённые </a:t>
            </a:r>
            <a:r>
              <a:rPr lang="en-US" sz="2400" dirty="0" smtClean="0"/>
              <a:t>LOLF </a:t>
            </a:r>
            <a:r>
              <a:rPr lang="en-US" sz="2400" dirty="0"/>
              <a:t>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altLang="fr-FR" sz="2400" dirty="0" smtClean="0"/>
              <a:t>структура поручения «образование»</a:t>
            </a:r>
            <a:endParaRPr lang="fr-FR" altLang="fr-FR" sz="2400" dirty="0" smtClean="0"/>
          </a:p>
        </p:txBody>
      </p:sp>
      <p:grpSp>
        <p:nvGrpSpPr>
          <p:cNvPr id="58" name="Groupe 57"/>
          <p:cNvGrpSpPr/>
          <p:nvPr/>
        </p:nvGrpSpPr>
        <p:grpSpPr>
          <a:xfrm>
            <a:off x="3114311" y="2530248"/>
            <a:ext cx="1440673" cy="659549"/>
            <a:chOff x="252410" y="3000039"/>
            <a:chExt cx="2095495" cy="893904"/>
          </a:xfrm>
        </p:grpSpPr>
        <p:sp>
          <p:nvSpPr>
            <p:cNvPr id="59" name="Rectangle à coins arrondis 58"/>
            <p:cNvSpPr/>
            <p:nvPr/>
          </p:nvSpPr>
          <p:spPr bwMode="auto">
            <a:xfrm>
              <a:off x="252410" y="3000039"/>
              <a:ext cx="2095495" cy="89390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 smtClean="0">
                <a:ln>
                  <a:noFill/>
                </a:ln>
                <a:solidFill>
                  <a:srgbClr val="1B772D"/>
                </a:solidFill>
                <a:effectLst/>
                <a:latin typeface="Arial" charset="0"/>
                <a:ea typeface="ヒラギノ角ゴ Pro W3" pitchFamily="87" charset="-128"/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321459" y="3116224"/>
              <a:ext cx="1957391" cy="667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</a:rPr>
                <a:t>студенческая жизнь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1514490" y="2530247"/>
            <a:ext cx="1517306" cy="692497"/>
            <a:chOff x="140947" y="3000039"/>
            <a:chExt cx="2206960" cy="938559"/>
          </a:xfrm>
        </p:grpSpPr>
        <p:sp>
          <p:nvSpPr>
            <p:cNvPr id="62" name="Rectangle à coins arrondis 61"/>
            <p:cNvSpPr/>
            <p:nvPr/>
          </p:nvSpPr>
          <p:spPr bwMode="auto">
            <a:xfrm>
              <a:off x="252410" y="3000039"/>
              <a:ext cx="2095495" cy="89390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 smtClean="0">
                <a:ln>
                  <a:noFill/>
                </a:ln>
                <a:solidFill>
                  <a:srgbClr val="1B772D"/>
                </a:solidFill>
                <a:effectLst/>
                <a:latin typeface="Arial" charset="0"/>
                <a:ea typeface="ヒラギノ角ゴ Pro W3" pitchFamily="87" charset="-128"/>
              </a:endParaRPr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140947" y="3000039"/>
              <a:ext cx="2206960" cy="938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00" dirty="0" err="1" smtClean="0">
                  <a:solidFill>
                    <a:schemeClr val="bg1"/>
                  </a:solidFill>
                </a:rPr>
                <a:t>Государствен-ные</a:t>
              </a:r>
              <a:r>
                <a:rPr lang="ru-RU" sz="1300" dirty="0" smtClean="0">
                  <a:solidFill>
                    <a:schemeClr val="bg1"/>
                  </a:solidFill>
                </a:rPr>
                <a:t> средние школы</a:t>
              </a:r>
              <a:r>
                <a:rPr lang="en-US" sz="1300" dirty="0" smtClean="0">
                  <a:solidFill>
                    <a:schemeClr val="bg1"/>
                  </a:solidFill>
                </a:rPr>
                <a:t>  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4633895" y="2530246"/>
            <a:ext cx="1440673" cy="659549"/>
            <a:chOff x="252410" y="3000039"/>
            <a:chExt cx="2095495" cy="893904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71" name="Rectangle à coins arrondis 70"/>
            <p:cNvSpPr/>
            <p:nvPr/>
          </p:nvSpPr>
          <p:spPr bwMode="auto">
            <a:xfrm>
              <a:off x="252410" y="3000039"/>
              <a:ext cx="2095495" cy="893904"/>
            </a:xfrm>
            <a:prstGeom prst="roundRect">
              <a:avLst/>
            </a:prstGeom>
            <a:grpFill/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 smtClean="0">
                <a:ln>
                  <a:noFill/>
                </a:ln>
                <a:solidFill>
                  <a:srgbClr val="1B772D"/>
                </a:solidFill>
                <a:effectLst/>
                <a:latin typeface="Arial" charset="0"/>
                <a:ea typeface="ヒラギノ角ゴ Pro W3" pitchFamily="87" charset="-128"/>
              </a:endParaRP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331811" y="3140814"/>
              <a:ext cx="1957391" cy="6674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</a:rPr>
                <a:t>Частные школы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5" name="Groupe 74"/>
          <p:cNvGrpSpPr/>
          <p:nvPr/>
        </p:nvGrpSpPr>
        <p:grpSpPr>
          <a:xfrm>
            <a:off x="6150762" y="2530244"/>
            <a:ext cx="1440673" cy="659549"/>
            <a:chOff x="252410" y="3000039"/>
            <a:chExt cx="2095495" cy="893904"/>
          </a:xfrm>
          <a:solidFill>
            <a:schemeClr val="tx2">
              <a:lumMod val="85000"/>
            </a:schemeClr>
          </a:solidFill>
        </p:grpSpPr>
        <p:sp>
          <p:nvSpPr>
            <p:cNvPr id="76" name="Rectangle à coins arrondis 75"/>
            <p:cNvSpPr/>
            <p:nvPr/>
          </p:nvSpPr>
          <p:spPr bwMode="auto">
            <a:xfrm>
              <a:off x="252410" y="3000039"/>
              <a:ext cx="2095495" cy="893904"/>
            </a:xfrm>
            <a:prstGeom prst="roundRect">
              <a:avLst/>
            </a:prstGeom>
            <a:grpFill/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 smtClean="0">
                <a:ln>
                  <a:noFill/>
                </a:ln>
                <a:solidFill>
                  <a:srgbClr val="1B772D"/>
                </a:solidFill>
                <a:effectLst/>
                <a:latin typeface="Arial" charset="0"/>
                <a:ea typeface="ヒラギノ角ゴ Pro W3" pitchFamily="87" charset="-128"/>
              </a:endParaRPr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321459" y="3116224"/>
              <a:ext cx="1957391" cy="6674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1300" dirty="0" smtClean="0">
                  <a:solidFill>
                    <a:schemeClr val="bg1"/>
                  </a:solidFill>
                </a:rPr>
                <a:t>Программа поддержки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8" name="Groupe 77"/>
          <p:cNvGrpSpPr/>
          <p:nvPr/>
        </p:nvGrpSpPr>
        <p:grpSpPr>
          <a:xfrm>
            <a:off x="7658259" y="2530245"/>
            <a:ext cx="1440673" cy="855166"/>
            <a:chOff x="252410" y="3000039"/>
            <a:chExt cx="2095495" cy="1159028"/>
          </a:xfrm>
          <a:solidFill>
            <a:schemeClr val="accent6">
              <a:lumMod val="75000"/>
            </a:schemeClr>
          </a:solidFill>
        </p:grpSpPr>
        <p:sp>
          <p:nvSpPr>
            <p:cNvPr id="79" name="Rectangle à coins arrondis 78"/>
            <p:cNvSpPr/>
            <p:nvPr/>
          </p:nvSpPr>
          <p:spPr bwMode="auto">
            <a:xfrm>
              <a:off x="252410" y="3000039"/>
              <a:ext cx="2095495" cy="893904"/>
            </a:xfrm>
            <a:prstGeom prst="roundRect">
              <a:avLst/>
            </a:prstGeom>
            <a:grpFill/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 smtClean="0">
                <a:ln>
                  <a:noFill/>
                </a:ln>
                <a:solidFill>
                  <a:srgbClr val="1B772D"/>
                </a:solidFill>
                <a:effectLst/>
                <a:latin typeface="Arial" charset="0"/>
                <a:ea typeface="ヒラギノ角ゴ Pro W3" pitchFamily="87" charset="-128"/>
              </a:endParaRPr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321459" y="3116224"/>
              <a:ext cx="1957391" cy="10428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>
                  <a:solidFill>
                    <a:schemeClr val="bg2"/>
                  </a:solidFill>
                </a:rPr>
                <a:t>сельскохозяйственные учебные заведения</a:t>
              </a:r>
              <a:endParaRPr lang="en-US" sz="1100" dirty="0">
                <a:solidFill>
                  <a:schemeClr val="bg2"/>
                </a:solidFill>
              </a:endParaRPr>
            </a:p>
          </p:txBody>
        </p:sp>
      </p:grpSp>
      <p:sp>
        <p:nvSpPr>
          <p:cNvPr id="10" name="Flèche vers le bas 9"/>
          <p:cNvSpPr/>
          <p:nvPr/>
        </p:nvSpPr>
        <p:spPr bwMode="auto">
          <a:xfrm>
            <a:off x="4407518" y="3683731"/>
            <a:ext cx="324195" cy="285750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sp>
        <p:nvSpPr>
          <p:cNvPr id="82" name="Text Box 10"/>
          <p:cNvSpPr txBox="1">
            <a:spLocks noChangeArrowheads="1"/>
          </p:cNvSpPr>
          <p:nvPr/>
        </p:nvSpPr>
        <p:spPr bwMode="auto">
          <a:xfrm>
            <a:off x="1591122" y="4022774"/>
            <a:ext cx="1440673" cy="2923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altLang="fr-FR" sz="1300" i="1" dirty="0">
                <a:solidFill>
                  <a:srgbClr val="000000"/>
                </a:solidFill>
              </a:rPr>
              <a:t>3</a:t>
            </a:r>
            <a:r>
              <a:rPr lang="fr-FR" altLang="fr-FR" sz="1300" i="1" dirty="0" smtClean="0">
                <a:solidFill>
                  <a:srgbClr val="000000"/>
                </a:solidFill>
              </a:rPr>
              <a:t> </a:t>
            </a:r>
            <a:r>
              <a:rPr lang="ru-RU" altLang="fr-FR" sz="1300" i="1" dirty="0" smtClean="0">
                <a:solidFill>
                  <a:srgbClr val="000000"/>
                </a:solidFill>
              </a:rPr>
              <a:t>Задачи</a:t>
            </a:r>
            <a:endParaRPr lang="fr-FR" altLang="fr-FR" sz="1300" i="1" dirty="0">
              <a:solidFill>
                <a:srgbClr val="000000"/>
              </a:solidFill>
            </a:endParaRPr>
          </a:p>
        </p:txBody>
      </p:sp>
      <p:sp>
        <p:nvSpPr>
          <p:cNvPr id="83" name="AutoShape 13"/>
          <p:cNvSpPr>
            <a:spLocks noChangeArrowheads="1"/>
          </p:cNvSpPr>
          <p:nvPr/>
        </p:nvSpPr>
        <p:spPr bwMode="auto">
          <a:xfrm>
            <a:off x="4398764" y="4400351"/>
            <a:ext cx="217487" cy="431800"/>
          </a:xfrm>
          <a:prstGeom prst="curvedRightArrow">
            <a:avLst>
              <a:gd name="adj1" fmla="val 39708"/>
              <a:gd name="adj2" fmla="val 7941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1C782D"/>
              </a:buClr>
              <a:buFont typeface="Arial" pitchFamily="34" charset="0"/>
              <a:buChar char="■"/>
              <a:defRPr sz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1B772D"/>
              </a:buClr>
              <a:buSzPct val="125000"/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FR" altLang="fr-FR" sz="2800" smtClean="0">
              <a:solidFill>
                <a:srgbClr val="000000"/>
              </a:solidFill>
            </a:endParaRPr>
          </a:p>
        </p:txBody>
      </p:sp>
      <p:sp>
        <p:nvSpPr>
          <p:cNvPr id="84" name="Text Box 11"/>
          <p:cNvSpPr txBox="1">
            <a:spLocks noChangeArrowheads="1"/>
          </p:cNvSpPr>
          <p:nvPr/>
        </p:nvSpPr>
        <p:spPr bwMode="auto">
          <a:xfrm>
            <a:off x="73815" y="4852484"/>
            <a:ext cx="1440674" cy="2923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rgbClr val="1C782D"/>
              </a:buClr>
              <a:buFont typeface="Arial" pitchFamily="34" charset="0"/>
              <a:buChar char="■"/>
              <a:defRPr sz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1B772D"/>
              </a:buClr>
              <a:buSzPct val="125000"/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fr-FR" altLang="fr-FR" sz="1300" i="1" dirty="0"/>
              <a:t>6</a:t>
            </a:r>
            <a:r>
              <a:rPr lang="fr-FR" altLang="fr-FR" sz="1300" i="1" dirty="0" smtClean="0"/>
              <a:t> </a:t>
            </a:r>
            <a:r>
              <a:rPr lang="ru-RU" altLang="fr-FR" sz="1300" i="1" dirty="0" smtClean="0"/>
              <a:t>Показателей</a:t>
            </a:r>
            <a:endParaRPr lang="fr-FR" altLang="fr-FR" sz="1300" i="1" dirty="0" smtClean="0"/>
          </a:p>
        </p:txBody>
      </p:sp>
      <p:sp>
        <p:nvSpPr>
          <p:cNvPr id="86" name="Text Box 12"/>
          <p:cNvSpPr txBox="1">
            <a:spLocks noChangeArrowheads="1"/>
          </p:cNvSpPr>
          <p:nvPr/>
        </p:nvSpPr>
        <p:spPr bwMode="auto">
          <a:xfrm>
            <a:off x="60164" y="5782932"/>
            <a:ext cx="1440674" cy="5078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altLang="fr-FR" sz="1300" i="1" dirty="0">
                <a:solidFill>
                  <a:srgbClr val="000000"/>
                </a:solidFill>
              </a:rPr>
              <a:t>7</a:t>
            </a:r>
            <a:r>
              <a:rPr lang="fr-FR" altLang="fr-FR" sz="1300" i="1" dirty="0" smtClean="0">
                <a:solidFill>
                  <a:srgbClr val="000000"/>
                </a:solidFill>
              </a:rPr>
              <a:t> </a:t>
            </a:r>
            <a:r>
              <a:rPr lang="ru-RU" altLang="fr-FR" sz="1300" i="1" dirty="0" smtClean="0">
                <a:solidFill>
                  <a:srgbClr val="000000"/>
                </a:solidFill>
              </a:rPr>
              <a:t>мер</a:t>
            </a:r>
            <a:r>
              <a:rPr lang="fr-FR" altLang="fr-FR" sz="1300" i="1" dirty="0" smtClean="0">
                <a:solidFill>
                  <a:srgbClr val="000000"/>
                </a:solidFill>
              </a:rPr>
              <a:t/>
            </a:r>
            <a:br>
              <a:rPr lang="fr-FR" altLang="fr-FR" sz="1300" i="1" dirty="0" smtClean="0">
                <a:solidFill>
                  <a:srgbClr val="000000"/>
                </a:solidFill>
              </a:rPr>
            </a:br>
            <a:r>
              <a:rPr lang="fr-FR" altLang="fr-FR" sz="1400" i="1" dirty="0" smtClean="0">
                <a:solidFill>
                  <a:srgbClr val="000000"/>
                </a:solidFill>
              </a:rPr>
              <a:t>(20,2 </a:t>
            </a:r>
            <a:r>
              <a:rPr lang="ru-RU" altLang="fr-FR" sz="1400" i="1" dirty="0" smtClean="0">
                <a:solidFill>
                  <a:srgbClr val="000000"/>
                </a:solidFill>
              </a:rPr>
              <a:t>млрд</a:t>
            </a:r>
            <a:r>
              <a:rPr lang="fr-FR" altLang="fr-FR" sz="1400" i="1" dirty="0" smtClean="0">
                <a:solidFill>
                  <a:srgbClr val="000000"/>
                </a:solidFill>
              </a:rPr>
              <a:t> €)</a:t>
            </a:r>
            <a:endParaRPr lang="fr-FR" altLang="fr-FR" sz="1400" i="1" dirty="0">
              <a:solidFill>
                <a:srgbClr val="000000"/>
              </a:solidFill>
            </a:endParaRPr>
          </a:p>
        </p:txBody>
      </p:sp>
      <p:sp>
        <p:nvSpPr>
          <p:cNvPr id="87" name="Text Box 6"/>
          <p:cNvSpPr txBox="1">
            <a:spLocks noChangeArrowheads="1"/>
          </p:cNvSpPr>
          <p:nvPr/>
        </p:nvSpPr>
        <p:spPr bwMode="auto">
          <a:xfrm>
            <a:off x="225114" y="3313174"/>
            <a:ext cx="8799046" cy="323165"/>
          </a:xfrm>
          <a:prstGeom prst="rect">
            <a:avLst/>
          </a:prstGeom>
          <a:solidFill>
            <a:srgbClr val="7D0055"/>
          </a:solidFill>
          <a:ln w="31750">
            <a:solidFill>
              <a:schemeClr val="accent2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rgbClr val="1C782D"/>
              </a:buClr>
              <a:buFont typeface="Arial" pitchFamily="34" charset="0"/>
              <a:buChar char="■"/>
              <a:defRPr sz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1B772D"/>
              </a:buClr>
              <a:buSzPct val="125000"/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fr-FR" sz="1500" dirty="0" smtClean="0">
                <a:solidFill>
                  <a:schemeClr val="tx2"/>
                </a:solidFill>
              </a:rPr>
              <a:t>Структура результатов</a:t>
            </a:r>
            <a:endParaRPr lang="fr-FR" altLang="fr-FR" sz="1500" dirty="0" smtClean="0">
              <a:solidFill>
                <a:schemeClr val="tx2"/>
              </a:solidFill>
            </a:endParaRPr>
          </a:p>
        </p:txBody>
      </p:sp>
      <p:sp>
        <p:nvSpPr>
          <p:cNvPr id="88" name="Text Box 6"/>
          <p:cNvSpPr txBox="1">
            <a:spLocks noChangeArrowheads="1"/>
          </p:cNvSpPr>
          <p:nvPr/>
        </p:nvSpPr>
        <p:spPr bwMode="auto">
          <a:xfrm>
            <a:off x="252411" y="5347041"/>
            <a:ext cx="8799045" cy="323165"/>
          </a:xfrm>
          <a:prstGeom prst="rect">
            <a:avLst/>
          </a:prstGeom>
          <a:solidFill>
            <a:srgbClr val="7D0055"/>
          </a:solidFill>
          <a:ln w="31750">
            <a:solidFill>
              <a:schemeClr val="accent2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rgbClr val="1C782D"/>
              </a:buClr>
              <a:buFont typeface="Arial" pitchFamily="34" charset="0"/>
              <a:buChar char="■"/>
              <a:defRPr sz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1B772D"/>
              </a:buClr>
              <a:buSzPct val="125000"/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fr-FR" sz="1500" dirty="0" smtClean="0">
                <a:solidFill>
                  <a:schemeClr val="tx2"/>
                </a:solidFill>
              </a:rPr>
              <a:t>Структура кредитования</a:t>
            </a:r>
            <a:endParaRPr lang="fr-FR" altLang="fr-FR" sz="1500" dirty="0" smtClean="0">
              <a:solidFill>
                <a:schemeClr val="tx2"/>
              </a:solidFill>
            </a:endParaRPr>
          </a:p>
        </p:txBody>
      </p:sp>
      <p:sp>
        <p:nvSpPr>
          <p:cNvPr id="89" name="Text Box 10"/>
          <p:cNvSpPr txBox="1">
            <a:spLocks noChangeArrowheads="1"/>
          </p:cNvSpPr>
          <p:nvPr/>
        </p:nvSpPr>
        <p:spPr bwMode="auto">
          <a:xfrm>
            <a:off x="73815" y="4022774"/>
            <a:ext cx="1440673" cy="2923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altLang="fr-FR" sz="1300" i="1" dirty="0" smtClean="0">
                <a:solidFill>
                  <a:srgbClr val="000000"/>
                </a:solidFill>
              </a:rPr>
              <a:t>2 </a:t>
            </a:r>
            <a:r>
              <a:rPr lang="ru-RU" altLang="fr-FR" sz="1300" i="1" dirty="0" smtClean="0">
                <a:solidFill>
                  <a:srgbClr val="000000"/>
                </a:solidFill>
              </a:rPr>
              <a:t>Задачи</a:t>
            </a:r>
            <a:endParaRPr lang="fr-FR" altLang="fr-FR" sz="1300" i="1" dirty="0">
              <a:solidFill>
                <a:srgbClr val="000000"/>
              </a:solidFill>
            </a:endParaRPr>
          </a:p>
        </p:txBody>
      </p:sp>
      <p:sp>
        <p:nvSpPr>
          <p:cNvPr id="90" name="Text Box 10"/>
          <p:cNvSpPr txBox="1">
            <a:spLocks noChangeArrowheads="1"/>
          </p:cNvSpPr>
          <p:nvPr/>
        </p:nvSpPr>
        <p:spPr bwMode="auto">
          <a:xfrm>
            <a:off x="3114308" y="4022774"/>
            <a:ext cx="1440673" cy="2923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altLang="fr-FR" sz="1300" i="1" dirty="0" smtClean="0">
                <a:solidFill>
                  <a:srgbClr val="000000"/>
                </a:solidFill>
              </a:rPr>
              <a:t>2 </a:t>
            </a:r>
            <a:r>
              <a:rPr lang="ru-RU" altLang="fr-FR" sz="1300" i="1" dirty="0" smtClean="0">
                <a:solidFill>
                  <a:srgbClr val="000000"/>
                </a:solidFill>
              </a:rPr>
              <a:t>Задачи</a:t>
            </a:r>
            <a:endParaRPr lang="fr-FR" altLang="fr-FR" sz="1300" i="1" dirty="0">
              <a:solidFill>
                <a:srgbClr val="000000"/>
              </a:solidFill>
            </a:endParaRPr>
          </a:p>
        </p:txBody>
      </p:sp>
      <p:sp>
        <p:nvSpPr>
          <p:cNvPr id="91" name="Text Box 10"/>
          <p:cNvSpPr txBox="1">
            <a:spLocks noChangeArrowheads="1"/>
          </p:cNvSpPr>
          <p:nvPr/>
        </p:nvSpPr>
        <p:spPr bwMode="auto">
          <a:xfrm>
            <a:off x="4613976" y="4022774"/>
            <a:ext cx="1440673" cy="2923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altLang="fr-FR" sz="1300" i="1" dirty="0">
                <a:solidFill>
                  <a:srgbClr val="000000"/>
                </a:solidFill>
              </a:rPr>
              <a:t>4</a:t>
            </a:r>
            <a:r>
              <a:rPr lang="fr-FR" altLang="fr-FR" sz="1300" i="1" dirty="0" smtClean="0">
                <a:solidFill>
                  <a:srgbClr val="000000"/>
                </a:solidFill>
              </a:rPr>
              <a:t> </a:t>
            </a:r>
            <a:r>
              <a:rPr lang="ru-RU" altLang="fr-FR" sz="1300" i="1" dirty="0" smtClean="0">
                <a:solidFill>
                  <a:srgbClr val="000000"/>
                </a:solidFill>
              </a:rPr>
              <a:t>Задачи</a:t>
            </a:r>
            <a:endParaRPr lang="fr-FR" altLang="fr-FR" sz="1300" i="1" dirty="0">
              <a:solidFill>
                <a:srgbClr val="000000"/>
              </a:solidFill>
            </a:endParaRPr>
          </a:p>
        </p:txBody>
      </p:sp>
      <p:sp>
        <p:nvSpPr>
          <p:cNvPr id="92" name="Text Box 11"/>
          <p:cNvSpPr txBox="1">
            <a:spLocks noChangeArrowheads="1"/>
          </p:cNvSpPr>
          <p:nvPr/>
        </p:nvSpPr>
        <p:spPr bwMode="auto">
          <a:xfrm>
            <a:off x="1591119" y="4855606"/>
            <a:ext cx="1440674" cy="4924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rgbClr val="1C782D"/>
              </a:buClr>
              <a:buFont typeface="Arial" pitchFamily="34" charset="0"/>
              <a:buChar char="■"/>
              <a:defRPr sz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1B772D"/>
              </a:buClr>
              <a:buSzPct val="125000"/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fr-FR" altLang="fr-FR" sz="1300" i="1" dirty="0" smtClean="0"/>
              <a:t>14 </a:t>
            </a:r>
            <a:r>
              <a:rPr lang="ru-RU" altLang="fr-FR" sz="1300" i="1" dirty="0" smtClean="0"/>
              <a:t>Показателей</a:t>
            </a:r>
            <a:endParaRPr lang="fr-FR" altLang="fr-FR" sz="1300" i="1" dirty="0" smtClean="0"/>
          </a:p>
        </p:txBody>
      </p:sp>
      <p:sp>
        <p:nvSpPr>
          <p:cNvPr id="93" name="Text Box 11"/>
          <p:cNvSpPr txBox="1">
            <a:spLocks noChangeArrowheads="1"/>
          </p:cNvSpPr>
          <p:nvPr/>
        </p:nvSpPr>
        <p:spPr bwMode="auto">
          <a:xfrm>
            <a:off x="3114307" y="4855606"/>
            <a:ext cx="1440674" cy="2923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rgbClr val="1C782D"/>
              </a:buClr>
              <a:buFont typeface="Arial" pitchFamily="34" charset="0"/>
              <a:buChar char="■"/>
              <a:defRPr sz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1B772D"/>
              </a:buClr>
              <a:buSzPct val="125000"/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fr-FR" altLang="fr-FR" sz="1300" i="1" dirty="0" smtClean="0"/>
              <a:t>6 </a:t>
            </a:r>
            <a:r>
              <a:rPr lang="ru-RU" altLang="fr-FR" sz="1300" i="1" dirty="0" smtClean="0"/>
              <a:t>Показателей</a:t>
            </a:r>
            <a:endParaRPr lang="fr-FR" altLang="fr-FR" sz="1300" i="1" dirty="0" smtClean="0"/>
          </a:p>
        </p:txBody>
      </p:sp>
      <p:sp>
        <p:nvSpPr>
          <p:cNvPr id="94" name="Text Box 11"/>
          <p:cNvSpPr txBox="1">
            <a:spLocks noChangeArrowheads="1"/>
          </p:cNvSpPr>
          <p:nvPr/>
        </p:nvSpPr>
        <p:spPr bwMode="auto">
          <a:xfrm>
            <a:off x="4613975" y="4863139"/>
            <a:ext cx="1440674" cy="4924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rgbClr val="1C782D"/>
              </a:buClr>
              <a:buFont typeface="Arial" pitchFamily="34" charset="0"/>
              <a:buChar char="■"/>
              <a:defRPr sz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1B772D"/>
              </a:buClr>
              <a:buSzPct val="125000"/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fr-FR" altLang="fr-FR" sz="1300" i="1" dirty="0" smtClean="0"/>
              <a:t>14 </a:t>
            </a:r>
            <a:r>
              <a:rPr lang="ru-RU" altLang="fr-FR" sz="1300" i="1" dirty="0" smtClean="0"/>
              <a:t>Показателей</a:t>
            </a:r>
            <a:endParaRPr lang="fr-FR" altLang="fr-FR" sz="1300" i="1" dirty="0" smtClean="0"/>
          </a:p>
        </p:txBody>
      </p:sp>
      <p:sp>
        <p:nvSpPr>
          <p:cNvPr id="95" name="Text Box 11"/>
          <p:cNvSpPr txBox="1">
            <a:spLocks noChangeArrowheads="1"/>
          </p:cNvSpPr>
          <p:nvPr/>
        </p:nvSpPr>
        <p:spPr bwMode="auto">
          <a:xfrm>
            <a:off x="6150762" y="4863139"/>
            <a:ext cx="1440674" cy="492443"/>
          </a:xfrm>
          <a:prstGeom prst="rect">
            <a:avLst/>
          </a:prstGeom>
          <a:solidFill>
            <a:schemeClr val="tx2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rgbClr val="1C782D"/>
              </a:buClr>
              <a:buFont typeface="Arial" pitchFamily="34" charset="0"/>
              <a:buChar char="■"/>
              <a:defRPr sz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1B772D"/>
              </a:buClr>
              <a:buSzPct val="125000"/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fr-FR" altLang="fr-FR" sz="1300" i="1" dirty="0" smtClean="0"/>
              <a:t>11 </a:t>
            </a:r>
            <a:r>
              <a:rPr lang="ru-RU" altLang="fr-FR" sz="1300" i="1" dirty="0" smtClean="0"/>
              <a:t>Показателей</a:t>
            </a:r>
            <a:endParaRPr lang="fr-FR" altLang="fr-FR" sz="1300" i="1" dirty="0" smtClean="0"/>
          </a:p>
        </p:txBody>
      </p:sp>
      <p:sp>
        <p:nvSpPr>
          <p:cNvPr id="96" name="Text Box 11"/>
          <p:cNvSpPr txBox="1">
            <a:spLocks noChangeArrowheads="1"/>
          </p:cNvSpPr>
          <p:nvPr/>
        </p:nvSpPr>
        <p:spPr bwMode="auto">
          <a:xfrm>
            <a:off x="7650881" y="4863139"/>
            <a:ext cx="1440674" cy="2923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rgbClr val="1C782D"/>
              </a:buClr>
              <a:buFont typeface="Arial" pitchFamily="34" charset="0"/>
              <a:buChar char="■"/>
              <a:defRPr sz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1B772D"/>
              </a:buClr>
              <a:buSzPct val="125000"/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fr-FR" altLang="fr-FR" sz="1300" i="1" dirty="0" smtClean="0">
                <a:solidFill>
                  <a:schemeClr val="bg2"/>
                </a:solidFill>
              </a:rPr>
              <a:t>4 </a:t>
            </a:r>
            <a:r>
              <a:rPr lang="ru-RU" altLang="fr-FR" sz="1300" i="1" dirty="0" smtClean="0">
                <a:solidFill>
                  <a:schemeClr val="bg2"/>
                </a:solidFill>
              </a:rPr>
              <a:t>Показателя</a:t>
            </a:r>
            <a:endParaRPr lang="fr-FR" altLang="fr-FR" sz="1300" i="1" dirty="0" smtClean="0">
              <a:solidFill>
                <a:schemeClr val="bg2"/>
              </a:solidFill>
            </a:endParaRPr>
          </a:p>
        </p:txBody>
      </p:sp>
      <p:sp>
        <p:nvSpPr>
          <p:cNvPr id="97" name="Text Box 10"/>
          <p:cNvSpPr txBox="1">
            <a:spLocks noChangeArrowheads="1"/>
          </p:cNvSpPr>
          <p:nvPr/>
        </p:nvSpPr>
        <p:spPr bwMode="auto">
          <a:xfrm>
            <a:off x="6129745" y="4010425"/>
            <a:ext cx="1440673" cy="292388"/>
          </a:xfrm>
          <a:prstGeom prst="rect">
            <a:avLst/>
          </a:prstGeom>
          <a:solidFill>
            <a:schemeClr val="tx2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altLang="fr-FR" sz="1300" i="1" dirty="0" smtClean="0">
                <a:solidFill>
                  <a:srgbClr val="000000"/>
                </a:solidFill>
              </a:rPr>
              <a:t>3 </a:t>
            </a:r>
            <a:r>
              <a:rPr lang="ru-RU" altLang="fr-FR" sz="1300" i="1" dirty="0" smtClean="0">
                <a:solidFill>
                  <a:srgbClr val="000000"/>
                </a:solidFill>
              </a:rPr>
              <a:t>Задачи</a:t>
            </a:r>
            <a:endParaRPr lang="fr-FR" altLang="fr-FR" sz="1300" i="1" dirty="0">
              <a:solidFill>
                <a:srgbClr val="000000"/>
              </a:solidFill>
            </a:endParaRPr>
          </a:p>
        </p:txBody>
      </p:sp>
      <p:sp>
        <p:nvSpPr>
          <p:cNvPr id="98" name="Text Box 10"/>
          <p:cNvSpPr txBox="1">
            <a:spLocks noChangeArrowheads="1"/>
          </p:cNvSpPr>
          <p:nvPr/>
        </p:nvSpPr>
        <p:spPr bwMode="auto">
          <a:xfrm>
            <a:off x="7650881" y="4010425"/>
            <a:ext cx="1440673" cy="2923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altLang="fr-FR" sz="1300" i="1" dirty="0" smtClean="0">
                <a:solidFill>
                  <a:schemeClr val="bg2"/>
                </a:solidFill>
              </a:rPr>
              <a:t>2 </a:t>
            </a:r>
            <a:r>
              <a:rPr lang="ru-RU" altLang="fr-FR" sz="1300" i="1" dirty="0" smtClean="0">
                <a:solidFill>
                  <a:schemeClr val="bg2"/>
                </a:solidFill>
              </a:rPr>
              <a:t>Задачи</a:t>
            </a:r>
            <a:endParaRPr lang="fr-FR" altLang="fr-FR" sz="1300" i="1" dirty="0">
              <a:solidFill>
                <a:schemeClr val="bg2"/>
              </a:solidFill>
            </a:endParaRPr>
          </a:p>
        </p:txBody>
      </p:sp>
      <p:sp>
        <p:nvSpPr>
          <p:cNvPr id="99" name="Text Box 12"/>
          <p:cNvSpPr txBox="1">
            <a:spLocks noChangeArrowheads="1"/>
          </p:cNvSpPr>
          <p:nvPr/>
        </p:nvSpPr>
        <p:spPr bwMode="auto">
          <a:xfrm>
            <a:off x="1591121" y="5774568"/>
            <a:ext cx="1440674" cy="5078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altLang="fr-FR" sz="1300" i="1" dirty="0" smtClean="0">
                <a:solidFill>
                  <a:srgbClr val="000000"/>
                </a:solidFill>
              </a:rPr>
              <a:t>13 </a:t>
            </a:r>
            <a:r>
              <a:rPr lang="ru-RU" altLang="fr-FR" sz="1300" i="1" dirty="0" smtClean="0">
                <a:solidFill>
                  <a:srgbClr val="000000"/>
                </a:solidFill>
              </a:rPr>
              <a:t>мер</a:t>
            </a:r>
            <a:r>
              <a:rPr lang="fr-FR" altLang="fr-FR" sz="1300" i="1" dirty="0" smtClean="0">
                <a:solidFill>
                  <a:srgbClr val="000000"/>
                </a:solidFill>
              </a:rPr>
              <a:t/>
            </a:r>
            <a:br>
              <a:rPr lang="fr-FR" altLang="fr-FR" sz="1300" i="1" dirty="0" smtClean="0">
                <a:solidFill>
                  <a:srgbClr val="000000"/>
                </a:solidFill>
              </a:rPr>
            </a:br>
            <a:r>
              <a:rPr lang="fr-FR" altLang="fr-FR" sz="1400" i="1" dirty="0" smtClean="0">
                <a:solidFill>
                  <a:srgbClr val="000000"/>
                </a:solidFill>
              </a:rPr>
              <a:t>(31,3 </a:t>
            </a:r>
            <a:r>
              <a:rPr lang="ru-RU" altLang="fr-FR" sz="1400" i="1" dirty="0" smtClean="0">
                <a:solidFill>
                  <a:srgbClr val="000000"/>
                </a:solidFill>
              </a:rPr>
              <a:t>млрд</a:t>
            </a:r>
            <a:r>
              <a:rPr lang="fr-FR" altLang="fr-FR" sz="1400" i="1" dirty="0" smtClean="0">
                <a:solidFill>
                  <a:srgbClr val="000000"/>
                </a:solidFill>
              </a:rPr>
              <a:t> €)</a:t>
            </a:r>
            <a:endParaRPr lang="fr-FR" altLang="fr-FR" sz="1400" i="1" dirty="0">
              <a:solidFill>
                <a:srgbClr val="000000"/>
              </a:solidFill>
            </a:endParaRPr>
          </a:p>
        </p:txBody>
      </p:sp>
      <p:sp>
        <p:nvSpPr>
          <p:cNvPr id="100" name="Text Box 12"/>
          <p:cNvSpPr txBox="1">
            <a:spLocks noChangeArrowheads="1"/>
          </p:cNvSpPr>
          <p:nvPr/>
        </p:nvSpPr>
        <p:spPr bwMode="auto">
          <a:xfrm>
            <a:off x="3114310" y="5774568"/>
            <a:ext cx="1440671" cy="4924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altLang="fr-FR" sz="1300" i="1" dirty="0" smtClean="0">
                <a:solidFill>
                  <a:srgbClr val="000000"/>
                </a:solidFill>
              </a:rPr>
              <a:t>6 </a:t>
            </a:r>
            <a:r>
              <a:rPr lang="ru-RU" altLang="fr-FR" sz="1300" i="1" dirty="0" smtClean="0">
                <a:solidFill>
                  <a:srgbClr val="000000"/>
                </a:solidFill>
              </a:rPr>
              <a:t>мер</a:t>
            </a:r>
            <a:r>
              <a:rPr lang="fr-FR" altLang="fr-FR" sz="1300" i="1" dirty="0" smtClean="0">
                <a:solidFill>
                  <a:srgbClr val="000000"/>
                </a:solidFill>
              </a:rPr>
              <a:t/>
            </a:r>
            <a:br>
              <a:rPr lang="fr-FR" altLang="fr-FR" sz="1300" i="1" dirty="0" smtClean="0">
                <a:solidFill>
                  <a:srgbClr val="000000"/>
                </a:solidFill>
              </a:rPr>
            </a:br>
            <a:r>
              <a:rPr lang="fr-FR" altLang="fr-FR" sz="1300" i="1" dirty="0" smtClean="0">
                <a:solidFill>
                  <a:srgbClr val="000000"/>
                </a:solidFill>
              </a:rPr>
              <a:t>(4,8 </a:t>
            </a:r>
            <a:r>
              <a:rPr lang="ru-RU" altLang="fr-FR" sz="1300" i="1" dirty="0" smtClean="0">
                <a:solidFill>
                  <a:srgbClr val="000000"/>
                </a:solidFill>
              </a:rPr>
              <a:t>млрд</a:t>
            </a:r>
            <a:r>
              <a:rPr lang="fr-FR" altLang="fr-FR" sz="1300" i="1" dirty="0" smtClean="0">
                <a:solidFill>
                  <a:srgbClr val="000000"/>
                </a:solidFill>
              </a:rPr>
              <a:t> €)</a:t>
            </a:r>
            <a:endParaRPr lang="fr-FR" altLang="fr-FR" sz="1300" i="1" dirty="0">
              <a:solidFill>
                <a:srgbClr val="000000"/>
              </a:solidFill>
            </a:endParaRPr>
          </a:p>
        </p:txBody>
      </p:sp>
      <p:sp>
        <p:nvSpPr>
          <p:cNvPr id="101" name="Text Box 12"/>
          <p:cNvSpPr txBox="1">
            <a:spLocks noChangeArrowheads="1"/>
          </p:cNvSpPr>
          <p:nvPr/>
        </p:nvSpPr>
        <p:spPr bwMode="auto">
          <a:xfrm>
            <a:off x="4613974" y="5771763"/>
            <a:ext cx="1440675" cy="4924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altLang="fr-FR" sz="1300" i="1" dirty="0" smtClean="0">
                <a:solidFill>
                  <a:srgbClr val="000000"/>
                </a:solidFill>
              </a:rPr>
              <a:t>12 </a:t>
            </a:r>
            <a:r>
              <a:rPr lang="ru-RU" altLang="fr-FR" sz="1300" i="1" dirty="0" smtClean="0">
                <a:solidFill>
                  <a:srgbClr val="000000"/>
                </a:solidFill>
              </a:rPr>
              <a:t>мер</a:t>
            </a:r>
            <a:r>
              <a:rPr lang="fr-FR" altLang="fr-FR" sz="1300" i="1" dirty="0" smtClean="0">
                <a:solidFill>
                  <a:srgbClr val="000000"/>
                </a:solidFill>
              </a:rPr>
              <a:t/>
            </a:r>
            <a:br>
              <a:rPr lang="fr-FR" altLang="fr-FR" sz="1300" i="1" dirty="0" smtClean="0">
                <a:solidFill>
                  <a:srgbClr val="000000"/>
                </a:solidFill>
              </a:rPr>
            </a:br>
            <a:r>
              <a:rPr lang="fr-FR" altLang="fr-FR" sz="1300" i="1" dirty="0" smtClean="0">
                <a:solidFill>
                  <a:srgbClr val="000000"/>
                </a:solidFill>
              </a:rPr>
              <a:t>(7,2 </a:t>
            </a:r>
            <a:r>
              <a:rPr lang="ru-RU" altLang="fr-FR" sz="1300" i="1" dirty="0" smtClean="0">
                <a:solidFill>
                  <a:srgbClr val="000000"/>
                </a:solidFill>
              </a:rPr>
              <a:t>млрд</a:t>
            </a:r>
            <a:r>
              <a:rPr lang="fr-FR" altLang="fr-FR" sz="1300" i="1" dirty="0" smtClean="0">
                <a:solidFill>
                  <a:srgbClr val="000000"/>
                </a:solidFill>
              </a:rPr>
              <a:t> €)</a:t>
            </a:r>
            <a:endParaRPr lang="fr-FR" altLang="fr-FR" sz="1300" i="1" dirty="0">
              <a:solidFill>
                <a:srgbClr val="000000"/>
              </a:solidFill>
            </a:endParaRPr>
          </a:p>
        </p:txBody>
      </p:sp>
      <p:sp>
        <p:nvSpPr>
          <p:cNvPr id="102" name="Text Box 12"/>
          <p:cNvSpPr txBox="1">
            <a:spLocks noChangeArrowheads="1"/>
          </p:cNvSpPr>
          <p:nvPr/>
        </p:nvSpPr>
        <p:spPr bwMode="auto">
          <a:xfrm>
            <a:off x="6150761" y="5774568"/>
            <a:ext cx="1419657" cy="492443"/>
          </a:xfrm>
          <a:prstGeom prst="rect">
            <a:avLst/>
          </a:prstGeom>
          <a:solidFill>
            <a:schemeClr val="tx2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altLang="fr-FR" sz="1300" i="1" dirty="0" smtClean="0">
                <a:solidFill>
                  <a:srgbClr val="000000"/>
                </a:solidFill>
              </a:rPr>
              <a:t>10 </a:t>
            </a:r>
            <a:r>
              <a:rPr lang="ru-RU" altLang="fr-FR" sz="1300" i="1" dirty="0" smtClean="0">
                <a:solidFill>
                  <a:srgbClr val="000000"/>
                </a:solidFill>
              </a:rPr>
              <a:t>мер</a:t>
            </a:r>
            <a:r>
              <a:rPr lang="fr-FR" altLang="fr-FR" sz="1300" i="1" dirty="0" smtClean="0">
                <a:solidFill>
                  <a:srgbClr val="000000"/>
                </a:solidFill>
              </a:rPr>
              <a:t/>
            </a:r>
            <a:br>
              <a:rPr lang="fr-FR" altLang="fr-FR" sz="1300" i="1" dirty="0" smtClean="0">
                <a:solidFill>
                  <a:srgbClr val="000000"/>
                </a:solidFill>
              </a:rPr>
            </a:br>
            <a:r>
              <a:rPr lang="fr-FR" altLang="fr-FR" sz="1300" i="1" dirty="0" smtClean="0">
                <a:solidFill>
                  <a:srgbClr val="000000"/>
                </a:solidFill>
              </a:rPr>
              <a:t>(2,1 </a:t>
            </a:r>
            <a:r>
              <a:rPr lang="ru-RU" altLang="fr-FR" sz="1300" i="1" dirty="0" smtClean="0">
                <a:solidFill>
                  <a:srgbClr val="000000"/>
                </a:solidFill>
              </a:rPr>
              <a:t>млрд</a:t>
            </a:r>
            <a:r>
              <a:rPr lang="fr-FR" altLang="fr-FR" sz="1300" i="1" dirty="0" smtClean="0">
                <a:solidFill>
                  <a:srgbClr val="000000"/>
                </a:solidFill>
              </a:rPr>
              <a:t> €)</a:t>
            </a:r>
            <a:endParaRPr lang="fr-FR" altLang="fr-FR" sz="1300" i="1" dirty="0">
              <a:solidFill>
                <a:srgbClr val="000000"/>
              </a:solidFill>
            </a:endParaRPr>
          </a:p>
        </p:txBody>
      </p:sp>
      <p:sp>
        <p:nvSpPr>
          <p:cNvPr id="103" name="Text Box 12"/>
          <p:cNvSpPr txBox="1">
            <a:spLocks noChangeArrowheads="1"/>
          </p:cNvSpPr>
          <p:nvPr/>
        </p:nvSpPr>
        <p:spPr bwMode="auto">
          <a:xfrm>
            <a:off x="7658259" y="5766530"/>
            <a:ext cx="1393198" cy="4924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altLang="fr-FR" sz="1300" i="1" dirty="0">
                <a:solidFill>
                  <a:schemeClr val="bg2"/>
                </a:solidFill>
              </a:rPr>
              <a:t>5</a:t>
            </a:r>
            <a:r>
              <a:rPr lang="fr-FR" altLang="fr-FR" sz="1300" i="1" dirty="0" smtClean="0">
                <a:solidFill>
                  <a:schemeClr val="bg2"/>
                </a:solidFill>
              </a:rPr>
              <a:t> </a:t>
            </a:r>
            <a:r>
              <a:rPr lang="ru-RU" altLang="fr-FR" sz="1300" i="1" dirty="0" smtClean="0">
                <a:solidFill>
                  <a:schemeClr val="bg2"/>
                </a:solidFill>
              </a:rPr>
              <a:t>мер</a:t>
            </a:r>
            <a:r>
              <a:rPr lang="fr-FR" altLang="fr-FR" sz="1300" i="1" dirty="0" smtClean="0">
                <a:solidFill>
                  <a:schemeClr val="bg2"/>
                </a:solidFill>
              </a:rPr>
              <a:t/>
            </a:r>
            <a:br>
              <a:rPr lang="fr-FR" altLang="fr-FR" sz="1300" i="1" dirty="0" smtClean="0">
                <a:solidFill>
                  <a:schemeClr val="bg2"/>
                </a:solidFill>
              </a:rPr>
            </a:br>
            <a:r>
              <a:rPr lang="fr-FR" altLang="fr-FR" sz="1300" i="1" dirty="0" smtClean="0">
                <a:solidFill>
                  <a:schemeClr val="bg2"/>
                </a:solidFill>
              </a:rPr>
              <a:t>(1,4 </a:t>
            </a:r>
            <a:r>
              <a:rPr lang="ru-RU" altLang="fr-FR" sz="1300" i="1" dirty="0" smtClean="0">
                <a:solidFill>
                  <a:schemeClr val="bg2"/>
                </a:solidFill>
              </a:rPr>
              <a:t>млрд</a:t>
            </a:r>
            <a:r>
              <a:rPr lang="fr-FR" altLang="fr-FR" sz="1300" i="1" dirty="0" smtClean="0">
                <a:solidFill>
                  <a:schemeClr val="bg2"/>
                </a:solidFill>
              </a:rPr>
              <a:t> €)</a:t>
            </a:r>
            <a:endParaRPr lang="fr-FR" altLang="fr-FR" sz="13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DB V4">
  <a:themeElements>
    <a:clrScheme name="Theme DB">
      <a:dk1>
        <a:srgbClr val="2A6A1D"/>
      </a:dk1>
      <a:lt1>
        <a:srgbClr val="000000"/>
      </a:lt1>
      <a:dk2>
        <a:srgbClr val="FFFFFF"/>
      </a:dk2>
      <a:lt2>
        <a:srgbClr val="FFFFFF"/>
      </a:lt2>
      <a:accent1>
        <a:srgbClr val="2A6A1D"/>
      </a:accent1>
      <a:accent2>
        <a:srgbClr val="7E0054"/>
      </a:accent2>
      <a:accent3>
        <a:srgbClr val="429A3D"/>
      </a:accent3>
      <a:accent4>
        <a:srgbClr val="933E81"/>
      </a:accent4>
      <a:accent5>
        <a:srgbClr val="E7AC33"/>
      </a:accent5>
      <a:accent6>
        <a:srgbClr val="95AAD9"/>
      </a:accent6>
      <a:hlink>
        <a:srgbClr val="2A6A1D"/>
      </a:hlink>
      <a:folHlink>
        <a:srgbClr val="7E0054"/>
      </a:folHlink>
    </a:clrScheme>
    <a:fontScheme name="D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Modèle-DB - blank">
  <a:themeElements>
    <a:clrScheme name="Theme DB">
      <a:dk1>
        <a:srgbClr val="2A6A1D"/>
      </a:dk1>
      <a:lt1>
        <a:srgbClr val="000000"/>
      </a:lt1>
      <a:dk2>
        <a:srgbClr val="FFFFFF"/>
      </a:dk2>
      <a:lt2>
        <a:srgbClr val="FFFFFF"/>
      </a:lt2>
      <a:accent1>
        <a:srgbClr val="2A6A1D"/>
      </a:accent1>
      <a:accent2>
        <a:srgbClr val="7E0054"/>
      </a:accent2>
      <a:accent3>
        <a:srgbClr val="429A3D"/>
      </a:accent3>
      <a:accent4>
        <a:srgbClr val="933E81"/>
      </a:accent4>
      <a:accent5>
        <a:srgbClr val="E7AC33"/>
      </a:accent5>
      <a:accent6>
        <a:srgbClr val="95AAD9"/>
      </a:accent6>
      <a:hlink>
        <a:srgbClr val="2A6A1D"/>
      </a:hlink>
      <a:folHlink>
        <a:srgbClr val="7E0054"/>
      </a:folHlink>
    </a:clrScheme>
    <a:fontScheme name="D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Modèle DB V4">
  <a:themeElements>
    <a:clrScheme name="Theme DB">
      <a:dk1>
        <a:srgbClr val="2A6A1D"/>
      </a:dk1>
      <a:lt1>
        <a:srgbClr val="000000"/>
      </a:lt1>
      <a:dk2>
        <a:srgbClr val="FFFFFF"/>
      </a:dk2>
      <a:lt2>
        <a:srgbClr val="FFFFFF"/>
      </a:lt2>
      <a:accent1>
        <a:srgbClr val="2A6A1D"/>
      </a:accent1>
      <a:accent2>
        <a:srgbClr val="7E0054"/>
      </a:accent2>
      <a:accent3>
        <a:srgbClr val="429A3D"/>
      </a:accent3>
      <a:accent4>
        <a:srgbClr val="933E81"/>
      </a:accent4>
      <a:accent5>
        <a:srgbClr val="E7AC33"/>
      </a:accent5>
      <a:accent6>
        <a:srgbClr val="95AAD9"/>
      </a:accent6>
      <a:hlink>
        <a:srgbClr val="2A6A1D"/>
      </a:hlink>
      <a:folHlink>
        <a:srgbClr val="7E0054"/>
      </a:folHlink>
    </a:clrScheme>
    <a:fontScheme name="D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blank">
  <a:themeElements>
    <a:clrScheme name="Theme DB">
      <a:dk1>
        <a:srgbClr val="2A6A1D"/>
      </a:dk1>
      <a:lt1>
        <a:srgbClr val="000000"/>
      </a:lt1>
      <a:dk2>
        <a:srgbClr val="FFFFFF"/>
      </a:dk2>
      <a:lt2>
        <a:srgbClr val="FFFFFF"/>
      </a:lt2>
      <a:accent1>
        <a:srgbClr val="2A6A1D"/>
      </a:accent1>
      <a:accent2>
        <a:srgbClr val="7E0054"/>
      </a:accent2>
      <a:accent3>
        <a:srgbClr val="429A3D"/>
      </a:accent3>
      <a:accent4>
        <a:srgbClr val="933E81"/>
      </a:accent4>
      <a:accent5>
        <a:srgbClr val="E7AC33"/>
      </a:accent5>
      <a:accent6>
        <a:srgbClr val="95AAD9"/>
      </a:accent6>
      <a:hlink>
        <a:srgbClr val="2A6A1D"/>
      </a:hlink>
      <a:folHlink>
        <a:srgbClr val="7E0054"/>
      </a:folHlink>
    </a:clrScheme>
    <a:fontScheme name="D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Modèle DB V4">
  <a:themeElements>
    <a:clrScheme name="Theme DB">
      <a:dk1>
        <a:srgbClr val="2A6A1D"/>
      </a:dk1>
      <a:lt1>
        <a:srgbClr val="000000"/>
      </a:lt1>
      <a:dk2>
        <a:srgbClr val="FFFFFF"/>
      </a:dk2>
      <a:lt2>
        <a:srgbClr val="FFFFFF"/>
      </a:lt2>
      <a:accent1>
        <a:srgbClr val="2A6A1D"/>
      </a:accent1>
      <a:accent2>
        <a:srgbClr val="7E0054"/>
      </a:accent2>
      <a:accent3>
        <a:srgbClr val="429A3D"/>
      </a:accent3>
      <a:accent4>
        <a:srgbClr val="933E81"/>
      </a:accent4>
      <a:accent5>
        <a:srgbClr val="E7AC33"/>
      </a:accent5>
      <a:accent6>
        <a:srgbClr val="95AAD9"/>
      </a:accent6>
      <a:hlink>
        <a:srgbClr val="2A6A1D"/>
      </a:hlink>
      <a:folHlink>
        <a:srgbClr val="7E0054"/>
      </a:folHlink>
    </a:clrScheme>
    <a:fontScheme name="D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e_DB_2007_v3">
  <a:themeElements>
    <a:clrScheme name="Modele_DB_2007_v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_DB_2007_v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1B772D"/>
        </a:solidFill>
        <a:ln>
          <a:noFill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lnDef>
  </a:objectDefaults>
  <a:extraClrSchemeLst>
    <a:extraClrScheme>
      <a:clrScheme name="Modele_DB_2007_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B_2007_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B_2007_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B_2007_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B_2007_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B_2007_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B_2007_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B_2007_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B_2007_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B_2007_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B_2007_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B_2007_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odele_DB_2007_v3">
  <a:themeElements>
    <a:clrScheme name="Modele_DB_2007_v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_DB_2007_v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1B772D"/>
        </a:solidFill>
        <a:ln>
          <a:noFill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lnDef>
  </a:objectDefaults>
  <a:extraClrSchemeLst>
    <a:extraClrScheme>
      <a:clrScheme name="Modele_DB_2007_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B_2007_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B_2007_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B_2007_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B_2007_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B_2007_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B_2007_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B_2007_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B_2007_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B_2007_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B_2007_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B_2007_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odèle DB V4">
  <a:themeElements>
    <a:clrScheme name="Theme DB">
      <a:dk1>
        <a:srgbClr val="2A6A1D"/>
      </a:dk1>
      <a:lt1>
        <a:srgbClr val="000000"/>
      </a:lt1>
      <a:dk2>
        <a:srgbClr val="FFFFFF"/>
      </a:dk2>
      <a:lt2>
        <a:srgbClr val="FFFFFF"/>
      </a:lt2>
      <a:accent1>
        <a:srgbClr val="2A6A1D"/>
      </a:accent1>
      <a:accent2>
        <a:srgbClr val="7E0054"/>
      </a:accent2>
      <a:accent3>
        <a:srgbClr val="429A3D"/>
      </a:accent3>
      <a:accent4>
        <a:srgbClr val="933E81"/>
      </a:accent4>
      <a:accent5>
        <a:srgbClr val="E7AC33"/>
      </a:accent5>
      <a:accent6>
        <a:srgbClr val="95AAD9"/>
      </a:accent6>
      <a:hlink>
        <a:srgbClr val="2A6A1D"/>
      </a:hlink>
      <a:folHlink>
        <a:srgbClr val="7E0054"/>
      </a:folHlink>
    </a:clrScheme>
    <a:fontScheme name="D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Modèle DB V4">
  <a:themeElements>
    <a:clrScheme name="Theme DB">
      <a:dk1>
        <a:srgbClr val="2A6A1D"/>
      </a:dk1>
      <a:lt1>
        <a:srgbClr val="000000"/>
      </a:lt1>
      <a:dk2>
        <a:srgbClr val="FFFFFF"/>
      </a:dk2>
      <a:lt2>
        <a:srgbClr val="FFFFFF"/>
      </a:lt2>
      <a:accent1>
        <a:srgbClr val="2A6A1D"/>
      </a:accent1>
      <a:accent2>
        <a:srgbClr val="7E0054"/>
      </a:accent2>
      <a:accent3>
        <a:srgbClr val="429A3D"/>
      </a:accent3>
      <a:accent4>
        <a:srgbClr val="933E81"/>
      </a:accent4>
      <a:accent5>
        <a:srgbClr val="E7AC33"/>
      </a:accent5>
      <a:accent6>
        <a:srgbClr val="95AAD9"/>
      </a:accent6>
      <a:hlink>
        <a:srgbClr val="2A6A1D"/>
      </a:hlink>
      <a:folHlink>
        <a:srgbClr val="7E0054"/>
      </a:folHlink>
    </a:clrScheme>
    <a:fontScheme name="D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Modèle DB V4">
  <a:themeElements>
    <a:clrScheme name="Theme DB">
      <a:dk1>
        <a:srgbClr val="2A6A1D"/>
      </a:dk1>
      <a:lt1>
        <a:srgbClr val="000000"/>
      </a:lt1>
      <a:dk2>
        <a:srgbClr val="FFFFFF"/>
      </a:dk2>
      <a:lt2>
        <a:srgbClr val="FFFFFF"/>
      </a:lt2>
      <a:accent1>
        <a:srgbClr val="2A6A1D"/>
      </a:accent1>
      <a:accent2>
        <a:srgbClr val="7E0054"/>
      </a:accent2>
      <a:accent3>
        <a:srgbClr val="429A3D"/>
      </a:accent3>
      <a:accent4>
        <a:srgbClr val="933E81"/>
      </a:accent4>
      <a:accent5>
        <a:srgbClr val="E7AC33"/>
      </a:accent5>
      <a:accent6>
        <a:srgbClr val="95AAD9"/>
      </a:accent6>
      <a:hlink>
        <a:srgbClr val="2A6A1D"/>
      </a:hlink>
      <a:folHlink>
        <a:srgbClr val="7E0054"/>
      </a:folHlink>
    </a:clrScheme>
    <a:fontScheme name="D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nk">
  <a:themeElements>
    <a:clrScheme name="Theme DB">
      <a:dk1>
        <a:srgbClr val="2A6A1D"/>
      </a:dk1>
      <a:lt1>
        <a:srgbClr val="000000"/>
      </a:lt1>
      <a:dk2>
        <a:srgbClr val="FFFFFF"/>
      </a:dk2>
      <a:lt2>
        <a:srgbClr val="FFFFFF"/>
      </a:lt2>
      <a:accent1>
        <a:srgbClr val="2A6A1D"/>
      </a:accent1>
      <a:accent2>
        <a:srgbClr val="7E0054"/>
      </a:accent2>
      <a:accent3>
        <a:srgbClr val="429A3D"/>
      </a:accent3>
      <a:accent4>
        <a:srgbClr val="933E81"/>
      </a:accent4>
      <a:accent5>
        <a:srgbClr val="E7AC33"/>
      </a:accent5>
      <a:accent6>
        <a:srgbClr val="95AAD9"/>
      </a:accent6>
      <a:hlink>
        <a:srgbClr val="2A6A1D"/>
      </a:hlink>
      <a:folHlink>
        <a:srgbClr val="7E0054"/>
      </a:folHlink>
    </a:clrScheme>
    <a:fontScheme name="D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lank">
  <a:themeElements>
    <a:clrScheme name="Theme DB">
      <a:dk1>
        <a:srgbClr val="2A6A1D"/>
      </a:dk1>
      <a:lt1>
        <a:srgbClr val="000000"/>
      </a:lt1>
      <a:dk2>
        <a:srgbClr val="FFFFFF"/>
      </a:dk2>
      <a:lt2>
        <a:srgbClr val="FFFFFF"/>
      </a:lt2>
      <a:accent1>
        <a:srgbClr val="2A6A1D"/>
      </a:accent1>
      <a:accent2>
        <a:srgbClr val="7E0054"/>
      </a:accent2>
      <a:accent3>
        <a:srgbClr val="429A3D"/>
      </a:accent3>
      <a:accent4>
        <a:srgbClr val="933E81"/>
      </a:accent4>
      <a:accent5>
        <a:srgbClr val="E7AC33"/>
      </a:accent5>
      <a:accent6>
        <a:srgbClr val="95AAD9"/>
      </a:accent6>
      <a:hlink>
        <a:srgbClr val="2A6A1D"/>
      </a:hlink>
      <a:folHlink>
        <a:srgbClr val="7E0054"/>
      </a:folHlink>
    </a:clrScheme>
    <a:fontScheme name="D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Modèle DB V4">
  <a:themeElements>
    <a:clrScheme name="Theme DB">
      <a:dk1>
        <a:srgbClr val="2A6A1D"/>
      </a:dk1>
      <a:lt1>
        <a:srgbClr val="000000"/>
      </a:lt1>
      <a:dk2>
        <a:srgbClr val="FFFFFF"/>
      </a:dk2>
      <a:lt2>
        <a:srgbClr val="FFFFFF"/>
      </a:lt2>
      <a:accent1>
        <a:srgbClr val="2A6A1D"/>
      </a:accent1>
      <a:accent2>
        <a:srgbClr val="7E0054"/>
      </a:accent2>
      <a:accent3>
        <a:srgbClr val="429A3D"/>
      </a:accent3>
      <a:accent4>
        <a:srgbClr val="933E81"/>
      </a:accent4>
      <a:accent5>
        <a:srgbClr val="E7AC33"/>
      </a:accent5>
      <a:accent6>
        <a:srgbClr val="95AAD9"/>
      </a:accent6>
      <a:hlink>
        <a:srgbClr val="2A6A1D"/>
      </a:hlink>
      <a:folHlink>
        <a:srgbClr val="7E0054"/>
      </a:folHlink>
    </a:clrScheme>
    <a:fontScheme name="D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ersonnalisé budget">
    <a:dk1>
      <a:sysClr val="windowText" lastClr="000000"/>
    </a:dk1>
    <a:lt1>
      <a:sysClr val="window" lastClr="FFFFFF"/>
    </a:lt1>
    <a:dk2>
      <a:srgbClr val="730D45"/>
    </a:dk2>
    <a:lt2>
      <a:srgbClr val="28641C"/>
    </a:lt2>
    <a:accent1>
      <a:srgbClr val="986C12"/>
    </a:accent1>
    <a:accent2>
      <a:srgbClr val="22345E"/>
    </a:accent2>
    <a:accent3>
      <a:srgbClr val="50C936"/>
    </a:accent3>
    <a:accent4>
      <a:srgbClr val="BE1673"/>
    </a:accent4>
    <a:accent5>
      <a:srgbClr val="E4A31B"/>
    </a:accent5>
    <a:accent6>
      <a:srgbClr val="38569C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Modèle DB V4</Template>
  <TotalTime>6146</TotalTime>
  <Words>1806</Words>
  <Application>Microsoft Office PowerPoint</Application>
  <PresentationFormat>On-screen Show (4:3)</PresentationFormat>
  <Paragraphs>479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24</vt:i4>
      </vt:variant>
    </vt:vector>
  </HeadingPairs>
  <TitlesOfParts>
    <vt:vector size="48" baseType="lpstr">
      <vt:lpstr>MS PGothic</vt:lpstr>
      <vt:lpstr>MS PGothic</vt:lpstr>
      <vt:lpstr>Arial</vt:lpstr>
      <vt:lpstr>Arial Narrow</vt:lpstr>
      <vt:lpstr>Calibri</vt:lpstr>
      <vt:lpstr>Geneva</vt:lpstr>
      <vt:lpstr>Lucida Grande</vt:lpstr>
      <vt:lpstr>Times New Roman</vt:lpstr>
      <vt:lpstr>Verdana</vt:lpstr>
      <vt:lpstr>Wingdings</vt:lpstr>
      <vt:lpstr>ヒラギノ角ゴ Pro W3</vt:lpstr>
      <vt:lpstr>Modèle DB V4</vt:lpstr>
      <vt:lpstr>Modele_DB_2007_v3</vt:lpstr>
      <vt:lpstr>1_Modele_DB_2007_v3</vt:lpstr>
      <vt:lpstr>3_Modèle DB V4</vt:lpstr>
      <vt:lpstr>1_Modèle DB V4</vt:lpstr>
      <vt:lpstr>2_Modèle DB V4</vt:lpstr>
      <vt:lpstr>blank</vt:lpstr>
      <vt:lpstr>1_blank</vt:lpstr>
      <vt:lpstr>4_Modèle DB V4</vt:lpstr>
      <vt:lpstr>Modèle-DB - blank</vt:lpstr>
      <vt:lpstr>5_Modèle DB V4</vt:lpstr>
      <vt:lpstr>2_blank</vt:lpstr>
      <vt:lpstr>6_Modèle DB V4</vt:lpstr>
      <vt:lpstr>  Уроки и перспективы бюджетирования по результатам на примере закона о государственных финансах Франции (LOLF)</vt:lpstr>
      <vt:lpstr>Краткое содержание</vt:lpstr>
      <vt:lpstr>Истоки LOLF : новые основы для бюджета</vt:lpstr>
      <vt:lpstr>Истоки LOLF: три разных целевых аудитории</vt:lpstr>
      <vt:lpstr>Истоки LOLF: изменения</vt:lpstr>
      <vt:lpstr>Изменения, внесённые LOLF : Основа бюджета формируется по основным направлениям государственной политики</vt:lpstr>
      <vt:lpstr>Изменения, внесённые LOLF :  по каждому поручению более прозрачный бюджет</vt:lpstr>
      <vt:lpstr>Три аспекта результативности</vt:lpstr>
      <vt:lpstr>Изменения, внесённые LOLF :  структура поручения «образование»</vt:lpstr>
      <vt:lpstr>Пример: Программа 140 из поручения «Образование»</vt:lpstr>
      <vt:lpstr>Новая цепь обязанностей</vt:lpstr>
      <vt:lpstr>Программа 107 «Тюрьмы»: соответствие « PAP » задач и управленческого диалога</vt:lpstr>
      <vt:lpstr>Применение опоры на результативность: пример управленческого диалога (Программа 107 «Тюрьмы»)</vt:lpstr>
      <vt:lpstr>Краткое содержание</vt:lpstr>
      <vt:lpstr>Влияние результатов на бюджетный процесс</vt:lpstr>
      <vt:lpstr>Эволюция и упрощение концепции ориентированности на результаты: продолжение следует...</vt:lpstr>
      <vt:lpstr>   Ориентированность на результаты нацелена на то, чтобы увязать стратегические задачи на политическом уровне … </vt:lpstr>
      <vt:lpstr>Наметили 10 ключевых национальных показателей (КНП) благосостояния</vt:lpstr>
      <vt:lpstr>Краткое содержание</vt:lpstr>
      <vt:lpstr>Информировать граждан о результатах государственной политики «соотношения цены и качества » и формировать инструменты управления по улучшению процесса принятия решений</vt:lpstr>
      <vt:lpstr>Информировать граждан о направлениях государственной политики</vt:lpstr>
      <vt:lpstr>Рассказывать о результатах государственной политики и продвигать их: les “Données de la performance”</vt:lpstr>
      <vt:lpstr>Обратная связь ради полезных подходов по ориентированности на  результаты</vt:lpstr>
      <vt:lpstr>Спасибо за внимание!     veronique.fouque@finances.gouv.fr</vt:lpstr>
    </vt:vector>
  </TitlesOfParts>
  <Company>MINEFI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2PERF Bureau de la performance  de la dépense publique  et de la fonction financière</dc:title>
  <dc:creator>VOEGELI Pierre-Marie</dc:creator>
  <cp:lastModifiedBy>Maya V. Gusarova</cp:lastModifiedBy>
  <cp:revision>561</cp:revision>
  <cp:lastPrinted>2016-10-28T10:00:21Z</cp:lastPrinted>
  <dcterms:created xsi:type="dcterms:W3CDTF">2014-09-30T13:54:32Z</dcterms:created>
  <dcterms:modified xsi:type="dcterms:W3CDTF">2016-11-18T13:45:55Z</dcterms:modified>
</cp:coreProperties>
</file>