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6" r:id="rId3"/>
    <p:sldId id="297" r:id="rId4"/>
    <p:sldId id="295" r:id="rId5"/>
    <p:sldId id="294" r:id="rId6"/>
    <p:sldId id="299" r:id="rId7"/>
    <p:sldId id="300" r:id="rId8"/>
    <p:sldId id="291" r:id="rId9"/>
  </p:sldIdLst>
  <p:sldSz cx="12192000" cy="6858000"/>
  <p:notesSz cx="6669088" cy="9775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930BDF7C-6654-45A1-B858-B1B5A85166C3}">
          <p14:sldIdLst>
            <p14:sldId id="256"/>
          </p14:sldIdLst>
        </p14:section>
        <p14:section name="Раздел без заголовка" id="{9262DDD1-6EB5-49D3-9FE0-F86A77A83BD4}">
          <p14:sldIdLst>
            <p14:sldId id="296"/>
            <p14:sldId id="297"/>
            <p14:sldId id="295"/>
            <p14:sldId id="294"/>
            <p14:sldId id="299"/>
            <p14:sldId id="300"/>
            <p14:sldId id="29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A50"/>
    <a:srgbClr val="333366"/>
    <a:srgbClr val="FFD2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1022" autoAdjust="0"/>
  </p:normalViewPr>
  <p:slideViewPr>
    <p:cSldViewPr snapToGrid="0">
      <p:cViewPr varScale="1">
        <p:scale>
          <a:sx n="58" d="100"/>
          <a:sy n="58" d="100"/>
        </p:scale>
        <p:origin x="-68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r">
              <a:defRPr sz="1200"/>
            </a:lvl1pPr>
          </a:lstStyle>
          <a:p>
            <a:fld id="{5AE87874-8DE4-40F1-8AF6-545DF0B36E45}" type="datetimeFigureOut">
              <a:rPr lang="ru-RU" smtClean="0"/>
              <a:pPr/>
              <a:t>20.05.2018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290"/>
            <a:ext cx="2889250" cy="490537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285290"/>
            <a:ext cx="2889250" cy="490537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r">
              <a:defRPr sz="1200"/>
            </a:lvl1pPr>
          </a:lstStyle>
          <a:p>
            <a:fld id="{D972215C-2ABB-4714-B4E5-8DBF27449D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827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489"/>
          </a:xfrm>
          <a:prstGeom prst="rect">
            <a:avLst/>
          </a:prstGeom>
        </p:spPr>
        <p:txBody>
          <a:bodyPr vert="horz" lIns="89870" tIns="44936" rIns="89870" bIns="449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0489"/>
          </a:xfrm>
          <a:prstGeom prst="rect">
            <a:avLst/>
          </a:prstGeom>
        </p:spPr>
        <p:txBody>
          <a:bodyPr vert="horz" lIns="89870" tIns="44936" rIns="89870" bIns="44936" rtlCol="0"/>
          <a:lstStyle>
            <a:lvl1pPr algn="r">
              <a:defRPr sz="1200"/>
            </a:lvl1pPr>
          </a:lstStyle>
          <a:p>
            <a:fld id="{31321BD0-CE61-45C7-ADDA-01E3CFC44782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26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70" tIns="44936" rIns="89870" bIns="44936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04615"/>
            <a:ext cx="5335270" cy="3849231"/>
          </a:xfrm>
          <a:prstGeom prst="rect">
            <a:avLst/>
          </a:prstGeom>
        </p:spPr>
        <p:txBody>
          <a:bodyPr vert="horz" lIns="89870" tIns="44936" rIns="89870" bIns="4493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90488"/>
          </a:xfrm>
          <a:prstGeom prst="rect">
            <a:avLst/>
          </a:prstGeom>
        </p:spPr>
        <p:txBody>
          <a:bodyPr vert="horz" lIns="89870" tIns="44936" rIns="89870" bIns="449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89870" tIns="44936" rIns="89870" bIns="44936" rtlCol="0" anchor="b"/>
          <a:lstStyle>
            <a:lvl1pPr algn="r">
              <a:defRPr sz="1200"/>
            </a:lvl1pPr>
          </a:lstStyle>
          <a:p>
            <a:fld id="{5694F56B-B12E-465A-AD1D-0FDE01168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430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669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7796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570" indent="-168570"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070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2454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2080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5591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9271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95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na princip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46364" y="3736977"/>
            <a:ext cx="10515600" cy="818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>
          <a:xfrm>
            <a:off x="3184525" y="4914900"/>
            <a:ext cx="5510213" cy="6524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5" name="Picture 4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1013045"/>
            <a:ext cx="1028700" cy="9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1514475" y="1062681"/>
            <a:ext cx="8856963" cy="256634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                    </a:t>
            </a:r>
            <a:b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</a:b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/>
            </a:r>
            <a:b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</a:b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/>
            </a:r>
            <a:b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</a:b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                    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    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/>
                <a:cs typeface="+mj-cs"/>
              </a:rPr>
              <a:t>МИНИСТЕРСТВО ФИНАНСОВ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Times New Roman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/>
                <a:cs typeface="+mn-cs"/>
              </a:rPr>
              <a:t>РЕСПУБЛИКИ МОЛДОВА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/>
                <a:cs typeface="+mj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Calibri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Calibri"/>
                <a:cs typeface="+mj-cs"/>
              </a:rPr>
            </a:b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530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si cont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07191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61607"/>
            <a:ext cx="10515600" cy="20476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Times New Roman"/>
                <a:ea typeface="Times New Roman"/>
              </a:rPr>
              <a:t>                   </a:t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/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                     </a:t>
            </a:r>
            <a:r>
              <a:rPr lang="ru-RU" sz="1200" b="1" dirty="0" smtClean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 smtClean="0">
                <a:latin typeface="+mn-lt"/>
                <a:ea typeface="Times New Roman"/>
              </a:rPr>
              <a:t> </a:t>
            </a:r>
            <a:r>
              <a:rPr lang="ru-RU" sz="1200" dirty="0" smtClean="0">
                <a:latin typeface="+mn-lt"/>
                <a:ea typeface="Calibri"/>
              </a:rPr>
              <a:t/>
            </a:r>
            <a:br>
              <a:rPr lang="ru-RU" sz="1200" dirty="0" smtClean="0">
                <a:latin typeface="+mn-lt"/>
                <a:ea typeface="Calibri"/>
              </a:rPr>
            </a:br>
            <a:r>
              <a:rPr lang="ru-RU" sz="1200" dirty="0" smtClean="0">
                <a:latin typeface="+mn-lt"/>
                <a:ea typeface="Calibri"/>
              </a:rPr>
              <a:t>    </a:t>
            </a:r>
            <a:r>
              <a:rPr lang="ru-RU" sz="1000" dirty="0" smtClean="0">
                <a:latin typeface="+mn-lt"/>
                <a:ea typeface="Calibri"/>
              </a:rPr>
              <a:t>Р</a:t>
            </a:r>
            <a:r>
              <a:rPr lang="ru-RU" sz="1000" dirty="0" smtClean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11" name="Picture 10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45157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si continut in doua coloa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1310048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955472"/>
            <a:ext cx="5181600" cy="31355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955472"/>
            <a:ext cx="5181600" cy="31355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1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92020" y="3014436"/>
            <a:ext cx="3407959" cy="829128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-125628" y="-107090"/>
            <a:ext cx="3404287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Times New Roman"/>
                <a:ea typeface="Times New Roman"/>
              </a:rPr>
              <a:t>                   </a:t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/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                     </a:t>
            </a:r>
            <a:endParaRPr lang="en-US" dirty="0"/>
          </a:p>
        </p:txBody>
      </p:sp>
      <p:pic>
        <p:nvPicPr>
          <p:cNvPr id="18" name="Picture 17" descr="\\172.24.5.75\elex\elexdb\ef8446f35513a8d6aa2308357a268a7e\960750eef232a95a3e3531404a6f90eb"/>
          <p:cNvPicPr/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"/>
          <p:cNvSpPr txBox="1">
            <a:spLocks/>
          </p:cNvSpPr>
          <p:nvPr userDrawn="1"/>
        </p:nvSpPr>
        <p:spPr>
          <a:xfrm>
            <a:off x="-162698" y="0"/>
            <a:ext cx="3404287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Times New Roman"/>
                <a:ea typeface="Times New Roman"/>
              </a:rPr>
              <a:t>                   </a:t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/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                     </a:t>
            </a:r>
            <a:endParaRPr lang="en-US" dirty="0">
              <a:latin typeface="+mn-lt"/>
            </a:endParaRPr>
          </a:p>
        </p:txBody>
      </p:sp>
      <p:sp>
        <p:nvSpPr>
          <p:cNvPr id="20" name="Title 1"/>
          <p:cNvSpPr txBox="1">
            <a:spLocks/>
          </p:cNvSpPr>
          <p:nvPr userDrawn="1"/>
        </p:nvSpPr>
        <p:spPr>
          <a:xfrm>
            <a:off x="-63844" y="-70020"/>
            <a:ext cx="3404287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Times New Roman"/>
                <a:ea typeface="Times New Roman"/>
              </a:rPr>
              <a:t>                   </a:t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/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                     </a:t>
            </a:r>
            <a:r>
              <a:rPr lang="ru-RU" sz="1200" b="1" dirty="0" smtClean="0">
                <a:latin typeface="+mj-lt"/>
                <a:ea typeface="Times New Roman"/>
              </a:rPr>
              <a:t>МИНИСТЕРСТВО ФИНАНСОВ</a:t>
            </a:r>
            <a:r>
              <a:rPr lang="ru-RU" sz="1250" b="1" dirty="0" smtClean="0">
                <a:latin typeface="+mj-lt"/>
                <a:ea typeface="Times New Roman"/>
              </a:rPr>
              <a:t> </a:t>
            </a:r>
            <a:r>
              <a:rPr lang="ru-RU" sz="1200" dirty="0" smtClean="0">
                <a:latin typeface="+mj-lt"/>
                <a:ea typeface="Calibri"/>
              </a:rPr>
              <a:t/>
            </a:r>
            <a:br>
              <a:rPr lang="ru-RU" sz="1200" dirty="0" smtClean="0">
                <a:latin typeface="+mj-lt"/>
                <a:ea typeface="Calibri"/>
              </a:rPr>
            </a:br>
            <a:r>
              <a:rPr lang="ru-RU" sz="1200" dirty="0" smtClean="0">
                <a:latin typeface="+mj-lt"/>
                <a:ea typeface="Calibri"/>
              </a:rPr>
              <a:t>    </a:t>
            </a:r>
            <a:r>
              <a:rPr lang="ru-RU" sz="1000" dirty="0" smtClean="0">
                <a:latin typeface="+mj-lt"/>
                <a:ea typeface="Calibri"/>
              </a:rPr>
              <a:t>Р</a:t>
            </a:r>
            <a:r>
              <a:rPr lang="ru-RU" sz="1000" dirty="0" smtClean="0">
                <a:latin typeface="+mj-lt"/>
                <a:ea typeface="Times New Roman"/>
              </a:rPr>
              <a:t>ЕСПУБЛИКИ МОЛДОВА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7872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2020341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pic>
        <p:nvPicPr>
          <p:cNvPr id="9" name="Picture 8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 txBox="1">
            <a:spLocks/>
          </p:cNvSpPr>
          <p:nvPr userDrawn="1"/>
        </p:nvSpPr>
        <p:spPr>
          <a:xfrm>
            <a:off x="-125628" y="-107090"/>
            <a:ext cx="3404287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Times New Roman"/>
                <a:ea typeface="Times New Roman"/>
              </a:rPr>
              <a:t>                   </a:t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/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                     </a:t>
            </a:r>
            <a:r>
              <a:rPr lang="ru-RU" sz="1200" b="1" dirty="0" smtClean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 smtClean="0">
                <a:latin typeface="+mn-lt"/>
                <a:ea typeface="Times New Roman"/>
              </a:rPr>
              <a:t> </a:t>
            </a:r>
            <a:r>
              <a:rPr lang="ru-RU" sz="1200" dirty="0" smtClean="0">
                <a:latin typeface="+mn-lt"/>
                <a:ea typeface="Calibri"/>
              </a:rPr>
              <a:t/>
            </a:r>
            <a:br>
              <a:rPr lang="ru-RU" sz="1200" dirty="0" smtClean="0">
                <a:latin typeface="+mn-lt"/>
                <a:ea typeface="Calibri"/>
              </a:rPr>
            </a:br>
            <a:r>
              <a:rPr lang="ru-RU" sz="1200" dirty="0" smtClean="0">
                <a:latin typeface="+mn-lt"/>
                <a:ea typeface="Calibri"/>
              </a:rPr>
              <a:t>   </a:t>
            </a:r>
            <a:r>
              <a:rPr lang="ru-RU" sz="1000" dirty="0" smtClean="0">
                <a:latin typeface="+mn-lt"/>
                <a:ea typeface="Calibri"/>
              </a:rPr>
              <a:t>Р</a:t>
            </a:r>
            <a:r>
              <a:rPr lang="ru-RU" sz="1000" dirty="0" smtClean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7008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a cont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Times New Roman"/>
                <a:ea typeface="Times New Roman"/>
              </a:rPr>
              <a:t>                   </a:t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/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                     </a:t>
            </a:r>
            <a:r>
              <a:rPr lang="ru-RU" sz="1200" b="1" dirty="0" smtClean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 smtClean="0">
                <a:latin typeface="+mn-lt"/>
                <a:ea typeface="Times New Roman"/>
              </a:rPr>
              <a:t> </a:t>
            </a:r>
            <a:r>
              <a:rPr lang="ru-RU" sz="1200" dirty="0" smtClean="0">
                <a:latin typeface="+mn-lt"/>
                <a:ea typeface="Calibri"/>
              </a:rPr>
              <a:t/>
            </a:r>
            <a:br>
              <a:rPr lang="ru-RU" sz="1200" dirty="0" smtClean="0">
                <a:latin typeface="+mn-lt"/>
                <a:ea typeface="Calibri"/>
              </a:rPr>
            </a:br>
            <a:r>
              <a:rPr lang="ru-RU" sz="1200" dirty="0" smtClean="0">
                <a:latin typeface="+mn-lt"/>
                <a:ea typeface="Calibri"/>
              </a:rPr>
              <a:t>    </a:t>
            </a:r>
            <a:r>
              <a:rPr lang="ru-RU" sz="1000" dirty="0" smtClean="0">
                <a:latin typeface="+mn-lt"/>
                <a:ea typeface="Calibri"/>
              </a:rPr>
              <a:t>Р</a:t>
            </a:r>
            <a:r>
              <a:rPr lang="ru-RU" sz="1000" dirty="0" smtClean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9" name="Picture 8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84380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ie al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Times New Roman"/>
                <a:ea typeface="Times New Roman"/>
              </a:rPr>
              <a:t>                   </a:t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/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                     </a:t>
            </a:r>
            <a:r>
              <a:rPr lang="ru-RU" sz="1200" b="1" dirty="0" smtClean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 smtClean="0">
                <a:latin typeface="+mn-lt"/>
                <a:ea typeface="Times New Roman"/>
              </a:rPr>
              <a:t> </a:t>
            </a:r>
            <a:r>
              <a:rPr lang="ru-RU" sz="1200" dirty="0" smtClean="0">
                <a:latin typeface="+mn-lt"/>
                <a:ea typeface="Calibri"/>
              </a:rPr>
              <a:t/>
            </a:r>
            <a:br>
              <a:rPr lang="ru-RU" sz="1200" dirty="0" smtClean="0">
                <a:latin typeface="+mn-lt"/>
                <a:ea typeface="Calibri"/>
              </a:rPr>
            </a:br>
            <a:r>
              <a:rPr lang="ru-RU" sz="1200" dirty="0" smtClean="0">
                <a:latin typeface="+mn-lt"/>
                <a:ea typeface="Calibri"/>
              </a:rPr>
              <a:t>    </a:t>
            </a:r>
            <a:r>
              <a:rPr lang="ru-RU" sz="1000" dirty="0" smtClean="0">
                <a:latin typeface="+mn-lt"/>
                <a:ea typeface="Calibri"/>
              </a:rPr>
              <a:t>Р</a:t>
            </a:r>
            <a:r>
              <a:rPr lang="ru-RU" sz="1000" dirty="0" smtClean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3" name="Picture 2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60951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cu continut si sub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9788" y="1401072"/>
            <a:ext cx="3932237" cy="893091"/>
          </a:xfrm>
          <a:prstGeom prst="rect">
            <a:avLst/>
          </a:prstGeom>
        </p:spPr>
        <p:txBody>
          <a:bodyPr anchor="b"/>
          <a:lstStyle>
            <a:lvl1pPr algn="l">
              <a:defRPr sz="3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83188" y="1401073"/>
            <a:ext cx="6172200" cy="469674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32502"/>
            <a:ext cx="3932237" cy="3673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Times New Roman"/>
                <a:ea typeface="Times New Roman"/>
              </a:rPr>
              <a:t>                   </a:t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/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                     </a:t>
            </a:r>
            <a:r>
              <a:rPr lang="ru-RU" sz="1200" b="1" dirty="0" smtClean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 smtClean="0">
                <a:latin typeface="+mn-lt"/>
                <a:ea typeface="Times New Roman"/>
              </a:rPr>
              <a:t> </a:t>
            </a:r>
            <a:r>
              <a:rPr lang="ru-RU" sz="1200" dirty="0" smtClean="0">
                <a:latin typeface="+mn-lt"/>
                <a:ea typeface="Calibri"/>
              </a:rPr>
              <a:t/>
            </a:r>
            <a:br>
              <a:rPr lang="ru-RU" sz="1200" dirty="0" smtClean="0">
                <a:latin typeface="+mn-lt"/>
                <a:ea typeface="Calibri"/>
              </a:rPr>
            </a:br>
            <a:r>
              <a:rPr lang="ru-RU" sz="1200" dirty="0" smtClean="0">
                <a:latin typeface="+mn-lt"/>
                <a:ea typeface="Calibri"/>
              </a:rPr>
              <a:t>    </a:t>
            </a:r>
            <a:r>
              <a:rPr lang="ru-RU" sz="1000" dirty="0" smtClean="0">
                <a:latin typeface="+mn-lt"/>
                <a:ea typeface="Calibri"/>
              </a:rPr>
              <a:t>Р</a:t>
            </a:r>
            <a:r>
              <a:rPr lang="ru-RU" sz="1000" dirty="0" smtClean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17" name="Picture 16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99105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smtClean="0">
                <a:latin typeface="Times New Roman"/>
                <a:ea typeface="Times New Roman"/>
              </a:rPr>
              <a:t>                   </a:t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/>
            </a:r>
            <a:br>
              <a:rPr lang="en-US" sz="1200" b="1" dirty="0" smtClean="0">
                <a:latin typeface="Times New Roman"/>
                <a:ea typeface="Times New Roman"/>
              </a:rPr>
            </a:br>
            <a:r>
              <a:rPr lang="en-US" sz="1200" b="1" dirty="0" smtClean="0">
                <a:latin typeface="Times New Roman"/>
                <a:ea typeface="Times New Roman"/>
              </a:rPr>
              <a:t>                      </a:t>
            </a:r>
            <a:r>
              <a:rPr lang="ru-RU" sz="1200" b="1" dirty="0" smtClean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 smtClean="0">
                <a:latin typeface="+mn-lt"/>
                <a:ea typeface="Times New Roman"/>
              </a:rPr>
              <a:t> </a:t>
            </a:r>
            <a:r>
              <a:rPr lang="ru-RU" sz="1200" dirty="0" smtClean="0">
                <a:latin typeface="+mn-lt"/>
                <a:ea typeface="Calibri"/>
              </a:rPr>
              <a:t/>
            </a:r>
            <a:br>
              <a:rPr lang="ru-RU" sz="1200" dirty="0" smtClean="0">
                <a:latin typeface="+mn-lt"/>
                <a:ea typeface="Calibri"/>
              </a:rPr>
            </a:br>
            <a:r>
              <a:rPr lang="ru-RU" sz="1200" dirty="0" smtClean="0">
                <a:latin typeface="+mn-lt"/>
                <a:ea typeface="Calibri"/>
              </a:rPr>
              <a:t>    </a:t>
            </a:r>
            <a:r>
              <a:rPr lang="ru-RU" sz="1000" dirty="0" smtClean="0">
                <a:latin typeface="+mn-lt"/>
                <a:ea typeface="Calibri"/>
              </a:rPr>
              <a:t>Р</a:t>
            </a:r>
            <a:r>
              <a:rPr lang="ru-RU" sz="1000" dirty="0" smtClean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14" name="Picture 13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47792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856648"/>
            <a:ext cx="12192000" cy="96253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770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5" r:id="rId6"/>
    <p:sldLayoutId id="2147483773" r:id="rId7"/>
    <p:sldLayoutId id="2147483774" r:id="rId8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151164" y="3661179"/>
            <a:ext cx="10515600" cy="1054592"/>
          </a:xfrm>
        </p:spPr>
        <p:txBody>
          <a:bodyPr>
            <a:noAutofit/>
          </a:bodyPr>
          <a:lstStyle/>
          <a:p>
            <a:pPr lvl="0"/>
            <a:r>
              <a:rPr lang="ru-RU" sz="3400" b="1" dirty="0" smtClean="0"/>
              <a:t>Измерение и мониторинг эффективности деятельности Казначейства Республики Молдова</a:t>
            </a:r>
            <a:endParaRPr lang="en-US" sz="3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27006" y="5692877"/>
            <a:ext cx="7627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/>
              <a:t>С</a:t>
            </a:r>
            <a:r>
              <a:rPr lang="ru-RU" sz="2000" b="1" dirty="0"/>
              <a:t>еминар Казначейского Сообщества</a:t>
            </a:r>
          </a:p>
          <a:p>
            <a:pPr algn="ctr"/>
            <a:r>
              <a:rPr lang="ru-RU" sz="2000" b="1" dirty="0"/>
              <a:t> </a:t>
            </a:r>
            <a:r>
              <a:rPr lang="ru-RU" sz="2000" b="1" dirty="0" smtClean="0"/>
              <a:t>Тирана, </a:t>
            </a:r>
            <a:r>
              <a:rPr lang="ru-RU" sz="2000" b="1" dirty="0"/>
              <a:t>А</a:t>
            </a:r>
            <a:r>
              <a:rPr lang="ru-RU" sz="2000" b="1" dirty="0" smtClean="0"/>
              <a:t>лбания, 21-23 май </a:t>
            </a:r>
            <a:r>
              <a:rPr lang="ru-RU" sz="2000" b="1" dirty="0"/>
              <a:t>2018 г. </a:t>
            </a:r>
          </a:p>
        </p:txBody>
      </p:sp>
    </p:spTree>
    <p:extLst>
      <p:ext uri="{BB962C8B-B14F-4D97-AF65-F5344CB8AC3E}">
        <p14:creationId xmlns:p14="http://schemas.microsoft.com/office/powerpoint/2010/main" xmlns="" val="119997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551" y="1032573"/>
            <a:ext cx="11542141" cy="595812"/>
          </a:xfrm>
        </p:spPr>
        <p:txBody>
          <a:bodyPr/>
          <a:lstStyle/>
          <a:p>
            <a:r>
              <a:rPr lang="ru-RU" sz="2000" dirty="0"/>
              <a:t>Программа “Управление публичными </a:t>
            </a:r>
            <a:r>
              <a:rPr lang="ru-RU" sz="2000" dirty="0" smtClean="0"/>
              <a:t>финансами в </a:t>
            </a:r>
            <a:r>
              <a:rPr lang="ru-RU" sz="2000" dirty="0"/>
              <a:t>среднесрочной перспективе (</a:t>
            </a:r>
            <a:r>
              <a:rPr lang="ru-RU" sz="2000" dirty="0" smtClean="0"/>
              <a:t>2018-2020г.)”</a:t>
            </a:r>
            <a:r>
              <a:rPr lang="x-none" sz="2800" dirty="0" smtClean="0"/>
              <a:t/>
            </a:r>
            <a:br>
              <a:rPr lang="x-none" sz="2800" dirty="0" smtClean="0"/>
            </a:br>
            <a:r>
              <a:rPr lang="ru-RU" sz="2000" i="1" dirty="0"/>
              <a:t>Подпрограмма </a:t>
            </a:r>
            <a:r>
              <a:rPr lang="ru-RU" sz="2000" i="1" dirty="0" smtClean="0"/>
              <a:t>“Бюджетно-налоговая политика”</a:t>
            </a:r>
            <a:endParaRPr lang="ru-RU" sz="2000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4899804" y="1"/>
            <a:ext cx="6952889" cy="741872"/>
          </a:xfrm>
        </p:spPr>
        <p:txBody>
          <a:bodyPr/>
          <a:lstStyle/>
          <a:p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Стратегические/операционные </a:t>
            </a:r>
            <a:r>
              <a:rPr lang="ru-RU" sz="2000" b="1" dirty="0" smtClean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документы </a:t>
            </a:r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содержащие </a:t>
            </a:r>
            <a:r>
              <a:rPr lang="ru-RU" sz="2000" b="1" dirty="0" smtClean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ключевые </a:t>
            </a:r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показатели эффективности (КРI) </a:t>
            </a:r>
          </a:p>
          <a:p>
            <a:endParaRPr lang="ru-RU" sz="2000" b="1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6771063"/>
              </p:ext>
            </p:extLst>
          </p:nvPr>
        </p:nvGraphicFramePr>
        <p:xfrm>
          <a:off x="2212258" y="3716592"/>
          <a:ext cx="7108722" cy="2241756"/>
        </p:xfrm>
        <a:graphic>
          <a:graphicData uri="http://schemas.openxmlformats.org/drawingml/2006/table">
            <a:tbl>
              <a:tblPr/>
              <a:tblGrid>
                <a:gridCol w="7108722">
                  <a:extLst>
                    <a:ext uri="{9D8B030D-6E8A-4147-A177-3AD203B41FA5}">
                      <a16:colId xmlns:a16="http://schemas.microsoft.com/office/drawing/2014/main" xmlns="" val="3106741606"/>
                    </a:ext>
                  </a:extLst>
                </a:gridCol>
              </a:tblGrid>
              <a:tr h="22417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1818125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4060056"/>
              </p:ext>
            </p:extLst>
          </p:nvPr>
        </p:nvGraphicFramePr>
        <p:xfrm>
          <a:off x="310551" y="1741119"/>
          <a:ext cx="11749177" cy="5321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7259">
                  <a:extLst>
                    <a:ext uri="{9D8B030D-6E8A-4147-A177-3AD203B41FA5}">
                      <a16:colId xmlns:a16="http://schemas.microsoft.com/office/drawing/2014/main" xmlns="" val="573067281"/>
                    </a:ext>
                  </a:extLst>
                </a:gridCol>
                <a:gridCol w="6298852">
                  <a:extLst>
                    <a:ext uri="{9D8B030D-6E8A-4147-A177-3AD203B41FA5}">
                      <a16:colId xmlns:a16="http://schemas.microsoft.com/office/drawing/2014/main" xmlns="" val="198349824"/>
                    </a:ext>
                  </a:extLst>
                </a:gridCol>
                <a:gridCol w="1563078">
                  <a:extLst>
                    <a:ext uri="{9D8B030D-6E8A-4147-A177-3AD203B41FA5}">
                      <a16:colId xmlns:a16="http://schemas.microsoft.com/office/drawing/2014/main" xmlns="" val="3460100374"/>
                    </a:ext>
                  </a:extLst>
                </a:gridCol>
                <a:gridCol w="1869988">
                  <a:extLst>
                    <a:ext uri="{9D8B030D-6E8A-4147-A177-3AD203B41FA5}">
                      <a16:colId xmlns:a16="http://schemas.microsoft.com/office/drawing/2014/main" xmlns="" val="4231098852"/>
                    </a:ext>
                  </a:extLst>
                </a:gridCol>
              </a:tblGrid>
              <a:tr h="70145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Категория К</a:t>
                      </a:r>
                      <a:r>
                        <a:rPr lang="x-none" b="1" dirty="0" smtClean="0"/>
                        <a:t>PI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KPI </a:t>
                      </a:r>
                      <a:r>
                        <a:rPr lang="ru-RU" b="1" dirty="0" smtClean="0"/>
                        <a:t>для</a:t>
                      </a:r>
                      <a:r>
                        <a:rPr lang="ru-RU" b="1" baseline="0" dirty="0" smtClean="0"/>
                        <a:t> Казначейства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Значение на конец года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 состоянию на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31.12.2017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8106313"/>
                  </a:ext>
                </a:extLst>
              </a:tr>
              <a:tr h="737007">
                <a:tc rowSpan="2">
                  <a:txBody>
                    <a:bodyPr/>
                    <a:lstStyle/>
                    <a:p>
                      <a:r>
                        <a:rPr lang="x-none" dirty="0" smtClean="0"/>
                        <a:t>KPI</a:t>
                      </a:r>
                      <a:r>
                        <a:rPr lang="x-none" baseline="0" dirty="0" smtClean="0"/>
                        <a:t> </a:t>
                      </a:r>
                      <a:r>
                        <a:rPr lang="ru-RU" baseline="0" dirty="0" smtClean="0"/>
                        <a:t>результата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Степень поддерживания квартального лимита общего кассового дефицита центрального Правительства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27,5%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8830739"/>
                  </a:ext>
                </a:extLst>
              </a:tr>
              <a:tr h="421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Удельный</a:t>
                      </a:r>
                      <a:r>
                        <a:rPr lang="ru-RU" baseline="0" dirty="0" smtClean="0"/>
                        <a:t> вес средств НПБ в </a:t>
                      </a:r>
                      <a:r>
                        <a:rPr lang="en-US" baseline="0" dirty="0" smtClean="0"/>
                        <a:t>EK</a:t>
                      </a:r>
                      <a:r>
                        <a:rPr lang="ru-RU" baseline="0" dirty="0" smtClean="0"/>
                        <a:t>С МФ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98,2%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0630210"/>
                  </a:ext>
                </a:extLst>
              </a:tr>
              <a:tr h="1368727">
                <a:tc rowSpan="3">
                  <a:txBody>
                    <a:bodyPr/>
                    <a:lstStyle/>
                    <a:p>
                      <a:pPr marL="0" lvl="1" indent="0" algn="l"/>
                      <a:r>
                        <a:rPr lang="x-none" dirty="0" smtClean="0"/>
                        <a:t>KPI </a:t>
                      </a:r>
                      <a:r>
                        <a:rPr lang="ru-RU" dirty="0" smtClean="0"/>
                        <a:t>продукта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</a:t>
                      </a:r>
                      <a:r>
                        <a:rPr lang="ru-RU" baseline="0" dirty="0" smtClean="0"/>
                        <a:t> приказов по разработке и актуализации нормативных документов по кассовому исполнению, бухучету и отчетности  национального публичного бюджета через казначейскую систему  МФ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0347955"/>
                  </a:ext>
                </a:extLst>
              </a:tr>
              <a:tr h="578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разработанных оперативных прогнозов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1067994"/>
                  </a:ext>
                </a:extLst>
              </a:tr>
              <a:tr h="564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Годовой отчет по исполнению НПБ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6948252"/>
                  </a:ext>
                </a:extLst>
              </a:tr>
              <a:tr h="737007">
                <a:tc>
                  <a:txBody>
                    <a:bodyPr/>
                    <a:lstStyle/>
                    <a:p>
                      <a:r>
                        <a:rPr lang="x-none" dirty="0" smtClean="0"/>
                        <a:t>KPI</a:t>
                      </a:r>
                      <a:r>
                        <a:rPr lang="ru-RU" dirty="0" smtClean="0"/>
                        <a:t> эффективности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Удельный вес отчетов об исполнение бюджетов представленными учреждениями в срок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r>
                        <a:rPr lang="x-none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92,5%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5571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92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989" y="931375"/>
            <a:ext cx="11574049" cy="645293"/>
          </a:xfrm>
        </p:spPr>
        <p:txBody>
          <a:bodyPr/>
          <a:lstStyle/>
          <a:p>
            <a:r>
              <a:rPr lang="ru-RU" sz="2000" dirty="0"/>
              <a:t>Программа “Управление публичными </a:t>
            </a:r>
            <a:r>
              <a:rPr lang="ru-RU" sz="2000" dirty="0" smtClean="0"/>
              <a:t>финансами в </a:t>
            </a:r>
            <a:r>
              <a:rPr lang="ru-RU" sz="2000" dirty="0"/>
              <a:t>среднесрочной перспективе (2018-2020 </a:t>
            </a:r>
            <a:r>
              <a:rPr lang="ru-RU" sz="2000" dirty="0" smtClean="0"/>
              <a:t>г.)”</a:t>
            </a:r>
            <a:r>
              <a:rPr lang="x-none" sz="2000" dirty="0" smtClean="0"/>
              <a:t/>
            </a:r>
            <a:br>
              <a:rPr lang="x-none" sz="2000" dirty="0" smtClean="0"/>
            </a:br>
            <a:r>
              <a:rPr lang="ru-RU" sz="2000" i="1" dirty="0"/>
              <a:t>Подпрограмма </a:t>
            </a:r>
            <a:r>
              <a:rPr lang="ru-RU" sz="2000" i="1" dirty="0" smtClean="0"/>
              <a:t>“Исполнение и отчетность национального </a:t>
            </a:r>
            <a:r>
              <a:rPr lang="ru-RU" sz="2000" i="1" dirty="0"/>
              <a:t>публичного бюджета”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4899804" y="1"/>
            <a:ext cx="6952889" cy="741872"/>
          </a:xfrm>
        </p:spPr>
        <p:txBody>
          <a:bodyPr/>
          <a:lstStyle/>
          <a:p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Стратегические/операционные документы и содержащие в них ключевые показатели эффективности (КРI) </a:t>
            </a:r>
          </a:p>
          <a:p>
            <a:endParaRPr lang="ru-RU" sz="2000" b="1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803848"/>
              </p:ext>
            </p:extLst>
          </p:nvPr>
        </p:nvGraphicFramePr>
        <p:xfrm>
          <a:off x="838200" y="1605517"/>
          <a:ext cx="10515600" cy="5158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4882">
                  <a:extLst>
                    <a:ext uri="{9D8B030D-6E8A-4147-A177-3AD203B41FA5}">
                      <a16:colId xmlns:a16="http://schemas.microsoft.com/office/drawing/2014/main" xmlns="" val="3166715220"/>
                    </a:ext>
                  </a:extLst>
                </a:gridCol>
                <a:gridCol w="4828053">
                  <a:extLst>
                    <a:ext uri="{9D8B030D-6E8A-4147-A177-3AD203B41FA5}">
                      <a16:colId xmlns:a16="http://schemas.microsoft.com/office/drawing/2014/main" xmlns="" val="65482547"/>
                    </a:ext>
                  </a:extLst>
                </a:gridCol>
                <a:gridCol w="1782609">
                  <a:extLst>
                    <a:ext uri="{9D8B030D-6E8A-4147-A177-3AD203B41FA5}">
                      <a16:colId xmlns:a16="http://schemas.microsoft.com/office/drawing/2014/main" xmlns="" val="3253355144"/>
                    </a:ext>
                  </a:extLst>
                </a:gridCol>
                <a:gridCol w="1820056">
                  <a:extLst>
                    <a:ext uri="{9D8B030D-6E8A-4147-A177-3AD203B41FA5}">
                      <a16:colId xmlns:a16="http://schemas.microsoft.com/office/drawing/2014/main" xmlns="" val="2842331578"/>
                    </a:ext>
                  </a:extLst>
                </a:gridCol>
              </a:tblGrid>
              <a:tr h="82075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Категория К</a:t>
                      </a:r>
                      <a:r>
                        <a:rPr lang="x-none" b="1" dirty="0" smtClean="0"/>
                        <a:t>PI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KPI </a:t>
                      </a:r>
                      <a:r>
                        <a:rPr lang="ru-RU" b="1" dirty="0" smtClean="0"/>
                        <a:t>для</a:t>
                      </a:r>
                      <a:r>
                        <a:rPr lang="ru-RU" b="1" baseline="0" dirty="0" smtClean="0"/>
                        <a:t> Казначейства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Значение на конец года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 состоянию на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31.12.2017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04144"/>
                  </a:ext>
                </a:extLst>
              </a:tr>
              <a:tr h="353221">
                <a:tc rowSpan="4">
                  <a:txBody>
                    <a:bodyPr/>
                    <a:lstStyle/>
                    <a:p>
                      <a:r>
                        <a:rPr lang="x-none" dirty="0" smtClean="0"/>
                        <a:t>KPI </a:t>
                      </a:r>
                      <a:r>
                        <a:rPr lang="ru-RU" dirty="0" smtClean="0"/>
                        <a:t>результата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Степень исполнения доходов госбюджета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100,5%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4869676"/>
                  </a:ext>
                </a:extLst>
              </a:tr>
              <a:tr h="406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Степень исполнения расходов госбюджета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93,9%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652546"/>
                  </a:ext>
                </a:extLst>
              </a:tr>
              <a:tr h="6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Степень исполнения доходов местных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бюджетов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99,2%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38387118"/>
                  </a:ext>
                </a:extLst>
              </a:tr>
              <a:tr h="6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Степень исполнения расходов местных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бюджетов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89%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8027049"/>
                  </a:ext>
                </a:extLst>
              </a:tr>
              <a:tr h="353221">
                <a:tc rowSpan="3">
                  <a:txBody>
                    <a:bodyPr/>
                    <a:lstStyle/>
                    <a:p>
                      <a:r>
                        <a:rPr lang="x-none" dirty="0" smtClean="0"/>
                        <a:t>KPI </a:t>
                      </a:r>
                      <a:r>
                        <a:rPr lang="ru-RU" dirty="0" smtClean="0"/>
                        <a:t>продукта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зарегистрированных договоров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192740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243346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5593070"/>
                  </a:ext>
                </a:extLst>
              </a:tr>
              <a:tr h="3532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обработанных банковских выписок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94965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280168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2185450"/>
                  </a:ext>
                </a:extLst>
              </a:tr>
              <a:tr h="6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авторизированных платежных документов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2664350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1637330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57534"/>
                  </a:ext>
                </a:extLst>
              </a:tr>
              <a:tr h="870956">
                <a:tc>
                  <a:txBody>
                    <a:bodyPr/>
                    <a:lstStyle/>
                    <a:p>
                      <a:r>
                        <a:rPr lang="x-none" dirty="0" smtClean="0"/>
                        <a:t>KPI </a:t>
                      </a:r>
                      <a:r>
                        <a:rPr lang="ru-RU" dirty="0" smtClean="0"/>
                        <a:t>эффективности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Среднее число операций на одного сотрудника регионального Казначейства для</a:t>
                      </a:r>
                      <a:r>
                        <a:rPr lang="ru-RU" baseline="0" dirty="0" smtClean="0"/>
                        <a:t> обработки ежедневных документов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6133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98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83412"/>
            <a:ext cx="10721196" cy="859054"/>
          </a:xfrm>
        </p:spPr>
        <p:txBody>
          <a:bodyPr/>
          <a:lstStyle/>
          <a:p>
            <a:r>
              <a:rPr lang="ru-RU" sz="2800" dirty="0"/>
              <a:t>Программа “Управление государственным</a:t>
            </a:r>
            <a:br>
              <a:rPr lang="ru-RU" sz="2800" dirty="0"/>
            </a:br>
            <a:r>
              <a:rPr lang="ru-RU" sz="2800" dirty="0"/>
              <a:t>долгом в среднесрочной перспективе (2018-2020 годы)”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574" y="1842466"/>
            <a:ext cx="11395082" cy="624689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Основная цель - </a:t>
            </a:r>
            <a:r>
              <a:rPr lang="ru-RU" sz="2000" dirty="0" smtClean="0"/>
              <a:t>обеспечение </a:t>
            </a:r>
            <a:r>
              <a:rPr lang="ru-RU" sz="2000" dirty="0"/>
              <a:t>финансовых потребностей государственного бюджета на приемлемом уровне расходов в среднесрочном и долгосрочном периоде в условиях ограничения </a:t>
            </a:r>
            <a:r>
              <a:rPr lang="ru-RU" sz="2000" dirty="0" smtClean="0"/>
              <a:t>сопутствующих</a:t>
            </a:r>
            <a:r>
              <a:rPr lang="en-US" sz="2000" dirty="0" smtClean="0"/>
              <a:t> </a:t>
            </a:r>
            <a:r>
              <a:rPr lang="ru-RU" sz="2000" dirty="0" smtClean="0"/>
              <a:t>рисков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4680857" y="60096"/>
            <a:ext cx="7162800" cy="544061"/>
          </a:xfrm>
        </p:spPr>
        <p:txBody>
          <a:bodyPr/>
          <a:lstStyle/>
          <a:p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Стратегические/операционные документы и содержащие в них ключевые показатели эффективности (КРI) 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095" y="2824864"/>
            <a:ext cx="11205301" cy="403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371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07191"/>
            <a:ext cx="10504714" cy="544061"/>
          </a:xfrm>
        </p:spPr>
        <p:txBody>
          <a:bodyPr/>
          <a:lstStyle/>
          <a:p>
            <a:r>
              <a:rPr lang="ru-RU" dirty="0" err="1"/>
              <a:t>Mетодика</a:t>
            </a:r>
            <a:r>
              <a:rPr lang="ru-RU" dirty="0"/>
              <a:t> оценки эффективности управления долгом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02971"/>
            <a:ext cx="11255830" cy="413657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DeMPA</a:t>
            </a:r>
            <a:r>
              <a:rPr lang="ru-RU" sz="2400" b="1" dirty="0" smtClean="0"/>
              <a:t> </a:t>
            </a:r>
            <a:r>
              <a:rPr lang="ru-RU" sz="2200" dirty="0" smtClean="0"/>
              <a:t>-  это методология оценки эффективности управления государственным долгом посредством всеобъемлющего набора показателей, охватывающих весь спектр функций управления государственным долгом.</a:t>
            </a:r>
            <a:endParaRPr lang="en-US" sz="2200" dirty="0" smtClean="0"/>
          </a:p>
          <a:p>
            <a:pPr marL="0" indent="0" algn="just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000" dirty="0" smtClean="0"/>
              <a:t>14 показателей долговой эффективности наряду с методологией оценки 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/>
              <a:t>в</a:t>
            </a:r>
            <a:r>
              <a:rPr lang="ru-RU" sz="2000" dirty="0" smtClean="0"/>
              <a:t>ыявляем сильные                                                    разрабатываем инструкции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 smtClean="0"/>
              <a:t>и слабые   стороны                                                    </a:t>
            </a:r>
            <a:r>
              <a:rPr lang="ru-RU" sz="2000" dirty="0"/>
              <a:t>улучшаем процессы</a:t>
            </a:r>
          </a:p>
          <a:p>
            <a:pPr marL="0" indent="0">
              <a:lnSpc>
                <a:spcPct val="100000"/>
              </a:lnSpc>
              <a:buNone/>
            </a:pPr>
            <a:endParaRPr lang="ru-RU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5054252" y="132347"/>
            <a:ext cx="7021285" cy="490903"/>
          </a:xfrm>
        </p:spPr>
        <p:txBody>
          <a:bodyPr/>
          <a:lstStyle/>
          <a:p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Подходы и инструменты используемые для измерения и мониторинга эффективности</a:t>
            </a:r>
          </a:p>
          <a:p>
            <a:endParaRPr lang="ru-RU" sz="2000" b="1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1235" y="3071859"/>
            <a:ext cx="1993565" cy="204233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6846" y="5114196"/>
            <a:ext cx="957155" cy="34140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368076" y="3244334"/>
            <a:ext cx="1455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инструмент</a:t>
            </a:r>
          </a:p>
        </p:txBody>
      </p:sp>
    </p:spTree>
    <p:extLst>
      <p:ext uri="{BB962C8B-B14F-4D97-AF65-F5344CB8AC3E}">
        <p14:creationId xmlns:p14="http://schemas.microsoft.com/office/powerpoint/2010/main" xmlns="" val="41275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4539"/>
            <a:ext cx="10515600" cy="419385"/>
          </a:xfrm>
        </p:spPr>
        <p:txBody>
          <a:bodyPr/>
          <a:lstStyle/>
          <a:p>
            <a:r>
              <a:rPr lang="ru-RU" sz="2000" dirty="0"/>
              <a:t>PI22- “Просроченная задолженность по расходам”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3924"/>
            <a:ext cx="10515600" cy="445926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000" i="1" dirty="0" smtClean="0"/>
              <a:t>Компонент 22.1 </a:t>
            </a:r>
            <a:r>
              <a:rPr lang="ru-RU" sz="2000" i="1" dirty="0"/>
              <a:t>Н</a:t>
            </a:r>
            <a:r>
              <a:rPr lang="ru-RU" sz="2000" i="1" dirty="0" smtClean="0"/>
              <a:t>акопленная задолженность по расходам              </a:t>
            </a:r>
            <a:r>
              <a:rPr lang="x-none" sz="2000" i="1" smtClean="0"/>
              <a:t>                  </a:t>
            </a:r>
            <a:r>
              <a:rPr lang="ru-RU" sz="2000" i="1" smtClean="0"/>
              <a:t> </a:t>
            </a:r>
            <a:r>
              <a:rPr lang="ru-RU" sz="1600" i="1" dirty="0" err="1" smtClean="0"/>
              <a:t>млн.лей</a:t>
            </a:r>
            <a:r>
              <a:rPr lang="x-none" sz="1600" i="1" dirty="0" smtClean="0"/>
              <a:t> </a:t>
            </a:r>
            <a:endParaRPr lang="x-none" sz="2000" i="1" dirty="0"/>
          </a:p>
          <a:p>
            <a:endParaRPr lang="x-none" sz="2000" i="1" dirty="0" smtClean="0"/>
          </a:p>
          <a:p>
            <a:endParaRPr lang="x-none" sz="2000" i="1" dirty="0"/>
          </a:p>
          <a:p>
            <a:endParaRPr lang="x-none" sz="2000" i="1" dirty="0" smtClean="0"/>
          </a:p>
          <a:p>
            <a:endParaRPr lang="ru-RU" sz="2000" i="1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6348413" y="60097"/>
            <a:ext cx="5476157" cy="451854"/>
          </a:xfrm>
        </p:spPr>
        <p:txBody>
          <a:bodyPr/>
          <a:lstStyle/>
          <a:p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Результаты самооценки показателя эффективности PEFA PI22</a:t>
            </a:r>
          </a:p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1711252"/>
              </p:ext>
            </p:extLst>
          </p:nvPr>
        </p:nvGraphicFramePr>
        <p:xfrm>
          <a:off x="564687" y="1803309"/>
          <a:ext cx="11259883" cy="5236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5743">
                  <a:extLst>
                    <a:ext uri="{9D8B030D-6E8A-4147-A177-3AD203B41FA5}">
                      <a16:colId xmlns:a16="http://schemas.microsoft.com/office/drawing/2014/main" xmlns="" val="3898119063"/>
                    </a:ext>
                  </a:extLst>
                </a:gridCol>
                <a:gridCol w="1884261">
                  <a:extLst>
                    <a:ext uri="{9D8B030D-6E8A-4147-A177-3AD203B41FA5}">
                      <a16:colId xmlns:a16="http://schemas.microsoft.com/office/drawing/2014/main" xmlns="" val="1108878950"/>
                    </a:ext>
                  </a:extLst>
                </a:gridCol>
                <a:gridCol w="1498221">
                  <a:extLst>
                    <a:ext uri="{9D8B030D-6E8A-4147-A177-3AD203B41FA5}">
                      <a16:colId xmlns:a16="http://schemas.microsoft.com/office/drawing/2014/main" xmlns="" val="2342220777"/>
                    </a:ext>
                  </a:extLst>
                </a:gridCol>
                <a:gridCol w="1541721">
                  <a:extLst>
                    <a:ext uri="{9D8B030D-6E8A-4147-A177-3AD203B41FA5}">
                      <a16:colId xmlns:a16="http://schemas.microsoft.com/office/drawing/2014/main" xmlns="" val="3341953424"/>
                    </a:ext>
                  </a:extLst>
                </a:gridCol>
                <a:gridCol w="1619320">
                  <a:extLst>
                    <a:ext uri="{9D8B030D-6E8A-4147-A177-3AD203B41FA5}">
                      <a16:colId xmlns:a16="http://schemas.microsoft.com/office/drawing/2014/main" xmlns="" val="1849200822"/>
                    </a:ext>
                  </a:extLst>
                </a:gridCol>
                <a:gridCol w="1050617">
                  <a:extLst>
                    <a:ext uri="{9D8B030D-6E8A-4147-A177-3AD203B41FA5}">
                      <a16:colId xmlns:a16="http://schemas.microsoft.com/office/drawing/2014/main" xmlns="" val="3280198555"/>
                    </a:ext>
                  </a:extLst>
                </a:gridCol>
              </a:tblGrid>
              <a:tr h="701041"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ysClr val="windowText" lastClr="000000"/>
                          </a:solidFill>
                        </a:rPr>
                        <a:t>Уровень</a:t>
                      </a:r>
                      <a:r>
                        <a:rPr lang="ru-RU" sz="2000" i="0" baseline="0" dirty="0" smtClean="0">
                          <a:solidFill>
                            <a:sysClr val="windowText" lastClr="000000"/>
                          </a:solidFill>
                        </a:rPr>
                        <a:t> бюджета</a:t>
                      </a:r>
                      <a:endParaRPr lang="ru-RU" sz="2000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Показатели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2015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2016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2017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ysClr val="windowText" lastClr="000000"/>
                          </a:solidFill>
                        </a:rPr>
                        <a:t>Рейтинг </a:t>
                      </a:r>
                      <a:endParaRPr lang="ru-RU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7820150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Госбюджет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расходы 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23750,4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24784,5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26945,1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2433271"/>
                  </a:ext>
                </a:extLst>
              </a:tr>
              <a:tr h="38214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i="0" dirty="0" err="1" smtClean="0">
                          <a:solidFill>
                            <a:sysClr val="windowText" lastClr="000000"/>
                          </a:solidFill>
                        </a:rPr>
                        <a:t>пр.задолжен</a:t>
                      </a:r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657,7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13,6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2,6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1691564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Бюджет гос. социального страхования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расходы 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13490,2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14964,7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17614,5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8980556"/>
                  </a:ext>
                </a:extLst>
              </a:tr>
              <a:tr h="34662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i="0" dirty="0" err="1" smtClean="0">
                          <a:solidFill>
                            <a:sysClr val="windowText" lastClr="000000"/>
                          </a:solidFill>
                        </a:rPr>
                        <a:t>пр.задолжен</a:t>
                      </a:r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0071827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Фонды обязательного медицинского страхования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расходы 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>
                          <a:solidFill>
                            <a:sysClr val="windowText" lastClr="000000"/>
                          </a:solidFill>
                        </a:rPr>
                        <a:t>5132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5673,5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6260,8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7160641"/>
                  </a:ext>
                </a:extLst>
              </a:tr>
              <a:tr h="433809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i="0" dirty="0" err="1" smtClean="0">
                          <a:solidFill>
                            <a:sysClr val="windowText" lastClr="000000"/>
                          </a:solidFill>
                        </a:rPr>
                        <a:t>пр.задолжен</a:t>
                      </a:r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9572295"/>
                  </a:ext>
                </a:extLst>
              </a:tr>
              <a:tr h="640081">
                <a:tc rowSpan="3"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</a:rPr>
                        <a:t>Бюджет центрального правительства</a:t>
                      </a: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всего расходов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423</a:t>
                      </a:r>
                      <a:r>
                        <a:rPr lang="x-none" dirty="0" smtClean="0">
                          <a:solidFill>
                            <a:sysClr val="windowText" lastClr="000000"/>
                          </a:solidFill>
                        </a:rPr>
                        <a:t>72</a:t>
                      </a:r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,6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45422,7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50820,4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0766785"/>
                  </a:ext>
                </a:extLst>
              </a:tr>
              <a:tr h="667723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всего</a:t>
                      </a:r>
                      <a:r>
                        <a:rPr lang="ru-RU" i="0" baseline="0" dirty="0" smtClean="0">
                          <a:solidFill>
                            <a:sysClr val="windowText" lastClr="000000"/>
                          </a:solidFill>
                        </a:rPr>
                        <a:t> пр. задолженность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657,7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13,6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2,6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635762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ysClr val="windowText" lastClr="000000"/>
                          </a:solidFill>
                        </a:rPr>
                        <a:t>оценка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1,6%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0,03%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solidFill>
                            <a:sysClr val="windowText" lastClr="000000"/>
                          </a:solidFill>
                        </a:rPr>
                        <a:t>0,01%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1213738"/>
                  </a:ext>
                </a:extLst>
              </a:tr>
              <a:tr h="582459">
                <a:tc gridSpan="6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4068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6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041377"/>
            <a:ext cx="10515600" cy="1325563"/>
          </a:xfrm>
        </p:spPr>
        <p:txBody>
          <a:bodyPr/>
          <a:lstStyle/>
          <a:p>
            <a:r>
              <a:rPr lang="ru-RU" sz="2000" dirty="0"/>
              <a:t>PI22- “Просроченная задолженность по расходам</a:t>
            </a:r>
            <a:r>
              <a:rPr lang="ru-RU" sz="2000" dirty="0" smtClean="0"/>
              <a:t>”</a:t>
            </a:r>
            <a:br>
              <a:rPr lang="ru-RU" sz="2000" dirty="0" smtClean="0"/>
            </a:br>
            <a:r>
              <a:rPr lang="ru-R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Компонент </a:t>
            </a:r>
            <a:r>
              <a:rPr lang="ru-RU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22.2 Мониторинг по просроченной задолженности по расходам</a:t>
            </a:r>
            <a:br>
              <a:rPr lang="ru-RU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ru-RU" sz="2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812" y="1741820"/>
            <a:ext cx="10898373" cy="46145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i="1" dirty="0" smtClean="0"/>
              <a:t>Бух. учет - по </a:t>
            </a:r>
            <a:r>
              <a:rPr lang="ru-RU" sz="2000" i="1" dirty="0"/>
              <a:t>каждому типу </a:t>
            </a:r>
            <a:r>
              <a:rPr lang="ru-RU" sz="2000" i="1" dirty="0" smtClean="0"/>
              <a:t>просроченной задолженности, по </a:t>
            </a:r>
            <a:r>
              <a:rPr lang="ru-RU" sz="2000" i="1" dirty="0"/>
              <a:t>первичному документу, с указанием даты возникновения и </a:t>
            </a:r>
            <a:r>
              <a:rPr lang="ru-RU" sz="2000" i="1" dirty="0" smtClean="0"/>
              <a:t>ее погашения.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i="1" dirty="0" smtClean="0"/>
              <a:t>Ежемесячный отчет </a:t>
            </a:r>
            <a:r>
              <a:rPr lang="ru-RU" sz="2000" i="1" dirty="0"/>
              <a:t>о состоянии </a:t>
            </a:r>
            <a:r>
              <a:rPr lang="ru-RU" sz="2000" i="1" dirty="0" smtClean="0"/>
              <a:t>накопленной просроченной задолженности</a:t>
            </a:r>
            <a:r>
              <a:rPr lang="en-US" sz="2000" i="1" dirty="0" smtClean="0"/>
              <a:t>:</a:t>
            </a:r>
            <a:endParaRPr lang="ru-RU" sz="2000" i="1" dirty="0" smtClean="0"/>
          </a:p>
          <a:p>
            <a:pPr marL="0" indent="0" algn="just">
              <a:buNone/>
            </a:pPr>
            <a:r>
              <a:rPr lang="ru-RU" sz="2000" i="1" dirty="0" smtClean="0"/>
              <a:t>- </a:t>
            </a:r>
            <a:r>
              <a:rPr lang="ru-RU" sz="2000" i="1" dirty="0" smtClean="0">
                <a:solidFill>
                  <a:srgbClr val="FF0000"/>
                </a:solidFill>
              </a:rPr>
              <a:t>до </a:t>
            </a:r>
            <a:r>
              <a:rPr lang="ru-RU" sz="2000" i="1" dirty="0">
                <a:solidFill>
                  <a:srgbClr val="FF0000"/>
                </a:solidFill>
              </a:rPr>
              <a:t>10 числа месяца</a:t>
            </a:r>
            <a:r>
              <a:rPr lang="ru-RU" sz="2000" i="1" dirty="0"/>
              <a:t>, </a:t>
            </a:r>
            <a:r>
              <a:rPr lang="ru-RU" sz="2000" i="1" dirty="0">
                <a:solidFill>
                  <a:srgbClr val="FF0000"/>
                </a:solidFill>
              </a:rPr>
              <a:t>следующего за отчетным </a:t>
            </a:r>
            <a:r>
              <a:rPr lang="ru-RU" sz="2000" i="1" dirty="0" smtClean="0">
                <a:solidFill>
                  <a:srgbClr val="FF0000"/>
                </a:solidFill>
              </a:rPr>
              <a:t>периодом,  ежемесячно </a:t>
            </a:r>
            <a:r>
              <a:rPr lang="ru-RU" sz="2000" i="1" dirty="0" smtClean="0"/>
              <a:t>отчет</a:t>
            </a:r>
            <a:r>
              <a:rPr lang="ru-RU" sz="2000" i="1" dirty="0" smtClean="0">
                <a:solidFill>
                  <a:srgbClr val="FF0000"/>
                </a:solidFill>
              </a:rPr>
              <a:t> </a:t>
            </a:r>
            <a:r>
              <a:rPr lang="ru-RU" sz="2000" i="1" dirty="0" smtClean="0"/>
              <a:t>вводится бюджетными учреждениями в </a:t>
            </a:r>
            <a:r>
              <a:rPr lang="ru-RU" sz="2000" i="1" dirty="0"/>
              <a:t>и</a:t>
            </a:r>
            <a:r>
              <a:rPr lang="ru-RU" sz="2000" i="1" dirty="0" smtClean="0"/>
              <a:t>нформационную систему МФ.</a:t>
            </a:r>
          </a:p>
          <a:p>
            <a:pPr marL="0" indent="0" algn="just">
              <a:buNone/>
            </a:pPr>
            <a:r>
              <a:rPr lang="ru-RU" sz="2000" i="1" dirty="0" smtClean="0"/>
              <a:t>- </a:t>
            </a:r>
            <a:r>
              <a:rPr lang="ru-RU" sz="2000" i="1" dirty="0" smtClean="0">
                <a:solidFill>
                  <a:srgbClr val="FF0000"/>
                </a:solidFill>
              </a:rPr>
              <a:t>до </a:t>
            </a:r>
            <a:r>
              <a:rPr lang="ru-RU" sz="2000" i="1" dirty="0">
                <a:solidFill>
                  <a:srgbClr val="FF0000"/>
                </a:solidFill>
              </a:rPr>
              <a:t>15 числа каждого </a:t>
            </a:r>
            <a:r>
              <a:rPr lang="ru-RU" sz="2000" i="1" dirty="0" smtClean="0">
                <a:solidFill>
                  <a:srgbClr val="FF0000"/>
                </a:solidFill>
              </a:rPr>
              <a:t>месяца</a:t>
            </a:r>
            <a:r>
              <a:rPr lang="ru-RU" sz="2000" i="1" dirty="0" smtClean="0"/>
              <a:t>, Государственное Казначейство обеспечивает </a:t>
            </a:r>
            <a:r>
              <a:rPr lang="ru-RU" sz="2000" i="1" dirty="0"/>
              <a:t>принятие и обобщение </a:t>
            </a:r>
            <a:r>
              <a:rPr lang="ru-RU" sz="2000" i="1" dirty="0" smtClean="0"/>
              <a:t>отчетов.</a:t>
            </a:r>
            <a:endParaRPr lang="ru-RU" sz="2000" i="1" dirty="0"/>
          </a:p>
          <a:p>
            <a:pPr algn="just">
              <a:buFontTx/>
              <a:buChar char="-"/>
            </a:pPr>
            <a:r>
              <a:rPr lang="ru-RU" sz="2000" i="1" dirty="0" smtClean="0">
                <a:solidFill>
                  <a:srgbClr val="FF0000"/>
                </a:solidFill>
              </a:rPr>
              <a:t>до 18 числа </a:t>
            </a:r>
            <a:r>
              <a:rPr lang="ru-RU" sz="2000" i="1" dirty="0">
                <a:solidFill>
                  <a:srgbClr val="FF0000"/>
                </a:solidFill>
              </a:rPr>
              <a:t>каждого </a:t>
            </a:r>
            <a:r>
              <a:rPr lang="ru-RU" sz="2000" i="1" dirty="0" smtClean="0">
                <a:solidFill>
                  <a:srgbClr val="FF0000"/>
                </a:solidFill>
              </a:rPr>
              <a:t>месяца</a:t>
            </a:r>
            <a:r>
              <a:rPr lang="ru-RU" sz="2000" i="1" dirty="0" smtClean="0"/>
              <a:t>, отраслевые финансовые управления анализируют информацию и предоставляют </a:t>
            </a:r>
            <a:r>
              <a:rPr lang="ru-RU" sz="2000" i="1" dirty="0"/>
              <a:t>руководству </a:t>
            </a:r>
            <a:r>
              <a:rPr lang="ru-RU" sz="2000" i="1" dirty="0" smtClean="0"/>
              <a:t>МФ </a:t>
            </a:r>
            <a:r>
              <a:rPr lang="ru-RU" sz="2000" i="1" dirty="0"/>
              <a:t>конкретные предложения по уменьшению </a:t>
            </a:r>
            <a:r>
              <a:rPr lang="ru-RU" sz="2000" i="1" dirty="0" smtClean="0"/>
              <a:t>просроченной задолженности, </a:t>
            </a:r>
            <a:r>
              <a:rPr lang="ru-RU" sz="2000" i="1" dirty="0"/>
              <a:t>накопленные по контролируемым </a:t>
            </a:r>
            <a:r>
              <a:rPr lang="ru-RU" sz="2000" i="1" dirty="0" smtClean="0"/>
              <a:t>отраслям.</a:t>
            </a:r>
            <a:endParaRPr lang="en-US" sz="2000" i="1" dirty="0" smtClean="0"/>
          </a:p>
          <a:p>
            <a:pPr algn="just">
              <a:buFontTx/>
              <a:buChar char="-"/>
            </a:pPr>
            <a:endParaRPr lang="ru-RU" sz="2000" i="1" dirty="0" smtClean="0"/>
          </a:p>
          <a:p>
            <a:pPr marL="0" indent="0" algn="ctr">
              <a:buNone/>
            </a:pPr>
            <a:r>
              <a:rPr lang="ru-RU" sz="2000" i="1" dirty="0" smtClean="0"/>
              <a:t>САМООЦЕНКА</a:t>
            </a:r>
          </a:p>
          <a:p>
            <a:pPr marL="0" indent="0">
              <a:buNone/>
            </a:pPr>
            <a:r>
              <a:rPr lang="ru-RU" sz="2000" i="1" dirty="0">
                <a:solidFill>
                  <a:srgbClr val="7030A0"/>
                </a:solidFill>
              </a:rPr>
              <a:t>Компонент 22.2 Мониторинг по просроченной задолженности по </a:t>
            </a:r>
            <a:r>
              <a:rPr lang="ru-RU" sz="2000" i="1" dirty="0" smtClean="0">
                <a:solidFill>
                  <a:srgbClr val="7030A0"/>
                </a:solidFill>
              </a:rPr>
              <a:t>расходам  </a:t>
            </a:r>
            <a:r>
              <a:rPr lang="ru-RU" sz="2000" i="1" dirty="0" smtClean="0"/>
              <a:t>- </a:t>
            </a:r>
            <a:r>
              <a:rPr lang="ru-RU" sz="2000" i="1" dirty="0" smtClean="0">
                <a:solidFill>
                  <a:srgbClr val="FF0000"/>
                </a:solidFill>
              </a:rPr>
              <a:t>А</a:t>
            </a:r>
            <a:endParaRPr lang="ru-RU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i="1" dirty="0" smtClean="0">
                <a:solidFill>
                  <a:srgbClr val="7030A0"/>
                </a:solidFill>
              </a:rPr>
              <a:t>Показатель эффективности </a:t>
            </a:r>
            <a:r>
              <a:rPr lang="x-none" sz="2000" i="1" dirty="0" smtClean="0">
                <a:solidFill>
                  <a:srgbClr val="7030A0"/>
                </a:solidFill>
              </a:rPr>
              <a:t>PEFA </a:t>
            </a:r>
            <a:r>
              <a:rPr lang="ru-RU" sz="2000" i="1" dirty="0" smtClean="0">
                <a:solidFill>
                  <a:srgbClr val="7030A0"/>
                </a:solidFill>
              </a:rPr>
              <a:t>PI22- Просроченная </a:t>
            </a:r>
            <a:r>
              <a:rPr lang="ru-RU" sz="2000" i="1" dirty="0">
                <a:solidFill>
                  <a:srgbClr val="7030A0"/>
                </a:solidFill>
              </a:rPr>
              <a:t>задолженность по </a:t>
            </a:r>
            <a:r>
              <a:rPr lang="ru-RU" sz="2000" i="1" dirty="0" smtClean="0">
                <a:solidFill>
                  <a:srgbClr val="7030A0"/>
                </a:solidFill>
              </a:rPr>
              <a:t>расходам -</a:t>
            </a:r>
            <a:r>
              <a:rPr lang="ru-RU" sz="2000" i="1" dirty="0" smtClean="0"/>
              <a:t> </a:t>
            </a:r>
            <a:r>
              <a:rPr lang="ru-RU" sz="2000" i="1" dirty="0" smtClean="0">
                <a:solidFill>
                  <a:srgbClr val="FF0000"/>
                </a:solidFill>
              </a:rPr>
              <a:t>А</a:t>
            </a:r>
            <a:r>
              <a:rPr lang="ru-RU" sz="2000" i="1" dirty="0"/>
              <a:t/>
            </a:r>
            <a:br>
              <a:rPr lang="ru-RU" sz="2000" i="1" dirty="0"/>
            </a:br>
            <a:endParaRPr lang="ru-RU" sz="2000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6348413" y="60096"/>
            <a:ext cx="5496257" cy="343387"/>
          </a:xfrm>
        </p:spPr>
        <p:txBody>
          <a:bodyPr/>
          <a:lstStyle/>
          <a:p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Результаты самооценки показателя эффективности PEFA PI22</a:t>
            </a:r>
          </a:p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39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7161"/>
            <a:ext cx="10515600" cy="1325563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</a:t>
            </a:r>
            <a:r>
              <a:rPr lang="ru-RU" dirty="0"/>
              <a:t>ЗА ВНИМАНИЕ!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2016" y="1999110"/>
            <a:ext cx="5652794" cy="4170095"/>
          </a:xfrm>
        </p:spPr>
      </p:pic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512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re">
  <a:themeElements>
    <a:clrScheme name="Ministerul Finantelor Schema">
      <a:dk1>
        <a:sysClr val="windowText" lastClr="000000"/>
      </a:dk1>
      <a:lt1>
        <a:sysClr val="window" lastClr="FFFFFF"/>
      </a:lt1>
      <a:dk2>
        <a:srgbClr val="44546A"/>
      </a:dk2>
      <a:lt2>
        <a:srgbClr val="F2F2F2"/>
      </a:lt2>
      <a:accent1>
        <a:srgbClr val="333378"/>
      </a:accent1>
      <a:accent2>
        <a:srgbClr val="FFD200"/>
      </a:accent2>
      <a:accent3>
        <a:srgbClr val="A6A6A6"/>
      </a:accent3>
      <a:accent4>
        <a:srgbClr val="B07E51"/>
      </a:accent4>
      <a:accent5>
        <a:srgbClr val="007A50"/>
      </a:accent5>
      <a:accent6>
        <a:srgbClr val="CC082F"/>
      </a:accent6>
      <a:hlink>
        <a:srgbClr val="0563C1"/>
      </a:hlink>
      <a:folHlink>
        <a:srgbClr val="954F72"/>
      </a:folHlink>
    </a:clrScheme>
    <a:fontScheme name="Другая 2">
      <a:majorFont>
        <a:latin typeface="Lato Semibold"/>
        <a:ea typeface=""/>
        <a:cs typeface=""/>
      </a:majorFont>
      <a:minorFont>
        <a:latin typeface="La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re" id="{2B64AD4B-DADF-4F43-A171-EE0F37CBA64B}" vid="{039E39F5-2A9F-4B66-8B01-699A053806B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prezentare</Template>
  <TotalTime>14827</TotalTime>
  <Words>565</Words>
  <Application>Microsoft Office PowerPoint</Application>
  <PresentationFormat>Custom</PresentationFormat>
  <Paragraphs>158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prezentare</vt:lpstr>
      <vt:lpstr>Измерение и мониторинг эффективности деятельности Казначейства Республики Молдова</vt:lpstr>
      <vt:lpstr>Программа “Управление публичными финансами в среднесрочной перспективе (2018-2020г.)” Подпрограмма “Бюджетно-налоговая политика”</vt:lpstr>
      <vt:lpstr>Программа “Управление публичными финансами в среднесрочной перспективе (2018-2020 г.)” Подпрограмма “Исполнение и отчетность национального публичного бюджета”</vt:lpstr>
      <vt:lpstr>Программа “Управление государственным долгом в среднесрочной перспективе (2018-2020 годы)”</vt:lpstr>
      <vt:lpstr>Mетодика оценки эффективности управления долгом </vt:lpstr>
      <vt:lpstr>PI22- “Просроченная задолженность по расходам”</vt:lpstr>
      <vt:lpstr>PI22- “Просроченная задолженность по расходам” Компонент 22.2 Мониторинг по просроченной задолженности по расходам </vt:lpstr>
      <vt:lpstr> СПАСИБО ЗА ВНИМАНИЕ!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Valoarea banilor într-un sistem modern</dc:title>
  <dc:creator>nicolaucri</dc:creator>
  <cp:lastModifiedBy>Пользователь</cp:lastModifiedBy>
  <cp:revision>563</cp:revision>
  <cp:lastPrinted>2018-05-14T05:25:30Z</cp:lastPrinted>
  <dcterms:created xsi:type="dcterms:W3CDTF">2017-07-06T11:56:25Z</dcterms:created>
  <dcterms:modified xsi:type="dcterms:W3CDTF">2018-05-20T09:15:11Z</dcterms:modified>
</cp:coreProperties>
</file>