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9" autoAdjust="0"/>
    <p:restoredTop sz="94698" autoAdjust="0"/>
  </p:normalViewPr>
  <p:slideViewPr>
    <p:cSldViewPr>
      <p:cViewPr varScale="1">
        <p:scale>
          <a:sx n="67" d="100"/>
          <a:sy n="67" d="100"/>
        </p:scale>
        <p:origin x="60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AD2B8-C28B-44C3-BA60-57CEB1FFE6A0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14177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B0AED-5513-43DD-9773-2F62EFDF67BF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53520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1F09F-399D-46EA-BE70-C564B6821894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4837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6A23A-F2AA-4521-998C-9FA5CC221C6A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795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83C5C-7CEF-479D-815C-269A863577B9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9217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D4D62-F539-4F0C-84B0-6F4E6A759AA3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3743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F2242-A37B-425E-9AB6-C31EFFF0714F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8845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423A8-827F-4EA4-BA68-1020CFFD8F1A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211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DF4F5-479C-4040-90F4-3C9826289B92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22127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F57AB-A42B-4DEC-B07D-7A164F7CF7B9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0363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1E00F-5717-4EB3-90C8-65F21F02E9C5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6038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927D9F-C8AB-4D8C-859B-C98A854DEB51}" type="slidenum">
              <a:rPr lang="sl-SI"/>
              <a:pPr/>
              <a:t>‹#›</a:t>
            </a:fld>
            <a:endParaRPr lang="sl-SI"/>
          </a:p>
        </p:txBody>
      </p:sp>
      <p:sp>
        <p:nvSpPr>
          <p:cNvPr id="8" name="TextBox 7"/>
          <p:cNvSpPr txBox="1"/>
          <p:nvPr/>
        </p:nvSpPr>
        <p:spPr>
          <a:xfrm>
            <a:off x="962025" y="708025"/>
            <a:ext cx="1936750" cy="2127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838"/>
              </a:lnSpc>
            </a:pPr>
            <a:r>
              <a:rPr lang="sl-SI" sz="700">
                <a:solidFill>
                  <a:schemeClr val="tx2"/>
                </a:solidFill>
                <a:latin typeface="Republika" pitchFamily="2" charset="-18"/>
              </a:rPr>
              <a:t>REPUBLIKA SLOVENIJA</a:t>
            </a:r>
            <a:endParaRPr lang="hr-HR" sz="700">
              <a:solidFill>
                <a:schemeClr val="tx2"/>
              </a:solidFill>
              <a:latin typeface="Republika" pitchFamily="2" charset="-18"/>
            </a:endParaRPr>
          </a:p>
          <a:p>
            <a:pPr>
              <a:lnSpc>
                <a:spcPts val="838"/>
              </a:lnSpc>
            </a:pPr>
            <a:r>
              <a:rPr lang="sl-SI" sz="700" b="1">
                <a:solidFill>
                  <a:schemeClr val="tx2"/>
                </a:solidFill>
                <a:latin typeface="Republika" pitchFamily="2" charset="-18"/>
              </a:rPr>
              <a:t>MINISTARSTVO JAVNE UPRAVE</a:t>
            </a:r>
            <a:endParaRPr lang="hr-HR" sz="700" b="1">
              <a:solidFill>
                <a:schemeClr val="tx2"/>
              </a:solidFill>
              <a:latin typeface="Republika" pitchFamily="2" charset="-18"/>
            </a:endParaRPr>
          </a:p>
        </p:txBody>
      </p:sp>
      <p:pic>
        <p:nvPicPr>
          <p:cNvPr id="1032" name="Picture 8" descr="grb moder za 10 pt.wmf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638300"/>
            <a:ext cx="7272337" cy="14306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t/>
            </a:r>
            <a:br/>
            <a:r>
              <a:rPr lang="sl-SI" sz="2800" b="1" dirty="0" smtClean="0"/>
              <a:t>SLOVENSKA JAVNA UPRAVA</a:t>
            </a:r>
            <a:r>
              <a:t/>
            </a:r>
            <a:br/>
            <a:r>
              <a:rPr lang="sl-SI" sz="2800" b="1" dirty="0" smtClean="0"/>
              <a:t>- struktura i sustav</a:t>
            </a:r>
            <a:endParaRPr lang="hr-HR" sz="2800" b="1" dirty="0">
              <a:solidFill>
                <a:schemeClr val="bg2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900113" y="3717032"/>
            <a:ext cx="7283450" cy="21598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lang="sl-SI" sz="2000" b="1" dirty="0" smtClean="0"/>
              <a:t>Barbara Koželj Sladič</a:t>
            </a:r>
          </a:p>
          <a:p>
            <a:pPr marL="0" indent="0" algn="ctr">
              <a:buNone/>
            </a:pPr>
            <a:r>
              <a:rPr lang="en-US" sz="2000" b="1" dirty="0" smtClean="0"/>
              <a:t>Uprava za javni sektor</a:t>
            </a:r>
          </a:p>
          <a:p>
            <a:pPr marL="0" indent="0">
              <a:buNone/>
            </a:pPr>
            <a:endParaRPr lang="hr-HR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sl-SI" sz="2000" b="1" dirty="0" smtClean="0"/>
              <a:t>DRŽAVNI SLUŽBENICI</a:t>
            </a:r>
            <a:endParaRPr lang="hr-HR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sz="1800" dirty="0" smtClean="0"/>
              <a:t>Državni službenik = osoba zaposlena u javnom sektoru</a:t>
            </a:r>
            <a:endParaRPr lang="hr-HR" sz="1800" dirty="0" smtClean="0"/>
          </a:p>
          <a:p>
            <a:pPr algn="ctr">
              <a:buFontTx/>
              <a:buNone/>
            </a:pPr>
            <a:endParaRPr lang="hr-HR" sz="1800" dirty="0" smtClean="0"/>
          </a:p>
          <a:p>
            <a:pPr>
              <a:buFontTx/>
              <a:buNone/>
            </a:pPr>
            <a:r>
              <a:rPr lang="sl-SI" sz="1800" dirty="0" smtClean="0"/>
              <a:t>DRŽAVNI SLUŽBENICI U JAVNOJ UPRAVI</a:t>
            </a:r>
          </a:p>
          <a:p>
            <a:pPr>
              <a:buFontTx/>
              <a:buNone/>
            </a:pPr>
            <a:endParaRPr lang="hr-HR" sz="1800" dirty="0" smtClean="0"/>
          </a:p>
          <a:p>
            <a:r>
              <a:rPr sz="1800" b="1" dirty="0" smtClean="0"/>
              <a:t>SLUŽBENICI</a:t>
            </a:r>
            <a:r>
              <a:rPr sz="1800" dirty="0" smtClean="0"/>
              <a:t>: izvršavaju javne zadatke u skladu s funkcijom</a:t>
            </a:r>
            <a:endParaRPr lang="hr-HR" sz="1800" dirty="0" smtClean="0"/>
          </a:p>
          <a:p>
            <a:r>
              <a:rPr sz="1800" b="1" dirty="0" smtClean="0"/>
              <a:t>ADMINISTRATIVNO-TEHNIČKO OSOBLJE</a:t>
            </a:r>
            <a:r>
              <a:rPr sz="1800" dirty="0" smtClean="0"/>
              <a:t>:</a:t>
            </a:r>
            <a:r>
              <a:rPr sz="1800" dirty="0"/>
              <a:t/>
            </a:r>
            <a:br>
              <a:rPr sz="1800" dirty="0"/>
            </a:br>
            <a:r>
              <a:rPr sz="1800" dirty="0" smtClean="0"/>
              <a:t>pomoćni poslovi</a:t>
            </a:r>
          </a:p>
          <a:p>
            <a:r>
              <a:rPr sz="1800" b="1" dirty="0" smtClean="0"/>
              <a:t>DRŽAVNI SLUŽBENICI NA VISOKOM POLOŽAJU</a:t>
            </a:r>
            <a:r>
              <a:rPr sz="1800" dirty="0" smtClean="0"/>
              <a:t>:</a:t>
            </a:r>
          </a:p>
          <a:p>
            <a:pPr lvl="1"/>
            <a:r>
              <a:rPr lang="en-GB" sz="1800" dirty="0" smtClean="0"/>
              <a:t>glavni direktor</a:t>
            </a:r>
          </a:p>
          <a:p>
            <a:pPr lvl="1"/>
            <a:r>
              <a:rPr lang="en-GB" sz="1800" dirty="0" smtClean="0"/>
              <a:t>glavni tajnik</a:t>
            </a:r>
          </a:p>
          <a:p>
            <a:pPr lvl="1"/>
            <a:r>
              <a:rPr lang="en-GB" sz="1800" dirty="0" smtClean="0"/>
              <a:t>direktor tijela u sklopu ministarstva</a:t>
            </a:r>
          </a:p>
          <a:p>
            <a:pPr lvl="1"/>
            <a:r>
              <a:rPr lang="en-GB" sz="1800" dirty="0" smtClean="0"/>
              <a:t>direktor državnog ureda</a:t>
            </a:r>
          </a:p>
          <a:p>
            <a:pPr lvl="1"/>
            <a:r>
              <a:rPr lang="en-GB" sz="1800" dirty="0" smtClean="0"/>
              <a:t>upravitelj upravne jedinice</a:t>
            </a:r>
          </a:p>
          <a:p>
            <a:pPr marL="0" indent="0">
              <a:buNone/>
            </a:pP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42486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/>
          <a:lstStyle/>
          <a:p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sl-SI" sz="2000" b="1" dirty="0" smtClean="0"/>
              <a:t>ZAPOŠLJAVANJE</a:t>
            </a:r>
            <a:endParaRPr lang="hr-HR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endParaRPr lang="hr-HR" sz="1800" b="1" dirty="0" smtClean="0"/>
          </a:p>
          <a:p>
            <a:r>
              <a:rPr lang="en-GB" sz="1800" b="1" dirty="0" smtClean="0"/>
              <a:t>Ustav Republike Slovenije (članak 122.):</a:t>
            </a:r>
          </a:p>
          <a:p>
            <a:pPr>
              <a:buFontTx/>
              <a:buNone/>
            </a:pPr>
            <a:r>
              <a:rPr sz="1800" dirty="0" smtClean="0"/>
              <a:t>     Zapošljavanje u službi uprave moguće je samo putem javnog natječaja</a:t>
            </a:r>
            <a:endParaRPr lang="hr-HR" sz="1800" dirty="0" smtClean="0"/>
          </a:p>
          <a:p>
            <a:pPr>
              <a:buFontTx/>
              <a:buNone/>
            </a:pPr>
            <a:endParaRPr lang="hr-HR" sz="1800" dirty="0" smtClean="0"/>
          </a:p>
          <a:p>
            <a:r>
              <a:rPr lang="en-GB" sz="1800" b="1" dirty="0" smtClean="0"/>
              <a:t>Zakon o državnim službenicima </a:t>
            </a:r>
          </a:p>
          <a:p>
            <a:pPr>
              <a:buFontTx/>
              <a:buNone/>
            </a:pPr>
            <a:r>
              <a:rPr sz="1800" dirty="0" smtClean="0"/>
              <a:t>     </a:t>
            </a:r>
            <a:r>
              <a:rPr lang="en-GB" sz="1800" dirty="0" smtClean="0"/>
              <a:t>Službeno glasilo br. 63/07, 65/08, 69/08 i 40/12)</a:t>
            </a:r>
          </a:p>
          <a:p>
            <a:pPr>
              <a:buFont typeface="Wingdings" pitchFamily="2" charset="2"/>
              <a:buChar char="v"/>
            </a:pPr>
            <a:r>
              <a:rPr lang="en-GB" sz="1800" dirty="0" smtClean="0"/>
              <a:t>     Zapošljavanje službenika provodi se putem javnog natječaja</a:t>
            </a:r>
          </a:p>
          <a:p>
            <a:pPr>
              <a:buFont typeface="Wingdings" pitchFamily="2" charset="2"/>
              <a:buChar char="v"/>
            </a:pPr>
            <a:r>
              <a:rPr lang="en-GB" sz="1800" dirty="0" smtClean="0"/>
              <a:t>     Zapošljavanje na administrativno-tehničko radno mjesto provodi se      </a:t>
            </a:r>
          </a:p>
          <a:p>
            <a:pPr>
              <a:buFont typeface="Wingdings" pitchFamily="2" charset="2"/>
              <a:buNone/>
            </a:pPr>
            <a:r>
              <a:rPr lang="en-GB" sz="1800" dirty="0" smtClean="0"/>
              <a:t>           sukladno propisima koji reguliraju opće zapošljavanje</a:t>
            </a:r>
          </a:p>
          <a:p>
            <a:pPr marL="0" indent="0">
              <a:buNone/>
            </a:pP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96102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87208" y="-275303"/>
            <a:ext cx="8229600" cy="908720"/>
          </a:xfrm>
        </p:spPr>
        <p:txBody>
          <a:bodyPr/>
          <a:lstStyle/>
          <a:p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sl-SI" sz="2000" b="1" dirty="0" smtClean="0">
                <a:solidFill>
                  <a:schemeClr val="tx2"/>
                </a:solidFill>
              </a:rPr>
              <a:t>JAVNI NATJEČAJ</a:t>
            </a:r>
            <a:endParaRPr lang="hr-HR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sz="1800" dirty="0" smtClean="0">
              <a:solidFill>
                <a:schemeClr val="tx1"/>
              </a:solidFill>
            </a:endParaRPr>
          </a:p>
          <a:p>
            <a:endParaRPr lang="hr-HR" sz="1800" dirty="0"/>
          </a:p>
          <a:p>
            <a:pPr>
              <a:buFont typeface="Wingdings" pitchFamily="2" charset="2"/>
              <a:buChar char="v"/>
            </a:pPr>
            <a:r>
              <a:rPr sz="1800" dirty="0" smtClean="0"/>
              <a:t>Objava slobodnih radnih mjesta </a:t>
            </a:r>
            <a:endParaRPr lang="hr-HR" sz="1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sz="1800" dirty="0" smtClean="0"/>
              <a:t>Razuman rok za podnošenje prijava</a:t>
            </a:r>
            <a:endParaRPr lang="hr-HR" sz="1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sz="1800" dirty="0" smtClean="0"/>
              <a:t>Postupak odabira prema prethodno definiranim kriterijima </a:t>
            </a:r>
            <a:endParaRPr lang="hr-HR" sz="1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sz="1800" dirty="0" smtClean="0"/>
              <a:t>Obrazloženje odluke </a:t>
            </a:r>
            <a:endParaRPr lang="hr-HR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l-SI" sz="1800" b="1" dirty="0" smtClean="0"/>
              <a:t>Postupak:</a:t>
            </a:r>
            <a:r>
              <a:rPr sz="1800" dirty="0" smtClean="0"/>
              <a:t> </a:t>
            </a:r>
            <a:endParaRPr lang="hr-HR" sz="1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sz="1800" dirty="0" smtClean="0"/>
              <a:t>povjerenstvo za provedbu natječaja provodi postupak odabira</a:t>
            </a:r>
            <a:endParaRPr lang="hr-HR" sz="1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sz="1800" dirty="0" smtClean="0"/>
              <a:t>kandidati koji nisu odabrani imaju pravo podnijeti žalbu povjerenstvu za žalbe</a:t>
            </a:r>
            <a:endParaRPr lang="hr-HR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 </a:t>
            </a:r>
            <a:endParaRPr lang="hr-HR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109941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/>
          <a:lstStyle/>
          <a:p>
            <a:r>
              <a:rPr dirty="0"/>
              <a:t/>
            </a:r>
            <a:br>
              <a:rPr dirty="0"/>
            </a:br>
            <a:r>
              <a:rPr lang="en-GB" sz="2000" b="1" dirty="0" smtClean="0"/>
              <a:t>POSEBNI JAVNI NATJEČAJ</a:t>
            </a:r>
            <a:r>
              <a:rPr dirty="0" smtClean="0"/>
              <a:t> </a:t>
            </a:r>
            <a:endParaRPr lang="hr-HR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sz="1800" dirty="0" smtClean="0"/>
              <a:t>Javni natječaj koji provodi posebno povjerenstvo za provedbu natječaja, čije članove imenuje Vijeće službenika u svakom pojedinačnom slučaju za </a:t>
            </a:r>
            <a:r>
              <a:rPr sz="1800" b="1" dirty="0" err="1" smtClean="0"/>
              <a:t>državne</a:t>
            </a:r>
            <a:r>
              <a:rPr sz="1800" b="1" dirty="0" smtClean="0"/>
              <a:t> </a:t>
            </a:r>
            <a:r>
              <a:rPr sz="1800" b="1" dirty="0" err="1" smtClean="0"/>
              <a:t>službenike</a:t>
            </a:r>
            <a:r>
              <a:rPr sz="1800" b="1" dirty="0" smtClean="0"/>
              <a:t> </a:t>
            </a:r>
            <a:r>
              <a:rPr sz="1800" b="1" dirty="0" err="1" smtClean="0"/>
              <a:t>na</a:t>
            </a:r>
            <a:r>
              <a:rPr sz="1800" b="1" dirty="0" smtClean="0"/>
              <a:t> visokom položaju</a:t>
            </a:r>
            <a:endParaRPr lang="hr-HR" sz="1800" dirty="0" smtClean="0"/>
          </a:p>
          <a:p>
            <a:pPr>
              <a:lnSpc>
                <a:spcPct val="80000"/>
              </a:lnSpc>
            </a:pPr>
            <a:endParaRPr lang="hr-HR" sz="1800" dirty="0" smtClean="0"/>
          </a:p>
          <a:p>
            <a:pPr>
              <a:lnSpc>
                <a:spcPct val="80000"/>
              </a:lnSpc>
            </a:pPr>
            <a:r>
              <a:rPr lang="en-GB" sz="1800" dirty="0" smtClean="0"/>
              <a:t>Vijeće službenika</a:t>
            </a:r>
            <a:endParaRPr lang="hr-HR" sz="1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sz="1800" dirty="0" smtClean="0"/>
              <a:t>          </a:t>
            </a:r>
            <a:r>
              <a:rPr lang="en-US" sz="1800" dirty="0" smtClean="0"/>
              <a:t>Posebno nezavisno tijelo </a:t>
            </a:r>
            <a:endParaRPr lang="hr-HR" sz="1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sl-SI" sz="1800" dirty="0" smtClean="0"/>
              <a:t>         </a:t>
            </a:r>
            <a:r>
              <a:rPr sz="1800" dirty="0" smtClean="0"/>
              <a:t>12 članova koje na 6 godina imenuje</a:t>
            </a:r>
            <a:r>
              <a:rPr lang="en-US" sz="1800" dirty="0" smtClean="0"/>
              <a:t> </a:t>
            </a:r>
            <a:endParaRPr lang="hr-HR" sz="1800" dirty="0" smtClean="0"/>
          </a:p>
          <a:p>
            <a:pPr>
              <a:lnSpc>
                <a:spcPct val="80000"/>
              </a:lnSpc>
              <a:buFontTx/>
              <a:buNone/>
            </a:pPr>
            <a:endParaRPr lang="hr-HR" sz="1800" dirty="0" smtClean="0"/>
          </a:p>
          <a:p>
            <a:pPr lvl="1">
              <a:lnSpc>
                <a:spcPct val="80000"/>
              </a:lnSpc>
            </a:pPr>
            <a:r>
              <a:rPr lang="sl-SI" sz="1800" dirty="0" smtClean="0"/>
              <a:t>vlada (4)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reprezentativni sindikati (3)</a:t>
            </a:r>
            <a:endParaRPr lang="hr-HR" sz="1800" dirty="0" smtClean="0"/>
          </a:p>
          <a:p>
            <a:pPr lvl="1">
              <a:lnSpc>
                <a:spcPct val="80000"/>
              </a:lnSpc>
            </a:pPr>
            <a:r>
              <a:rPr lang="en-US" sz="1800" dirty="0" smtClean="0"/>
              <a:t>predsjednik Republike (3 među stručnjacima javnog sektora)</a:t>
            </a:r>
            <a:endParaRPr lang="hr-HR" sz="1800" dirty="0" smtClean="0"/>
          </a:p>
          <a:p>
            <a:pPr lvl="1">
              <a:lnSpc>
                <a:spcPct val="80000"/>
              </a:lnSpc>
            </a:pPr>
            <a:r>
              <a:rPr lang="en-US" sz="1800" dirty="0" smtClean="0"/>
              <a:t>koje odabiru službenici s prvorazrednim titulama (3)</a:t>
            </a:r>
          </a:p>
          <a:p>
            <a:pPr lvl="1">
              <a:lnSpc>
                <a:spcPct val="80000"/>
              </a:lnSpc>
            </a:pPr>
            <a:endParaRPr lang="hr-HR" sz="1800" dirty="0" smtClean="0"/>
          </a:p>
          <a:p>
            <a:pPr>
              <a:lnSpc>
                <a:spcPct val="80000"/>
              </a:lnSpc>
            </a:pPr>
            <a:endParaRPr lang="hr-HR" sz="1800" dirty="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dirty="0" smtClean="0"/>
              <a:t>KONAČNA ODLUKA U NADLEŽNOSTI JE </a:t>
            </a:r>
            <a:endParaRPr lang="hr-HR" sz="1800" dirty="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dirty="0" smtClean="0"/>
              <a:t>OSOBE KOJOJ JE SLUŽBENIK NA ODREĐENOJ FUNKCIJI ODGOVORAN  </a:t>
            </a:r>
            <a:endParaRPr lang="hr-HR" sz="1800" dirty="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sz="1800" dirty="0" smtClean="0"/>
              <a:t>U PITANJU (ministar, glavni tajnik ili premijer)</a:t>
            </a:r>
          </a:p>
          <a:p>
            <a:pPr marL="0" indent="0">
              <a:buNone/>
            </a:pP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67954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sl-SI" sz="2000" b="1" dirty="0" smtClean="0"/>
              <a:t>JAVNI SEKTOR</a:t>
            </a:r>
            <a:r>
              <a:rPr dirty="0" smtClean="0"/>
              <a:t> </a:t>
            </a:r>
            <a:endParaRPr lang="hr-HR" sz="2000" dirty="0" smtClean="0"/>
          </a:p>
          <a:p>
            <a:pPr algn="ctr">
              <a:buFontTx/>
              <a:buNone/>
            </a:pPr>
            <a:r>
              <a:rPr lang="en-GB" sz="2000" b="1" dirty="0" smtClean="0"/>
              <a:t>(157.000 državnih službenika)</a:t>
            </a:r>
            <a:r>
              <a:rPr dirty="0" smtClean="0"/>
              <a:t> </a:t>
            </a:r>
          </a:p>
          <a:p>
            <a:pPr>
              <a:buFontTx/>
              <a:buNone/>
            </a:pPr>
            <a:endParaRPr lang="hr-HR" sz="2000" dirty="0" smtClean="0"/>
          </a:p>
          <a:p>
            <a:pPr>
              <a:buFontTx/>
              <a:buNone/>
            </a:pPr>
            <a:r>
              <a:rPr lang="sl-SI" sz="2000" b="1" dirty="0" smtClean="0"/>
              <a:t>JAVNA UPRAVA +</a:t>
            </a:r>
          </a:p>
          <a:p>
            <a:pPr>
              <a:buFontTx/>
              <a:buNone/>
            </a:pPr>
            <a:endParaRPr lang="hr-HR" sz="2000" dirty="0" smtClean="0"/>
          </a:p>
          <a:p>
            <a:r>
              <a:rPr dirty="0" smtClean="0"/>
              <a:t> </a:t>
            </a:r>
            <a:r>
              <a:rPr lang="en-GB" sz="2000" dirty="0" smtClean="0"/>
              <a:t>sredstva javnog sektora </a:t>
            </a:r>
            <a:endParaRPr lang="hr-HR" sz="2000" dirty="0" smtClean="0"/>
          </a:p>
          <a:p>
            <a:r>
              <a:rPr dirty="0" smtClean="0"/>
              <a:t> </a:t>
            </a:r>
            <a:r>
              <a:rPr lang="en-GB" sz="2000" dirty="0" smtClean="0"/>
              <a:t>ustanove i komercijalne ustanove javnog sektora</a:t>
            </a:r>
          </a:p>
          <a:p>
            <a:r>
              <a:rPr dirty="0" smtClean="0"/>
              <a:t> </a:t>
            </a:r>
            <a:r>
              <a:rPr lang="en-GB" sz="2000" dirty="0" smtClean="0"/>
              <a:t>ostali subjekti javnog prava koji su neizravni korisnici proračunskih sredstava države ili nižih razina vlasti</a:t>
            </a:r>
            <a:endParaRPr lang="hr-HR" sz="2000" dirty="0" smtClean="0"/>
          </a:p>
          <a:p>
            <a:pPr marL="0" indent="0">
              <a:buNone/>
            </a:pP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01852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sz="2000" b="1" dirty="0" smtClean="0"/>
              <a:t>JAVNA UPRAVA </a:t>
            </a:r>
          </a:p>
          <a:p>
            <a:pPr algn="ctr">
              <a:buFont typeface="Arial" pitchFamily="34" charset="0"/>
              <a:buChar char="•"/>
            </a:pPr>
            <a:endParaRPr lang="hr-HR" sz="2000" dirty="0" smtClean="0"/>
          </a:p>
          <a:p>
            <a:pPr marL="0" indent="0" algn="ctr">
              <a:buNone/>
            </a:pPr>
            <a:endParaRPr lang="hr-HR" sz="2000" dirty="0" smtClean="0"/>
          </a:p>
          <a:p>
            <a:pPr>
              <a:buFont typeface="Arial" pitchFamily="34" charset="0"/>
              <a:buChar char="•"/>
            </a:pPr>
            <a:r>
              <a:rPr sz="2000" b="1" dirty="0" smtClean="0"/>
              <a:t>DRŽAVNA UPRAVA </a:t>
            </a:r>
            <a:r>
              <a:rPr sz="2000" dirty="0" smtClean="0"/>
              <a:t>(ministarstva, tijela u sklopu ministarstava, državni uredi i upravne jedinice)</a:t>
            </a:r>
            <a:r>
              <a:rPr lang="sl-SI" sz="2000" dirty="0" smtClean="0"/>
              <a:t> </a:t>
            </a:r>
            <a:endParaRPr lang="hr-HR" sz="2000" b="1" dirty="0" smtClean="0"/>
          </a:p>
          <a:p>
            <a:pPr>
              <a:buFont typeface="Arial" pitchFamily="34" charset="0"/>
              <a:buChar char="•"/>
            </a:pPr>
            <a:endParaRPr lang="hr-HR" sz="2000" dirty="0" smtClean="0"/>
          </a:p>
          <a:p>
            <a:pPr>
              <a:buFont typeface="Arial" pitchFamily="34" charset="0"/>
              <a:buChar char="•"/>
            </a:pPr>
            <a:r>
              <a:rPr sz="2000" b="1" dirty="0" smtClean="0"/>
              <a:t>OSTALA DRŽAVNA TIJELA</a:t>
            </a:r>
            <a:r>
              <a:rPr sz="2000" dirty="0" smtClean="0"/>
              <a:t> (Narodna skupština, Narodno vijeće, Ustavni sud, Revizijski sud, Komisija za suzbijanje korupcije, pučki pravobranitelj, sudska tijela)</a:t>
            </a:r>
            <a:endParaRPr lang="hr-HR" sz="2000" dirty="0" smtClean="0"/>
          </a:p>
          <a:p>
            <a:pPr>
              <a:buFont typeface="Arial" pitchFamily="34" charset="0"/>
              <a:buChar char="•"/>
            </a:pPr>
            <a:endParaRPr lang="hr-HR" sz="2000" dirty="0" smtClean="0"/>
          </a:p>
          <a:p>
            <a:pPr>
              <a:buFont typeface="Arial" pitchFamily="34" charset="0"/>
              <a:buChar char="•"/>
            </a:pPr>
            <a:r>
              <a:rPr lang="sl-SI" sz="2000" b="1" dirty="0" smtClean="0"/>
              <a:t>LOKALNA SAMOUPRAVA</a:t>
            </a:r>
          </a:p>
          <a:p>
            <a:pPr marL="0" indent="0">
              <a:buNone/>
            </a:pPr>
            <a:r>
              <a:rPr sz="2000" dirty="0" smtClean="0"/>
              <a:t> </a:t>
            </a:r>
            <a:r>
              <a:rPr lang="sl-SI" sz="2000" dirty="0" smtClean="0"/>
              <a:t>     212 općina</a:t>
            </a:r>
            <a:endParaRPr lang="hr-HR" sz="2000" dirty="0" smtClean="0"/>
          </a:p>
          <a:p>
            <a:pPr marL="0" indent="0">
              <a:buNone/>
            </a:pP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308774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40966"/>
          </a:xfrm>
        </p:spPr>
        <p:txBody>
          <a:bodyPr/>
          <a:lstStyle/>
          <a:p>
            <a:r>
              <a:rPr dirty="0"/>
              <a:t/>
            </a:r>
            <a:br>
              <a:rPr dirty="0"/>
            </a:br>
            <a:r>
              <a:rPr lang="sl-SI" sz="2000" b="1" dirty="0" smtClean="0"/>
              <a:t>ZADACI </a:t>
            </a:r>
            <a:r>
              <a:rPr sz="2000" dirty="0"/>
              <a:t/>
            </a:r>
            <a:br>
              <a:rPr sz="2000" dirty="0"/>
            </a:br>
            <a:r>
              <a:rPr lang="sl-SI" sz="2000" b="1" dirty="0" smtClean="0"/>
              <a:t>DRŽAVNE UPRAVE</a:t>
            </a:r>
            <a:r>
              <a:rPr sz="2000" dirty="0"/>
              <a:t/>
            </a:r>
            <a:br>
              <a:rPr sz="2000" dirty="0"/>
            </a:br>
            <a:endParaRPr lang="hr-HR" sz="2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GB" sz="1800" b="1" dirty="0" smtClean="0"/>
              <a:t>Zakon o javnoj upravi</a:t>
            </a:r>
            <a:r>
              <a:rPr sz="1800" dirty="0"/>
              <a:t/>
            </a:r>
            <a:br>
              <a:rPr sz="1800" dirty="0"/>
            </a:br>
            <a:r>
              <a:rPr lang="en-GB" sz="1800" b="1" dirty="0" smtClean="0"/>
              <a:t>Službeno glasilo br. 113/05, 89/07, 126/07, 48/09, 8/10, 8/12, 21/12, 47/13, 12/14</a:t>
            </a:r>
            <a:r>
              <a:rPr sz="1800" dirty="0" smtClean="0"/>
              <a:t> </a:t>
            </a:r>
            <a:r>
              <a:rPr lang="sl-SI" sz="1800" b="1" dirty="0" smtClean="0"/>
              <a:t>i 90/14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hr-HR" sz="1800" b="1" dirty="0" smtClean="0"/>
          </a:p>
          <a:p>
            <a:pPr>
              <a:lnSpc>
                <a:spcPct val="90000"/>
              </a:lnSpc>
            </a:pPr>
            <a:r>
              <a:rPr lang="en-GB" sz="1800" b="1" dirty="0" smtClean="0"/>
              <a:t>zadaci izvršne vlasti</a:t>
            </a:r>
            <a:r>
              <a:rPr sz="1800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sz="1800" dirty="0" smtClean="0"/>
              <a:t>     (provedba zakona i ostalih propisa koje je donijela Narodna skupština, ratificiranje međunarodnih ugovora, državni proračun, podzakonski akti i ostali akti koje donosi Vlada)</a:t>
            </a:r>
          </a:p>
          <a:p>
            <a:pPr>
              <a:lnSpc>
                <a:spcPct val="90000"/>
              </a:lnSpc>
              <a:buFontTx/>
              <a:buNone/>
            </a:pPr>
            <a:endParaRPr lang="hr-HR" sz="1800" dirty="0" smtClean="0"/>
          </a:p>
          <a:p>
            <a:pPr>
              <a:lnSpc>
                <a:spcPct val="90000"/>
              </a:lnSpc>
            </a:pPr>
            <a:r>
              <a:rPr sz="1800" b="1" dirty="0" smtClean="0"/>
              <a:t>inspekcijski nadzor</a:t>
            </a:r>
            <a:r>
              <a:rPr sz="1800" dirty="0" smtClean="0"/>
              <a:t> nad provedbom propisa</a:t>
            </a:r>
          </a:p>
          <a:p>
            <a:pPr>
              <a:lnSpc>
                <a:spcPct val="90000"/>
              </a:lnSpc>
              <a:buFontTx/>
              <a:buNone/>
            </a:pPr>
            <a:endParaRPr lang="hr-HR" sz="1800" dirty="0" smtClean="0"/>
          </a:p>
          <a:p>
            <a:pPr>
              <a:lnSpc>
                <a:spcPct val="90000"/>
              </a:lnSpc>
            </a:pPr>
            <a:r>
              <a:rPr sz="1800" b="1" dirty="0" smtClean="0"/>
              <a:t>nadgledanje stanja društva</a:t>
            </a:r>
            <a:r>
              <a:rPr sz="1800" dirty="0" smtClean="0"/>
              <a:t> držanjem, upravljanjem, održavanjem i integracijom bankovnih podataka i evidencije</a:t>
            </a:r>
          </a:p>
          <a:p>
            <a:pPr>
              <a:lnSpc>
                <a:spcPct val="90000"/>
              </a:lnSpc>
              <a:buFontTx/>
              <a:buNone/>
            </a:pPr>
            <a:endParaRPr lang="hr-HR" sz="1800" dirty="0" smtClean="0"/>
          </a:p>
          <a:p>
            <a:pPr>
              <a:lnSpc>
                <a:spcPct val="90000"/>
              </a:lnSpc>
            </a:pPr>
            <a:r>
              <a:rPr lang="en-GB" sz="1800" b="1" dirty="0" smtClean="0"/>
              <a:t>olakšavanje javnih usluga</a:t>
            </a:r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37674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hr-HR" sz="1800" b="1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GB" sz="1800" b="1" dirty="0" smtClean="0"/>
              <a:t>TIJELA DRŽAVNE UPRAVE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hr-HR" sz="1800" b="1" dirty="0" smtClean="0"/>
          </a:p>
          <a:p>
            <a:pPr>
              <a:lnSpc>
                <a:spcPct val="90000"/>
              </a:lnSpc>
            </a:pPr>
            <a:r>
              <a:rPr lang="sl-SI" sz="1800" b="1" dirty="0" smtClean="0"/>
              <a:t>ministarstva</a:t>
            </a:r>
            <a:r>
              <a:rPr sz="1800" dirty="0" smtClean="0"/>
              <a:t> </a:t>
            </a:r>
            <a:endParaRPr lang="hr-HR" sz="18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sz="1800" dirty="0" smtClean="0"/>
              <a:t>izvršavanje administrativnih zadataka u jednom ili više upravnih odjela</a:t>
            </a:r>
            <a:endParaRPr lang="hr-HR" sz="1800" dirty="0" smtClean="0"/>
          </a:p>
          <a:p>
            <a:pPr>
              <a:lnSpc>
                <a:spcPct val="90000"/>
              </a:lnSpc>
              <a:buFontTx/>
              <a:buNone/>
            </a:pPr>
            <a:endParaRPr lang="hr-HR" sz="1800" dirty="0" smtClean="0"/>
          </a:p>
          <a:p>
            <a:pPr>
              <a:lnSpc>
                <a:spcPct val="90000"/>
              </a:lnSpc>
            </a:pPr>
            <a:r>
              <a:rPr lang="sl-SI" sz="1800" b="1" dirty="0" smtClean="0"/>
              <a:t>tijela u sklopu ministarstava</a:t>
            </a:r>
            <a:endParaRPr lang="hr-HR" sz="18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dirty="0" smtClean="0"/>
              <a:t>izvršavaju specijalizirane zadatke koji zahtijevaju stručno znanje, zadaci inspekcijskog nadzora</a:t>
            </a:r>
            <a:endParaRPr lang="hr-HR" sz="1800" dirty="0" smtClean="0"/>
          </a:p>
          <a:p>
            <a:pPr>
              <a:lnSpc>
                <a:spcPct val="90000"/>
              </a:lnSpc>
              <a:buFontTx/>
              <a:buNone/>
            </a:pPr>
            <a:endParaRPr lang="hr-HR" sz="1800" dirty="0" smtClean="0"/>
          </a:p>
          <a:p>
            <a:pPr>
              <a:lnSpc>
                <a:spcPct val="90000"/>
              </a:lnSpc>
            </a:pPr>
            <a:r>
              <a:rPr sz="1800" b="1" dirty="0" smtClean="0"/>
              <a:t>upravne jedinice</a:t>
            </a:r>
            <a:endParaRPr lang="hr-HR" sz="18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dirty="0" smtClean="0"/>
              <a:t>izvršavanje zadataka javne uprave koji zahtijevaju teritorijalnu organizaciju i izvršenje</a:t>
            </a:r>
            <a:endParaRPr lang="hr-HR" sz="1800" dirty="0" smtClean="0"/>
          </a:p>
          <a:p>
            <a:pPr>
              <a:lnSpc>
                <a:spcPct val="90000"/>
              </a:lnSpc>
              <a:buFontTx/>
              <a:buNone/>
            </a:pPr>
            <a:endParaRPr lang="hr-HR" sz="1800" dirty="0" smtClean="0"/>
          </a:p>
          <a:p>
            <a:pPr>
              <a:lnSpc>
                <a:spcPct val="90000"/>
              </a:lnSpc>
            </a:pPr>
            <a:r>
              <a:rPr sz="1800" b="1" dirty="0" smtClean="0"/>
              <a:t>državni uredi</a:t>
            </a:r>
            <a:endParaRPr lang="hr-HR" sz="1800" b="1" dirty="0" smtClean="0"/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337288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sl-SI" sz="2000" b="1" dirty="0" smtClean="0"/>
              <a:t>MINISTARSTVA</a:t>
            </a:r>
          </a:p>
          <a:p>
            <a:pPr algn="ctr">
              <a:buFontTx/>
              <a:buNone/>
            </a:pPr>
            <a:r>
              <a:rPr lang="en-GB" sz="2000" b="1" dirty="0" smtClean="0"/>
              <a:t>izvršiti administrativne zadatke u jednom ili više upravnih odjela</a:t>
            </a:r>
            <a:r>
              <a:rPr dirty="0" smtClean="0"/>
              <a:t> </a:t>
            </a:r>
          </a:p>
          <a:p>
            <a:pPr algn="ctr">
              <a:buFontTx/>
              <a:buNone/>
            </a:pPr>
            <a:endParaRPr lang="hr-HR" b="1" dirty="0" smtClean="0"/>
          </a:p>
          <a:p>
            <a:r>
              <a:rPr lang="en-GB" sz="2000" dirty="0" smtClean="0"/>
              <a:t>ministar</a:t>
            </a:r>
          </a:p>
          <a:p>
            <a:r>
              <a:rPr lang="en-GB" sz="2000" dirty="0" smtClean="0"/>
              <a:t>državni tajnik </a:t>
            </a:r>
          </a:p>
          <a:p>
            <a:r>
              <a:rPr lang="en-GB" sz="2000" dirty="0" smtClean="0"/>
              <a:t>glavni direktori </a:t>
            </a:r>
            <a:endParaRPr lang="hr-HR" sz="2000" dirty="0" smtClean="0"/>
          </a:p>
          <a:p>
            <a:r>
              <a:rPr lang="en-GB" sz="2000" dirty="0" smtClean="0"/>
              <a:t>glavni tajnik </a:t>
            </a:r>
            <a:endParaRPr lang="hr-HR" sz="2000" dirty="0" smtClean="0"/>
          </a:p>
          <a:p>
            <a:r>
              <a:rPr lang="en-GB" sz="2000" dirty="0" smtClean="0"/>
              <a:t>stručno vijeće</a:t>
            </a:r>
            <a:r>
              <a:rPr dirty="0" smtClean="0"/>
              <a:t>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2333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sz="2000" b="1" dirty="0" smtClean="0"/>
              <a:t>TIJELA U SKLOPU MINISTARSTAVA</a:t>
            </a:r>
            <a:r>
              <a:rPr dirty="0" smtClean="0"/>
              <a:t> </a:t>
            </a:r>
          </a:p>
          <a:p>
            <a:pPr algn="ctr">
              <a:buFontTx/>
              <a:buNone/>
            </a:pPr>
            <a:endParaRPr lang="hr-HR" sz="2800" dirty="0" smtClean="0"/>
          </a:p>
          <a:p>
            <a:r>
              <a:rPr lang="en-GB" sz="1800" dirty="0" smtClean="0"/>
              <a:t>utvrđuje ih vladina uredba </a:t>
            </a:r>
            <a:endParaRPr lang="hr-HR" sz="1800" dirty="0" smtClean="0"/>
          </a:p>
          <a:p>
            <a:r>
              <a:rPr lang="en-GB" sz="1800" dirty="0" smtClean="0"/>
              <a:t>izvršavanje specijaliziranih zadataka koji zahtijevaju stručno znanje, izvršnih i razvojnih administrativnih zadataka, inspekcija i drugih nadzornih zadataka</a:t>
            </a:r>
            <a:endParaRPr lang="hr-HR" sz="1800" dirty="0" smtClean="0"/>
          </a:p>
          <a:p>
            <a:r>
              <a:rPr lang="en-GB" sz="1800" dirty="0" smtClean="0"/>
              <a:t>vođeni direktorima </a:t>
            </a:r>
            <a:endParaRPr lang="hr-HR" sz="1800" dirty="0" smtClean="0"/>
          </a:p>
          <a:p>
            <a:r>
              <a:rPr lang="sl-SI" sz="1800" dirty="0" smtClean="0"/>
              <a:t>odnos između ministarstava i tijela u sklopu ministarstava:</a:t>
            </a:r>
          </a:p>
          <a:p>
            <a:pPr lvl="3">
              <a:buFont typeface="Wingdings" pitchFamily="2" charset="2"/>
              <a:buChar char="Ø"/>
            </a:pPr>
            <a:r>
              <a:rPr lang="en-GB" sz="1800" dirty="0" smtClean="0"/>
              <a:t>radne smjernice </a:t>
            </a:r>
            <a:endParaRPr lang="hr-HR" sz="1800" dirty="0" smtClean="0"/>
          </a:p>
          <a:p>
            <a:pPr lvl="3">
              <a:buFont typeface="Wingdings" pitchFamily="2" charset="2"/>
              <a:buChar char="Ø"/>
            </a:pPr>
            <a:r>
              <a:rPr lang="en-GB" sz="1800" dirty="0" smtClean="0"/>
              <a:t>obvezujuće upute </a:t>
            </a:r>
            <a:endParaRPr lang="hr-HR" sz="1800" dirty="0" smtClean="0"/>
          </a:p>
          <a:p>
            <a:pPr lvl="3">
              <a:buFont typeface="Wingdings" pitchFamily="2" charset="2"/>
              <a:buChar char="Ø"/>
            </a:pPr>
            <a:r>
              <a:rPr lang="en-GB" sz="1800" dirty="0" smtClean="0"/>
              <a:t>zahtjev za obavljanjem određenih zadataka </a:t>
            </a:r>
            <a:endParaRPr lang="hr-HR" sz="1800" dirty="0" smtClean="0"/>
          </a:p>
          <a:p>
            <a:pPr lvl="3">
              <a:buFont typeface="Wingdings" pitchFamily="2" charset="2"/>
              <a:buChar char="Ø"/>
            </a:pPr>
            <a:r>
              <a:rPr lang="en-GB" sz="1800" dirty="0" smtClean="0"/>
              <a:t>zahtjev za izvješćima, informacijama i drugim dokumentima </a:t>
            </a:r>
            <a:endParaRPr lang="hr-HR" sz="1800" dirty="0" smtClean="0"/>
          </a:p>
          <a:p>
            <a:pPr marL="0" indent="0">
              <a:buNone/>
            </a:pP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325197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sz="2000" b="1" dirty="0" smtClean="0"/>
              <a:t>UPRAVNE JEDINICE</a:t>
            </a:r>
            <a:r>
              <a:rPr dirty="0" smtClean="0"/>
              <a:t> </a:t>
            </a:r>
            <a:endParaRPr lang="hr-HR" dirty="0" smtClean="0"/>
          </a:p>
          <a:p>
            <a:pPr algn="ctr">
              <a:buFontTx/>
              <a:buNone/>
            </a:pPr>
            <a:endParaRPr lang="hr-HR" sz="1800" dirty="0" smtClean="0"/>
          </a:p>
          <a:p>
            <a:r>
              <a:rPr lang="en-GB" sz="1800" dirty="0" smtClean="0"/>
              <a:t>izvršavaju administrativne zadatke koji zbog svojeg karaktera zahtijevaju teritorijalnu organizaciju </a:t>
            </a:r>
          </a:p>
          <a:p>
            <a:r>
              <a:rPr lang="en-GB" sz="1800" dirty="0" smtClean="0"/>
              <a:t>donosi odluke prve razine u pogledu administrativnih poslova koji spadaju pod državnu nadležnost </a:t>
            </a:r>
          </a:p>
          <a:p>
            <a:r>
              <a:rPr lang="en-GB" sz="1800" dirty="0" smtClean="0"/>
              <a:t>na čelu je upravitelj upravne jedinice </a:t>
            </a:r>
          </a:p>
          <a:p>
            <a:r>
              <a:rPr lang="sl-SI" sz="1800" dirty="0" smtClean="0"/>
              <a:t>odnos između resornih ministarstava i upravnih jedinica: </a:t>
            </a:r>
          </a:p>
          <a:p>
            <a:pPr lvl="3">
              <a:buFont typeface="Wingdings" pitchFamily="2" charset="2"/>
              <a:buChar char="Ø"/>
            </a:pPr>
            <a:r>
              <a:rPr lang="en-GB" sz="1800" dirty="0" smtClean="0"/>
              <a:t>smjernice</a:t>
            </a:r>
          </a:p>
          <a:p>
            <a:pPr lvl="3">
              <a:buFont typeface="Wingdings" pitchFamily="2" charset="2"/>
              <a:buChar char="Ø"/>
            </a:pPr>
            <a:r>
              <a:rPr lang="en-GB" sz="1800" dirty="0" smtClean="0"/>
              <a:t>obvezujuće upute </a:t>
            </a:r>
          </a:p>
          <a:p>
            <a:pPr lvl="3">
              <a:buFont typeface="Wingdings" pitchFamily="2" charset="2"/>
              <a:buChar char="Ø"/>
            </a:pPr>
            <a:r>
              <a:rPr lang="en-GB" sz="1800" dirty="0" smtClean="0"/>
              <a:t>monitoring nad radnim postupkom </a:t>
            </a:r>
          </a:p>
          <a:p>
            <a:pPr lvl="3">
              <a:buFont typeface="Wingdings" pitchFamily="2" charset="2"/>
              <a:buChar char="Ø"/>
            </a:pPr>
            <a:r>
              <a:rPr lang="en-GB" sz="1800" dirty="0" smtClean="0"/>
              <a:t>nadzor </a:t>
            </a:r>
          </a:p>
          <a:p>
            <a:pPr lvl="3">
              <a:buFont typeface="Wingdings" pitchFamily="2" charset="2"/>
              <a:buChar char="Ø"/>
            </a:pPr>
            <a:r>
              <a:rPr lang="en-GB" sz="1800" dirty="0" smtClean="0"/>
              <a:t>zahtijevati obavljanje određenih zadataka </a:t>
            </a:r>
          </a:p>
          <a:p>
            <a:pPr marL="0" indent="0">
              <a:buNone/>
            </a:pP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90227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1800" b="1" dirty="0" smtClean="0"/>
              <a:t>DRŽAVNI UREDI</a:t>
            </a:r>
            <a:r>
              <a:rPr sz="1800" dirty="0" smtClean="0"/>
              <a:t> </a:t>
            </a:r>
          </a:p>
          <a:p>
            <a:pPr algn="ctr">
              <a:buFontTx/>
              <a:buNone/>
            </a:pPr>
            <a:endParaRPr lang="hr-HR" sz="1800" dirty="0"/>
          </a:p>
          <a:p>
            <a:pPr algn="ctr">
              <a:buFontTx/>
              <a:buNone/>
            </a:pPr>
            <a:endParaRPr lang="hr-HR" sz="1800" dirty="0" smtClean="0"/>
          </a:p>
          <a:p>
            <a:pPr algn="ctr">
              <a:buFontTx/>
              <a:buNone/>
            </a:pPr>
            <a:r>
              <a:rPr lang="hr-HR" sz="1800" dirty="0"/>
              <a:t>O</a:t>
            </a:r>
            <a:r>
              <a:rPr sz="1800" dirty="0" err="1" smtClean="0"/>
              <a:t>rganizacijska</a:t>
            </a:r>
            <a:r>
              <a:rPr sz="1800" dirty="0" smtClean="0"/>
              <a:t>, tehnička i ostala pomoć Vladi</a:t>
            </a:r>
          </a:p>
          <a:p>
            <a:pPr algn="ctr">
              <a:buFontTx/>
              <a:buNone/>
            </a:pPr>
            <a:r>
              <a:rPr sz="1800" dirty="0" smtClean="0"/>
              <a:t> </a:t>
            </a:r>
          </a:p>
          <a:p>
            <a:r>
              <a:rPr sz="1800" dirty="0" smtClean="0"/>
              <a:t>Glavno tajništvo Vlade </a:t>
            </a:r>
          </a:p>
          <a:p>
            <a:r>
              <a:rPr sz="1800" dirty="0" smtClean="0"/>
              <a:t>Ured za zakonodavstvo </a:t>
            </a:r>
          </a:p>
          <a:p>
            <a:r>
              <a:rPr sz="1800" dirty="0" smtClean="0"/>
              <a:t>Državni ured za komunikacije</a:t>
            </a:r>
            <a:r>
              <a:rPr lang="sl-SI" sz="1800" dirty="0" smtClean="0"/>
              <a:t> </a:t>
            </a:r>
          </a:p>
          <a:p>
            <a:r>
              <a:rPr sz="1800" dirty="0" smtClean="0"/>
              <a:t>Ured za makroekonomsku analizu i razvoj </a:t>
            </a:r>
          </a:p>
          <a:p>
            <a:r>
              <a:rPr lang="sl-SI" sz="1800" dirty="0" smtClean="0"/>
              <a:t>Ured za statistiku </a:t>
            </a:r>
          </a:p>
          <a:p>
            <a:r>
              <a:rPr sz="1800" dirty="0" smtClean="0"/>
              <a:t>Protokol Republike Slovenije itd.</a:t>
            </a:r>
            <a:r>
              <a:rPr lang="sl-SI" sz="1800" dirty="0" smtClean="0"/>
              <a:t> </a:t>
            </a:r>
          </a:p>
          <a:p>
            <a:pPr marL="0" indent="0">
              <a:buNone/>
            </a:pP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82503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JU_ppt_Ang">
  <a:themeElements>
    <a:clrScheme name="PPT - KONČNA_21.12.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 - KONČNA_21.12.201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 - KONČNA_21.12.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- KONČNA_21.12.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- KONČNA_21.12.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- KONČNA_21.12.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- KONČNA_21.12.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- KONČNA_21.12.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- KONČNA_21.12.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- KONČNA_21.12.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- KONČNA_21.12.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- KONČNA_21.12.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- KONČNA_21.12.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- KONČNA_21.12.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MJU_ppt_Ang</Template>
  <TotalTime>110</TotalTime>
  <Words>509</Words>
  <Application>Microsoft Office PowerPoint</Application>
  <PresentationFormat>On-screen Show (4:3)</PresentationFormat>
  <Paragraphs>135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Republika</vt:lpstr>
      <vt:lpstr>Wingdings</vt:lpstr>
      <vt:lpstr>MJU_ppt_Ang</vt:lpstr>
      <vt:lpstr> SLOVENSKA JAVNA UPRAVA - struktura i sustav</vt:lpstr>
      <vt:lpstr>PowerPoint Presentation</vt:lpstr>
      <vt:lpstr>PowerPoint Presentation</vt:lpstr>
      <vt:lpstr> ZADACI  DRŽAVNE UPRAVE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DRŽAVNI SLUŽBENICI</vt:lpstr>
      <vt:lpstr>  ZAPOŠLJAVANJE</vt:lpstr>
      <vt:lpstr>   JAVNI NATJEČAJ</vt:lpstr>
      <vt:lpstr> POSEBNI JAVNI NATJEČAJ </vt:lpstr>
    </vt:vector>
  </TitlesOfParts>
  <Company>Ministrstvo za javno upravo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Barbara Koželj Sladič</dc:creator>
  <cp:lastModifiedBy>Naida Čaršimamović</cp:lastModifiedBy>
  <cp:revision>9</cp:revision>
  <dcterms:created xsi:type="dcterms:W3CDTF">2016-04-08T11:04:12Z</dcterms:created>
  <dcterms:modified xsi:type="dcterms:W3CDTF">2016-04-26T18:59:40Z</dcterms:modified>
</cp:coreProperties>
</file>