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94698" autoAdjust="0"/>
  </p:normalViewPr>
  <p:slideViewPr>
    <p:cSldViewPr>
      <p:cViewPr varScale="1">
        <p:scale>
          <a:sx n="84" d="100"/>
          <a:sy n="84" d="100"/>
        </p:scale>
        <p:origin x="11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AD2B8-C28B-44C3-BA60-57CEB1FFE6A0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417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B0AED-5513-43DD-9773-2F62EFDF67BF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352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1F09F-399D-46EA-BE70-C564B6821894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83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6A23A-F2AA-4521-998C-9FA5CC221C6A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795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83C5C-7CEF-479D-815C-269A863577B9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217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D4D62-F539-4F0C-84B0-6F4E6A759AA3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743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F2242-A37B-425E-9AB6-C31EFFF0714F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845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423A8-827F-4EA4-BA68-1020CFFD8F1A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211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DF4F5-479C-4040-90F4-3C9826289B92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212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F57AB-A42B-4DEC-B07D-7A164F7CF7B9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363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1E00F-5717-4EB3-90C8-65F21F02E9C5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603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927D9F-C8AB-4D8C-859B-C98A854DEB51}" type="slidenum">
              <a:rPr lang="sl-SI"/>
              <a:pPr/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</a:rPr>
              <a:t>REPUBLIC OF SLOVENIA</a:t>
            </a:r>
            <a:endParaRPr lang="en-US" sz="700">
              <a:solidFill>
                <a:schemeClr val="tx2"/>
              </a:solidFill>
              <a:latin typeface="Republika" pitchFamily="2" charset="-18"/>
            </a:endParaRPr>
          </a:p>
          <a:p>
            <a:pPr>
              <a:lnSpc>
                <a:spcPts val="838"/>
              </a:lnSpc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</a:rPr>
              <a:t>MINISTRY OF PUBLIC ADMINISTRATION</a:t>
            </a:r>
            <a:endParaRPr lang="en-US" sz="700" b="1">
              <a:solidFill>
                <a:schemeClr val="tx2"/>
              </a:solidFill>
              <a:latin typeface="Republika" pitchFamily="2" charset="-18"/>
            </a:endParaRPr>
          </a:p>
        </p:txBody>
      </p:sp>
      <p:pic>
        <p:nvPicPr>
          <p:cNvPr id="1032" name="Picture 8" descr="grb moder za 10 pt.wm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638300"/>
            <a:ext cx="7272337" cy="14306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>SLOVENIAN PUBLIC ADMINISTRATION</a:t>
            </a:r>
            <a:br>
              <a:rPr lang="sl-SI" sz="2800" b="1" dirty="0" smtClean="0"/>
            </a:br>
            <a:r>
              <a:rPr lang="en-GB" sz="2800" b="1" dirty="0" smtClean="0"/>
              <a:t>- structure and system</a:t>
            </a:r>
            <a:endParaRPr lang="sl-SI" sz="2800" b="1" dirty="0">
              <a:solidFill>
                <a:schemeClr val="bg2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900113" y="3717032"/>
            <a:ext cx="7283450" cy="21598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sl-SI" sz="2000" b="1" dirty="0" smtClean="0"/>
              <a:t>Barbara Koželj Sladič</a:t>
            </a:r>
          </a:p>
          <a:p>
            <a:pPr marL="0" indent="0" algn="ctr">
              <a:buNone/>
            </a:pPr>
            <a:r>
              <a:rPr lang="en-US" sz="2000" b="1" dirty="0" smtClean="0"/>
              <a:t>Public Sector Directorate</a:t>
            </a:r>
          </a:p>
          <a:p>
            <a:pPr marL="0" indent="0">
              <a:buNone/>
            </a:pPr>
            <a:endParaRPr lang="sl-SI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dirty="0"/>
              <a:t/>
            </a:r>
            <a:br>
              <a:rPr lang="sl-SI" sz="2000" dirty="0"/>
            </a:br>
            <a:r>
              <a:rPr lang="sl-SI" sz="2000" b="1" dirty="0" smtClean="0"/>
              <a:t>CIVIL SERVANTS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1800" dirty="0" smtClean="0"/>
              <a:t>Civil servant = individual employed in the public sector</a:t>
            </a:r>
            <a:endParaRPr lang="sl-SI" sz="1800" dirty="0" smtClean="0"/>
          </a:p>
          <a:p>
            <a:pPr algn="ctr">
              <a:buFontTx/>
              <a:buNone/>
            </a:pPr>
            <a:endParaRPr lang="sl-SI" sz="1800" dirty="0" smtClean="0"/>
          </a:p>
          <a:p>
            <a:pPr>
              <a:buFontTx/>
              <a:buNone/>
            </a:pPr>
            <a:r>
              <a:rPr lang="sl-SI" sz="1800" dirty="0" smtClean="0"/>
              <a:t>PUBLIC ADMINISTRATION CIVIL SERVANTS</a:t>
            </a:r>
          </a:p>
          <a:p>
            <a:pPr>
              <a:buFontTx/>
              <a:buNone/>
            </a:pPr>
            <a:endParaRPr lang="sl-SI" sz="1800" dirty="0" smtClean="0"/>
          </a:p>
          <a:p>
            <a:r>
              <a:rPr lang="en-US" sz="1800" b="1" dirty="0" smtClean="0"/>
              <a:t>OFFICIALS</a:t>
            </a:r>
            <a:r>
              <a:rPr lang="en-US" sz="1800" dirty="0" smtClean="0"/>
              <a:t>: </a:t>
            </a:r>
            <a:r>
              <a:rPr lang="en-GB" sz="1800" dirty="0" smtClean="0"/>
              <a:t>perform</a:t>
            </a:r>
            <a:r>
              <a:rPr lang="en-US" sz="1800" dirty="0" smtClean="0"/>
              <a:t> the public tasks according to title</a:t>
            </a:r>
            <a:endParaRPr lang="sl-SI" sz="1800" dirty="0" smtClean="0"/>
          </a:p>
          <a:p>
            <a:r>
              <a:rPr lang="en-US" sz="1800" b="1" dirty="0" smtClean="0"/>
              <a:t>PROFESSIONAL – TEHNICAL WORKERS</a:t>
            </a:r>
            <a:r>
              <a:rPr lang="en-US" sz="1800" dirty="0" smtClean="0"/>
              <a:t>: support</a:t>
            </a:r>
            <a:r>
              <a:rPr lang="sl-SI" sz="1800" dirty="0" smtClean="0"/>
              <a:t>ing</a:t>
            </a:r>
            <a:r>
              <a:rPr lang="en-US" sz="1800" dirty="0" smtClean="0"/>
              <a:t> work</a:t>
            </a:r>
          </a:p>
          <a:p>
            <a:r>
              <a:rPr lang="en-US" sz="1800" b="1" dirty="0" smtClean="0"/>
              <a:t>SENIOR </a:t>
            </a:r>
            <a:r>
              <a:rPr lang="sl-SI" sz="1800" b="1" dirty="0" smtClean="0"/>
              <a:t>CIVIL SERVANTS</a:t>
            </a:r>
            <a:r>
              <a:rPr lang="en-US" sz="1800" b="1" dirty="0" smtClean="0"/>
              <a:t> </a:t>
            </a:r>
            <a:r>
              <a:rPr lang="sl-SI" sz="1800" b="1" dirty="0" smtClean="0"/>
              <a:t>– POSITIONS:</a:t>
            </a:r>
          </a:p>
          <a:p>
            <a:pPr lvl="1"/>
            <a:r>
              <a:rPr lang="en-GB" sz="1800" dirty="0" smtClean="0"/>
              <a:t>director general</a:t>
            </a:r>
          </a:p>
          <a:p>
            <a:pPr lvl="1"/>
            <a:r>
              <a:rPr lang="en-GB" sz="1800" dirty="0" smtClean="0"/>
              <a:t>secretary general</a:t>
            </a:r>
          </a:p>
          <a:p>
            <a:pPr lvl="1"/>
            <a:r>
              <a:rPr lang="en-GB" sz="1800" dirty="0" smtClean="0"/>
              <a:t>director of body within ministry</a:t>
            </a:r>
          </a:p>
          <a:p>
            <a:pPr lvl="1"/>
            <a:r>
              <a:rPr lang="en-GB" sz="1800" dirty="0" smtClean="0"/>
              <a:t>director of the government office</a:t>
            </a:r>
          </a:p>
          <a:p>
            <a:pPr lvl="1"/>
            <a:r>
              <a:rPr lang="en-GB" sz="1800" dirty="0" smtClean="0"/>
              <a:t>principal of the administrative unit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42486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dirty="0"/>
              <a:t/>
            </a:r>
            <a:br>
              <a:rPr lang="sl-SI" sz="2000" dirty="0"/>
            </a:br>
            <a:r>
              <a:rPr lang="sl-SI" sz="2000" b="1" dirty="0" smtClean="0"/>
              <a:t>ENTERING INTO EMPLOYMENT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z="1800" b="1" dirty="0" smtClean="0"/>
          </a:p>
          <a:p>
            <a:r>
              <a:rPr lang="en-GB" sz="1800" b="1" dirty="0" smtClean="0"/>
              <a:t>The Constitution of the Republic of Slovenia (Article 122):</a:t>
            </a:r>
          </a:p>
          <a:p>
            <a:pPr>
              <a:buFontTx/>
              <a:buNone/>
            </a:pPr>
            <a:r>
              <a:rPr lang="sl-SI" sz="1800" dirty="0" smtClean="0"/>
              <a:t>     </a:t>
            </a:r>
            <a:r>
              <a:rPr lang="en-US" sz="1800" dirty="0" smtClean="0"/>
              <a:t>Recruitment into administrative service</a:t>
            </a:r>
            <a:r>
              <a:rPr lang="sl-SI" sz="1800" dirty="0" smtClean="0"/>
              <a:t> </a:t>
            </a:r>
            <a:r>
              <a:rPr lang="en-US" sz="1800" dirty="0" smtClean="0"/>
              <a:t>only possible on the basis of open</a:t>
            </a:r>
            <a:r>
              <a:rPr lang="sl-SI" sz="1800" dirty="0" smtClean="0"/>
              <a:t> </a:t>
            </a:r>
            <a:r>
              <a:rPr lang="en-US" sz="1800" dirty="0" smtClean="0"/>
              <a:t>competition</a:t>
            </a:r>
            <a:endParaRPr lang="sl-SI" sz="1800" dirty="0" smtClean="0"/>
          </a:p>
          <a:p>
            <a:pPr>
              <a:buFontTx/>
              <a:buNone/>
            </a:pPr>
            <a:endParaRPr lang="sl-SI" sz="1800" dirty="0" smtClean="0"/>
          </a:p>
          <a:p>
            <a:r>
              <a:rPr lang="en-GB" sz="1800" b="1" dirty="0" smtClean="0"/>
              <a:t>Civil servants act </a:t>
            </a:r>
          </a:p>
          <a:p>
            <a:pPr>
              <a:buFontTx/>
              <a:buNone/>
            </a:pPr>
            <a:r>
              <a:rPr lang="en-GB" sz="1800" b="1" dirty="0" smtClean="0"/>
              <a:t>     </a:t>
            </a:r>
            <a:r>
              <a:rPr lang="en-GB" sz="1800" dirty="0" smtClean="0"/>
              <a:t>Official Gazette Nr. 63/07, 65/08, 69/08 and 40/12)</a:t>
            </a:r>
          </a:p>
          <a:p>
            <a:pPr>
              <a:buFont typeface="Wingdings" pitchFamily="2" charset="2"/>
              <a:buChar char="v"/>
            </a:pPr>
            <a:r>
              <a:rPr lang="en-GB" sz="1800" dirty="0" smtClean="0"/>
              <a:t>     New employment of an official conducted as an open competition</a:t>
            </a:r>
          </a:p>
          <a:p>
            <a:pPr>
              <a:buFont typeface="Wingdings" pitchFamily="2" charset="2"/>
              <a:buChar char="v"/>
            </a:pPr>
            <a:r>
              <a:rPr lang="en-GB" sz="1800" dirty="0" smtClean="0"/>
              <a:t>     New employment for a professional-technical work post conducted      </a:t>
            </a:r>
          </a:p>
          <a:p>
            <a:pPr>
              <a:buFont typeface="Wingdings" pitchFamily="2" charset="2"/>
              <a:buNone/>
            </a:pPr>
            <a:r>
              <a:rPr lang="en-GB" sz="1800" dirty="0" smtClean="0"/>
              <a:t>           according regulations governing general employment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9610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sl-SI" sz="2000" dirty="0" smtClean="0">
                <a:solidFill>
                  <a:schemeClr val="tx2"/>
                </a:solidFill>
              </a:rPr>
              <a:t/>
            </a:r>
            <a:br>
              <a:rPr lang="sl-SI" sz="2000" dirty="0" smtClean="0">
                <a:solidFill>
                  <a:schemeClr val="tx2"/>
                </a:solidFill>
              </a:rPr>
            </a:br>
            <a:r>
              <a:rPr lang="sl-SI" sz="2000" dirty="0"/>
              <a:t/>
            </a:r>
            <a:br>
              <a:rPr lang="sl-SI" sz="2000" dirty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b="1" dirty="0" smtClean="0">
                <a:solidFill>
                  <a:schemeClr val="tx2"/>
                </a:solidFill>
              </a:rPr>
              <a:t>OPEN COMPETITION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z="1800" dirty="0" smtClean="0">
              <a:solidFill>
                <a:schemeClr val="tx1"/>
              </a:solidFill>
            </a:endParaRPr>
          </a:p>
          <a:p>
            <a:endParaRPr lang="sl-SI" sz="1800" dirty="0"/>
          </a:p>
          <a:p>
            <a:pPr>
              <a:buFont typeface="Wingdings" pitchFamily="2" charset="2"/>
              <a:buChar char="v"/>
            </a:pPr>
            <a:r>
              <a:rPr lang="sl-SI" sz="1800" dirty="0" err="1" smtClean="0">
                <a:solidFill>
                  <a:schemeClr val="tx1"/>
                </a:solidFill>
              </a:rPr>
              <a:t>Publication</a:t>
            </a:r>
            <a:r>
              <a:rPr lang="sl-SI" sz="1800" dirty="0" smtClean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of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vacancies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endParaRPr lang="sl-SI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sl-SI" sz="1800" dirty="0" smtClean="0">
                <a:solidFill>
                  <a:schemeClr val="tx1"/>
                </a:solidFill>
              </a:rPr>
              <a:t>A </a:t>
            </a:r>
            <a:r>
              <a:rPr lang="sl-SI" sz="1800" dirty="0" err="1">
                <a:solidFill>
                  <a:schemeClr val="tx1"/>
                </a:solidFill>
              </a:rPr>
              <a:t>reasonable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deadline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for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submitting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 smtClean="0">
                <a:solidFill>
                  <a:schemeClr val="tx1"/>
                </a:solidFill>
              </a:rPr>
              <a:t>applications</a:t>
            </a:r>
            <a:endParaRPr lang="sl-SI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sl-SI" sz="1800" dirty="0" smtClean="0">
                <a:solidFill>
                  <a:schemeClr val="tx1"/>
                </a:solidFill>
              </a:rPr>
              <a:t>A </a:t>
            </a:r>
            <a:r>
              <a:rPr lang="sl-SI" sz="1800" dirty="0" err="1">
                <a:solidFill>
                  <a:schemeClr val="tx1"/>
                </a:solidFill>
              </a:rPr>
              <a:t>selection</a:t>
            </a:r>
            <a:r>
              <a:rPr lang="sl-SI" sz="1800" dirty="0">
                <a:solidFill>
                  <a:schemeClr val="tx1"/>
                </a:solidFill>
              </a:rPr>
              <a:t> procedure </a:t>
            </a:r>
            <a:r>
              <a:rPr lang="sl-SI" sz="1800" dirty="0" err="1">
                <a:solidFill>
                  <a:schemeClr val="tx1"/>
                </a:solidFill>
              </a:rPr>
              <a:t>with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predefined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criteria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endParaRPr lang="sl-SI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sl-SI" sz="1800" dirty="0" err="1" smtClean="0">
                <a:solidFill>
                  <a:schemeClr val="tx1"/>
                </a:solidFill>
              </a:rPr>
              <a:t>Explanation</a:t>
            </a:r>
            <a:r>
              <a:rPr lang="sl-SI" sz="1800" dirty="0" smtClean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of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the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choice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 smtClean="0">
                <a:solidFill>
                  <a:schemeClr val="tx1"/>
                </a:solidFill>
              </a:rPr>
              <a:t>made</a:t>
            </a:r>
            <a:r>
              <a:rPr lang="sl-SI" sz="1800" dirty="0" smtClean="0">
                <a:solidFill>
                  <a:schemeClr val="tx1"/>
                </a:solidFill>
              </a:rPr>
              <a:t> </a:t>
            </a:r>
            <a:endParaRPr lang="sl-SI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l-SI" sz="1800" b="1" dirty="0" smtClean="0"/>
              <a:t>Procedure:</a:t>
            </a:r>
            <a:r>
              <a:rPr lang="sl-SI" sz="1800" dirty="0" smtClean="0"/>
              <a:t> </a:t>
            </a:r>
            <a:endParaRPr lang="sl-SI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sl-SI" sz="1800" dirty="0" err="1" smtClean="0">
                <a:solidFill>
                  <a:schemeClr val="tx1"/>
                </a:solidFill>
              </a:rPr>
              <a:t>the</a:t>
            </a:r>
            <a:r>
              <a:rPr lang="sl-SI" sz="1800" dirty="0" smtClean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selection</a:t>
            </a:r>
            <a:r>
              <a:rPr lang="sl-SI" sz="1800" dirty="0">
                <a:solidFill>
                  <a:schemeClr val="tx1"/>
                </a:solidFill>
              </a:rPr>
              <a:t> procedure is </a:t>
            </a:r>
            <a:r>
              <a:rPr lang="sl-SI" sz="1800" dirty="0" err="1">
                <a:solidFill>
                  <a:schemeClr val="tx1"/>
                </a:solidFill>
              </a:rPr>
              <a:t>conducted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by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the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competition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commission</a:t>
            </a:r>
            <a:endParaRPr lang="sl-SI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sl-SI" sz="1800" dirty="0" err="1" smtClean="0">
                <a:solidFill>
                  <a:schemeClr val="tx1"/>
                </a:solidFill>
              </a:rPr>
              <a:t>candidates</a:t>
            </a:r>
            <a:r>
              <a:rPr lang="sl-SI" sz="1800" dirty="0" smtClean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who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were</a:t>
            </a:r>
            <a:r>
              <a:rPr lang="sl-SI" sz="1800" dirty="0">
                <a:solidFill>
                  <a:schemeClr val="tx1"/>
                </a:solidFill>
              </a:rPr>
              <a:t> not </a:t>
            </a:r>
            <a:r>
              <a:rPr lang="sl-SI" sz="1800" dirty="0" err="1">
                <a:solidFill>
                  <a:schemeClr val="tx1"/>
                </a:solidFill>
              </a:rPr>
              <a:t>selected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have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the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right</a:t>
            </a:r>
            <a:r>
              <a:rPr lang="sl-SI" sz="1800" dirty="0">
                <a:solidFill>
                  <a:schemeClr val="tx1"/>
                </a:solidFill>
              </a:rPr>
              <a:t> to </a:t>
            </a:r>
            <a:r>
              <a:rPr lang="sl-SI" sz="1800" dirty="0" err="1">
                <a:solidFill>
                  <a:schemeClr val="tx1"/>
                </a:solidFill>
              </a:rPr>
              <a:t>appeal</a:t>
            </a:r>
            <a:r>
              <a:rPr lang="sl-SI" sz="1800" dirty="0">
                <a:solidFill>
                  <a:schemeClr val="tx1"/>
                </a:solidFill>
              </a:rPr>
              <a:t> to </a:t>
            </a:r>
            <a:r>
              <a:rPr lang="sl-SI" sz="1800" dirty="0" err="1">
                <a:solidFill>
                  <a:schemeClr val="tx1"/>
                </a:solidFill>
              </a:rPr>
              <a:t>the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>
                <a:solidFill>
                  <a:schemeClr val="tx1"/>
                </a:solidFill>
              </a:rPr>
              <a:t>appellate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  <a:r>
              <a:rPr lang="sl-SI" sz="1800" dirty="0" err="1" smtClean="0">
                <a:solidFill>
                  <a:schemeClr val="tx1"/>
                </a:solidFill>
              </a:rPr>
              <a:t>commission</a:t>
            </a:r>
            <a:endParaRPr lang="sl-SI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 </a:t>
            </a:r>
            <a:endParaRPr lang="sl-SI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10994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dirty="0"/>
              <a:t/>
            </a:r>
            <a:br>
              <a:rPr lang="sl-SI" sz="2000" dirty="0"/>
            </a:br>
            <a:r>
              <a:rPr lang="en-GB" sz="2000" b="1" dirty="0" smtClean="0"/>
              <a:t>SPECIAL OPEN COMPETITION</a:t>
            </a:r>
            <a:r>
              <a:rPr lang="sl-SI" sz="2000" b="1" dirty="0" smtClean="0"/>
              <a:t> 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/>
              <a:t>Open competition run by a special competition commission, appointed by the Officials Council in each particular instance</a:t>
            </a:r>
            <a:r>
              <a:rPr lang="sl-SI" sz="1800" dirty="0" smtClean="0"/>
              <a:t> </a:t>
            </a:r>
            <a:r>
              <a:rPr lang="en-GB" sz="1800" dirty="0" smtClean="0"/>
              <a:t>for </a:t>
            </a:r>
            <a:r>
              <a:rPr lang="en-GB" sz="1800" b="1" dirty="0" smtClean="0"/>
              <a:t>senior civil servants</a:t>
            </a:r>
            <a:endParaRPr lang="en-GB" sz="1800" dirty="0" smtClean="0"/>
          </a:p>
          <a:p>
            <a:pPr>
              <a:lnSpc>
                <a:spcPct val="80000"/>
              </a:lnSpc>
            </a:pPr>
            <a:endParaRPr lang="sl-SI" sz="1800" dirty="0" smtClean="0"/>
          </a:p>
          <a:p>
            <a:pPr>
              <a:lnSpc>
                <a:spcPct val="80000"/>
              </a:lnSpc>
            </a:pPr>
            <a:r>
              <a:rPr lang="en-GB" sz="1800" dirty="0" smtClean="0"/>
              <a:t>Officials Council</a:t>
            </a:r>
            <a:endParaRPr lang="sl-SI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sl-SI" sz="1800" dirty="0" smtClean="0"/>
              <a:t>          </a:t>
            </a:r>
            <a:r>
              <a:rPr lang="en-US" sz="1800" dirty="0" smtClean="0"/>
              <a:t>Special </a:t>
            </a:r>
            <a:r>
              <a:rPr lang="en-US" sz="1800" dirty="0" err="1" smtClean="0"/>
              <a:t>independ</a:t>
            </a:r>
            <a:r>
              <a:rPr lang="sl-SI" sz="1800" dirty="0" smtClean="0"/>
              <a:t>e</a:t>
            </a:r>
            <a:r>
              <a:rPr lang="en-US" sz="1800" dirty="0" err="1" smtClean="0"/>
              <a:t>nt</a:t>
            </a:r>
            <a:r>
              <a:rPr lang="en-US" sz="1800" dirty="0" smtClean="0"/>
              <a:t> body </a:t>
            </a:r>
            <a:endParaRPr lang="sl-SI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sl-SI" sz="1800" dirty="0" smtClean="0"/>
              <a:t>         12 </a:t>
            </a:r>
            <a:r>
              <a:rPr lang="en-US" sz="1800" dirty="0" smtClean="0"/>
              <a:t>members</a:t>
            </a:r>
            <a:r>
              <a:rPr lang="sl-SI" sz="1800" dirty="0" smtClean="0"/>
              <a:t> </a:t>
            </a:r>
            <a:r>
              <a:rPr lang="en-US" sz="1800" dirty="0" smtClean="0"/>
              <a:t>appointed for 6 years</a:t>
            </a:r>
            <a:r>
              <a:rPr lang="sl-SI" sz="1800" dirty="0" smtClean="0"/>
              <a:t> </a:t>
            </a:r>
            <a:r>
              <a:rPr lang="en-US" sz="1800" dirty="0" smtClean="0"/>
              <a:t>by </a:t>
            </a:r>
            <a:endParaRPr lang="sl-SI" sz="1800" dirty="0" smtClean="0"/>
          </a:p>
          <a:p>
            <a:pPr>
              <a:lnSpc>
                <a:spcPct val="80000"/>
              </a:lnSpc>
              <a:buFontTx/>
              <a:buNone/>
            </a:pPr>
            <a:endParaRPr lang="sl-SI" sz="1800" dirty="0" smtClean="0"/>
          </a:p>
          <a:p>
            <a:pPr lvl="1">
              <a:lnSpc>
                <a:spcPct val="80000"/>
              </a:lnSpc>
            </a:pPr>
            <a:r>
              <a:rPr lang="sl-SI" sz="1800" dirty="0" smtClean="0"/>
              <a:t>g</a:t>
            </a:r>
            <a:r>
              <a:rPr lang="en-US" sz="1800" dirty="0" err="1" smtClean="0"/>
              <a:t>overnment</a:t>
            </a:r>
            <a:r>
              <a:rPr lang="sl-SI" sz="1800" dirty="0" smtClean="0"/>
              <a:t> (4)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representative trade unions (3)</a:t>
            </a:r>
            <a:endParaRPr lang="sl-SI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President of the Republic  (</a:t>
            </a:r>
            <a:r>
              <a:rPr lang="sl-SI" sz="1800" dirty="0" smtClean="0"/>
              <a:t>3 </a:t>
            </a:r>
            <a:r>
              <a:rPr lang="en-US" sz="1800" dirty="0" smtClean="0"/>
              <a:t>among Experts in Public Sector)</a:t>
            </a:r>
            <a:endParaRPr lang="sl-SI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elected by officials holding titles of the first grade</a:t>
            </a:r>
            <a:r>
              <a:rPr lang="sl-SI" sz="1800" dirty="0" smtClean="0"/>
              <a:t> (3)</a:t>
            </a:r>
          </a:p>
          <a:p>
            <a:pPr lvl="1">
              <a:lnSpc>
                <a:spcPct val="80000"/>
              </a:lnSpc>
            </a:pPr>
            <a:endParaRPr lang="sl-SI" sz="1800" dirty="0" smtClean="0"/>
          </a:p>
          <a:p>
            <a:pPr>
              <a:lnSpc>
                <a:spcPct val="80000"/>
              </a:lnSpc>
            </a:pPr>
            <a:endParaRPr lang="sl-SI" sz="18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/>
              <a:t>THE FINAL DECESION IS WITHIN THE COMPETENCE OF THE </a:t>
            </a:r>
            <a:endParaRPr lang="sl-SI" sz="18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/>
              <a:t>PERSON TO </a:t>
            </a:r>
            <a:r>
              <a:rPr lang="sl-SI" sz="1800" dirty="0" smtClean="0"/>
              <a:t>W</a:t>
            </a:r>
            <a:r>
              <a:rPr lang="en-US" sz="1800" dirty="0" smtClean="0"/>
              <a:t>HOM THE OFFICIAL IN POSITION IS HELD </a:t>
            </a:r>
            <a:endParaRPr lang="sl-SI" sz="18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/>
              <a:t>RESPONSIBLE</a:t>
            </a:r>
            <a:r>
              <a:rPr lang="sl-SI" sz="1800" dirty="0" smtClean="0"/>
              <a:t> </a:t>
            </a:r>
            <a:r>
              <a:rPr lang="en-US" sz="1800" dirty="0" smtClean="0"/>
              <a:t>(the minister, secretary-general or the prime minister)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67954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sl-SI" sz="2000" b="1" dirty="0" smtClean="0"/>
              <a:t>PUBLIC SECTOR</a:t>
            </a:r>
            <a:r>
              <a:rPr lang="en-GB" sz="2000" dirty="0" smtClean="0"/>
              <a:t> </a:t>
            </a:r>
            <a:endParaRPr lang="sl-SI" sz="2000" dirty="0" smtClean="0"/>
          </a:p>
          <a:p>
            <a:pPr algn="ctr">
              <a:buFontTx/>
              <a:buNone/>
            </a:pPr>
            <a:r>
              <a:rPr lang="en-GB" sz="2000" b="1" dirty="0" smtClean="0"/>
              <a:t>(157.</a:t>
            </a:r>
            <a:r>
              <a:rPr lang="sl-SI" sz="2000" b="1" dirty="0" smtClean="0"/>
              <a:t>000</a:t>
            </a:r>
            <a:r>
              <a:rPr lang="en-GB" sz="2000" b="1" dirty="0" smtClean="0"/>
              <a:t> civil servants)</a:t>
            </a:r>
            <a:r>
              <a:rPr lang="en-GB" sz="2000" dirty="0" smtClean="0"/>
              <a:t> </a:t>
            </a:r>
          </a:p>
          <a:p>
            <a:pPr>
              <a:buFontTx/>
              <a:buNone/>
            </a:pPr>
            <a:endParaRPr lang="en-GB" sz="2000" dirty="0" smtClean="0"/>
          </a:p>
          <a:p>
            <a:pPr>
              <a:buFontTx/>
              <a:buNone/>
            </a:pPr>
            <a:r>
              <a:rPr lang="sl-SI" sz="2000" b="1" dirty="0" smtClean="0"/>
              <a:t>PUBLIC ADMINISTRATION +</a:t>
            </a:r>
          </a:p>
          <a:p>
            <a:pPr>
              <a:buFontTx/>
              <a:buNone/>
            </a:pPr>
            <a:endParaRPr lang="sl-SI" sz="2000" dirty="0" smtClean="0"/>
          </a:p>
          <a:p>
            <a:r>
              <a:rPr lang="sl-SI" sz="2000" dirty="0" smtClean="0"/>
              <a:t> </a:t>
            </a:r>
            <a:r>
              <a:rPr lang="en-GB" sz="2000" dirty="0" smtClean="0"/>
              <a:t>public funds </a:t>
            </a:r>
            <a:endParaRPr lang="sl-SI" sz="2000" dirty="0" smtClean="0"/>
          </a:p>
          <a:p>
            <a:r>
              <a:rPr lang="sl-SI" sz="2000" dirty="0" smtClean="0"/>
              <a:t> </a:t>
            </a:r>
            <a:r>
              <a:rPr lang="en-GB" sz="2000" dirty="0" smtClean="0"/>
              <a:t>public institutions and public commercial institutions</a:t>
            </a:r>
          </a:p>
          <a:p>
            <a:r>
              <a:rPr lang="sl-SI" sz="2000" dirty="0" smtClean="0"/>
              <a:t> </a:t>
            </a:r>
            <a:r>
              <a:rPr lang="en-GB" sz="2000" dirty="0" smtClean="0"/>
              <a:t>other entities of public law that indirectly use state or local budgetary funds</a:t>
            </a: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0185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000" b="1" dirty="0" smtClean="0"/>
              <a:t>PUBLIC ADMINISTRATION</a:t>
            </a:r>
          </a:p>
          <a:p>
            <a:pPr algn="ctr">
              <a:buFont typeface="Arial" pitchFamily="34" charset="0"/>
              <a:buChar char="•"/>
            </a:pPr>
            <a:endParaRPr lang="sl-SI" sz="2000" dirty="0" smtClean="0"/>
          </a:p>
          <a:p>
            <a:pPr marL="0" indent="0" algn="ctr">
              <a:buNone/>
            </a:pPr>
            <a:endParaRPr lang="sl-SI" sz="2000" dirty="0" smtClean="0"/>
          </a:p>
          <a:p>
            <a:pPr>
              <a:buFont typeface="Arial" pitchFamily="34" charset="0"/>
              <a:buChar char="•"/>
            </a:pPr>
            <a:r>
              <a:rPr lang="sl-SI" sz="1800" b="1" dirty="0" smtClean="0"/>
              <a:t>STATE ADMINISTRATION </a:t>
            </a:r>
            <a:r>
              <a:rPr lang="sl-SI" sz="1800" dirty="0" smtClean="0"/>
              <a:t>(</a:t>
            </a:r>
            <a:r>
              <a:rPr lang="en-GB" sz="1800" dirty="0" smtClean="0"/>
              <a:t>ministries, bodies within ministries, government offices and administrative units) </a:t>
            </a:r>
            <a:endParaRPr lang="en-GB" sz="1800" b="1" dirty="0" smtClean="0"/>
          </a:p>
          <a:p>
            <a:pPr>
              <a:buFont typeface="Arial" pitchFamily="34" charset="0"/>
              <a:buChar char="•"/>
            </a:pPr>
            <a:endParaRPr lang="en-GB" sz="1800" dirty="0" smtClean="0"/>
          </a:p>
          <a:p>
            <a:pPr>
              <a:buFont typeface="Arial" pitchFamily="34" charset="0"/>
              <a:buChar char="•"/>
            </a:pPr>
            <a:r>
              <a:rPr lang="sl-SI" sz="1800" b="1" dirty="0" smtClean="0"/>
              <a:t>OTHER STATE BODIES </a:t>
            </a:r>
            <a:r>
              <a:rPr lang="sl-SI" sz="1800" dirty="0" smtClean="0"/>
              <a:t>(</a:t>
            </a:r>
            <a:r>
              <a:rPr lang="en-GB" sz="1800" dirty="0" smtClean="0"/>
              <a:t>National Assembly, the National Council, the Constitutional Court, the Court of Audit, </a:t>
            </a:r>
            <a:r>
              <a:rPr lang="sl-SI" sz="1800" dirty="0" err="1" smtClean="0"/>
              <a:t>Commission</a:t>
            </a:r>
            <a:r>
              <a:rPr lang="sl-SI" sz="1800" dirty="0" smtClean="0"/>
              <a:t> </a:t>
            </a:r>
            <a:r>
              <a:rPr lang="sl-SI" sz="1800" dirty="0" err="1" smtClean="0"/>
              <a:t>for</a:t>
            </a:r>
            <a:r>
              <a:rPr lang="sl-SI" sz="1800" dirty="0" smtClean="0"/>
              <a:t> </a:t>
            </a:r>
            <a:r>
              <a:rPr lang="sl-SI" sz="1800" dirty="0" err="1" smtClean="0"/>
              <a:t>the</a:t>
            </a:r>
            <a:r>
              <a:rPr lang="sl-SI" sz="1800" dirty="0" smtClean="0"/>
              <a:t> </a:t>
            </a:r>
            <a:r>
              <a:rPr lang="sl-SI" sz="1800" dirty="0" err="1" smtClean="0"/>
              <a:t>Prevention</a:t>
            </a:r>
            <a:r>
              <a:rPr lang="sl-SI" sz="1800" dirty="0" smtClean="0"/>
              <a:t> </a:t>
            </a:r>
            <a:r>
              <a:rPr lang="sl-SI" sz="1800" dirty="0" err="1" smtClean="0"/>
              <a:t>of</a:t>
            </a:r>
            <a:r>
              <a:rPr lang="sl-SI" sz="1800" dirty="0" smtClean="0"/>
              <a:t> </a:t>
            </a:r>
            <a:r>
              <a:rPr lang="sl-SI" sz="1800" dirty="0" err="1" smtClean="0"/>
              <a:t>Corruption</a:t>
            </a:r>
            <a:r>
              <a:rPr lang="sl-SI" sz="1800" dirty="0" smtClean="0"/>
              <a:t>, </a:t>
            </a:r>
            <a:r>
              <a:rPr lang="en-GB" sz="1800" dirty="0" smtClean="0"/>
              <a:t>the Ombudsman, judiciary bod</a:t>
            </a:r>
            <a:r>
              <a:rPr lang="sl-SI" sz="1800" dirty="0" err="1" smtClean="0"/>
              <a:t>ies</a:t>
            </a:r>
            <a:r>
              <a:rPr lang="sl-SI" sz="1800" dirty="0" smtClean="0"/>
              <a:t>)</a:t>
            </a:r>
            <a:endParaRPr lang="en-GB" sz="1800" dirty="0" smtClean="0"/>
          </a:p>
          <a:p>
            <a:pPr>
              <a:buFont typeface="Arial" pitchFamily="34" charset="0"/>
              <a:buChar char="•"/>
            </a:pPr>
            <a:endParaRPr lang="sl-SI" sz="1800" dirty="0" smtClean="0"/>
          </a:p>
          <a:p>
            <a:pPr>
              <a:buFont typeface="Arial" pitchFamily="34" charset="0"/>
              <a:buChar char="•"/>
            </a:pPr>
            <a:r>
              <a:rPr lang="sl-SI" sz="1800" b="1" dirty="0" smtClean="0"/>
              <a:t>LOCAL SELFGOVERNMENT</a:t>
            </a:r>
          </a:p>
          <a:p>
            <a:pPr marL="0" indent="0">
              <a:buNone/>
            </a:pPr>
            <a:r>
              <a:rPr lang="sl-SI" sz="1800" dirty="0"/>
              <a:t> </a:t>
            </a:r>
            <a:r>
              <a:rPr lang="sl-SI" sz="1800" dirty="0" smtClean="0"/>
              <a:t>     212 </a:t>
            </a:r>
            <a:r>
              <a:rPr lang="sl-SI" sz="1800" dirty="0" err="1" smtClean="0"/>
              <a:t>municipalities</a:t>
            </a:r>
            <a:endParaRPr lang="sl-SI" sz="1800" dirty="0" smtClean="0"/>
          </a:p>
          <a:p>
            <a:pPr marL="0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0877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sl-SI" sz="2000" b="1" dirty="0" smtClean="0"/>
              <a:t/>
            </a:r>
            <a:br>
              <a:rPr lang="sl-SI" sz="2000" b="1" dirty="0" smtClean="0"/>
            </a:br>
            <a:r>
              <a:rPr lang="sl-SI" sz="2000" b="1" dirty="0" smtClean="0"/>
              <a:t>TASKS</a:t>
            </a:r>
            <a:br>
              <a:rPr lang="sl-SI" sz="2000" b="1" dirty="0" smtClean="0"/>
            </a:br>
            <a:r>
              <a:rPr lang="sl-SI" sz="2000" b="1" dirty="0" smtClean="0"/>
              <a:t>OF STATE ADMINISTRATION</a:t>
            </a:r>
            <a:r>
              <a:rPr lang="sl-SI" sz="4000" dirty="0" smtClean="0"/>
              <a:t/>
            </a:r>
            <a:br>
              <a:rPr lang="sl-SI" sz="4000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sz="1800" b="1" dirty="0" smtClean="0"/>
              <a:t>Public administration act </a:t>
            </a:r>
            <a:br>
              <a:rPr lang="en-GB" sz="1800" b="1" dirty="0" smtClean="0"/>
            </a:br>
            <a:r>
              <a:rPr lang="en-GB" sz="1800" b="1" dirty="0" smtClean="0"/>
              <a:t>Official Gazette Nr. 113/05, 89/07, 126/07, 48/09, 8/10, 8/12, 21/12, 47/13</a:t>
            </a:r>
            <a:r>
              <a:rPr lang="sl-SI" sz="1800" b="1" dirty="0" smtClean="0"/>
              <a:t>,</a:t>
            </a:r>
            <a:r>
              <a:rPr lang="en-GB" sz="1800" b="1" dirty="0" smtClean="0"/>
              <a:t> 12/14</a:t>
            </a:r>
            <a:r>
              <a:rPr lang="sl-SI" sz="1800" b="1" dirty="0" smtClean="0"/>
              <a:t> </a:t>
            </a:r>
            <a:r>
              <a:rPr lang="sl-SI" sz="1800" b="1" dirty="0" err="1" smtClean="0"/>
              <a:t>and</a:t>
            </a:r>
            <a:r>
              <a:rPr lang="sl-SI" sz="1800" b="1" dirty="0" smtClean="0"/>
              <a:t> 90/14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sl-SI" sz="1800" b="1" dirty="0" smtClean="0"/>
          </a:p>
          <a:p>
            <a:pPr>
              <a:lnSpc>
                <a:spcPct val="90000"/>
              </a:lnSpc>
            </a:pPr>
            <a:r>
              <a:rPr lang="en-GB" sz="1800" b="1" dirty="0" smtClean="0"/>
              <a:t>the executive tasks</a:t>
            </a:r>
            <a:r>
              <a:rPr lang="sl-SI" sz="1800" b="1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sz="1800" dirty="0" smtClean="0"/>
              <a:t>     (</a:t>
            </a:r>
            <a:r>
              <a:rPr lang="en-GB" sz="1800" dirty="0" smtClean="0"/>
              <a:t>implementation of laws and other regulations adopted by the National Assembly, ratified international treaties, state budget, executive regulations and other acts adopted by the Government)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dirty="0" smtClean="0"/>
          </a:p>
          <a:p>
            <a:pPr>
              <a:lnSpc>
                <a:spcPct val="90000"/>
              </a:lnSpc>
            </a:pPr>
            <a:r>
              <a:rPr lang="en-GB" sz="1800" b="1" dirty="0" smtClean="0"/>
              <a:t>inspection supervision </a:t>
            </a:r>
            <a:r>
              <a:rPr lang="en-GB" sz="1800" dirty="0" smtClean="0"/>
              <a:t>over the implementation of regulations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dirty="0" smtClean="0"/>
          </a:p>
          <a:p>
            <a:pPr>
              <a:lnSpc>
                <a:spcPct val="90000"/>
              </a:lnSpc>
            </a:pPr>
            <a:r>
              <a:rPr lang="en-GB" sz="1800" b="1" dirty="0" smtClean="0"/>
              <a:t>monitor the state of society  </a:t>
            </a:r>
            <a:r>
              <a:rPr lang="en-GB" sz="1800" dirty="0" smtClean="0"/>
              <a:t>by keeping, managing, maintaining and integrating data banks  and records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dirty="0" smtClean="0"/>
          </a:p>
          <a:p>
            <a:pPr>
              <a:lnSpc>
                <a:spcPct val="90000"/>
              </a:lnSpc>
            </a:pPr>
            <a:r>
              <a:rPr lang="en-GB" sz="1800" b="1" dirty="0" smtClean="0"/>
              <a:t>facilitating public services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674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sl-SI" sz="20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GB" sz="2000" b="1" dirty="0" smtClean="0"/>
              <a:t>BODIES</a:t>
            </a:r>
            <a:r>
              <a:rPr lang="sl-SI" sz="2000" b="1" dirty="0" smtClean="0"/>
              <a:t> OF THE STATE ADMINISTRATION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sl-SI" sz="2000" b="1" dirty="0" smtClean="0"/>
          </a:p>
          <a:p>
            <a:pPr>
              <a:lnSpc>
                <a:spcPct val="90000"/>
              </a:lnSpc>
            </a:pPr>
            <a:r>
              <a:rPr lang="sl-SI" sz="1800" b="1" dirty="0" smtClean="0"/>
              <a:t>m</a:t>
            </a:r>
            <a:r>
              <a:rPr lang="en-GB" sz="1800" b="1" dirty="0" err="1" smtClean="0"/>
              <a:t>inistries</a:t>
            </a:r>
            <a:r>
              <a:rPr lang="en-GB" sz="1800" b="1" dirty="0" smtClean="0"/>
              <a:t> </a:t>
            </a:r>
            <a:endParaRPr lang="sl-SI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 smtClean="0"/>
              <a:t>to perform administrative tasks in one or more administrative </a:t>
            </a:r>
            <a:r>
              <a:rPr lang="sl-SI" sz="1800" dirty="0" smtClean="0"/>
              <a:t> </a:t>
            </a:r>
            <a:r>
              <a:rPr lang="en-GB" sz="1800" dirty="0" smtClean="0"/>
              <a:t>departments</a:t>
            </a:r>
            <a:endParaRPr lang="sl-SI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sl-SI" sz="1800" dirty="0" smtClean="0"/>
          </a:p>
          <a:p>
            <a:pPr>
              <a:lnSpc>
                <a:spcPct val="90000"/>
              </a:lnSpc>
            </a:pPr>
            <a:r>
              <a:rPr lang="sl-SI" sz="1800" b="1" dirty="0" smtClean="0"/>
              <a:t>b</a:t>
            </a:r>
            <a:r>
              <a:rPr lang="en-GB" sz="1800" b="1" dirty="0" err="1" smtClean="0"/>
              <a:t>odies</a:t>
            </a:r>
            <a:r>
              <a:rPr lang="en-GB" sz="1800" b="1" dirty="0" smtClean="0"/>
              <a:t> within </a:t>
            </a:r>
            <a:r>
              <a:rPr lang="sl-SI" sz="1800" b="1" dirty="0" smtClean="0"/>
              <a:t> m</a:t>
            </a:r>
            <a:r>
              <a:rPr lang="en-GB" sz="1800" b="1" dirty="0" err="1" smtClean="0"/>
              <a:t>inistries</a:t>
            </a:r>
            <a:endParaRPr lang="sl-SI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 smtClean="0"/>
              <a:t>to perform specialised tasks requiring expertise</a:t>
            </a:r>
            <a:r>
              <a:rPr lang="sl-SI" sz="1800" dirty="0" smtClean="0"/>
              <a:t>, </a:t>
            </a:r>
            <a:r>
              <a:rPr lang="en-GB" sz="1800" dirty="0" smtClean="0"/>
              <a:t>inspection supervisory tasks</a:t>
            </a:r>
            <a:endParaRPr lang="sl-SI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sl-SI" sz="1800" dirty="0" smtClean="0"/>
          </a:p>
          <a:p>
            <a:pPr>
              <a:lnSpc>
                <a:spcPct val="90000"/>
              </a:lnSpc>
            </a:pPr>
            <a:r>
              <a:rPr lang="sl-SI" sz="1800" b="1" dirty="0" smtClean="0"/>
              <a:t>a</a:t>
            </a:r>
            <a:r>
              <a:rPr lang="en-GB" sz="1800" b="1" dirty="0" err="1" smtClean="0"/>
              <a:t>dministrative</a:t>
            </a:r>
            <a:r>
              <a:rPr lang="en-GB" sz="1800" b="1" dirty="0" smtClean="0"/>
              <a:t> </a:t>
            </a:r>
            <a:r>
              <a:rPr lang="sl-SI" sz="1800" b="1" dirty="0" smtClean="0"/>
              <a:t>u</a:t>
            </a:r>
            <a:r>
              <a:rPr lang="en-GB" sz="1800" b="1" dirty="0" smtClean="0"/>
              <a:t>nits</a:t>
            </a:r>
            <a:endParaRPr lang="sl-SI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 smtClean="0"/>
              <a:t>to perform the tasks of public administration requiring to be territorially organised and performed</a:t>
            </a:r>
            <a:endParaRPr lang="sl-SI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sl-SI" sz="1800" dirty="0" smtClean="0"/>
          </a:p>
          <a:p>
            <a:pPr>
              <a:lnSpc>
                <a:spcPct val="90000"/>
              </a:lnSpc>
            </a:pPr>
            <a:r>
              <a:rPr lang="sl-SI" sz="1800" b="1" dirty="0" err="1" smtClean="0"/>
              <a:t>government</a:t>
            </a:r>
            <a:r>
              <a:rPr lang="sl-SI" sz="1800" b="1" dirty="0" smtClean="0"/>
              <a:t> </a:t>
            </a:r>
            <a:r>
              <a:rPr lang="sl-SI" sz="1800" b="1" dirty="0" err="1" smtClean="0"/>
              <a:t>offices</a:t>
            </a:r>
            <a:endParaRPr lang="sl-SI" sz="1800" b="1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7288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sl-SI" sz="2000" b="1" dirty="0" smtClean="0"/>
              <a:t>MINISTRIES</a:t>
            </a:r>
          </a:p>
          <a:p>
            <a:pPr algn="ctr">
              <a:buFontTx/>
              <a:buNone/>
            </a:pPr>
            <a:r>
              <a:rPr lang="en-GB" sz="2000" b="1" dirty="0" smtClean="0"/>
              <a:t>to perform administrative tasks in one or more administrative departments</a:t>
            </a:r>
            <a:r>
              <a:rPr lang="sl-SI" sz="2000" dirty="0" smtClean="0"/>
              <a:t> </a:t>
            </a:r>
          </a:p>
          <a:p>
            <a:pPr algn="ctr">
              <a:buFontTx/>
              <a:buNone/>
            </a:pPr>
            <a:endParaRPr lang="sl-SI" b="1" dirty="0" smtClean="0"/>
          </a:p>
          <a:p>
            <a:r>
              <a:rPr lang="en-GB" sz="2000" dirty="0" smtClean="0"/>
              <a:t>Minister</a:t>
            </a:r>
          </a:p>
          <a:p>
            <a:r>
              <a:rPr lang="en-GB" sz="2000" dirty="0" smtClean="0"/>
              <a:t>State secretary </a:t>
            </a:r>
          </a:p>
          <a:p>
            <a:r>
              <a:rPr lang="en-GB" sz="2000" dirty="0" smtClean="0"/>
              <a:t>Directors-general </a:t>
            </a:r>
            <a:endParaRPr lang="sl-SI" sz="2000" dirty="0" smtClean="0"/>
          </a:p>
          <a:p>
            <a:r>
              <a:rPr lang="en-GB" sz="2000" dirty="0" smtClean="0"/>
              <a:t>Secretary-general </a:t>
            </a:r>
            <a:endParaRPr lang="sl-SI" sz="2000" dirty="0" smtClean="0"/>
          </a:p>
          <a:p>
            <a:r>
              <a:rPr lang="en-GB" sz="2000" dirty="0" smtClean="0"/>
              <a:t>Expert Council</a:t>
            </a:r>
            <a:r>
              <a:rPr lang="sl-SI" sz="2000" dirty="0" smtClean="0"/>
              <a:t> 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233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2000" b="1" dirty="0" smtClean="0"/>
              <a:t>BODIES WITHIN MINISTRIES</a:t>
            </a:r>
            <a:r>
              <a:rPr lang="sl-SI" sz="2000" dirty="0" smtClean="0"/>
              <a:t> </a:t>
            </a:r>
          </a:p>
          <a:p>
            <a:pPr algn="ctr">
              <a:buFontTx/>
              <a:buNone/>
            </a:pPr>
            <a:endParaRPr lang="sl-SI" sz="2800" dirty="0" smtClean="0"/>
          </a:p>
          <a:p>
            <a:r>
              <a:rPr lang="en-GB" sz="1800" dirty="0" smtClean="0"/>
              <a:t>established by government regulation </a:t>
            </a:r>
            <a:endParaRPr lang="sl-SI" sz="1800" dirty="0" smtClean="0"/>
          </a:p>
          <a:p>
            <a:r>
              <a:rPr lang="en-GB" sz="1800" dirty="0" smtClean="0"/>
              <a:t>to perform specialised tasks requiring expertise, executive and developmental administrative tasks, inspection and other supervisory tasks</a:t>
            </a:r>
            <a:endParaRPr lang="sl-SI" sz="1800" dirty="0" smtClean="0"/>
          </a:p>
          <a:p>
            <a:r>
              <a:rPr lang="en-GB" sz="1800" dirty="0" smtClean="0"/>
              <a:t>headed by directors </a:t>
            </a:r>
            <a:endParaRPr lang="sl-SI" sz="1800" dirty="0" smtClean="0"/>
          </a:p>
          <a:p>
            <a:r>
              <a:rPr lang="sl-SI" sz="1800" dirty="0" smtClean="0"/>
              <a:t>r</a:t>
            </a:r>
            <a:r>
              <a:rPr lang="en-GB" sz="1800" dirty="0" smtClean="0"/>
              <a:t>elations between Ministries and Bodies within Ministries</a:t>
            </a:r>
            <a:r>
              <a:rPr lang="sl-SI" sz="1800" dirty="0" smtClean="0"/>
              <a:t>: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working guidelines </a:t>
            </a:r>
            <a:endParaRPr lang="sl-SI" sz="1800" dirty="0" smtClean="0"/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binding instructions </a:t>
            </a:r>
            <a:endParaRPr lang="sl-SI" sz="1800" dirty="0" smtClean="0"/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request performance of certain tasks </a:t>
            </a:r>
            <a:endParaRPr lang="sl-SI" sz="1800" dirty="0" smtClean="0"/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request for reports, information and other documents </a:t>
            </a:r>
            <a:endParaRPr lang="sl-SI" sz="1800" dirty="0" smtClean="0"/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2519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2000" b="1" dirty="0" smtClean="0"/>
              <a:t>ADMINISTRATIVE UNITS</a:t>
            </a:r>
            <a:r>
              <a:rPr lang="en-GB" dirty="0" smtClean="0"/>
              <a:t> </a:t>
            </a:r>
            <a:endParaRPr lang="sl-SI" dirty="0" smtClean="0"/>
          </a:p>
          <a:p>
            <a:pPr algn="ctr">
              <a:buFontTx/>
              <a:buNone/>
            </a:pPr>
            <a:endParaRPr lang="sl-SI" sz="1800" dirty="0" smtClean="0"/>
          </a:p>
          <a:p>
            <a:r>
              <a:rPr lang="en-GB" sz="1800" dirty="0" smtClean="0"/>
              <a:t>perform administrative tasks, which, due to their nature, require to be territorially organised </a:t>
            </a:r>
          </a:p>
          <a:p>
            <a:r>
              <a:rPr lang="en-GB" sz="1800" dirty="0" smtClean="0"/>
              <a:t>takes decisions at first instance in administrative matters falling within state competence </a:t>
            </a:r>
          </a:p>
          <a:p>
            <a:r>
              <a:rPr lang="en-GB" sz="1800" dirty="0" smtClean="0"/>
              <a:t>headed by a principal of Administrative Unit </a:t>
            </a:r>
          </a:p>
          <a:p>
            <a:r>
              <a:rPr lang="sl-SI" sz="1800" dirty="0" smtClean="0"/>
              <a:t>r</a:t>
            </a:r>
            <a:r>
              <a:rPr lang="en-GB" sz="1800" dirty="0" smtClean="0"/>
              <a:t>elations between departmental Ministries and Administrative Units</a:t>
            </a:r>
            <a:r>
              <a:rPr lang="sl-SI" sz="1800" dirty="0" smtClean="0"/>
              <a:t>: 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guidelines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binding instructions 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monitoring working process 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supervision </a:t>
            </a:r>
          </a:p>
          <a:p>
            <a:pPr lvl="3">
              <a:buFont typeface="Wingdings" pitchFamily="2" charset="2"/>
              <a:buChar char="Ø"/>
            </a:pPr>
            <a:r>
              <a:rPr lang="en-GB" sz="1800" dirty="0" smtClean="0"/>
              <a:t>request the performance of certain tasks 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9022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2000" b="1" dirty="0" smtClean="0"/>
              <a:t>GOVERNMENT OFFICES</a:t>
            </a:r>
            <a:r>
              <a:rPr lang="sl-SI" sz="2000" dirty="0" smtClean="0"/>
              <a:t> </a:t>
            </a:r>
          </a:p>
          <a:p>
            <a:pPr algn="ctr">
              <a:buFontTx/>
              <a:buNone/>
            </a:pPr>
            <a:endParaRPr lang="sl-SI" sz="2000" dirty="0"/>
          </a:p>
          <a:p>
            <a:pPr algn="ctr">
              <a:buFontTx/>
              <a:buNone/>
            </a:pPr>
            <a:endParaRPr lang="sl-SI" sz="2000" dirty="0" smtClean="0"/>
          </a:p>
          <a:p>
            <a:pPr algn="ctr">
              <a:buFontTx/>
              <a:buNone/>
            </a:pPr>
            <a:r>
              <a:rPr lang="sl-SI" sz="2000" dirty="0" err="1" smtClean="0"/>
              <a:t>organizational</a:t>
            </a:r>
            <a:r>
              <a:rPr lang="sl-SI" sz="2000" dirty="0" smtClean="0"/>
              <a:t>, </a:t>
            </a:r>
            <a:r>
              <a:rPr lang="sl-SI" sz="2000" dirty="0" err="1" smtClean="0"/>
              <a:t>technical</a:t>
            </a:r>
            <a:r>
              <a:rPr lang="sl-SI" sz="2000" dirty="0" smtClean="0"/>
              <a:t> </a:t>
            </a:r>
            <a:r>
              <a:rPr lang="sl-SI" sz="2000" dirty="0" err="1" smtClean="0"/>
              <a:t>and</a:t>
            </a:r>
            <a:r>
              <a:rPr lang="sl-SI" sz="2000" dirty="0" smtClean="0"/>
              <a:t> </a:t>
            </a:r>
            <a:r>
              <a:rPr lang="sl-SI" sz="2000" dirty="0" err="1" smtClean="0"/>
              <a:t>other</a:t>
            </a:r>
            <a:r>
              <a:rPr lang="sl-SI" sz="2000" dirty="0" smtClean="0"/>
              <a:t> </a:t>
            </a:r>
            <a:r>
              <a:rPr lang="sl-SI" sz="2000" dirty="0" err="1" smtClean="0"/>
              <a:t>assistance</a:t>
            </a:r>
            <a:r>
              <a:rPr lang="sl-SI" sz="2000" dirty="0" smtClean="0"/>
              <a:t> </a:t>
            </a:r>
            <a:r>
              <a:rPr lang="en-GB" sz="2000" dirty="0" smtClean="0"/>
              <a:t>for the Government</a:t>
            </a:r>
          </a:p>
          <a:p>
            <a:pPr algn="ctr">
              <a:buFontTx/>
              <a:buNone/>
            </a:pPr>
            <a:r>
              <a:rPr lang="sl-SI" sz="1800" dirty="0" smtClean="0"/>
              <a:t> </a:t>
            </a:r>
          </a:p>
          <a:p>
            <a:r>
              <a:rPr lang="sl-SI" sz="1800" dirty="0" err="1" smtClean="0"/>
              <a:t>The</a:t>
            </a:r>
            <a:r>
              <a:rPr lang="sl-SI" sz="1800" dirty="0" smtClean="0"/>
              <a:t> </a:t>
            </a:r>
            <a:r>
              <a:rPr lang="sl-SI" sz="1800" dirty="0" err="1" smtClean="0"/>
              <a:t>Secretariat</a:t>
            </a:r>
            <a:r>
              <a:rPr lang="sl-SI" sz="1800" dirty="0" smtClean="0"/>
              <a:t> General </a:t>
            </a:r>
            <a:r>
              <a:rPr lang="sl-SI" sz="1800" dirty="0" err="1" smtClean="0"/>
              <a:t>of</a:t>
            </a:r>
            <a:r>
              <a:rPr lang="sl-SI" sz="1800" dirty="0" smtClean="0"/>
              <a:t> </a:t>
            </a:r>
            <a:r>
              <a:rPr lang="sl-SI" sz="1800" dirty="0" err="1" smtClean="0"/>
              <a:t>the</a:t>
            </a:r>
            <a:r>
              <a:rPr lang="sl-SI" sz="1800" dirty="0" smtClean="0"/>
              <a:t> </a:t>
            </a:r>
            <a:r>
              <a:rPr lang="sl-SI" sz="1800" dirty="0" err="1" smtClean="0"/>
              <a:t>Government</a:t>
            </a:r>
            <a:r>
              <a:rPr lang="sl-SI" sz="1800" dirty="0" smtClean="0"/>
              <a:t> </a:t>
            </a:r>
          </a:p>
          <a:p>
            <a:r>
              <a:rPr lang="sl-SI" sz="1800" dirty="0" smtClean="0"/>
              <a:t>Office </a:t>
            </a:r>
            <a:r>
              <a:rPr lang="sl-SI" sz="1800" dirty="0" err="1" smtClean="0"/>
              <a:t>for</a:t>
            </a:r>
            <a:r>
              <a:rPr lang="sl-SI" sz="1800" dirty="0" smtClean="0"/>
              <a:t> </a:t>
            </a:r>
            <a:r>
              <a:rPr lang="sl-SI" sz="1800" dirty="0" err="1" smtClean="0"/>
              <a:t>Legislation</a:t>
            </a:r>
            <a:r>
              <a:rPr lang="sl-SI" sz="1800" dirty="0" smtClean="0"/>
              <a:t> </a:t>
            </a:r>
          </a:p>
          <a:p>
            <a:r>
              <a:rPr lang="sl-SI" sz="1800" dirty="0" err="1" smtClean="0"/>
              <a:t>Government</a:t>
            </a:r>
            <a:r>
              <a:rPr lang="sl-SI" sz="1800" dirty="0" smtClean="0"/>
              <a:t> </a:t>
            </a:r>
            <a:r>
              <a:rPr lang="sl-SI" sz="1800" dirty="0" err="1" smtClean="0"/>
              <a:t>Communication</a:t>
            </a:r>
            <a:r>
              <a:rPr lang="sl-SI" sz="1800" dirty="0" smtClean="0"/>
              <a:t> Office </a:t>
            </a:r>
          </a:p>
          <a:p>
            <a:r>
              <a:rPr lang="sl-SI" sz="1800" dirty="0" smtClean="0"/>
              <a:t>Office</a:t>
            </a:r>
            <a:r>
              <a:rPr lang="en-GB" sz="1800" dirty="0" smtClean="0"/>
              <a:t> for </a:t>
            </a:r>
            <a:r>
              <a:rPr lang="sl-SI" sz="1800" dirty="0" err="1" smtClean="0"/>
              <a:t>Macroeconomic</a:t>
            </a:r>
            <a:r>
              <a:rPr lang="sl-SI" sz="1800" dirty="0" smtClean="0"/>
              <a:t> </a:t>
            </a:r>
            <a:r>
              <a:rPr lang="sl-SI" sz="1800" dirty="0" err="1" smtClean="0"/>
              <a:t>Analysis</a:t>
            </a:r>
            <a:r>
              <a:rPr lang="sl-SI" sz="1800" dirty="0" smtClean="0"/>
              <a:t> </a:t>
            </a:r>
            <a:r>
              <a:rPr lang="sl-SI" sz="1800" dirty="0" err="1" smtClean="0"/>
              <a:t>and</a:t>
            </a:r>
            <a:r>
              <a:rPr lang="sl-SI" sz="1800" dirty="0" smtClean="0"/>
              <a:t> </a:t>
            </a:r>
            <a:r>
              <a:rPr lang="sl-SI" sz="1800" dirty="0" err="1" smtClean="0"/>
              <a:t>Development</a:t>
            </a:r>
            <a:r>
              <a:rPr lang="sl-SI" sz="1800" dirty="0" smtClean="0"/>
              <a:t> </a:t>
            </a:r>
          </a:p>
          <a:p>
            <a:r>
              <a:rPr lang="sl-SI" sz="1800" dirty="0" err="1" smtClean="0"/>
              <a:t>Statistical</a:t>
            </a:r>
            <a:r>
              <a:rPr lang="sl-SI" sz="1800" dirty="0" smtClean="0"/>
              <a:t> Office </a:t>
            </a:r>
          </a:p>
          <a:p>
            <a:r>
              <a:rPr lang="sl-SI" sz="1800" dirty="0" err="1" smtClean="0"/>
              <a:t>Protocol</a:t>
            </a:r>
            <a:r>
              <a:rPr lang="sl-SI" sz="1800" dirty="0" smtClean="0"/>
              <a:t> </a:t>
            </a:r>
            <a:r>
              <a:rPr lang="sl-SI" sz="1800" dirty="0" err="1" smtClean="0"/>
              <a:t>of</a:t>
            </a:r>
            <a:r>
              <a:rPr lang="sl-SI" sz="1800" dirty="0" smtClean="0"/>
              <a:t> </a:t>
            </a:r>
            <a:r>
              <a:rPr lang="sl-SI" sz="1800" dirty="0" err="1" smtClean="0"/>
              <a:t>the</a:t>
            </a:r>
            <a:r>
              <a:rPr lang="sl-SI" sz="1800" dirty="0" smtClean="0"/>
              <a:t> </a:t>
            </a:r>
            <a:r>
              <a:rPr lang="sl-SI" sz="1800" dirty="0" err="1" smtClean="0"/>
              <a:t>Republic</a:t>
            </a:r>
            <a:r>
              <a:rPr lang="sl-SI" sz="1800" dirty="0" smtClean="0"/>
              <a:t> </a:t>
            </a:r>
            <a:r>
              <a:rPr lang="sl-SI" sz="1800" dirty="0" err="1" smtClean="0"/>
              <a:t>of</a:t>
            </a:r>
            <a:r>
              <a:rPr lang="sl-SI" sz="1800" dirty="0" smtClean="0"/>
              <a:t> </a:t>
            </a:r>
            <a:r>
              <a:rPr lang="sl-SI" sz="1800" dirty="0" err="1" smtClean="0"/>
              <a:t>Slovenia</a:t>
            </a:r>
            <a:r>
              <a:rPr lang="sl-SI" sz="1800" dirty="0" smtClean="0"/>
              <a:t> </a:t>
            </a:r>
            <a:r>
              <a:rPr lang="sl-SI" sz="1800" dirty="0" err="1" smtClean="0"/>
              <a:t>etc</a:t>
            </a:r>
            <a:r>
              <a:rPr lang="sl-SI" sz="1800" dirty="0" smtClean="0"/>
              <a:t>. 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250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JU_ppt_Ang">
  <a:themeElements>
    <a:clrScheme name="PPT - KONČNA_21.12.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 - KONČNA_21.12.20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- KONČNA_21.12.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MJU_ppt_Ang</Template>
  <TotalTime>105</TotalTime>
  <Words>592</Words>
  <Application>Microsoft Office PowerPoint</Application>
  <PresentationFormat>On-screen Show (4:3)</PresentationFormat>
  <Paragraphs>135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Republika</vt:lpstr>
      <vt:lpstr>Wingdings</vt:lpstr>
      <vt:lpstr>MJU_ppt_Ang</vt:lpstr>
      <vt:lpstr> SLOVENIAN PUBLIC ADMINISTRATION - structure and system</vt:lpstr>
      <vt:lpstr>PowerPoint Presentation</vt:lpstr>
      <vt:lpstr>PowerPoint Presentation</vt:lpstr>
      <vt:lpstr> TASKS OF STATE ADMINISTRATION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CIVIL SERVANTS</vt:lpstr>
      <vt:lpstr>  ENTERING INTO EMPLOYMENT</vt:lpstr>
      <vt:lpstr>   OPEN COMPETITION</vt:lpstr>
      <vt:lpstr>  SPECIAL OPEN COMPETITION </vt:lpstr>
    </vt:vector>
  </TitlesOfParts>
  <Company>Ministrstvo za javno upravo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Barbara Koželj Sladič</dc:creator>
  <cp:lastModifiedBy>Ksenia Galantsova</cp:lastModifiedBy>
  <cp:revision>7</cp:revision>
  <dcterms:created xsi:type="dcterms:W3CDTF">2016-04-08T11:04:12Z</dcterms:created>
  <dcterms:modified xsi:type="dcterms:W3CDTF">2016-04-08T12:58:49Z</dcterms:modified>
</cp:coreProperties>
</file>