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9" autoAdjust="0"/>
    <p:restoredTop sz="94698" autoAdjust="0"/>
  </p:normalViewPr>
  <p:slideViewPr>
    <p:cSldViewPr>
      <p:cViewPr varScale="1">
        <p:scale>
          <a:sx n="52" d="100"/>
          <a:sy n="52" d="100"/>
        </p:scale>
        <p:origin x="72" y="11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AD2B8-C28B-44C3-BA60-57CEB1FFE6A0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14177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B0AED-5513-43DD-9773-2F62EFDF67BF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53520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1F09F-399D-46EA-BE70-C564B6821894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4837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6A23A-F2AA-4521-998C-9FA5CC221C6A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795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83C5C-7CEF-479D-815C-269A863577B9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9217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D4D62-F539-4F0C-84B0-6F4E6A759AA3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3743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F2242-A37B-425E-9AB6-C31EFFF0714F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88459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423A8-827F-4EA4-BA68-1020CFFD8F1A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7211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DF4F5-479C-4040-90F4-3C9826289B92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22127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1F57AB-A42B-4DEC-B07D-7A164F7CF7B9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0363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1E00F-5717-4EB3-90C8-65F21F02E9C5}" type="slidenum">
              <a:rPr lang="sl-SI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6038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927D9F-C8AB-4D8C-859B-C98A854DEB51}" type="slidenum">
              <a:rPr lang="sl-SI"/>
              <a:pPr/>
              <a:t>‹#›</a:t>
            </a:fld>
            <a:endParaRPr lang="sl-SI"/>
          </a:p>
        </p:txBody>
      </p:sp>
      <p:sp>
        <p:nvSpPr>
          <p:cNvPr id="8" name="TextBox 7"/>
          <p:cNvSpPr txBox="1"/>
          <p:nvPr/>
        </p:nvSpPr>
        <p:spPr>
          <a:xfrm>
            <a:off x="962025" y="708025"/>
            <a:ext cx="1936750" cy="2127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838"/>
              </a:lnSpc>
            </a:pPr>
            <a:r>
              <a:rPr lang="sl-SI" sz="700">
                <a:solidFill>
                  <a:schemeClr val="tx2"/>
                </a:solidFill>
                <a:latin typeface="Republika" pitchFamily="2" charset="-18"/>
              </a:rPr>
              <a:t>REPUBLIC OF SLOVENIA</a:t>
            </a:r>
            <a:endParaRPr lang="en-US" sz="700">
              <a:solidFill>
                <a:schemeClr val="tx2"/>
              </a:solidFill>
              <a:latin typeface="Republika" pitchFamily="2" charset="-18"/>
            </a:endParaRPr>
          </a:p>
          <a:p>
            <a:pPr>
              <a:lnSpc>
                <a:spcPts val="838"/>
              </a:lnSpc>
            </a:pPr>
            <a:r>
              <a:rPr lang="sl-SI" sz="700" b="1">
                <a:solidFill>
                  <a:schemeClr val="tx2"/>
                </a:solidFill>
                <a:latin typeface="Republika" pitchFamily="2" charset="-18"/>
              </a:rPr>
              <a:t>MINISTRY OF PUBLIC ADMINISTRATION</a:t>
            </a:r>
            <a:endParaRPr lang="en-US" sz="700" b="1">
              <a:solidFill>
                <a:schemeClr val="tx2"/>
              </a:solidFill>
              <a:latin typeface="Republika" pitchFamily="2" charset="-18"/>
            </a:endParaRPr>
          </a:p>
        </p:txBody>
      </p:sp>
      <p:pic>
        <p:nvPicPr>
          <p:cNvPr id="1032" name="Picture 8" descr="grb moder za 10 pt.wmf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638300"/>
            <a:ext cx="7272337" cy="143066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ru-RU" sz="3200" b="1" dirty="0" smtClean="0"/>
              <a:t>ГОСУДАРСТВЕННОЕ УПРАВЛЕНИЕ В СЛОВЕНИИ</a:t>
            </a:r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en-GB" sz="2800" b="1" dirty="0" smtClean="0"/>
              <a:t>- </a:t>
            </a:r>
            <a:r>
              <a:rPr lang="ru-RU" sz="2800" b="1" dirty="0" smtClean="0"/>
              <a:t>структура и система</a:t>
            </a:r>
            <a:endParaRPr lang="sl-SI" sz="2800" b="1" dirty="0">
              <a:solidFill>
                <a:schemeClr val="bg2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900113" y="3717032"/>
            <a:ext cx="7283450" cy="21598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</a:pPr>
            <a:r>
              <a:rPr lang="ru-RU" sz="2000" b="1" dirty="0" smtClean="0"/>
              <a:t>Барбара </a:t>
            </a:r>
            <a:r>
              <a:rPr lang="ru-RU" sz="2000" b="1" dirty="0" err="1" smtClean="0"/>
              <a:t>Кожель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Сладич</a:t>
            </a:r>
            <a:endParaRPr lang="sl-SI" sz="2000" b="1" dirty="0" smtClean="0"/>
          </a:p>
          <a:p>
            <a:pPr marL="0" indent="0" algn="ctr">
              <a:buNone/>
            </a:pPr>
            <a:r>
              <a:rPr lang="ru-RU" sz="2000" b="1" dirty="0" smtClean="0"/>
              <a:t>Дирекция государственного сектора</a:t>
            </a:r>
            <a:endParaRPr lang="en-US" sz="2000" b="1" dirty="0" smtClean="0"/>
          </a:p>
          <a:p>
            <a:pPr marL="0" indent="0">
              <a:buNone/>
            </a:pPr>
            <a:endParaRPr lang="sl-SI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000" dirty="0"/>
              <a:t/>
            </a:r>
            <a:br>
              <a:rPr lang="sl-SI" sz="2000" dirty="0"/>
            </a:br>
            <a:r>
              <a:rPr lang="ru-RU" sz="2000" b="1" dirty="0" smtClean="0"/>
              <a:t>государственные служащие</a:t>
            </a:r>
            <a:endParaRPr lang="sl-SI" sz="20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 sz="1800" dirty="0" smtClean="0"/>
              <a:t>госслужащий</a:t>
            </a:r>
            <a:r>
              <a:rPr lang="en-GB" sz="1800" dirty="0" smtClean="0"/>
              <a:t>= </a:t>
            </a:r>
            <a:r>
              <a:rPr lang="ru-RU" sz="1800" dirty="0" smtClean="0"/>
              <a:t>лицо, работающее в госсекторе</a:t>
            </a:r>
            <a:endParaRPr lang="sl-SI" sz="1800" dirty="0" smtClean="0"/>
          </a:p>
          <a:p>
            <a:pPr algn="ctr">
              <a:buFontTx/>
              <a:buNone/>
            </a:pPr>
            <a:endParaRPr lang="sl-SI" sz="1800" dirty="0" smtClean="0"/>
          </a:p>
          <a:p>
            <a:pPr>
              <a:buFontTx/>
              <a:buNone/>
            </a:pPr>
            <a:r>
              <a:rPr lang="ru-RU" sz="1800" dirty="0" smtClean="0"/>
              <a:t>Госслужащие государственного управления</a:t>
            </a:r>
            <a:endParaRPr lang="sl-SI" sz="1800" dirty="0" smtClean="0"/>
          </a:p>
          <a:p>
            <a:pPr>
              <a:buFontTx/>
              <a:buNone/>
            </a:pPr>
            <a:endParaRPr lang="sl-SI" sz="1800" dirty="0" smtClean="0"/>
          </a:p>
          <a:p>
            <a:r>
              <a:rPr lang="ru-RU" sz="1800" b="1" dirty="0" smtClean="0"/>
              <a:t>Официальные лица</a:t>
            </a:r>
            <a:r>
              <a:rPr lang="en-US" sz="1800" dirty="0" smtClean="0"/>
              <a:t>: </a:t>
            </a:r>
            <a:r>
              <a:rPr lang="ru-RU" sz="1800" dirty="0" smtClean="0"/>
              <a:t>выполняют государственную работу в соответствии со своей должностью</a:t>
            </a:r>
            <a:endParaRPr lang="sl-SI" sz="1800" dirty="0" smtClean="0"/>
          </a:p>
          <a:p>
            <a:r>
              <a:rPr lang="ru-RU" sz="1800" b="1" dirty="0" smtClean="0"/>
              <a:t>Профессионально-технические работники (специалисты)</a:t>
            </a:r>
            <a:r>
              <a:rPr lang="en-US" sz="1800" dirty="0" smtClean="0"/>
              <a:t>: </a:t>
            </a:r>
            <a:r>
              <a:rPr lang="ru-RU" sz="1800" dirty="0" smtClean="0"/>
              <a:t>техническая работа</a:t>
            </a:r>
            <a:endParaRPr lang="en-US" sz="1800" dirty="0" smtClean="0"/>
          </a:p>
          <a:p>
            <a:r>
              <a:rPr lang="ru-RU" sz="1800" b="1" dirty="0" smtClean="0"/>
              <a:t>Старшие госслужащие</a:t>
            </a:r>
            <a:r>
              <a:rPr lang="sl-SI" sz="1800" b="1" dirty="0" smtClean="0"/>
              <a:t>– </a:t>
            </a:r>
            <a:r>
              <a:rPr lang="ru-RU" sz="1800" b="1" dirty="0" smtClean="0"/>
              <a:t>ДОЛЖНОСТИ</a:t>
            </a:r>
            <a:r>
              <a:rPr lang="sl-SI" sz="1800" b="1" dirty="0" smtClean="0"/>
              <a:t>:</a:t>
            </a:r>
          </a:p>
          <a:p>
            <a:pPr lvl="1"/>
            <a:r>
              <a:rPr lang="ru-RU" sz="1800" dirty="0" smtClean="0"/>
              <a:t>Генеральный директор</a:t>
            </a:r>
            <a:endParaRPr lang="en-GB" sz="1800" dirty="0" smtClean="0"/>
          </a:p>
          <a:p>
            <a:pPr lvl="1"/>
            <a:r>
              <a:rPr lang="ru-RU" sz="1800" dirty="0" smtClean="0"/>
              <a:t>Генеральный секретарь</a:t>
            </a:r>
            <a:endParaRPr lang="en-GB" sz="1800" dirty="0" smtClean="0"/>
          </a:p>
          <a:p>
            <a:pPr lvl="1"/>
            <a:r>
              <a:rPr lang="ru-RU" sz="1800" dirty="0" smtClean="0"/>
              <a:t>Директор органа внутри министерства</a:t>
            </a:r>
            <a:endParaRPr lang="en-GB" sz="1800" dirty="0" smtClean="0"/>
          </a:p>
          <a:p>
            <a:pPr lvl="1"/>
            <a:r>
              <a:rPr lang="ru-RU" sz="1800" dirty="0" smtClean="0"/>
              <a:t>Директор государственного учреждения</a:t>
            </a:r>
            <a:endParaRPr lang="en-GB" sz="1800" dirty="0" smtClean="0"/>
          </a:p>
          <a:p>
            <a:pPr lvl="1"/>
            <a:r>
              <a:rPr lang="ru-RU" sz="1800" dirty="0" smtClean="0"/>
              <a:t>Начальник административного подразделения</a:t>
            </a:r>
            <a:endParaRPr lang="en-GB" sz="1800" dirty="0" smtClean="0"/>
          </a:p>
          <a:p>
            <a:pPr marL="0" indent="0">
              <a:buNone/>
            </a:pP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42486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000" dirty="0"/>
              <a:t/>
            </a:r>
            <a:br>
              <a:rPr lang="sl-SI" sz="2000" dirty="0"/>
            </a:br>
            <a:r>
              <a:rPr lang="ru-RU" sz="2000" b="1" dirty="0" smtClean="0"/>
              <a:t>как становятся госслужащими</a:t>
            </a:r>
            <a:endParaRPr lang="sl-SI" sz="20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sz="1800" b="1" dirty="0" smtClean="0"/>
          </a:p>
          <a:p>
            <a:r>
              <a:rPr lang="ru-RU" sz="1800" b="1" dirty="0" smtClean="0"/>
              <a:t>Конституция Республики Словения </a:t>
            </a:r>
            <a:r>
              <a:rPr lang="en-GB" sz="1800" b="1" dirty="0" smtClean="0"/>
              <a:t>(</a:t>
            </a:r>
            <a:r>
              <a:rPr lang="ru-RU" sz="1800" b="1" dirty="0" smtClean="0"/>
              <a:t>Ст.</a:t>
            </a:r>
            <a:r>
              <a:rPr lang="en-GB" sz="1800" b="1" dirty="0" smtClean="0"/>
              <a:t> 122):</a:t>
            </a:r>
          </a:p>
          <a:p>
            <a:pPr>
              <a:buFontTx/>
              <a:buNone/>
            </a:pPr>
            <a:r>
              <a:rPr lang="sl-SI" sz="1800" dirty="0" smtClean="0"/>
              <a:t>     </a:t>
            </a:r>
            <a:r>
              <a:rPr lang="ru-RU" sz="1800" dirty="0" smtClean="0"/>
              <a:t>Приём на работу в государственную службу возможен только на основании открытого конкурса</a:t>
            </a:r>
            <a:endParaRPr lang="sl-SI" sz="1800" dirty="0" smtClean="0"/>
          </a:p>
          <a:p>
            <a:pPr>
              <a:buFontTx/>
              <a:buNone/>
            </a:pPr>
            <a:endParaRPr lang="sl-SI" sz="1800" dirty="0" smtClean="0"/>
          </a:p>
          <a:p>
            <a:r>
              <a:rPr lang="ru-RU" sz="1800" b="1" dirty="0" smtClean="0"/>
              <a:t>Закон о государственных служащих</a:t>
            </a:r>
            <a:endParaRPr lang="en-GB" sz="1800" b="1" dirty="0" smtClean="0"/>
          </a:p>
          <a:p>
            <a:pPr>
              <a:buFontTx/>
              <a:buNone/>
            </a:pPr>
            <a:r>
              <a:rPr lang="en-GB" sz="1800" b="1" dirty="0" smtClean="0"/>
              <a:t>     </a:t>
            </a:r>
            <a:r>
              <a:rPr lang="ru-RU" sz="1800" b="1" dirty="0" smtClean="0"/>
              <a:t>«</a:t>
            </a:r>
            <a:r>
              <a:rPr lang="ru-RU" sz="1800" dirty="0" smtClean="0"/>
              <a:t>Официальная газета» </a:t>
            </a:r>
            <a:r>
              <a:rPr lang="en-GB" sz="1800" dirty="0" smtClean="0"/>
              <a:t>Nr. 63/07, 65/08, 69/08 and 40/12)</a:t>
            </a:r>
          </a:p>
          <a:p>
            <a:pPr>
              <a:buFont typeface="Wingdings" pitchFamily="2" charset="2"/>
              <a:buChar char="v"/>
            </a:pPr>
            <a:r>
              <a:rPr lang="en-GB" sz="1800" dirty="0" smtClean="0"/>
              <a:t> </a:t>
            </a:r>
            <a:r>
              <a:rPr lang="ru-RU" sz="1800" dirty="0" smtClean="0"/>
              <a:t>Приём новых служащих производится только на основании открытого конкурса 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smtClean="0"/>
              <a:t>Приём профессионально-технических работников на должность производится в соответствии с нормативными актами в отношении трудовой деятельности</a:t>
            </a: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296102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/>
          <a:lstStyle/>
          <a:p>
            <a:r>
              <a:rPr lang="sl-SI" sz="2000" dirty="0" smtClean="0">
                <a:solidFill>
                  <a:schemeClr val="tx2"/>
                </a:solidFill>
              </a:rPr>
              <a:t/>
            </a:r>
            <a:br>
              <a:rPr lang="sl-SI" sz="2000" dirty="0" smtClean="0">
                <a:solidFill>
                  <a:schemeClr val="tx2"/>
                </a:solidFill>
              </a:rPr>
            </a:br>
            <a:r>
              <a:rPr lang="sl-SI" sz="2000" dirty="0"/>
              <a:t/>
            </a:r>
            <a:br>
              <a:rPr lang="sl-SI" sz="2000" dirty="0"/>
            </a:br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ru-RU" sz="2000" b="1" dirty="0" smtClean="0">
                <a:solidFill>
                  <a:schemeClr val="tx2"/>
                </a:solidFill>
              </a:rPr>
              <a:t>ОТКРЫТЫЙ КОНКУРС</a:t>
            </a:r>
            <a:endParaRPr lang="sl-SI" sz="20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sz="1800" dirty="0" smtClean="0">
              <a:solidFill>
                <a:schemeClr val="tx1"/>
              </a:solidFill>
            </a:endParaRPr>
          </a:p>
          <a:p>
            <a:endParaRPr lang="sl-SI" sz="1800" dirty="0"/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solidFill>
                  <a:schemeClr val="tx1"/>
                </a:solidFill>
              </a:rPr>
              <a:t>Объявление о вакансии</a:t>
            </a:r>
            <a:endParaRPr lang="sl-SI" sz="1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solidFill>
                  <a:schemeClr val="tx1"/>
                </a:solidFill>
              </a:rPr>
              <a:t>Разумные сроки подачи заявок 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smtClean="0"/>
              <a:t>Процедура отбора по заранее установленным критериям</a:t>
            </a:r>
            <a:endParaRPr lang="sl-SI" sz="1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solidFill>
                  <a:schemeClr val="tx1"/>
                </a:solidFill>
              </a:rPr>
              <a:t>Объяснение, почему выбран тот или иной кандидат</a:t>
            </a:r>
            <a:endParaRPr lang="sl-SI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l-SI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800" b="1" dirty="0" smtClean="0"/>
              <a:t>Процедура</a:t>
            </a:r>
            <a:r>
              <a:rPr lang="sl-SI" sz="1800" b="1" dirty="0" smtClean="0"/>
              <a:t>:</a:t>
            </a:r>
            <a:r>
              <a:rPr lang="sl-SI" sz="1800" dirty="0" smtClean="0"/>
              <a:t> </a:t>
            </a:r>
            <a:endParaRPr lang="sl-SI" sz="1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solidFill>
                  <a:schemeClr val="tx1"/>
                </a:solidFill>
              </a:rPr>
              <a:t>Процедура отбора выполняется конкурсной комиссией 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solidFill>
                  <a:schemeClr val="tx1"/>
                </a:solidFill>
              </a:rPr>
              <a:t>Не прошедшие конкурс кандидаты вправе подать жалобу в апелляционную комиссию</a:t>
            </a:r>
            <a:endParaRPr lang="sl-SI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800" dirty="0">
                <a:solidFill>
                  <a:schemeClr val="tx1"/>
                </a:solidFill>
              </a:rPr>
              <a:t> </a:t>
            </a:r>
            <a:endParaRPr lang="sl-SI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109941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000" dirty="0"/>
              <a:t/>
            </a:r>
            <a:br>
              <a:rPr lang="sl-SI" sz="2000" dirty="0"/>
            </a:br>
            <a:r>
              <a:rPr lang="ru-RU" sz="2000" b="1" dirty="0" smtClean="0"/>
              <a:t>СПЕЦИАЛЬНЫЙ ОТКРЫТЫЙ КОНКУРС</a:t>
            </a:r>
            <a:endParaRPr lang="sl-SI" sz="20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800" dirty="0" smtClean="0"/>
              <a:t>Открытый конкурс под руководством особой комиссии, назначаемой Советом официальных лиц для каждого конкретного случая на должность </a:t>
            </a:r>
            <a:r>
              <a:rPr lang="ru-RU" sz="1800" b="1" dirty="0" smtClean="0"/>
              <a:t>старших госслужащих</a:t>
            </a:r>
            <a:endParaRPr lang="en-GB" sz="1800" dirty="0" smtClean="0"/>
          </a:p>
          <a:p>
            <a:pPr>
              <a:lnSpc>
                <a:spcPct val="80000"/>
              </a:lnSpc>
            </a:pPr>
            <a:endParaRPr lang="sl-SI" sz="1800" dirty="0" smtClean="0"/>
          </a:p>
          <a:p>
            <a:pPr>
              <a:lnSpc>
                <a:spcPct val="80000"/>
              </a:lnSpc>
            </a:pPr>
            <a:r>
              <a:rPr lang="ru-RU" sz="1800" dirty="0" smtClean="0"/>
              <a:t>Совет официальных лиц</a:t>
            </a:r>
            <a:endParaRPr lang="sl-SI" sz="1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sl-SI" sz="1800" dirty="0" smtClean="0"/>
              <a:t>          </a:t>
            </a:r>
            <a:r>
              <a:rPr lang="ru-RU" sz="1800" dirty="0" smtClean="0"/>
              <a:t>особый независимый орган</a:t>
            </a:r>
            <a:endParaRPr lang="sl-SI" sz="1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sl-SI" sz="1800" dirty="0" smtClean="0"/>
              <a:t>         12 </a:t>
            </a:r>
            <a:r>
              <a:rPr lang="ru-RU" sz="1800" dirty="0" smtClean="0"/>
              <a:t>членов, назначаемых на срок </a:t>
            </a:r>
            <a:r>
              <a:rPr lang="en-US" sz="1800" dirty="0" smtClean="0"/>
              <a:t>6 </a:t>
            </a:r>
            <a:r>
              <a:rPr lang="ru-RU" sz="1800" dirty="0" smtClean="0"/>
              <a:t>лет</a:t>
            </a:r>
            <a:endParaRPr lang="sl-SI" sz="1800" dirty="0" smtClean="0"/>
          </a:p>
          <a:p>
            <a:pPr>
              <a:lnSpc>
                <a:spcPct val="80000"/>
              </a:lnSpc>
              <a:buFontTx/>
              <a:buNone/>
            </a:pPr>
            <a:endParaRPr lang="sl-SI" sz="1800" dirty="0" smtClean="0"/>
          </a:p>
          <a:p>
            <a:pPr lvl="1">
              <a:lnSpc>
                <a:spcPct val="80000"/>
              </a:lnSpc>
            </a:pPr>
            <a:r>
              <a:rPr lang="ru-RU" sz="1800" dirty="0" smtClean="0"/>
              <a:t>Правительством </a:t>
            </a:r>
            <a:r>
              <a:rPr lang="sl-SI" sz="1800" dirty="0" smtClean="0"/>
              <a:t>(4)</a:t>
            </a:r>
          </a:p>
          <a:p>
            <a:pPr lvl="1">
              <a:lnSpc>
                <a:spcPct val="80000"/>
              </a:lnSpc>
            </a:pPr>
            <a:r>
              <a:rPr lang="ru-RU" sz="1800" dirty="0" smtClean="0"/>
              <a:t>Представителями профсоюзов </a:t>
            </a:r>
            <a:r>
              <a:rPr lang="en-US" sz="1800" dirty="0" smtClean="0"/>
              <a:t>(3)</a:t>
            </a:r>
            <a:endParaRPr lang="sl-SI" sz="1800" dirty="0" smtClean="0"/>
          </a:p>
          <a:p>
            <a:pPr lvl="1">
              <a:lnSpc>
                <a:spcPct val="80000"/>
              </a:lnSpc>
            </a:pPr>
            <a:r>
              <a:rPr lang="ru-RU" sz="1800" dirty="0" smtClean="0"/>
              <a:t>Президентом Республики </a:t>
            </a:r>
            <a:r>
              <a:rPr lang="en-US" sz="1800" dirty="0" smtClean="0"/>
              <a:t>(</a:t>
            </a:r>
            <a:r>
              <a:rPr lang="sl-SI" sz="1800" dirty="0" smtClean="0"/>
              <a:t>3 </a:t>
            </a:r>
            <a:r>
              <a:rPr lang="ru-RU" sz="1800" dirty="0" smtClean="0"/>
              <a:t>среди экспертов по госсектору</a:t>
            </a:r>
            <a:r>
              <a:rPr lang="en-US" sz="1800" dirty="0" smtClean="0"/>
              <a:t>)</a:t>
            </a:r>
            <a:endParaRPr lang="sl-SI" sz="1800" dirty="0" smtClean="0"/>
          </a:p>
          <a:p>
            <a:pPr lvl="1">
              <a:lnSpc>
                <a:spcPct val="80000"/>
              </a:lnSpc>
            </a:pPr>
            <a:r>
              <a:rPr lang="ru-RU" sz="1800" dirty="0" smtClean="0"/>
              <a:t>Избираются официальными лицами, имеющими титулы (звания) первого ранга </a:t>
            </a:r>
            <a:r>
              <a:rPr lang="sl-SI" sz="1800" dirty="0" smtClean="0"/>
              <a:t>(3)</a:t>
            </a:r>
          </a:p>
          <a:p>
            <a:pPr>
              <a:lnSpc>
                <a:spcPct val="80000"/>
              </a:lnSpc>
            </a:pPr>
            <a:endParaRPr lang="sl-SI" sz="1800" dirty="0" smtClean="0"/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800" dirty="0" smtClean="0"/>
              <a:t>ОКОНЧАТЕЛЬНОЕ РЕШЕНИЕ ПРИНИМАЕТСЯ ЛИЦОМ, КОТОРОМУ БУДЕТ ПОДЧИНЯТЬСЯ КАНДИДАТ НА ДОЛЖНОСТЬ (министром, генеральным секретарём или премьер-министром)</a:t>
            </a: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267954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/>
              <a:t>Государственный сектор</a:t>
            </a:r>
            <a:endParaRPr lang="sl-SI" sz="36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sz="2000" b="1" dirty="0" smtClean="0"/>
              <a:t>(157</a:t>
            </a:r>
            <a:r>
              <a:rPr lang="ru-RU" sz="2000" b="1" dirty="0" smtClean="0"/>
              <a:t> </a:t>
            </a:r>
            <a:r>
              <a:rPr lang="sl-SI" sz="2000" b="1" dirty="0" smtClean="0"/>
              <a:t>000</a:t>
            </a:r>
            <a:r>
              <a:rPr lang="en-GB" sz="2000" b="1" dirty="0" smtClean="0"/>
              <a:t> </a:t>
            </a:r>
            <a:r>
              <a:rPr lang="ru-RU" sz="2000" b="1" dirty="0" smtClean="0"/>
              <a:t>государственных служащих</a:t>
            </a:r>
            <a:r>
              <a:rPr lang="en-GB" sz="2000" b="1" dirty="0" smtClean="0"/>
              <a:t>)</a:t>
            </a:r>
            <a:r>
              <a:rPr lang="en-GB" sz="2000" dirty="0" smtClean="0"/>
              <a:t> </a:t>
            </a:r>
          </a:p>
          <a:p>
            <a:pPr>
              <a:buFontTx/>
              <a:buNone/>
            </a:pPr>
            <a:endParaRPr lang="en-GB" sz="2000" dirty="0" smtClean="0"/>
          </a:p>
          <a:p>
            <a:pPr>
              <a:buFontTx/>
              <a:buNone/>
            </a:pPr>
            <a:r>
              <a:rPr lang="ru-RU" sz="2000" b="1" dirty="0" smtClean="0"/>
              <a:t>ГОСУДАРСТВЕННОЕ УПРАВЛЕНИЕ </a:t>
            </a:r>
            <a:r>
              <a:rPr lang="sl-SI" sz="2000" b="1" dirty="0" smtClean="0"/>
              <a:t>+</a:t>
            </a:r>
          </a:p>
          <a:p>
            <a:pPr>
              <a:buFontTx/>
              <a:buNone/>
            </a:pPr>
            <a:endParaRPr lang="sl-SI" sz="2000" dirty="0" smtClean="0"/>
          </a:p>
          <a:p>
            <a:r>
              <a:rPr lang="sl-SI" sz="2000" dirty="0" smtClean="0"/>
              <a:t> </a:t>
            </a:r>
            <a:r>
              <a:rPr lang="ru-RU" sz="2000" dirty="0" smtClean="0"/>
              <a:t>государственные средства</a:t>
            </a:r>
            <a:endParaRPr lang="sl-SI" sz="2000" dirty="0" smtClean="0"/>
          </a:p>
          <a:p>
            <a:r>
              <a:rPr lang="sl-SI" sz="2000" dirty="0" smtClean="0"/>
              <a:t> </a:t>
            </a:r>
            <a:r>
              <a:rPr lang="ru-RU" sz="2000" dirty="0" smtClean="0"/>
              <a:t>государственные органы и государственные </a:t>
            </a:r>
            <a:r>
              <a:rPr lang="ru-RU" sz="2000" dirty="0"/>
              <a:t>коммерческие </a:t>
            </a:r>
            <a:r>
              <a:rPr lang="ru-RU" sz="2000" dirty="0" smtClean="0"/>
              <a:t>учреждения</a:t>
            </a:r>
            <a:endParaRPr lang="en-GB" sz="2000" dirty="0" smtClean="0"/>
          </a:p>
          <a:p>
            <a:r>
              <a:rPr lang="sl-SI" sz="2000" dirty="0" smtClean="0"/>
              <a:t> </a:t>
            </a:r>
            <a:r>
              <a:rPr lang="ru-RU" sz="2000" dirty="0" smtClean="0"/>
              <a:t>другие органы государственного устройства, которые косвенно используют средства государственного или местного бюджета</a:t>
            </a:r>
            <a:endParaRPr lang="sl-SI" sz="2000" dirty="0" smtClean="0"/>
          </a:p>
          <a:p>
            <a:pPr marL="0" indent="0">
              <a:buNone/>
            </a:pP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101852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/>
              <a:t>ГОСУДАРСТВЕННОЕ УПРАВЛЕНИЕ</a:t>
            </a:r>
            <a:endParaRPr lang="sl-SI" sz="32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ctr">
              <a:buNone/>
            </a:pPr>
            <a:endParaRPr lang="sl-SI" sz="2000" dirty="0" smtClean="0"/>
          </a:p>
          <a:p>
            <a:pPr>
              <a:buFont typeface="Arial" pitchFamily="34" charset="0"/>
              <a:buChar char="•"/>
            </a:pPr>
            <a:r>
              <a:rPr lang="ru-RU" sz="1800" b="1" dirty="0" smtClean="0"/>
              <a:t>Общегосударственное управление </a:t>
            </a:r>
            <a:r>
              <a:rPr lang="sl-SI" sz="1800" dirty="0" smtClean="0"/>
              <a:t>(</a:t>
            </a:r>
            <a:r>
              <a:rPr lang="ru-RU" sz="1800" dirty="0" smtClean="0"/>
              <a:t>министерства и их подразделения, государственные органы и административные подразделения</a:t>
            </a:r>
            <a:r>
              <a:rPr lang="en-GB" sz="1800" dirty="0" smtClean="0"/>
              <a:t>) </a:t>
            </a:r>
            <a:endParaRPr lang="en-GB" sz="1800" b="1" dirty="0" smtClean="0"/>
          </a:p>
          <a:p>
            <a:pPr>
              <a:buFont typeface="Arial" pitchFamily="34" charset="0"/>
              <a:buChar char="•"/>
            </a:pPr>
            <a:endParaRPr lang="en-GB" sz="1800" dirty="0" smtClean="0"/>
          </a:p>
          <a:p>
            <a:pPr>
              <a:buFont typeface="Arial" pitchFamily="34" charset="0"/>
              <a:buChar char="•"/>
            </a:pPr>
            <a:r>
              <a:rPr lang="ru-RU" sz="1800" b="1" dirty="0" smtClean="0"/>
              <a:t>Другие государственные органы </a:t>
            </a:r>
            <a:r>
              <a:rPr lang="sl-SI" sz="1800" dirty="0" smtClean="0"/>
              <a:t>(</a:t>
            </a:r>
            <a:r>
              <a:rPr lang="ru-RU" sz="1800" dirty="0" smtClean="0"/>
              <a:t>Национальное собрание, Национальный совет, Конституционный суд, Ревизионный суд, Комиссия по профилактике коррупции, Омбудсмен, судебные органы</a:t>
            </a:r>
            <a:r>
              <a:rPr lang="sl-SI" sz="1800" dirty="0" smtClean="0"/>
              <a:t>)</a:t>
            </a:r>
            <a:endParaRPr lang="en-GB" sz="1800" dirty="0" smtClean="0"/>
          </a:p>
          <a:p>
            <a:pPr>
              <a:buFont typeface="Arial" pitchFamily="34" charset="0"/>
              <a:buChar char="•"/>
            </a:pPr>
            <a:endParaRPr lang="sl-SI" sz="1800" dirty="0" smtClean="0"/>
          </a:p>
          <a:p>
            <a:pPr>
              <a:buFont typeface="Arial" pitchFamily="34" charset="0"/>
              <a:buChar char="•"/>
            </a:pPr>
            <a:r>
              <a:rPr lang="ru-RU" sz="1800" b="1" dirty="0" smtClean="0"/>
              <a:t>МЕСТНОЕ САМОУПРАВЛЕНИЕ</a:t>
            </a:r>
            <a:endParaRPr lang="sl-SI" sz="1800" b="1" dirty="0" smtClean="0"/>
          </a:p>
          <a:p>
            <a:pPr marL="0" indent="0">
              <a:buNone/>
            </a:pPr>
            <a:r>
              <a:rPr lang="sl-SI" sz="1800" dirty="0"/>
              <a:t> </a:t>
            </a:r>
            <a:r>
              <a:rPr lang="sl-SI" sz="1800" dirty="0" smtClean="0"/>
              <a:t>     212 </a:t>
            </a:r>
            <a:r>
              <a:rPr lang="ru-RU" sz="1800" dirty="0" smtClean="0"/>
              <a:t>муниципалитетов</a:t>
            </a:r>
            <a:endParaRPr lang="sl-SI" sz="1800" dirty="0" smtClean="0"/>
          </a:p>
          <a:p>
            <a:pPr marL="0" indent="0">
              <a:buNone/>
            </a:pP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08774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/>
          <a:lstStyle/>
          <a:p>
            <a:r>
              <a:rPr lang="sl-SI" sz="2000" b="1" dirty="0" smtClean="0"/>
              <a:t/>
            </a:r>
            <a:br>
              <a:rPr lang="sl-SI" sz="2000" b="1" dirty="0" smtClean="0"/>
            </a:br>
            <a:r>
              <a:rPr lang="ru-RU" sz="2000" b="1" dirty="0" smtClean="0"/>
              <a:t>задачи общегосударственного управления</a:t>
            </a:r>
            <a:r>
              <a:rPr lang="sl-SI" sz="4000" dirty="0" smtClean="0"/>
              <a:t/>
            </a:r>
            <a:br>
              <a:rPr lang="sl-SI" sz="4000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1800" b="1" dirty="0" smtClean="0"/>
              <a:t>Закон о государственном управлении</a:t>
            </a:r>
            <a:r>
              <a:rPr lang="en-GB" sz="1800" b="1" dirty="0" smtClean="0"/>
              <a:t/>
            </a:r>
            <a:br>
              <a:rPr lang="en-GB" sz="1800" b="1" dirty="0" smtClean="0"/>
            </a:br>
            <a:r>
              <a:rPr lang="ru-RU" sz="1800" b="1" dirty="0" smtClean="0"/>
              <a:t>«Официальная </a:t>
            </a:r>
            <a:r>
              <a:rPr lang="ru-RU" sz="1800" b="1" dirty="0" smtClean="0"/>
              <a:t>г</a:t>
            </a:r>
            <a:r>
              <a:rPr lang="ru-RU" sz="1800" b="1" dirty="0" smtClean="0"/>
              <a:t>азета» </a:t>
            </a:r>
            <a:r>
              <a:rPr lang="en-GB" sz="1800" b="1" dirty="0" smtClean="0"/>
              <a:t>Nr. 113/05, 89/07, 126/07, 48/09, 8/10, 8/12, 21/12, 47/13</a:t>
            </a:r>
            <a:r>
              <a:rPr lang="sl-SI" sz="1800" b="1" dirty="0" smtClean="0"/>
              <a:t>,</a:t>
            </a:r>
            <a:r>
              <a:rPr lang="en-GB" sz="1800" b="1" dirty="0" smtClean="0"/>
              <a:t> 12/14</a:t>
            </a:r>
            <a:r>
              <a:rPr lang="sl-SI" sz="1800" b="1" dirty="0" smtClean="0"/>
              <a:t> </a:t>
            </a:r>
            <a:r>
              <a:rPr lang="ru-RU" sz="1800" b="1" dirty="0" smtClean="0"/>
              <a:t>и</a:t>
            </a:r>
            <a:r>
              <a:rPr lang="sl-SI" sz="1800" b="1" dirty="0" smtClean="0"/>
              <a:t> 90/14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sl-SI" sz="1800" b="1" dirty="0" smtClean="0"/>
          </a:p>
          <a:p>
            <a:pPr>
              <a:lnSpc>
                <a:spcPct val="90000"/>
              </a:lnSpc>
            </a:pPr>
            <a:r>
              <a:rPr lang="ru-RU" sz="1800" b="1" dirty="0" smtClean="0"/>
              <a:t>Исполнительные задачи</a:t>
            </a:r>
            <a:endParaRPr lang="sl-SI" sz="1800" b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sl-SI" sz="1800" dirty="0" smtClean="0"/>
              <a:t>     (</a:t>
            </a:r>
            <a:r>
              <a:rPr lang="ru-RU" sz="1800" dirty="0" smtClean="0"/>
              <a:t>реализация законов и других нормативных актов, принятых Национальным собранием, ратифицированных международных договоров, государственного бюджета, постановлений, других актов, принятых Правительством</a:t>
            </a:r>
            <a:r>
              <a:rPr lang="en-GB" sz="1800" dirty="0" smtClean="0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1800" dirty="0" smtClean="0"/>
          </a:p>
          <a:p>
            <a:pPr>
              <a:lnSpc>
                <a:spcPct val="90000"/>
              </a:lnSpc>
            </a:pPr>
            <a:r>
              <a:rPr lang="ru-RU" sz="1800" b="1" dirty="0" smtClean="0"/>
              <a:t>Инспекционный надзор </a:t>
            </a:r>
            <a:r>
              <a:rPr lang="ru-RU" sz="1800" dirty="0" smtClean="0"/>
              <a:t>по исполнению нормативных актов</a:t>
            </a:r>
            <a:endParaRPr lang="en-GB" sz="1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GB" sz="1800" dirty="0" smtClean="0"/>
          </a:p>
          <a:p>
            <a:pPr>
              <a:lnSpc>
                <a:spcPct val="90000"/>
              </a:lnSpc>
            </a:pPr>
            <a:r>
              <a:rPr lang="ru-RU" sz="1800" b="1" dirty="0" smtClean="0"/>
              <a:t>Мониторинг состояния общества </a:t>
            </a:r>
            <a:r>
              <a:rPr lang="ru-RU" sz="1800" dirty="0" smtClean="0"/>
              <a:t>с помощью сбора, ведения, поддержки и интеграции баз данных и учётных записей</a:t>
            </a:r>
            <a:endParaRPr lang="en-GB" sz="1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GB" sz="1800" dirty="0" smtClean="0"/>
          </a:p>
          <a:p>
            <a:pPr>
              <a:lnSpc>
                <a:spcPct val="90000"/>
              </a:lnSpc>
            </a:pPr>
            <a:r>
              <a:rPr lang="ru-RU" sz="1800" b="1" dirty="0" smtClean="0"/>
              <a:t>Организация государственных услуг</a:t>
            </a:r>
            <a:endParaRPr lang="en-GB" sz="1800" b="1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674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3600" b="1" dirty="0"/>
              <a:t>ОРГАНЫ ГОСУПРАВЛЕНИЯ</a:t>
            </a:r>
            <a:endParaRPr lang="sl-SI" sz="36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sl-SI" sz="2000" b="1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sl-SI" sz="2000" b="1" dirty="0" smtClean="0"/>
          </a:p>
          <a:p>
            <a:pPr>
              <a:lnSpc>
                <a:spcPct val="90000"/>
              </a:lnSpc>
            </a:pPr>
            <a:r>
              <a:rPr lang="ru-RU" sz="1800" b="1" dirty="0" smtClean="0"/>
              <a:t>министерства</a:t>
            </a:r>
            <a:endParaRPr lang="sl-SI" sz="1800" b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ru-RU" sz="1800" dirty="0" smtClean="0"/>
              <a:t>Для выполнения административных задач в одном и более административных подразделениях</a:t>
            </a:r>
            <a:endParaRPr lang="sl-SI" sz="1800" dirty="0" smtClean="0"/>
          </a:p>
          <a:p>
            <a:pPr>
              <a:lnSpc>
                <a:spcPct val="90000"/>
              </a:lnSpc>
              <a:buFontTx/>
              <a:buNone/>
            </a:pPr>
            <a:endParaRPr lang="sl-SI" sz="1800" dirty="0" smtClean="0"/>
          </a:p>
          <a:p>
            <a:pPr>
              <a:lnSpc>
                <a:spcPct val="90000"/>
              </a:lnSpc>
            </a:pPr>
            <a:r>
              <a:rPr lang="ru-RU" sz="1800" b="1" dirty="0" smtClean="0"/>
              <a:t>подразделения внутри министерств</a:t>
            </a:r>
            <a:endParaRPr lang="sl-SI" sz="1800" b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ru-RU" sz="1800" dirty="0"/>
              <a:t>Для выполнения </a:t>
            </a:r>
            <a:r>
              <a:rPr lang="ru-RU" sz="1800" dirty="0" smtClean="0"/>
              <a:t>специальных задач, требующих особых знаний, а также инспекционно-надзорной деятельности</a:t>
            </a:r>
            <a:endParaRPr lang="sl-SI" sz="1800" dirty="0" smtClean="0"/>
          </a:p>
          <a:p>
            <a:pPr>
              <a:lnSpc>
                <a:spcPct val="90000"/>
              </a:lnSpc>
              <a:buFontTx/>
              <a:buNone/>
            </a:pPr>
            <a:endParaRPr lang="sl-SI" sz="1800" dirty="0" smtClean="0"/>
          </a:p>
          <a:p>
            <a:pPr>
              <a:lnSpc>
                <a:spcPct val="90000"/>
              </a:lnSpc>
            </a:pPr>
            <a:r>
              <a:rPr lang="ru-RU" sz="1800" b="1" dirty="0" smtClean="0"/>
              <a:t>Административные подразделения</a:t>
            </a:r>
            <a:endParaRPr lang="sl-SI" sz="1800" b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ru-RU" sz="1800" dirty="0"/>
              <a:t>Для выполнения </a:t>
            </a:r>
            <a:r>
              <a:rPr lang="ru-RU" sz="1800" dirty="0" smtClean="0"/>
              <a:t>задач государственного управления по территориальному признаку</a:t>
            </a:r>
            <a:endParaRPr lang="sl-SI" sz="1800" dirty="0" smtClean="0"/>
          </a:p>
          <a:p>
            <a:pPr>
              <a:lnSpc>
                <a:spcPct val="90000"/>
              </a:lnSpc>
              <a:buFontTx/>
              <a:buNone/>
            </a:pPr>
            <a:endParaRPr lang="sl-SI" sz="1800" dirty="0" smtClean="0"/>
          </a:p>
          <a:p>
            <a:pPr>
              <a:lnSpc>
                <a:spcPct val="90000"/>
              </a:lnSpc>
            </a:pPr>
            <a:r>
              <a:rPr lang="ru-RU" sz="1800" b="1" dirty="0" smtClean="0"/>
              <a:t>Правительственные учреждения</a:t>
            </a:r>
            <a:endParaRPr lang="sl-SI" sz="1800" b="1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7288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/>
              <a:t>МИНИСТЕРСТВА</a:t>
            </a:r>
            <a:endParaRPr lang="sl-SI" sz="36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 sz="2000" b="1" dirty="0" smtClean="0"/>
              <a:t>выполнение </a:t>
            </a:r>
            <a:r>
              <a:rPr lang="ru-RU" sz="2000" b="1" dirty="0"/>
              <a:t>административных задач в одном и более административных </a:t>
            </a:r>
            <a:r>
              <a:rPr lang="ru-RU" sz="2000" b="1" dirty="0" smtClean="0"/>
              <a:t>подразделениях</a:t>
            </a:r>
          </a:p>
          <a:p>
            <a:pPr algn="ctr">
              <a:buFontTx/>
              <a:buNone/>
            </a:pPr>
            <a:endParaRPr lang="sl-SI" b="1" dirty="0" smtClean="0"/>
          </a:p>
          <a:p>
            <a:r>
              <a:rPr lang="ru-RU" sz="2000" dirty="0" smtClean="0"/>
              <a:t>Министр </a:t>
            </a:r>
            <a:endParaRPr lang="en-GB" sz="2000" dirty="0" smtClean="0"/>
          </a:p>
          <a:p>
            <a:r>
              <a:rPr lang="ru-RU" sz="2000" dirty="0" smtClean="0"/>
              <a:t>Статс-секретарь</a:t>
            </a:r>
            <a:endParaRPr lang="en-GB" sz="2000" dirty="0" smtClean="0"/>
          </a:p>
          <a:p>
            <a:r>
              <a:rPr lang="ru-RU" sz="2000" dirty="0" smtClean="0"/>
              <a:t>Генеральные директора</a:t>
            </a:r>
            <a:r>
              <a:rPr lang="en-GB" sz="2000" dirty="0" smtClean="0"/>
              <a:t> </a:t>
            </a:r>
            <a:endParaRPr lang="sl-SI" sz="2000" dirty="0" smtClean="0"/>
          </a:p>
          <a:p>
            <a:r>
              <a:rPr lang="ru-RU" sz="2000" dirty="0" smtClean="0"/>
              <a:t>Генеральный секретарь</a:t>
            </a:r>
            <a:r>
              <a:rPr lang="en-GB" sz="2000" dirty="0" smtClean="0"/>
              <a:t> </a:t>
            </a:r>
            <a:endParaRPr lang="sl-SI" sz="2000" dirty="0" smtClean="0"/>
          </a:p>
          <a:p>
            <a:r>
              <a:rPr lang="ru-RU" sz="2000" dirty="0" smtClean="0"/>
              <a:t>Совет экспертов</a:t>
            </a:r>
            <a:endParaRPr lang="sl-SI" sz="2000" dirty="0" smtClean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2333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/>
              <a:t>Органы внутри министерств</a:t>
            </a:r>
            <a:endParaRPr lang="sl-SI" sz="32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sl-SI" sz="2800" dirty="0" smtClean="0"/>
          </a:p>
          <a:p>
            <a:r>
              <a:rPr lang="ru-RU" sz="1800" dirty="0" smtClean="0"/>
              <a:t>Учреждаются постановлением</a:t>
            </a:r>
          </a:p>
          <a:p>
            <a:r>
              <a:rPr lang="ru-RU" sz="1800" dirty="0" smtClean="0"/>
              <a:t>Выполняют специальные задачи, требующие </a:t>
            </a:r>
            <a:r>
              <a:rPr lang="ru-RU" sz="1800" dirty="0"/>
              <a:t>особых знаний, а также </a:t>
            </a:r>
            <a:r>
              <a:rPr lang="ru-RU" sz="1800" dirty="0" smtClean="0"/>
              <a:t>осуществляют инспекционно-надзорную деятельность</a:t>
            </a:r>
            <a:endParaRPr lang="sl-SI" sz="1800" dirty="0"/>
          </a:p>
          <a:p>
            <a:r>
              <a:rPr lang="ru-RU" sz="1800" dirty="0" smtClean="0"/>
              <a:t>Возглавляются директорами</a:t>
            </a:r>
            <a:endParaRPr lang="sl-SI" sz="1800" dirty="0" smtClean="0"/>
          </a:p>
          <a:p>
            <a:r>
              <a:rPr lang="ru-RU" sz="1800" dirty="0" smtClean="0"/>
              <a:t>Отношения между министерствами и подотчётными им органами регулируются</a:t>
            </a:r>
            <a:r>
              <a:rPr lang="sl-SI" sz="1800" dirty="0" smtClean="0"/>
              <a:t>:</a:t>
            </a:r>
          </a:p>
          <a:p>
            <a:pPr lvl="3">
              <a:buFont typeface="Wingdings" pitchFamily="2" charset="2"/>
              <a:buChar char="Ø"/>
            </a:pPr>
            <a:r>
              <a:rPr lang="ru-RU" sz="1800" dirty="0" smtClean="0"/>
              <a:t>Рекомендациями о работе</a:t>
            </a:r>
            <a:r>
              <a:rPr lang="en-GB" sz="1800" dirty="0" smtClean="0"/>
              <a:t> </a:t>
            </a:r>
            <a:endParaRPr lang="sl-SI" sz="1800" dirty="0" smtClean="0"/>
          </a:p>
          <a:p>
            <a:pPr lvl="3">
              <a:buFont typeface="Wingdings" pitchFamily="2" charset="2"/>
              <a:buChar char="Ø"/>
            </a:pPr>
            <a:r>
              <a:rPr lang="ru-RU" sz="1800" dirty="0" smtClean="0"/>
              <a:t>Обязательными инструкциями</a:t>
            </a:r>
            <a:endParaRPr lang="sl-SI" sz="1800" dirty="0" smtClean="0"/>
          </a:p>
          <a:p>
            <a:pPr lvl="3">
              <a:buFont typeface="Wingdings" pitchFamily="2" charset="2"/>
              <a:buChar char="Ø"/>
            </a:pPr>
            <a:r>
              <a:rPr lang="ru-RU" sz="1800" dirty="0" smtClean="0"/>
              <a:t>Требованиями о выполнении определенных заданий</a:t>
            </a:r>
            <a:endParaRPr lang="sl-SI" sz="1800" dirty="0" smtClean="0"/>
          </a:p>
          <a:p>
            <a:pPr lvl="3">
              <a:buFont typeface="Wingdings" pitchFamily="2" charset="2"/>
              <a:buChar char="Ø"/>
            </a:pPr>
            <a:r>
              <a:rPr lang="ru-RU" sz="1800" dirty="0" smtClean="0"/>
              <a:t>Требованиями о предоставлении отчетности, информации и т.п.</a:t>
            </a:r>
            <a:endParaRPr lang="sl-SI" sz="1800" dirty="0" smtClean="0"/>
          </a:p>
          <a:p>
            <a:pPr marL="0" indent="0">
              <a:buNone/>
            </a:pP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325197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АДМИНИСТРАТИВНЫЕ ПОДРАЗДЕЛЕНИЯ</a:t>
            </a:r>
            <a:r>
              <a:rPr lang="en-GB" sz="2800" dirty="0"/>
              <a:t> </a:t>
            </a: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sl-SI" sz="1800" dirty="0" smtClean="0"/>
          </a:p>
          <a:p>
            <a:r>
              <a:rPr lang="ru-RU" sz="1800" dirty="0" smtClean="0"/>
              <a:t>Выполняют административные задачи, которые по своей природе требуют организации по территориальному признаку</a:t>
            </a:r>
            <a:endParaRPr lang="en-GB" sz="1800" dirty="0" smtClean="0"/>
          </a:p>
          <a:p>
            <a:r>
              <a:rPr lang="ru-RU" sz="1800" dirty="0" smtClean="0"/>
              <a:t>Принимают решения первой инстанции, если административный вопрос входит в их компетенцию</a:t>
            </a:r>
            <a:endParaRPr lang="en-GB" sz="1800" dirty="0" smtClean="0"/>
          </a:p>
          <a:p>
            <a:r>
              <a:rPr lang="ru-RU" sz="1800" dirty="0" smtClean="0"/>
              <a:t>Возглавляются начальником административного подразделения</a:t>
            </a:r>
            <a:endParaRPr lang="en-GB" sz="1800" dirty="0" smtClean="0"/>
          </a:p>
          <a:p>
            <a:r>
              <a:rPr lang="ru-RU" sz="1800" dirty="0"/>
              <a:t>Отношения между министерствами и </a:t>
            </a:r>
            <a:r>
              <a:rPr lang="ru-RU" sz="1800" dirty="0" smtClean="0"/>
              <a:t>административными подразделениями регулируются</a:t>
            </a:r>
            <a:r>
              <a:rPr lang="sl-SI" sz="1800" dirty="0"/>
              <a:t>:</a:t>
            </a:r>
          </a:p>
          <a:p>
            <a:pPr lvl="3">
              <a:buFont typeface="Wingdings" pitchFamily="2" charset="2"/>
              <a:buChar char="Ø"/>
            </a:pPr>
            <a:r>
              <a:rPr lang="ru-RU" sz="1800" dirty="0"/>
              <a:t>Рекомендациями о работе</a:t>
            </a:r>
            <a:r>
              <a:rPr lang="en-GB" sz="1800" dirty="0"/>
              <a:t> </a:t>
            </a:r>
            <a:endParaRPr lang="sl-SI" sz="1800" dirty="0"/>
          </a:p>
          <a:p>
            <a:pPr lvl="3">
              <a:buFont typeface="Wingdings" pitchFamily="2" charset="2"/>
              <a:buChar char="Ø"/>
            </a:pPr>
            <a:r>
              <a:rPr lang="ru-RU" sz="1800" dirty="0"/>
              <a:t>Обязательными инструкциями</a:t>
            </a:r>
            <a:endParaRPr lang="sl-SI" sz="1800" dirty="0"/>
          </a:p>
          <a:p>
            <a:pPr lvl="3">
              <a:buFont typeface="Wingdings" pitchFamily="2" charset="2"/>
              <a:buChar char="Ø"/>
            </a:pPr>
            <a:r>
              <a:rPr lang="ru-RU" sz="1800" dirty="0" smtClean="0"/>
              <a:t>Мониторингом рабочих процессов</a:t>
            </a:r>
            <a:endParaRPr lang="en-GB" sz="1800" dirty="0" smtClean="0"/>
          </a:p>
          <a:p>
            <a:pPr lvl="3">
              <a:buFont typeface="Wingdings" pitchFamily="2" charset="2"/>
              <a:buChar char="Ø"/>
            </a:pPr>
            <a:r>
              <a:rPr lang="ru-RU" sz="1800" dirty="0" smtClean="0"/>
              <a:t>Надзором </a:t>
            </a:r>
            <a:endParaRPr lang="en-GB" sz="1800" dirty="0" smtClean="0"/>
          </a:p>
          <a:p>
            <a:pPr lvl="3">
              <a:buFont typeface="Wingdings" pitchFamily="2" charset="2"/>
              <a:buChar char="Ø"/>
            </a:pPr>
            <a:r>
              <a:rPr lang="ru-RU" sz="1800" dirty="0" smtClean="0"/>
              <a:t>Требованием о выполнении определенных задач</a:t>
            </a:r>
            <a:endParaRPr lang="en-GB" sz="1800" dirty="0" smtClean="0"/>
          </a:p>
          <a:p>
            <a:pPr marL="0" indent="0">
              <a:buNone/>
            </a:pP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290227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Правительственные учреждения</a:t>
            </a:r>
            <a:endParaRPr lang="sl-SI" sz="36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algn="ctr">
              <a:buFontTx/>
              <a:buNone/>
            </a:pPr>
            <a:endParaRPr lang="sl-SI" sz="2000" dirty="0"/>
          </a:p>
          <a:p>
            <a:pPr algn="ctr">
              <a:buFontTx/>
              <a:buNone/>
            </a:pPr>
            <a:endParaRPr lang="sl-SI" sz="2000" dirty="0" smtClean="0"/>
          </a:p>
          <a:p>
            <a:pPr algn="ctr">
              <a:buFontTx/>
              <a:buNone/>
            </a:pPr>
            <a:r>
              <a:rPr lang="ru-RU" sz="2000" dirty="0" smtClean="0"/>
              <a:t>Организационная, техническая и иная помощь Правительству</a:t>
            </a:r>
            <a:endParaRPr lang="en-GB" sz="2000" dirty="0" smtClean="0"/>
          </a:p>
          <a:p>
            <a:pPr algn="ctr">
              <a:buFontTx/>
              <a:buNone/>
            </a:pPr>
            <a:r>
              <a:rPr lang="sl-SI" sz="1800" dirty="0" smtClean="0"/>
              <a:t> </a:t>
            </a:r>
          </a:p>
          <a:p>
            <a:r>
              <a:rPr lang="ru-RU" sz="1800" dirty="0" smtClean="0"/>
              <a:t>Генеральный секретариат Правительства</a:t>
            </a:r>
            <a:r>
              <a:rPr lang="sl-SI" sz="1800" dirty="0" smtClean="0"/>
              <a:t> </a:t>
            </a:r>
          </a:p>
          <a:p>
            <a:r>
              <a:rPr lang="ru-RU" sz="1800" dirty="0" smtClean="0"/>
              <a:t>Юридическое управление</a:t>
            </a:r>
            <a:endParaRPr lang="sl-SI" sz="1800" dirty="0" smtClean="0"/>
          </a:p>
          <a:p>
            <a:r>
              <a:rPr lang="ru-RU" sz="1800" dirty="0" smtClean="0"/>
              <a:t>Управление государственных коммуникаций</a:t>
            </a:r>
            <a:endParaRPr lang="sl-SI" sz="1800" dirty="0" smtClean="0"/>
          </a:p>
          <a:p>
            <a:r>
              <a:rPr lang="ru-RU" sz="1800" dirty="0" smtClean="0"/>
              <a:t>Управление макроэкономического анализа и развития</a:t>
            </a:r>
            <a:endParaRPr lang="sl-SI" sz="1800" dirty="0" smtClean="0"/>
          </a:p>
          <a:p>
            <a:r>
              <a:rPr lang="ru-RU" sz="1800" dirty="0" smtClean="0"/>
              <a:t>Статистическое управление</a:t>
            </a:r>
            <a:endParaRPr lang="sl-SI" sz="1800" dirty="0" smtClean="0"/>
          </a:p>
          <a:p>
            <a:r>
              <a:rPr lang="ru-RU" sz="1800" dirty="0" smtClean="0"/>
              <a:t>Протокольное управление Республики Словения и т.п.</a:t>
            </a:r>
            <a:r>
              <a:rPr lang="sl-SI" sz="1800" dirty="0" smtClean="0"/>
              <a:t> 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2503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JU_ppt_Ang">
  <a:themeElements>
    <a:clrScheme name="PPT - KONČNA_21.12.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 - KONČNA_21.12.201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 - KONČNA_21.12.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- KONČNA_21.12.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- KONČNA_21.12.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- KONČNA_21.12.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- KONČNA_21.12.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- KONČNA_21.12.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- KONČNA_21.12.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- KONČNA_21.12.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- KONČNA_21.12.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- KONČNA_21.12.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- KONČNA_21.12.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- KONČNA_21.12.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MJU_ppt_Ang</Template>
  <TotalTime>327</TotalTime>
  <Words>521</Words>
  <Application>Microsoft Office PowerPoint</Application>
  <PresentationFormat>On-screen Show (4:3)</PresentationFormat>
  <Paragraphs>130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Republika</vt:lpstr>
      <vt:lpstr>Wingdings</vt:lpstr>
      <vt:lpstr>MJU_ppt_Ang</vt:lpstr>
      <vt:lpstr> ГОСУДАРСТВЕННОЕ УПРАВЛЕНИЕ В СЛОВЕНИИ - структура и система</vt:lpstr>
      <vt:lpstr>Государственный сектор</vt:lpstr>
      <vt:lpstr>ГОСУДАРСТВЕННОЕ УПРАВЛЕНИЕ</vt:lpstr>
      <vt:lpstr> задачи общегосударственного управления </vt:lpstr>
      <vt:lpstr>ОРГАНЫ ГОСУПРАВЛЕНИЯ</vt:lpstr>
      <vt:lpstr>МИНИСТЕРСТВА</vt:lpstr>
      <vt:lpstr>Органы внутри министерств</vt:lpstr>
      <vt:lpstr>АДМИНИСТРАТИВНЫЕ ПОДРАЗДЕЛЕНИЯ </vt:lpstr>
      <vt:lpstr>Правительственные учреждения</vt:lpstr>
      <vt:lpstr>  государственные служащие</vt:lpstr>
      <vt:lpstr>  как становятся госслужащими</vt:lpstr>
      <vt:lpstr>   ОТКРЫТЫЙ КОНКУРС</vt:lpstr>
      <vt:lpstr>  СПЕЦИАЛЬНЫЙ ОТКРЫТЫЙ КОНКУРС</vt:lpstr>
    </vt:vector>
  </TitlesOfParts>
  <Company>Ministrstvo za javno upravo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Barbara Koželj Sladič</dc:creator>
  <cp:lastModifiedBy>User</cp:lastModifiedBy>
  <cp:revision>15</cp:revision>
  <dcterms:created xsi:type="dcterms:W3CDTF">2016-04-08T11:04:12Z</dcterms:created>
  <dcterms:modified xsi:type="dcterms:W3CDTF">2016-04-09T11:33:07Z</dcterms:modified>
</cp:coreProperties>
</file>