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rts/chart1.xml" ContentType="application/vnd.openxmlformats-officedocument.drawingml.chart+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37"/>
  </p:notesMasterIdLst>
  <p:handoutMasterIdLst>
    <p:handoutMasterId r:id="rId38"/>
  </p:handoutMasterIdLst>
  <p:sldIdLst>
    <p:sldId id="271" r:id="rId2"/>
    <p:sldId id="515" r:id="rId3"/>
    <p:sldId id="421" r:id="rId4"/>
    <p:sldId id="518" r:id="rId5"/>
    <p:sldId id="453" r:id="rId6"/>
    <p:sldId id="422" r:id="rId7"/>
    <p:sldId id="423" r:id="rId8"/>
    <p:sldId id="424" r:id="rId9"/>
    <p:sldId id="425" r:id="rId10"/>
    <p:sldId id="427" r:id="rId11"/>
    <p:sldId id="471" r:id="rId12"/>
    <p:sldId id="493" r:id="rId13"/>
    <p:sldId id="472" r:id="rId14"/>
    <p:sldId id="466" r:id="rId15"/>
    <p:sldId id="474" r:id="rId16"/>
    <p:sldId id="475" r:id="rId17"/>
    <p:sldId id="476" r:id="rId18"/>
    <p:sldId id="477" r:id="rId19"/>
    <p:sldId id="440" r:id="rId20"/>
    <p:sldId id="441" r:id="rId21"/>
    <p:sldId id="481" r:id="rId22"/>
    <p:sldId id="484" r:id="rId23"/>
    <p:sldId id="464" r:id="rId24"/>
    <p:sldId id="483" r:id="rId25"/>
    <p:sldId id="447" r:id="rId26"/>
    <p:sldId id="495" r:id="rId27"/>
    <p:sldId id="446" r:id="rId28"/>
    <p:sldId id="448" r:id="rId29"/>
    <p:sldId id="490" r:id="rId30"/>
    <p:sldId id="450" r:id="rId31"/>
    <p:sldId id="492" r:id="rId32"/>
    <p:sldId id="451" r:id="rId33"/>
    <p:sldId id="496" r:id="rId34"/>
    <p:sldId id="517" r:id="rId35"/>
    <p:sldId id="312" r:id="rId36"/>
  </p:sldIdLst>
  <p:sldSz cx="9906000" cy="6858000" type="A4"/>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guide id="3" pos="312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lena Mondo" initials="EM" lastIdx="9" clrIdx="0">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prnPr prnWhat="handouts2" frameSlides="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5117" autoAdjust="0"/>
    <p:restoredTop sz="93875" autoAdjust="0"/>
  </p:normalViewPr>
  <p:slideViewPr>
    <p:cSldViewPr>
      <p:cViewPr varScale="1">
        <p:scale>
          <a:sx n="74" d="100"/>
          <a:sy n="74" d="100"/>
        </p:scale>
        <p:origin x="84" y="726"/>
      </p:cViewPr>
      <p:guideLst>
        <p:guide orient="horz" pos="2160"/>
        <p:guide pos="2880"/>
        <p:guide pos="312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49" d="100"/>
          <a:sy n="49" d="100"/>
        </p:scale>
        <p:origin x="2624" y="60"/>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commentAuthors" Target="commentAuthors.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handoutMaster" Target="handoutMasters/handout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ya V. Gusarova" userId="S::mgusarova@worldbank.org::c3893246-8080-489f-8f5d-ff90d18ae7f2" providerId="AD" clId="Web-{F2EADB1B-3072-4DAF-B67D-F418201039CB}"/>
    <pc:docChg chg="modSld">
      <pc:chgData name="Maya V. Gusarova" userId="S::mgusarova@worldbank.org::c3893246-8080-489f-8f5d-ff90d18ae7f2" providerId="AD" clId="Web-{F2EADB1B-3072-4DAF-B67D-F418201039CB}" dt="2018-10-12T10:06:01.235" v="133" actId="20577"/>
      <pc:docMkLst>
        <pc:docMk/>
      </pc:docMkLst>
      <pc:sldChg chg="modSp">
        <pc:chgData name="Maya V. Gusarova" userId="S::mgusarova@worldbank.org::c3893246-8080-489f-8f5d-ff90d18ae7f2" providerId="AD" clId="Web-{F2EADB1B-3072-4DAF-B67D-F418201039CB}" dt="2018-10-12T09:55:10.252" v="81" actId="20577"/>
        <pc:sldMkLst>
          <pc:docMk/>
          <pc:sldMk cId="0" sldId="271"/>
        </pc:sldMkLst>
        <pc:spChg chg="mod">
          <ac:chgData name="Maya V. Gusarova" userId="S::mgusarova@worldbank.org::c3893246-8080-489f-8f5d-ff90d18ae7f2" providerId="AD" clId="Web-{F2EADB1B-3072-4DAF-B67D-F418201039CB}" dt="2018-10-12T09:55:10.252" v="81" actId="20577"/>
          <ac:spMkLst>
            <pc:docMk/>
            <pc:sldMk cId="0" sldId="271"/>
            <ac:spMk id="15365" creationId="{00000000-0000-0000-0000-000000000000}"/>
          </ac:spMkLst>
        </pc:spChg>
      </pc:sldChg>
      <pc:sldChg chg="modSp">
        <pc:chgData name="Maya V. Gusarova" userId="S::mgusarova@worldbank.org::c3893246-8080-489f-8f5d-ff90d18ae7f2" providerId="AD" clId="Web-{F2EADB1B-3072-4DAF-B67D-F418201039CB}" dt="2018-10-12T10:06:01.235" v="133" actId="20577"/>
        <pc:sldMkLst>
          <pc:docMk/>
          <pc:sldMk cId="0" sldId="312"/>
        </pc:sldMkLst>
        <pc:spChg chg="mod">
          <ac:chgData name="Maya V. Gusarova" userId="S::mgusarova@worldbank.org::c3893246-8080-489f-8f5d-ff90d18ae7f2" providerId="AD" clId="Web-{F2EADB1B-3072-4DAF-B67D-F418201039CB}" dt="2018-10-12T10:06:01.235" v="133" actId="20577"/>
          <ac:spMkLst>
            <pc:docMk/>
            <pc:sldMk cId="0" sldId="312"/>
            <ac:spMk id="3" creationId="{00000000-0000-0000-0000-000000000000}"/>
          </ac:spMkLst>
        </pc:spChg>
      </pc:sldChg>
      <pc:sldChg chg="modSp">
        <pc:chgData name="Maya V. Gusarova" userId="S::mgusarova@worldbank.org::c3893246-8080-489f-8f5d-ff90d18ae7f2" providerId="AD" clId="Web-{F2EADB1B-3072-4DAF-B67D-F418201039CB}" dt="2018-10-12T09:51:01.827" v="52" actId="20577"/>
        <pc:sldMkLst>
          <pc:docMk/>
          <pc:sldMk cId="2892154141" sldId="515"/>
        </pc:sldMkLst>
        <pc:spChg chg="mod">
          <ac:chgData name="Maya V. Gusarova" userId="S::mgusarova@worldbank.org::c3893246-8080-489f-8f5d-ff90d18ae7f2" providerId="AD" clId="Web-{F2EADB1B-3072-4DAF-B67D-F418201039CB}" dt="2018-10-12T09:51:01.827" v="52" actId="20577"/>
          <ac:spMkLst>
            <pc:docMk/>
            <pc:sldMk cId="2892154141" sldId="515"/>
            <ac:spMk id="2" creationId="{0F1333C6-C391-4475-BB4F-000C1E63ED6A}"/>
          </ac:spMkLst>
        </pc:spChg>
      </pc:sldChg>
      <pc:sldChg chg="modSp">
        <pc:chgData name="Maya V. Gusarova" userId="S::mgusarova@worldbank.org::c3893246-8080-489f-8f5d-ff90d18ae7f2" providerId="AD" clId="Web-{F2EADB1B-3072-4DAF-B67D-F418201039CB}" dt="2018-10-12T09:59:02.699" v="105"/>
        <pc:sldMkLst>
          <pc:docMk/>
          <pc:sldMk cId="866422581" sldId="517"/>
        </pc:sldMkLst>
        <pc:graphicFrameChg chg="mod modGraphic">
          <ac:chgData name="Maya V. Gusarova" userId="S::mgusarova@worldbank.org::c3893246-8080-489f-8f5d-ff90d18ae7f2" providerId="AD" clId="Web-{F2EADB1B-3072-4DAF-B67D-F418201039CB}" dt="2018-10-12T09:59:02.699" v="105"/>
          <ac:graphicFrameMkLst>
            <pc:docMk/>
            <pc:sldMk cId="866422581" sldId="517"/>
            <ac:graphicFrameMk id="6" creationId="{00000000-0000-0000-0000-000000000000}"/>
          </ac:graphicFrameMkLst>
        </pc:graphicFrameChg>
      </pc:sldChg>
    </pc:docChg>
  </pc:docChgLst>
</pc:chgInfo>
</file>

<file path=ppt/charts/_rels/chart1.xml.rels><?xml version="1.0" encoding="UTF-8" standalone="yes"?>
<Relationships xmlns="http://schemas.openxmlformats.org/package/2006/relationships"><Relationship Id="rId1" Type="http://schemas.openxmlformats.org/officeDocument/2006/relationships/oleObject" Target="file:///\\main.minfin.ru\minfin\DiskL\02\OTDEL\01\&#1048;&#1085;&#1076;&#1077;&#1082;&#1089;%20&#1086;&#1090;&#1082;&#1088;&#1099;&#1090;&#1086;&#1089;&#1090;&#1080;%20&#1052;&#1041;&#1055;\&#1050;&#1086;&#1087;&#1080;&#1103;%20&#1050;&#1086;&#1087;&#1080;&#1103;%20&#1055;&#1088;&#1080;&#1083;&#1086;&#1078;&#1077;&#1085;&#1080;&#1077;_&#1057;&#1072;&#1084;&#1086;&#1086;&#1073;&#1089;&#1083;&#1077;&#1076;&#1086;&#1074;&#1072;&#1085;&#1080;&#1077;_109%20(2).xlsx" TargetMode="Externa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lgn="ctr">
              <a:defRPr>
                <a:solidFill>
                  <a:srgbClr val="FF0000"/>
                </a:solidFill>
              </a:defRPr>
            </a:pPr>
            <a:r>
              <a:rPr lang="en-US" sz="1800" b="1" i="0" baseline="0" dirty="0">
                <a:solidFill>
                  <a:schemeClr val="tx1"/>
                </a:solidFill>
                <a:effectLst/>
              </a:rPr>
              <a:t>CHART : PUBLIC PARTICIPATION IN THE BUDGET PROCESS 2017: PEMPAL MEMBERS</a:t>
            </a:r>
            <a:endParaRPr lang="ru-RU" dirty="0">
              <a:solidFill>
                <a:schemeClr val="tx1"/>
              </a:solidFill>
              <a:effectLst/>
            </a:endParaRPr>
          </a:p>
        </c:rich>
      </c:tx>
      <c:overlay val="0"/>
    </c:title>
    <c:autoTitleDeleted val="0"/>
    <c:plotArea>
      <c:layout/>
      <c:barChart>
        <c:barDir val="bar"/>
        <c:grouping val="clustered"/>
        <c:varyColors val="0"/>
        <c:ser>
          <c:idx val="0"/>
          <c:order val="0"/>
          <c:tx>
            <c:strRef>
              <c:f>Лист2!$H$4</c:f>
              <c:strCache>
                <c:ptCount val="1"/>
                <c:pt idx="0">
                  <c:v>Score
(max 100)</c:v>
                </c:pt>
              </c:strCache>
            </c:strRef>
          </c:tx>
          <c:spPr>
            <a:solidFill>
              <a:srgbClr val="953735"/>
            </a:solidFill>
            <a:effectLst>
              <a:outerShdw blurRad="50800" dist="38100" dir="2700000" algn="tl" rotWithShape="0">
                <a:prstClr val="black">
                  <a:alpha val="40000"/>
                </a:prstClr>
              </a:outerShdw>
            </a:effectLst>
          </c:spPr>
          <c:invertIfNegative val="0"/>
          <c:dLbls>
            <c:spPr>
              <a:noFill/>
              <a:ln>
                <a:noFill/>
              </a:ln>
              <a:effectLst/>
            </c:spPr>
            <c:txPr>
              <a:bodyPr/>
              <a:lstStyle/>
              <a:p>
                <a:pPr>
                  <a:defRPr b="1"/>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Лист2!$G$5:$G$22</c:f>
              <c:strCache>
                <c:ptCount val="18"/>
                <c:pt idx="0">
                  <c:v>Kyrgyz Republic</c:v>
                </c:pt>
                <c:pt idx="1">
                  <c:v>Ukraine</c:v>
                </c:pt>
                <c:pt idx="2">
                  <c:v>Croatia</c:v>
                </c:pt>
                <c:pt idx="3">
                  <c:v>Bulgaria</c:v>
                </c:pt>
                <c:pt idx="4">
                  <c:v>Georgia</c:v>
                </c:pt>
                <c:pt idx="5">
                  <c:v>Kazakhstan</c:v>
                </c:pt>
                <c:pt idx="6">
                  <c:v>Russia</c:v>
                </c:pt>
                <c:pt idx="7">
                  <c:v>Azerbaijan</c:v>
                </c:pt>
                <c:pt idx="8">
                  <c:v>Hungary</c:v>
                </c:pt>
                <c:pt idx="9">
                  <c:v>BiH</c:v>
                </c:pt>
                <c:pt idx="10">
                  <c:v>Czech Republic</c:v>
                </c:pt>
                <c:pt idx="11">
                  <c:v>Moldova</c:v>
                </c:pt>
                <c:pt idx="12">
                  <c:v>Tajikistan</c:v>
                </c:pt>
                <c:pt idx="13">
                  <c:v>Romania</c:v>
                </c:pt>
                <c:pt idx="14">
                  <c:v>Albania</c:v>
                </c:pt>
                <c:pt idx="15">
                  <c:v>Serbia</c:v>
                </c:pt>
                <c:pt idx="16">
                  <c:v>Macedonia</c:v>
                </c:pt>
                <c:pt idx="17">
                  <c:v>Turkey</c:v>
                </c:pt>
              </c:strCache>
            </c:strRef>
          </c:cat>
          <c:val>
            <c:numRef>
              <c:f>Лист2!$H$5:$H$22</c:f>
              <c:numCache>
                <c:formatCode>General</c:formatCode>
                <c:ptCount val="18"/>
                <c:pt idx="0">
                  <c:v>31</c:v>
                </c:pt>
                <c:pt idx="1">
                  <c:v>30</c:v>
                </c:pt>
                <c:pt idx="2">
                  <c:v>26</c:v>
                </c:pt>
                <c:pt idx="3">
                  <c:v>22</c:v>
                </c:pt>
                <c:pt idx="4">
                  <c:v>22</c:v>
                </c:pt>
                <c:pt idx="5">
                  <c:v>13</c:v>
                </c:pt>
                <c:pt idx="6">
                  <c:v>13</c:v>
                </c:pt>
                <c:pt idx="7">
                  <c:v>11</c:v>
                </c:pt>
                <c:pt idx="8">
                  <c:v>11</c:v>
                </c:pt>
                <c:pt idx="9">
                  <c:v>9</c:v>
                </c:pt>
                <c:pt idx="10">
                  <c:v>9</c:v>
                </c:pt>
                <c:pt idx="11">
                  <c:v>7</c:v>
                </c:pt>
                <c:pt idx="12">
                  <c:v>7</c:v>
                </c:pt>
                <c:pt idx="13">
                  <c:v>6</c:v>
                </c:pt>
                <c:pt idx="14">
                  <c:v>2</c:v>
                </c:pt>
                <c:pt idx="15">
                  <c:v>2</c:v>
                </c:pt>
                <c:pt idx="16">
                  <c:v>0</c:v>
                </c:pt>
                <c:pt idx="17">
                  <c:v>0</c:v>
                </c:pt>
              </c:numCache>
            </c:numRef>
          </c:val>
          <c:extLst>
            <c:ext xmlns:c16="http://schemas.microsoft.com/office/drawing/2014/chart" uri="{C3380CC4-5D6E-409C-BE32-E72D297353CC}">
              <c16:uniqueId val="{00000000-0430-40E3-A95B-AE9B5C1A9544}"/>
            </c:ext>
          </c:extLst>
        </c:ser>
        <c:dLbls>
          <c:showLegendKey val="0"/>
          <c:showVal val="1"/>
          <c:showCatName val="0"/>
          <c:showSerName val="0"/>
          <c:showPercent val="0"/>
          <c:showBubbleSize val="0"/>
        </c:dLbls>
        <c:gapWidth val="75"/>
        <c:axId val="81680256"/>
        <c:axId val="83235584"/>
      </c:barChart>
      <c:catAx>
        <c:axId val="81680256"/>
        <c:scaling>
          <c:orientation val="minMax"/>
        </c:scaling>
        <c:delete val="0"/>
        <c:axPos val="l"/>
        <c:numFmt formatCode="General" sourceLinked="0"/>
        <c:majorTickMark val="none"/>
        <c:minorTickMark val="none"/>
        <c:tickLblPos val="nextTo"/>
        <c:txPr>
          <a:bodyPr/>
          <a:lstStyle/>
          <a:p>
            <a:pPr>
              <a:defRPr sz="1400"/>
            </a:pPr>
            <a:endParaRPr lang="en-US"/>
          </a:p>
        </c:txPr>
        <c:crossAx val="83235584"/>
        <c:crosses val="autoZero"/>
        <c:auto val="1"/>
        <c:lblAlgn val="ctr"/>
        <c:lblOffset val="100"/>
        <c:noMultiLvlLbl val="0"/>
      </c:catAx>
      <c:valAx>
        <c:axId val="83235584"/>
        <c:scaling>
          <c:orientation val="minMax"/>
        </c:scaling>
        <c:delete val="0"/>
        <c:axPos val="b"/>
        <c:numFmt formatCode="General" sourceLinked="1"/>
        <c:majorTickMark val="none"/>
        <c:minorTickMark val="none"/>
        <c:tickLblPos val="nextTo"/>
        <c:crossAx val="81680256"/>
        <c:crosses val="autoZero"/>
        <c:crossBetween val="between"/>
      </c:valAx>
    </c:plotArea>
    <c:legend>
      <c:legendPos val="b"/>
      <c:layout>
        <c:manualLayout>
          <c:xMode val="edge"/>
          <c:yMode val="edge"/>
          <c:x val="3.571282707670087E-2"/>
          <c:y val="0.90661123977149916"/>
          <c:w val="0.93476072132353116"/>
          <c:h val="9.3388760228500844E-2"/>
        </c:manualLayout>
      </c:layout>
      <c:overlay val="0"/>
      <c:txPr>
        <a:bodyPr/>
        <a:lstStyle/>
        <a:p>
          <a:pPr>
            <a:defRPr sz="1600"/>
          </a:pPr>
          <a:endParaRPr lang="en-US"/>
        </a:p>
      </c:txPr>
    </c:legend>
    <c:plotVisOnly val="1"/>
    <c:dispBlanksAs val="gap"/>
    <c:showDLblsOverMax val="0"/>
  </c:chart>
  <c:externalData r:id="rId1">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2971185" cy="456798"/>
          </a:xfrm>
          <a:prstGeom prst="rect">
            <a:avLst/>
          </a:prstGeom>
        </p:spPr>
        <p:txBody>
          <a:bodyPr vert="horz" lIns="91440" tIns="45720" rIns="91440" bIns="45720" rtlCol="0"/>
          <a:lstStyle>
            <a:lvl1pPr algn="l" fontAlgn="auto">
              <a:spcBef>
                <a:spcPts val="0"/>
              </a:spcBef>
              <a:spcAft>
                <a:spcPts val="0"/>
              </a:spcAft>
              <a:defRPr sz="1200" dirty="0">
                <a:latin typeface="+mn-lt"/>
              </a:defRPr>
            </a:lvl1pPr>
          </a:lstStyle>
          <a:p>
            <a:pPr>
              <a:defRPr/>
            </a:pPr>
            <a:endParaRPr lang="en-US"/>
          </a:p>
        </p:txBody>
      </p:sp>
      <p:sp>
        <p:nvSpPr>
          <p:cNvPr id="3" name="Date Placeholder 2"/>
          <p:cNvSpPr>
            <a:spLocks noGrp="1"/>
          </p:cNvSpPr>
          <p:nvPr>
            <p:ph type="dt" sz="quarter" idx="1"/>
          </p:nvPr>
        </p:nvSpPr>
        <p:spPr>
          <a:xfrm>
            <a:off x="3885279" y="0"/>
            <a:ext cx="2971185" cy="456798"/>
          </a:xfrm>
          <a:prstGeom prst="rect">
            <a:avLst/>
          </a:prstGeom>
        </p:spPr>
        <p:txBody>
          <a:bodyPr vert="horz" lIns="91440" tIns="45720" rIns="91440" bIns="45720" rtlCol="0"/>
          <a:lstStyle>
            <a:lvl1pPr algn="r" fontAlgn="auto">
              <a:spcBef>
                <a:spcPts val="0"/>
              </a:spcBef>
              <a:spcAft>
                <a:spcPts val="0"/>
              </a:spcAft>
              <a:defRPr sz="1200" smtClean="0">
                <a:latin typeface="+mn-lt"/>
              </a:defRPr>
            </a:lvl1pPr>
          </a:lstStyle>
          <a:p>
            <a:pPr>
              <a:defRPr/>
            </a:pPr>
            <a:fld id="{83DEF46C-3B29-459B-AD1C-1E45D54687AF}" type="datetimeFigureOut">
              <a:rPr lang="en-US"/>
              <a:pPr>
                <a:defRPr/>
              </a:pPr>
              <a:t>10/12/2018</a:t>
            </a:fld>
            <a:endParaRPr lang="en-US" dirty="0"/>
          </a:p>
        </p:txBody>
      </p:sp>
      <p:sp>
        <p:nvSpPr>
          <p:cNvPr id="4" name="Footer Placeholder 3"/>
          <p:cNvSpPr>
            <a:spLocks noGrp="1"/>
          </p:cNvSpPr>
          <p:nvPr>
            <p:ph type="ftr" sz="quarter" idx="2"/>
          </p:nvPr>
        </p:nvSpPr>
        <p:spPr>
          <a:xfrm>
            <a:off x="1" y="8685593"/>
            <a:ext cx="2971185" cy="456798"/>
          </a:xfrm>
          <a:prstGeom prst="rect">
            <a:avLst/>
          </a:prstGeom>
        </p:spPr>
        <p:txBody>
          <a:bodyPr vert="horz" lIns="91440" tIns="45720" rIns="91440" bIns="45720" rtlCol="0" anchor="b"/>
          <a:lstStyle>
            <a:lvl1pPr algn="l" fontAlgn="auto">
              <a:spcBef>
                <a:spcPts val="0"/>
              </a:spcBef>
              <a:spcAft>
                <a:spcPts val="0"/>
              </a:spcAft>
              <a:defRPr sz="1200" dirty="0">
                <a:latin typeface="+mn-lt"/>
              </a:defRPr>
            </a:lvl1pPr>
          </a:lstStyle>
          <a:p>
            <a:pPr>
              <a:defRPr/>
            </a:pPr>
            <a:endParaRPr lang="en-US"/>
          </a:p>
        </p:txBody>
      </p:sp>
      <p:sp>
        <p:nvSpPr>
          <p:cNvPr id="5" name="Slide Number Placeholder 4"/>
          <p:cNvSpPr>
            <a:spLocks noGrp="1"/>
          </p:cNvSpPr>
          <p:nvPr>
            <p:ph type="sldNum" sz="quarter" idx="3"/>
          </p:nvPr>
        </p:nvSpPr>
        <p:spPr>
          <a:xfrm>
            <a:off x="3885279" y="8685593"/>
            <a:ext cx="2971185" cy="456798"/>
          </a:xfrm>
          <a:prstGeom prst="rect">
            <a:avLst/>
          </a:prstGeom>
        </p:spPr>
        <p:txBody>
          <a:bodyPr vert="horz" lIns="91440" tIns="45720" rIns="91440" bIns="45720" rtlCol="0" anchor="b"/>
          <a:lstStyle>
            <a:lvl1pPr algn="r" fontAlgn="auto">
              <a:spcBef>
                <a:spcPts val="0"/>
              </a:spcBef>
              <a:spcAft>
                <a:spcPts val="0"/>
              </a:spcAft>
              <a:defRPr sz="1200" smtClean="0">
                <a:latin typeface="+mn-lt"/>
              </a:defRPr>
            </a:lvl1pPr>
          </a:lstStyle>
          <a:p>
            <a:pPr>
              <a:defRPr/>
            </a:pPr>
            <a:fld id="{A3FA3048-62B1-4C44-B29A-EA0FED456B63}" type="slidenum">
              <a:rPr lang="en-US"/>
              <a:pPr>
                <a:defRPr/>
              </a:pPr>
              <a:t>‹#›</a:t>
            </a:fld>
            <a:endParaRPr lang="en-US" dirty="0"/>
          </a:p>
        </p:txBody>
      </p:sp>
    </p:spTree>
    <p:extLst>
      <p:ext uri="{BB962C8B-B14F-4D97-AF65-F5344CB8AC3E}">
        <p14:creationId xmlns:p14="http://schemas.microsoft.com/office/powerpoint/2010/main" val="45227727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2971185" cy="456798"/>
          </a:xfrm>
          <a:prstGeom prst="rect">
            <a:avLst/>
          </a:prstGeom>
        </p:spPr>
        <p:txBody>
          <a:bodyPr vert="horz" lIns="91440" tIns="45720" rIns="91440" bIns="45720" rtlCol="0"/>
          <a:lstStyle>
            <a:lvl1pPr algn="l" fontAlgn="auto">
              <a:spcBef>
                <a:spcPts val="0"/>
              </a:spcBef>
              <a:spcAft>
                <a:spcPts val="0"/>
              </a:spcAft>
              <a:defRPr sz="1200" dirty="0">
                <a:latin typeface="+mn-lt"/>
              </a:defRPr>
            </a:lvl1pPr>
          </a:lstStyle>
          <a:p>
            <a:pPr>
              <a:defRPr/>
            </a:pPr>
            <a:endParaRPr lang="en-US"/>
          </a:p>
        </p:txBody>
      </p:sp>
      <p:sp>
        <p:nvSpPr>
          <p:cNvPr id="3" name="Date Placeholder 2"/>
          <p:cNvSpPr>
            <a:spLocks noGrp="1"/>
          </p:cNvSpPr>
          <p:nvPr>
            <p:ph type="dt" idx="1"/>
          </p:nvPr>
        </p:nvSpPr>
        <p:spPr>
          <a:xfrm>
            <a:off x="3885279" y="0"/>
            <a:ext cx="2971185" cy="456798"/>
          </a:xfrm>
          <a:prstGeom prst="rect">
            <a:avLst/>
          </a:prstGeom>
        </p:spPr>
        <p:txBody>
          <a:bodyPr vert="horz" lIns="91440" tIns="45720" rIns="91440" bIns="45720" rtlCol="0"/>
          <a:lstStyle>
            <a:lvl1pPr algn="r" fontAlgn="auto">
              <a:spcBef>
                <a:spcPts val="0"/>
              </a:spcBef>
              <a:spcAft>
                <a:spcPts val="0"/>
              </a:spcAft>
              <a:defRPr sz="1200" smtClean="0">
                <a:latin typeface="+mn-lt"/>
              </a:defRPr>
            </a:lvl1pPr>
          </a:lstStyle>
          <a:p>
            <a:pPr>
              <a:defRPr/>
            </a:pPr>
            <a:fld id="{611A730C-CD51-46F1-A484-178E442E2468}" type="datetimeFigureOut">
              <a:rPr lang="en-US"/>
              <a:pPr>
                <a:defRPr/>
              </a:pPr>
              <a:t>10/12/2018</a:t>
            </a:fld>
            <a:endParaRPr lang="en-US" dirty="0"/>
          </a:p>
        </p:txBody>
      </p:sp>
      <p:sp>
        <p:nvSpPr>
          <p:cNvPr id="4" name="Slide Image Placeholder 3"/>
          <p:cNvSpPr>
            <a:spLocks noGrp="1" noRot="1" noChangeAspect="1"/>
          </p:cNvSpPr>
          <p:nvPr>
            <p:ph type="sldImg" idx="2"/>
          </p:nvPr>
        </p:nvSpPr>
        <p:spPr>
          <a:xfrm>
            <a:off x="952500" y="685800"/>
            <a:ext cx="4953000" cy="3429000"/>
          </a:xfrm>
          <a:prstGeom prst="rect">
            <a:avLst/>
          </a:prstGeom>
          <a:noFill/>
          <a:ln w="12700">
            <a:solidFill>
              <a:prstClr val="black"/>
            </a:solidFill>
          </a:ln>
        </p:spPr>
        <p:txBody>
          <a:bodyPr vert="horz" lIns="91440" tIns="45720" rIns="91440" bIns="45720" rtlCol="0" anchor="ctr"/>
          <a:lstStyle/>
          <a:p>
            <a:pPr lvl="0"/>
            <a:endParaRPr lang="en-US" noProof="0" dirty="0"/>
          </a:p>
        </p:txBody>
      </p:sp>
      <p:sp>
        <p:nvSpPr>
          <p:cNvPr id="5" name="Notes Placeholder 4"/>
          <p:cNvSpPr>
            <a:spLocks noGrp="1"/>
          </p:cNvSpPr>
          <p:nvPr>
            <p:ph type="body" sz="quarter" idx="3"/>
          </p:nvPr>
        </p:nvSpPr>
        <p:spPr>
          <a:xfrm>
            <a:off x="685186" y="4342797"/>
            <a:ext cx="5487629" cy="4116007"/>
          </a:xfrm>
          <a:prstGeom prst="rect">
            <a:avLst/>
          </a:prstGeom>
        </p:spPr>
        <p:txBody>
          <a:bodyPr vert="horz" lIns="91440" tIns="45720" rIns="91440" bIns="4572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1" y="8685593"/>
            <a:ext cx="2971185" cy="456798"/>
          </a:xfrm>
          <a:prstGeom prst="rect">
            <a:avLst/>
          </a:prstGeom>
        </p:spPr>
        <p:txBody>
          <a:bodyPr vert="horz" lIns="91440" tIns="45720" rIns="91440" bIns="45720" rtlCol="0" anchor="b"/>
          <a:lstStyle>
            <a:lvl1pPr algn="l" fontAlgn="auto">
              <a:spcBef>
                <a:spcPts val="0"/>
              </a:spcBef>
              <a:spcAft>
                <a:spcPts val="0"/>
              </a:spcAft>
              <a:defRPr sz="1200" dirty="0">
                <a:latin typeface="+mn-lt"/>
              </a:defRPr>
            </a:lvl1pPr>
          </a:lstStyle>
          <a:p>
            <a:pPr>
              <a:defRPr/>
            </a:pPr>
            <a:endParaRPr lang="en-US"/>
          </a:p>
        </p:txBody>
      </p:sp>
      <p:sp>
        <p:nvSpPr>
          <p:cNvPr id="7" name="Slide Number Placeholder 6"/>
          <p:cNvSpPr>
            <a:spLocks noGrp="1"/>
          </p:cNvSpPr>
          <p:nvPr>
            <p:ph type="sldNum" sz="quarter" idx="5"/>
          </p:nvPr>
        </p:nvSpPr>
        <p:spPr>
          <a:xfrm>
            <a:off x="3885279" y="8685593"/>
            <a:ext cx="2971185" cy="456798"/>
          </a:xfrm>
          <a:prstGeom prst="rect">
            <a:avLst/>
          </a:prstGeom>
        </p:spPr>
        <p:txBody>
          <a:bodyPr vert="horz" lIns="91440" tIns="45720" rIns="91440" bIns="45720" rtlCol="0" anchor="b"/>
          <a:lstStyle>
            <a:lvl1pPr algn="r" fontAlgn="auto">
              <a:spcBef>
                <a:spcPts val="0"/>
              </a:spcBef>
              <a:spcAft>
                <a:spcPts val="0"/>
              </a:spcAft>
              <a:defRPr sz="1200" smtClean="0">
                <a:latin typeface="+mn-lt"/>
              </a:defRPr>
            </a:lvl1pPr>
          </a:lstStyle>
          <a:p>
            <a:pPr>
              <a:defRPr/>
            </a:pPr>
            <a:fld id="{C228C16A-6598-4F59-8139-79C5FA12BCDD}" type="slidenum">
              <a:rPr lang="en-US"/>
              <a:pPr>
                <a:defRPr/>
              </a:pPr>
              <a:t>‹#›</a:t>
            </a:fld>
            <a:endParaRPr lang="en-US" dirty="0"/>
          </a:p>
        </p:txBody>
      </p:sp>
    </p:spTree>
    <p:extLst>
      <p:ext uri="{BB962C8B-B14F-4D97-AF65-F5344CB8AC3E}">
        <p14:creationId xmlns:p14="http://schemas.microsoft.com/office/powerpoint/2010/main" val="3945330538"/>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3" Type="http://schemas.openxmlformats.org/officeDocument/2006/relationships/hyperlink" Target="http://narodne-novine.nn.hr/clanci/sluzbeni/full/2017_05_44_998.html" TargetMode="External"/><Relationship Id="rId2" Type="http://schemas.openxmlformats.org/officeDocument/2006/relationships/slide" Target="../slides/slide14.xml"/><Relationship Id="rId1" Type="http://schemas.openxmlformats.org/officeDocument/2006/relationships/notesMaster" Target="../notesMasters/notesMaster1.xml"/><Relationship Id="rId4" Type="http://schemas.openxmlformats.org/officeDocument/2006/relationships/hyperlink" Target="http://www.mfin.hr/hr/savjetovanje-s-javnoscu" TargetMode="External"/></Relationships>
</file>

<file path=ppt/notesSlides/_rels/notesSlide15.xml.rels><?xml version="1.0" encoding="UTF-8" standalone="yes"?>
<Relationships xmlns="http://schemas.openxmlformats.org/package/2006/relationships"><Relationship Id="rId3" Type="http://schemas.openxmlformats.org/officeDocument/2006/relationships/hyperlink" Target="http://narodne-novine.nn.hr/clanci/sluzbeni/full/2017_05_44_998.html" TargetMode="External"/><Relationship Id="rId2" Type="http://schemas.openxmlformats.org/officeDocument/2006/relationships/slide" Target="../slides/slide15.xml"/><Relationship Id="rId1" Type="http://schemas.openxmlformats.org/officeDocument/2006/relationships/notesMaster" Target="../notesMasters/notesMaster1.xml"/><Relationship Id="rId4" Type="http://schemas.openxmlformats.org/officeDocument/2006/relationships/hyperlink" Target="http://www.mfin.hr/hr/savjetovanje-s-javnoscu" TargetMode="Externa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3" Type="http://schemas.openxmlformats.org/officeDocument/2006/relationships/hyperlink" Target="http://narodne-novine.nn.hr/clanci/sluzbeni/full/2017_05_44_998.html" TargetMode="External"/><Relationship Id="rId2" Type="http://schemas.openxmlformats.org/officeDocument/2006/relationships/slide" Target="../slides/slide19.xml"/><Relationship Id="rId1" Type="http://schemas.openxmlformats.org/officeDocument/2006/relationships/notesMaster" Target="../notesMasters/notesMaster1.xml"/><Relationship Id="rId4" Type="http://schemas.openxmlformats.org/officeDocument/2006/relationships/hyperlink" Target="http://www.mfin.hr/hr/savjetovanje-s-javnoscu" TargetMode="Externa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3" Type="http://schemas.openxmlformats.org/officeDocument/2006/relationships/hyperlink" Target="http://narodne-novine.nn.hr/clanci/sluzbeni/full/2017_05_44_998.html" TargetMode="External"/><Relationship Id="rId2" Type="http://schemas.openxmlformats.org/officeDocument/2006/relationships/slide" Target="../slides/slide20.xml"/><Relationship Id="rId1" Type="http://schemas.openxmlformats.org/officeDocument/2006/relationships/notesMaster" Target="../notesMasters/notesMaster1.xml"/><Relationship Id="rId4" Type="http://schemas.openxmlformats.org/officeDocument/2006/relationships/hyperlink" Target="http://www.mfin.hr/hr/savjetovanje-s-javnoscu" TargetMode="External"/></Relationships>
</file>

<file path=ppt/notesSlides/_rels/notesSlide21.xml.rels><?xml version="1.0" encoding="UTF-8" standalone="yes"?>
<Relationships xmlns="http://schemas.openxmlformats.org/package/2006/relationships"><Relationship Id="rId3" Type="http://schemas.openxmlformats.org/officeDocument/2006/relationships/hyperlink" Target="http://narodne-novine.nn.hr/clanci/sluzbeni/full/2017_05_44_998.html" TargetMode="External"/><Relationship Id="rId2" Type="http://schemas.openxmlformats.org/officeDocument/2006/relationships/slide" Target="../slides/slide21.xml"/><Relationship Id="rId1" Type="http://schemas.openxmlformats.org/officeDocument/2006/relationships/notesMaster" Target="../notesMasters/notesMaster1.xml"/><Relationship Id="rId4" Type="http://schemas.openxmlformats.org/officeDocument/2006/relationships/hyperlink" Target="http://www.mfin.hr/hr/savjetovanje-s-javnoscu" TargetMode="External"/></Relationships>
</file>

<file path=ppt/notesSlides/_rels/notesSlide22.xml.rels><?xml version="1.0" encoding="UTF-8" standalone="yes"?>
<Relationships xmlns="http://schemas.openxmlformats.org/package/2006/relationships"><Relationship Id="rId3" Type="http://schemas.openxmlformats.org/officeDocument/2006/relationships/hyperlink" Target="http://narodne-novine.nn.hr/clanci/sluzbeni/full/2017_05_44_998.html" TargetMode="External"/><Relationship Id="rId2" Type="http://schemas.openxmlformats.org/officeDocument/2006/relationships/slide" Target="../slides/slide22.xml"/><Relationship Id="rId1" Type="http://schemas.openxmlformats.org/officeDocument/2006/relationships/notesMaster" Target="../notesMasters/notesMaster1.xml"/><Relationship Id="rId4" Type="http://schemas.openxmlformats.org/officeDocument/2006/relationships/hyperlink" Target="http://www.mfin.hr/hr/savjetovanje-s-javnoscu" TargetMode="External"/></Relationships>
</file>

<file path=ppt/notesSlides/_rels/notesSlide23.xml.rels><?xml version="1.0" encoding="UTF-8" standalone="yes"?>
<Relationships xmlns="http://schemas.openxmlformats.org/package/2006/relationships"><Relationship Id="rId3" Type="http://schemas.openxmlformats.org/officeDocument/2006/relationships/hyperlink" Target="http://narodne-novine.nn.hr/clanci/sluzbeni/full/2017_05_44_998.html" TargetMode="External"/><Relationship Id="rId2" Type="http://schemas.openxmlformats.org/officeDocument/2006/relationships/slide" Target="../slides/slide23.xml"/><Relationship Id="rId1" Type="http://schemas.openxmlformats.org/officeDocument/2006/relationships/notesMaster" Target="../notesMasters/notesMaster1.xml"/><Relationship Id="rId4" Type="http://schemas.openxmlformats.org/officeDocument/2006/relationships/hyperlink" Target="http://www.mfin.hr/hr/savjetovanje-s-javnoscu" TargetMode="External"/></Relationships>
</file>

<file path=ppt/notesSlides/_rels/notesSlide24.xml.rels><?xml version="1.0" encoding="UTF-8" standalone="yes"?>
<Relationships xmlns="http://schemas.openxmlformats.org/package/2006/relationships"><Relationship Id="rId3" Type="http://schemas.openxmlformats.org/officeDocument/2006/relationships/hyperlink" Target="http://narodne-novine.nn.hr/clanci/sluzbeni/full/2017_05_44_998.html" TargetMode="External"/><Relationship Id="rId2" Type="http://schemas.openxmlformats.org/officeDocument/2006/relationships/slide" Target="../slides/slide24.xml"/><Relationship Id="rId1" Type="http://schemas.openxmlformats.org/officeDocument/2006/relationships/notesMaster" Target="../notesMasters/notesMaster1.xml"/><Relationship Id="rId4" Type="http://schemas.openxmlformats.org/officeDocument/2006/relationships/hyperlink" Target="http://www.mfin.hr/hr/savjetovanje-s-javnoscu" TargetMode="Externa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3" Type="http://schemas.openxmlformats.org/officeDocument/2006/relationships/hyperlink" Target="http://narodne-novine.nn.hr/clanci/sluzbeni/full/2017_05_44_998.html" TargetMode="External"/><Relationship Id="rId2" Type="http://schemas.openxmlformats.org/officeDocument/2006/relationships/slide" Target="../slides/slide27.xml"/><Relationship Id="rId1" Type="http://schemas.openxmlformats.org/officeDocument/2006/relationships/notesMaster" Target="../notesMasters/notesMaster1.xml"/><Relationship Id="rId4" Type="http://schemas.openxmlformats.org/officeDocument/2006/relationships/hyperlink" Target="http://www.mfin.hr/hr/savjetovanje-s-javnoscu" TargetMode="External"/></Relationships>
</file>

<file path=ppt/notesSlides/_rels/notesSlide28.xml.rels><?xml version="1.0" encoding="UTF-8" standalone="yes"?>
<Relationships xmlns="http://schemas.openxmlformats.org/package/2006/relationships"><Relationship Id="rId3" Type="http://schemas.openxmlformats.org/officeDocument/2006/relationships/hyperlink" Target="http://narodne-novine.nn.hr/clanci/sluzbeni/full/2017_05_44_998.html" TargetMode="External"/><Relationship Id="rId2" Type="http://schemas.openxmlformats.org/officeDocument/2006/relationships/slide" Target="../slides/slide28.xml"/><Relationship Id="rId1" Type="http://schemas.openxmlformats.org/officeDocument/2006/relationships/notesMaster" Target="../notesMasters/notesMaster1.xml"/><Relationship Id="rId4" Type="http://schemas.openxmlformats.org/officeDocument/2006/relationships/hyperlink" Target="http://www.mfin.hr/hr/savjetovanje-s-javnoscu" TargetMode="External"/></Relationships>
</file>

<file path=ppt/notesSlides/_rels/notesSlide29.xml.rels><?xml version="1.0" encoding="UTF-8" standalone="yes"?>
<Relationships xmlns="http://schemas.openxmlformats.org/package/2006/relationships"><Relationship Id="rId3" Type="http://schemas.openxmlformats.org/officeDocument/2006/relationships/hyperlink" Target="http://narodne-novine.nn.hr/clanci/sluzbeni/full/2017_05_44_998.html" TargetMode="External"/><Relationship Id="rId2" Type="http://schemas.openxmlformats.org/officeDocument/2006/relationships/slide" Target="../slides/slide29.xml"/><Relationship Id="rId1" Type="http://schemas.openxmlformats.org/officeDocument/2006/relationships/notesMaster" Target="../notesMasters/notesMaster1.xml"/><Relationship Id="rId4" Type="http://schemas.openxmlformats.org/officeDocument/2006/relationships/hyperlink" Target="http://www.mfin.hr/hr/savjetovanje-s-javnoscu" TargetMode="Externa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3" Type="http://schemas.openxmlformats.org/officeDocument/2006/relationships/hyperlink" Target="http://narodne-novine.nn.hr/clanci/sluzbeni/full/2017_05_44_998.html" TargetMode="External"/><Relationship Id="rId2" Type="http://schemas.openxmlformats.org/officeDocument/2006/relationships/slide" Target="../slides/slide30.xml"/><Relationship Id="rId1" Type="http://schemas.openxmlformats.org/officeDocument/2006/relationships/notesMaster" Target="../notesMasters/notesMaster1.xml"/><Relationship Id="rId4" Type="http://schemas.openxmlformats.org/officeDocument/2006/relationships/hyperlink" Target="http://www.mfin.hr/hr/savjetovanje-s-javnoscu" TargetMode="External"/></Relationships>
</file>

<file path=ppt/notesSlides/_rels/notesSlide31.xml.rels><?xml version="1.0" encoding="UTF-8" standalone="yes"?>
<Relationships xmlns="http://schemas.openxmlformats.org/package/2006/relationships"><Relationship Id="rId3" Type="http://schemas.openxmlformats.org/officeDocument/2006/relationships/hyperlink" Target="http://narodne-novine.nn.hr/clanci/sluzbeni/full/2017_05_44_998.html" TargetMode="External"/><Relationship Id="rId2" Type="http://schemas.openxmlformats.org/officeDocument/2006/relationships/slide" Target="../slides/slide31.xml"/><Relationship Id="rId1" Type="http://schemas.openxmlformats.org/officeDocument/2006/relationships/notesMaster" Target="../notesMasters/notesMaster1.xml"/><Relationship Id="rId4" Type="http://schemas.openxmlformats.org/officeDocument/2006/relationships/hyperlink" Target="http://www.mfin.hr/hr/savjetovanje-s-javnoscu" TargetMode="External"/></Relationships>
</file>

<file path=ppt/notesSlides/_rels/notesSlide32.xml.rels><?xml version="1.0" encoding="UTF-8" standalone="yes"?>
<Relationships xmlns="http://schemas.openxmlformats.org/package/2006/relationships"><Relationship Id="rId3" Type="http://schemas.openxmlformats.org/officeDocument/2006/relationships/hyperlink" Target="http://narodne-novine.nn.hr/clanci/sluzbeni/full/2017_05_44_998.html" TargetMode="External"/><Relationship Id="rId2" Type="http://schemas.openxmlformats.org/officeDocument/2006/relationships/slide" Target="../slides/slide32.xml"/><Relationship Id="rId1" Type="http://schemas.openxmlformats.org/officeDocument/2006/relationships/notesMaster" Target="../notesMasters/notesMaster1.xml"/><Relationship Id="rId4" Type="http://schemas.openxmlformats.org/officeDocument/2006/relationships/hyperlink" Target="http://www.mfin.hr/hr/savjetovanje-s-javnoscu" TargetMode="External"/></Relationships>
</file>

<file path=ppt/notesSlides/_rels/notesSlide33.xml.rels><?xml version="1.0" encoding="UTF-8" standalone="yes"?>
<Relationships xmlns="http://schemas.openxmlformats.org/package/2006/relationships"><Relationship Id="rId3" Type="http://schemas.openxmlformats.org/officeDocument/2006/relationships/hyperlink" Target="http://narodne-novine.nn.hr/clanci/sluzbeni/full/2017_05_44_998.html" TargetMode="External"/><Relationship Id="rId2" Type="http://schemas.openxmlformats.org/officeDocument/2006/relationships/slide" Target="../slides/slide33.xml"/><Relationship Id="rId1" Type="http://schemas.openxmlformats.org/officeDocument/2006/relationships/notesMaster" Target="../notesMasters/notesMaster1.xml"/><Relationship Id="rId4" Type="http://schemas.openxmlformats.org/officeDocument/2006/relationships/hyperlink" Target="http://www.mfin.hr/hr/savjetovanje-s-javnoscu" TargetMode="Externa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Slide Image Placeholder 1"/>
          <p:cNvSpPr>
            <a:spLocks noGrp="1" noRot="1" noChangeAspect="1"/>
          </p:cNvSpPr>
          <p:nvPr>
            <p:ph type="sldImg"/>
          </p:nvPr>
        </p:nvSpPr>
        <p:spPr bwMode="auto">
          <a:xfrm>
            <a:off x="952500" y="685800"/>
            <a:ext cx="4953000" cy="3429000"/>
          </a:xfrm>
          <a:noFill/>
          <a:ln>
            <a:solidFill>
              <a:srgbClr val="000000"/>
            </a:solidFill>
            <a:miter lim="800000"/>
            <a:headEnd/>
            <a:tailEnd/>
          </a:ln>
        </p:spPr>
      </p:sp>
      <p:sp>
        <p:nvSpPr>
          <p:cNvPr id="16386"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ru-RU" dirty="0"/>
          </a:p>
        </p:txBody>
      </p:sp>
      <p:sp>
        <p:nvSpPr>
          <p:cNvPr id="16387"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14C88DE2-B501-4DB1-B8EA-01C094CFBE09}" type="slidenum">
              <a:rPr lang="en-US"/>
              <a:pPr fontAlgn="base">
                <a:spcBef>
                  <a:spcPct val="0"/>
                </a:spcBef>
                <a:spcAft>
                  <a:spcPct val="0"/>
                </a:spcAft>
              </a:pPr>
              <a:t>1</a:t>
            </a:fld>
            <a:endParaRPr lang="en-US"/>
          </a:p>
        </p:txBody>
      </p:sp>
    </p:spTree>
    <p:extLst>
      <p:ext uri="{BB962C8B-B14F-4D97-AF65-F5344CB8AC3E}">
        <p14:creationId xmlns:p14="http://schemas.microsoft.com/office/powerpoint/2010/main" val="240582802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Slide Image Placeholder 1"/>
          <p:cNvSpPr>
            <a:spLocks noGrp="1" noRot="1" noChangeAspect="1"/>
          </p:cNvSpPr>
          <p:nvPr>
            <p:ph type="sldImg"/>
          </p:nvPr>
        </p:nvSpPr>
        <p:spPr bwMode="auto">
          <a:xfrm>
            <a:off x="952500" y="685800"/>
            <a:ext cx="4953000" cy="3429000"/>
          </a:xfrm>
          <a:noFill/>
          <a:ln>
            <a:solidFill>
              <a:srgbClr val="000000"/>
            </a:solidFill>
            <a:miter lim="800000"/>
            <a:headEnd/>
            <a:tailEnd/>
          </a:ln>
        </p:spPr>
      </p:sp>
      <p:sp>
        <p:nvSpPr>
          <p:cNvPr id="16386" name="Notes Placeholder 2"/>
          <p:cNvSpPr>
            <a:spLocks noGrp="1"/>
          </p:cNvSpPr>
          <p:nvPr>
            <p:ph type="body" idx="1"/>
          </p:nvPr>
        </p:nvSpPr>
        <p:spPr bwMode="auto">
          <a:noFill/>
        </p:spPr>
        <p:txBody>
          <a:bodyPr wrap="square" numCol="1" anchor="t" anchorCtr="0" compatLnSpc="1">
            <a:prstTxWarp prst="textNoShape">
              <a:avLst/>
            </a:prstTxWarp>
          </a:bodyPr>
          <a:lstStyle/>
          <a:p>
            <a:pPr marL="342900" indent="-342900" algn="just" fontAlgn="auto">
              <a:spcAft>
                <a:spcPts val="0"/>
              </a:spcAft>
              <a:buFont typeface="Arial"/>
              <a:buChar char="•"/>
              <a:defRPr/>
            </a:pPr>
            <a:r>
              <a:rPr lang="en-US" sz="2200" b="1" dirty="0">
                <a:solidFill>
                  <a:srgbClr val="376092"/>
                </a:solidFill>
              </a:rPr>
              <a:t>Public participation reforms will take much longer than making key budget documentation available and accessible</a:t>
            </a:r>
            <a:r>
              <a:rPr lang="en-US" sz="2200" b="1" dirty="0">
                <a:solidFill>
                  <a:schemeClr val="tx1"/>
                </a:solidFill>
              </a:rPr>
              <a:t>, </a:t>
            </a:r>
            <a:r>
              <a:rPr lang="en-US" sz="2200" dirty="0">
                <a:solidFill>
                  <a:schemeClr val="tx1"/>
                </a:solidFill>
              </a:rPr>
              <a:t>as it requires working on two levels: </a:t>
            </a:r>
            <a:r>
              <a:rPr lang="en-US" sz="2200" i="1" dirty="0">
                <a:solidFill>
                  <a:schemeClr val="tx1"/>
                </a:solidFill>
              </a:rPr>
              <a:t>government</a:t>
            </a:r>
            <a:r>
              <a:rPr lang="en-US" sz="2200" dirty="0">
                <a:solidFill>
                  <a:schemeClr val="tx1"/>
                </a:solidFill>
              </a:rPr>
              <a:t> and </a:t>
            </a:r>
            <a:r>
              <a:rPr lang="en-US" sz="2200" i="1" dirty="0">
                <a:solidFill>
                  <a:schemeClr val="tx1"/>
                </a:solidFill>
              </a:rPr>
              <a:t>public/civil society</a:t>
            </a:r>
            <a:r>
              <a:rPr lang="en-US" sz="2200" dirty="0">
                <a:solidFill>
                  <a:schemeClr val="tx1"/>
                </a:solidFill>
              </a:rPr>
              <a:t>.</a:t>
            </a:r>
            <a:endParaRPr lang="en-US" sz="2200" b="1" dirty="0">
              <a:solidFill>
                <a:schemeClr val="tx1"/>
              </a:solidFill>
            </a:endParaRPr>
          </a:p>
          <a:p>
            <a:pPr marL="800100" lvl="1" indent="-342900" algn="just" fontAlgn="auto">
              <a:spcAft>
                <a:spcPts val="0"/>
              </a:spcAft>
              <a:buFont typeface="Arial"/>
              <a:buChar char="•"/>
              <a:defRPr/>
            </a:pPr>
            <a:r>
              <a:rPr lang="en-US" sz="2200" dirty="0">
                <a:solidFill>
                  <a:schemeClr val="tx1"/>
                </a:solidFill>
              </a:rPr>
              <a:t>Establishing mechanisms for citizens to participate (supply initiatives)</a:t>
            </a:r>
          </a:p>
          <a:p>
            <a:pPr marL="800100" lvl="1" indent="-342900" algn="just" fontAlgn="auto">
              <a:spcAft>
                <a:spcPts val="0"/>
              </a:spcAft>
              <a:buFont typeface="Arial"/>
              <a:buChar char="•"/>
              <a:defRPr/>
            </a:pPr>
            <a:r>
              <a:rPr lang="en-US" sz="2200" dirty="0">
                <a:solidFill>
                  <a:schemeClr val="tx1"/>
                </a:solidFill>
              </a:rPr>
              <a:t>Implementing reforms to increase the demand for budget information (demand initiatives).</a:t>
            </a:r>
          </a:p>
        </p:txBody>
      </p:sp>
      <p:sp>
        <p:nvSpPr>
          <p:cNvPr id="16387"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14C88DE2-B501-4DB1-B8EA-01C094CFBE09}" type="slidenum">
              <a:rPr lang="en-US"/>
              <a:pPr fontAlgn="base">
                <a:spcBef>
                  <a:spcPct val="0"/>
                </a:spcBef>
                <a:spcAft>
                  <a:spcPct val="0"/>
                </a:spcAft>
              </a:pPr>
              <a:t>10</a:t>
            </a:fld>
            <a:endParaRPr lang="en-US"/>
          </a:p>
        </p:txBody>
      </p:sp>
    </p:spTree>
    <p:extLst>
      <p:ext uri="{BB962C8B-B14F-4D97-AF65-F5344CB8AC3E}">
        <p14:creationId xmlns:p14="http://schemas.microsoft.com/office/powerpoint/2010/main" val="187587055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Slide Image Placeholder 1"/>
          <p:cNvSpPr>
            <a:spLocks noGrp="1" noRot="1" noChangeAspect="1"/>
          </p:cNvSpPr>
          <p:nvPr>
            <p:ph type="sldImg"/>
          </p:nvPr>
        </p:nvSpPr>
        <p:spPr bwMode="auto">
          <a:xfrm>
            <a:off x="952500" y="685800"/>
            <a:ext cx="4953000" cy="3429000"/>
          </a:xfrm>
          <a:noFill/>
          <a:ln>
            <a:solidFill>
              <a:srgbClr val="000000"/>
            </a:solidFill>
            <a:miter lim="800000"/>
            <a:headEnd/>
            <a:tailEnd/>
          </a:ln>
        </p:spPr>
      </p:sp>
      <p:sp>
        <p:nvSpPr>
          <p:cNvPr id="16386"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ru-RU" dirty="0"/>
          </a:p>
        </p:txBody>
      </p:sp>
      <p:sp>
        <p:nvSpPr>
          <p:cNvPr id="16387"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14C88DE2-B501-4DB1-B8EA-01C094CFBE09}" type="slidenum">
              <a:rPr lang="en-US"/>
              <a:pPr fontAlgn="base">
                <a:spcBef>
                  <a:spcPct val="0"/>
                </a:spcBef>
                <a:spcAft>
                  <a:spcPct val="0"/>
                </a:spcAft>
              </a:pPr>
              <a:t>11</a:t>
            </a:fld>
            <a:endParaRPr lang="en-US"/>
          </a:p>
        </p:txBody>
      </p:sp>
    </p:spTree>
    <p:extLst>
      <p:ext uri="{BB962C8B-B14F-4D97-AF65-F5344CB8AC3E}">
        <p14:creationId xmlns:p14="http://schemas.microsoft.com/office/powerpoint/2010/main" val="379522603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Slide Image Placeholder 1"/>
          <p:cNvSpPr>
            <a:spLocks noGrp="1" noRot="1" noChangeAspect="1"/>
          </p:cNvSpPr>
          <p:nvPr>
            <p:ph type="sldImg"/>
          </p:nvPr>
        </p:nvSpPr>
        <p:spPr bwMode="auto">
          <a:xfrm>
            <a:off x="952500" y="685800"/>
            <a:ext cx="4953000" cy="3429000"/>
          </a:xfrm>
          <a:noFill/>
          <a:ln>
            <a:solidFill>
              <a:srgbClr val="000000"/>
            </a:solidFill>
            <a:miter lim="800000"/>
            <a:headEnd/>
            <a:tailEnd/>
          </a:ln>
        </p:spPr>
      </p:sp>
      <p:sp>
        <p:nvSpPr>
          <p:cNvPr id="16386"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ru-RU" dirty="0"/>
          </a:p>
        </p:txBody>
      </p:sp>
      <p:sp>
        <p:nvSpPr>
          <p:cNvPr id="16387"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14C88DE2-B501-4DB1-B8EA-01C094CFBE09}" type="slidenum">
              <a:rPr lang="en-US"/>
              <a:pPr fontAlgn="base">
                <a:spcBef>
                  <a:spcPct val="0"/>
                </a:spcBef>
                <a:spcAft>
                  <a:spcPct val="0"/>
                </a:spcAft>
              </a:pPr>
              <a:t>12</a:t>
            </a:fld>
            <a:endParaRPr lang="en-US"/>
          </a:p>
        </p:txBody>
      </p:sp>
    </p:spTree>
    <p:extLst>
      <p:ext uri="{BB962C8B-B14F-4D97-AF65-F5344CB8AC3E}">
        <p14:creationId xmlns:p14="http://schemas.microsoft.com/office/powerpoint/2010/main" val="340386257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Slide Image Placeholder 1"/>
          <p:cNvSpPr>
            <a:spLocks noGrp="1" noRot="1" noChangeAspect="1"/>
          </p:cNvSpPr>
          <p:nvPr>
            <p:ph type="sldImg"/>
          </p:nvPr>
        </p:nvSpPr>
        <p:spPr bwMode="auto">
          <a:xfrm>
            <a:off x="952500" y="685800"/>
            <a:ext cx="4953000" cy="3429000"/>
          </a:xfrm>
          <a:noFill/>
          <a:ln>
            <a:solidFill>
              <a:srgbClr val="000000"/>
            </a:solidFill>
            <a:miter lim="800000"/>
            <a:headEnd/>
            <a:tailEnd/>
          </a:ln>
        </p:spPr>
      </p:sp>
      <p:sp>
        <p:nvSpPr>
          <p:cNvPr id="16386" name="Notes Placeholder 2"/>
          <p:cNvSpPr>
            <a:spLocks noGrp="1"/>
          </p:cNvSpPr>
          <p:nvPr>
            <p:ph type="body" idx="1"/>
          </p:nvPr>
        </p:nvSpPr>
        <p:spPr bwMode="auto">
          <a:noFill/>
        </p:spPr>
        <p:txBody>
          <a:bodyPr wrap="square" numCol="1" anchor="t" anchorCtr="0" compatLnSpc="1">
            <a:prstTxWarp prst="textNoShape">
              <a:avLst/>
            </a:prstTxWarp>
          </a:bodyPr>
          <a:lstStyle/>
          <a:p>
            <a:pPr marL="342900" indent="-342900" algn="just" fontAlgn="auto">
              <a:spcAft>
                <a:spcPts val="0"/>
              </a:spcAft>
              <a:buFont typeface="Arial"/>
              <a:buChar char="•"/>
              <a:defRPr/>
            </a:pPr>
            <a:r>
              <a:rPr lang="en-US" sz="2200" b="1" dirty="0">
                <a:solidFill>
                  <a:srgbClr val="376092"/>
                </a:solidFill>
              </a:rPr>
              <a:t>Public participation reforms will take much longer than making key budget documentation available and accessible</a:t>
            </a:r>
            <a:r>
              <a:rPr lang="en-US" sz="2200" b="1" dirty="0">
                <a:solidFill>
                  <a:schemeClr val="tx1"/>
                </a:solidFill>
              </a:rPr>
              <a:t>, </a:t>
            </a:r>
            <a:r>
              <a:rPr lang="en-US" sz="2200" dirty="0">
                <a:solidFill>
                  <a:schemeClr val="tx1"/>
                </a:solidFill>
              </a:rPr>
              <a:t>as it requires working on two levels: </a:t>
            </a:r>
            <a:r>
              <a:rPr lang="en-US" sz="2200" i="1" dirty="0">
                <a:solidFill>
                  <a:schemeClr val="tx1"/>
                </a:solidFill>
              </a:rPr>
              <a:t>government</a:t>
            </a:r>
            <a:r>
              <a:rPr lang="en-US" sz="2200" dirty="0">
                <a:solidFill>
                  <a:schemeClr val="tx1"/>
                </a:solidFill>
              </a:rPr>
              <a:t> and </a:t>
            </a:r>
            <a:r>
              <a:rPr lang="en-US" sz="2200" i="1" dirty="0">
                <a:solidFill>
                  <a:schemeClr val="tx1"/>
                </a:solidFill>
              </a:rPr>
              <a:t>public/civil society</a:t>
            </a:r>
            <a:r>
              <a:rPr lang="en-US" sz="2200" dirty="0">
                <a:solidFill>
                  <a:schemeClr val="tx1"/>
                </a:solidFill>
              </a:rPr>
              <a:t>.</a:t>
            </a:r>
            <a:endParaRPr lang="en-US" sz="2200" b="1" dirty="0">
              <a:solidFill>
                <a:schemeClr val="tx1"/>
              </a:solidFill>
            </a:endParaRPr>
          </a:p>
          <a:p>
            <a:pPr marL="800100" lvl="1" indent="-342900" algn="just" fontAlgn="auto">
              <a:spcAft>
                <a:spcPts val="0"/>
              </a:spcAft>
              <a:buFont typeface="Arial"/>
              <a:buChar char="•"/>
              <a:defRPr/>
            </a:pPr>
            <a:r>
              <a:rPr lang="en-US" sz="2200" dirty="0">
                <a:solidFill>
                  <a:schemeClr val="tx1"/>
                </a:solidFill>
              </a:rPr>
              <a:t>Establishing mechanisms for citizens to participate (supply initiatives)</a:t>
            </a:r>
          </a:p>
          <a:p>
            <a:pPr marL="800100" lvl="1" indent="-342900" algn="just" fontAlgn="auto">
              <a:spcAft>
                <a:spcPts val="0"/>
              </a:spcAft>
              <a:buFont typeface="Arial"/>
              <a:buChar char="•"/>
              <a:defRPr/>
            </a:pPr>
            <a:r>
              <a:rPr lang="en-US" sz="2200" dirty="0">
                <a:solidFill>
                  <a:schemeClr val="tx1"/>
                </a:solidFill>
              </a:rPr>
              <a:t>Implementing reforms to increase the demand for budget information (demand initiatives).</a:t>
            </a:r>
          </a:p>
        </p:txBody>
      </p:sp>
      <p:sp>
        <p:nvSpPr>
          <p:cNvPr id="16387"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14C88DE2-B501-4DB1-B8EA-01C094CFBE09}" type="slidenum">
              <a:rPr lang="en-US"/>
              <a:pPr fontAlgn="base">
                <a:spcBef>
                  <a:spcPct val="0"/>
                </a:spcBef>
                <a:spcAft>
                  <a:spcPct val="0"/>
                </a:spcAft>
              </a:pPr>
              <a:t>13</a:t>
            </a:fld>
            <a:endParaRPr lang="en-US"/>
          </a:p>
        </p:txBody>
      </p:sp>
    </p:spTree>
    <p:extLst>
      <p:ext uri="{BB962C8B-B14F-4D97-AF65-F5344CB8AC3E}">
        <p14:creationId xmlns:p14="http://schemas.microsoft.com/office/powerpoint/2010/main" val="93929811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Slide Image Placeholder 1"/>
          <p:cNvSpPr>
            <a:spLocks noGrp="1" noRot="1" noChangeAspect="1"/>
          </p:cNvSpPr>
          <p:nvPr>
            <p:ph type="sldImg"/>
          </p:nvPr>
        </p:nvSpPr>
        <p:spPr bwMode="auto">
          <a:xfrm>
            <a:off x="952500" y="685800"/>
            <a:ext cx="4953000" cy="3429000"/>
          </a:xfrm>
          <a:noFill/>
          <a:ln>
            <a:solidFill>
              <a:srgbClr val="000000"/>
            </a:solidFill>
            <a:miter lim="800000"/>
            <a:headEnd/>
            <a:tailEnd/>
          </a:ln>
        </p:spPr>
      </p:sp>
      <p:sp>
        <p:nvSpPr>
          <p:cNvPr id="16386" name="Notes Placeholder 2"/>
          <p:cNvSpPr>
            <a:spLocks noGrp="1"/>
          </p:cNvSpPr>
          <p:nvPr>
            <p:ph type="body" idx="1"/>
          </p:nvPr>
        </p:nvSpPr>
        <p:spPr bwMode="auto">
          <a:noFill/>
        </p:spPr>
        <p:txBody>
          <a:bodyPr wrap="square" numCol="1" anchor="t" anchorCtr="0" compatLnSpc="1">
            <a:prstTxWarp prst="textNoShape">
              <a:avLst/>
            </a:prstTxWarp>
            <a:normAutofit fontScale="85000" lnSpcReduction="10000"/>
          </a:bodyPr>
          <a:lstStyle/>
          <a:p>
            <a:pPr marL="342900" marR="0" lvl="0" indent="-342900" algn="just" defTabSz="914400" rtl="0" eaLnBrk="1" fontAlgn="auto" latinLnBrk="0" hangingPunct="1">
              <a:lnSpc>
                <a:spcPct val="100000"/>
              </a:lnSpc>
              <a:spcBef>
                <a:spcPct val="30000"/>
              </a:spcBef>
              <a:spcAft>
                <a:spcPts val="0"/>
              </a:spcAft>
              <a:buClrTx/>
              <a:buSzTx/>
              <a:buFont typeface="Arial"/>
              <a:buChar char="•"/>
              <a:tabLst/>
              <a:defRPr/>
            </a:pPr>
            <a:r>
              <a:rPr lang="en-GB" sz="1200" b="1" kern="1200" dirty="0">
                <a:solidFill>
                  <a:schemeClr val="tx1"/>
                </a:solidFill>
                <a:effectLst/>
                <a:latin typeface="+mn-lt"/>
                <a:ea typeface="+mn-ea"/>
                <a:cs typeface="+mn-cs"/>
              </a:rPr>
              <a:t>The Act on the Right of Access to Information</a:t>
            </a:r>
            <a:r>
              <a:rPr lang="en-GB" sz="1200" kern="1200" dirty="0">
                <a:solidFill>
                  <a:schemeClr val="tx1"/>
                </a:solidFill>
                <a:effectLst/>
                <a:latin typeface="+mn-lt"/>
                <a:ea typeface="+mn-ea"/>
                <a:cs typeface="+mn-cs"/>
              </a:rPr>
              <a:t> (Official Gazette no. </a:t>
            </a:r>
            <a:r>
              <a:rPr lang="en-GB" sz="1200" u="sng" kern="1200" dirty="0">
                <a:solidFill>
                  <a:schemeClr val="tx1"/>
                </a:solidFill>
                <a:effectLst/>
                <a:latin typeface="+mn-lt"/>
                <a:ea typeface="+mn-ea"/>
                <a:cs typeface="+mn-cs"/>
              </a:rPr>
              <a:t>25/13 and 85/15</a:t>
            </a:r>
            <a:r>
              <a:rPr lang="en-GB" sz="1200" kern="1200" dirty="0">
                <a:solidFill>
                  <a:schemeClr val="tx1"/>
                </a:solidFill>
                <a:effectLst/>
                <a:latin typeface="+mn-lt"/>
                <a:ea typeface="+mn-ea"/>
                <a:cs typeface="+mn-cs"/>
              </a:rPr>
              <a:t>) stipulates, among other things, the right to access and reuse the information owned by the public authorities, the limitations, the procedure and way of achieving and facilitating access to and reuse of information. In order to keep the public informed, public authorities competent for drafting acts and by-laws are obliged to publish on their website their annual plan of normative activities and consultation plan for drafts of acts and other regulations related to their area of work. Public consultations with the interested public usually last around 30 days. Public authorities are obliged to inform the interested public via their website on the accepted and reject proposals and comments, after the public consultations have ended. They should also publish the report on the conducted consultations with the interested public which is submitted to the Government of the Republic of Croatia. </a:t>
            </a:r>
            <a:r>
              <a:rPr lang="en-GB" sz="1200" b="1" kern="1200" dirty="0">
                <a:solidFill>
                  <a:schemeClr val="tx1"/>
                </a:solidFill>
                <a:effectLst/>
                <a:latin typeface="+mn-lt"/>
                <a:ea typeface="+mn-ea"/>
                <a:cs typeface="+mn-cs"/>
              </a:rPr>
              <a:t>The aforementioned is also applied to the local and regional self-government units. The ultimate objective is to facilitate the interaction with citizens and representatives of the interested public in the democratic process and encourage a more active participation of citizens in the public life.</a:t>
            </a:r>
          </a:p>
          <a:p>
            <a:pPr marL="342900" marR="0" lvl="0" indent="-342900" algn="just" defTabSz="914400" rtl="0" eaLnBrk="1" fontAlgn="auto" latinLnBrk="0" hangingPunct="1">
              <a:lnSpc>
                <a:spcPct val="100000"/>
              </a:lnSpc>
              <a:spcBef>
                <a:spcPct val="30000"/>
              </a:spcBef>
              <a:spcAft>
                <a:spcPts val="0"/>
              </a:spcAft>
              <a:buClrTx/>
              <a:buSzTx/>
              <a:buFont typeface="Arial"/>
              <a:buChar char="•"/>
              <a:tabLst/>
              <a:defRPr/>
            </a:pPr>
            <a:endParaRPr lang="en-GB" sz="1200" b="1" kern="1200" dirty="0">
              <a:solidFill>
                <a:schemeClr val="tx1"/>
              </a:solidFill>
              <a:effectLst/>
              <a:latin typeface="+mn-lt"/>
              <a:ea typeface="+mn-ea"/>
              <a:cs typeface="+mn-cs"/>
            </a:endParaRPr>
          </a:p>
          <a:p>
            <a:pPr marL="342900" marR="0" lvl="0" indent="-342900" algn="just" defTabSz="914400" rtl="0" eaLnBrk="1" fontAlgn="auto" latinLnBrk="0" hangingPunct="1">
              <a:lnSpc>
                <a:spcPct val="100000"/>
              </a:lnSpc>
              <a:spcBef>
                <a:spcPct val="30000"/>
              </a:spcBef>
              <a:spcAft>
                <a:spcPts val="0"/>
              </a:spcAft>
              <a:buClrTx/>
              <a:buSzTx/>
              <a:buFont typeface="Arial"/>
              <a:buChar char="•"/>
              <a:tabLst/>
              <a:defRPr/>
            </a:pPr>
            <a:r>
              <a:rPr lang="en-GB" sz="1200" b="1" kern="1200" dirty="0">
                <a:solidFill>
                  <a:schemeClr val="tx1"/>
                </a:solidFill>
                <a:effectLst/>
                <a:latin typeface="+mn-lt"/>
                <a:ea typeface="+mn-ea"/>
                <a:cs typeface="+mn-cs"/>
              </a:rPr>
              <a:t>The Act on the Evaluation of the Impact of Regulations </a:t>
            </a:r>
            <a:r>
              <a:rPr lang="en-GB" sz="1200" kern="1200" dirty="0">
                <a:solidFill>
                  <a:schemeClr val="tx1"/>
                </a:solidFill>
                <a:effectLst/>
                <a:latin typeface="+mn-lt"/>
                <a:ea typeface="+mn-ea"/>
                <a:cs typeface="+mn-cs"/>
              </a:rPr>
              <a:t>(Official Gazette no. </a:t>
            </a:r>
            <a:r>
              <a:rPr lang="en-GB" sz="1200" u="sng" kern="1200" dirty="0">
                <a:solidFill>
                  <a:schemeClr val="tx1"/>
                </a:solidFill>
                <a:effectLst/>
                <a:latin typeface="+mn-lt"/>
                <a:ea typeface="+mn-ea"/>
                <a:cs typeface="+mn-cs"/>
                <a:hlinkClick r:id="rId3"/>
              </a:rPr>
              <a:t>44/17</a:t>
            </a:r>
            <a:r>
              <a:rPr lang="en-GB" sz="1200" kern="1200" dirty="0">
                <a:solidFill>
                  <a:schemeClr val="tx1"/>
                </a:solidFill>
                <a:effectLst/>
                <a:latin typeface="+mn-lt"/>
                <a:ea typeface="+mn-ea"/>
                <a:cs typeface="+mn-cs"/>
              </a:rPr>
              <a:t>) among other things stipulates that the competent professional body shall develop a Statement on the evaluation of the impact of regulations and conduct consultations with the interested public (for the duration of at least 30 days, and in emergency cases a minimum of 15 days), pursuant to the special regulations that govern the right of access to information. For example, consultations with the interested public are conducted by the Ministry of Finance through their website (</a:t>
            </a:r>
            <a:r>
              <a:rPr lang="en-GB" sz="1200" u="sng" kern="1200" dirty="0">
                <a:solidFill>
                  <a:schemeClr val="tx1"/>
                </a:solidFill>
                <a:effectLst/>
                <a:latin typeface="+mn-lt"/>
                <a:ea typeface="+mn-ea"/>
                <a:cs typeface="+mn-cs"/>
                <a:hlinkClick r:id="rId4"/>
              </a:rPr>
              <a:t>http://www.mfin.hr/hr/savjetovanje-s-javnoscu</a:t>
            </a:r>
            <a:r>
              <a:rPr lang="en-GB" sz="1200" kern="1200" dirty="0">
                <a:solidFill>
                  <a:schemeClr val="tx1"/>
                </a:solidFill>
                <a:effectLst/>
                <a:latin typeface="+mn-lt"/>
                <a:ea typeface="+mn-ea"/>
                <a:cs typeface="+mn-cs"/>
              </a:rPr>
              <a:t>). The procedure of evaluating the impact of regulations ensures that the legislative procedure is open and transparent by including the interested public in the drafting of regulations, establishes possible barriers to the business of entrepreneurs and the status of citizens, and encourages cooperation and </a:t>
            </a:r>
            <a:r>
              <a:rPr lang="en-GB" sz="1200" kern="1200" dirty="0" err="1">
                <a:solidFill>
                  <a:schemeClr val="tx1"/>
                </a:solidFill>
                <a:effectLst/>
                <a:latin typeface="+mn-lt"/>
                <a:ea typeface="+mn-ea"/>
                <a:cs typeface="+mn-cs"/>
              </a:rPr>
              <a:t>interministerial</a:t>
            </a:r>
            <a:r>
              <a:rPr lang="en-GB" sz="1200" kern="1200" dirty="0">
                <a:solidFill>
                  <a:schemeClr val="tx1"/>
                </a:solidFill>
                <a:effectLst/>
                <a:latin typeface="+mn-lt"/>
                <a:ea typeface="+mn-ea"/>
                <a:cs typeface="+mn-cs"/>
              </a:rPr>
              <a:t> coordination of central government bodies in the procedure of drafting law</a:t>
            </a:r>
          </a:p>
          <a:p>
            <a:pPr marL="342900" marR="0" lvl="0" indent="-342900" algn="just" defTabSz="914400" rtl="0" eaLnBrk="1" fontAlgn="auto" latinLnBrk="0" hangingPunct="1">
              <a:lnSpc>
                <a:spcPct val="100000"/>
              </a:lnSpc>
              <a:spcBef>
                <a:spcPct val="30000"/>
              </a:spcBef>
              <a:spcAft>
                <a:spcPts val="0"/>
              </a:spcAft>
              <a:buClrTx/>
              <a:buSzTx/>
              <a:buFont typeface="Arial"/>
              <a:buChar char="•"/>
              <a:tabLst/>
              <a:defRPr/>
            </a:pPr>
            <a:endParaRPr lang="en-GB" sz="1200" kern="1200" dirty="0">
              <a:solidFill>
                <a:schemeClr val="tx1"/>
              </a:solidFill>
              <a:effectLst/>
              <a:latin typeface="+mn-lt"/>
              <a:ea typeface="+mn-ea"/>
              <a:cs typeface="+mn-cs"/>
            </a:endParaRPr>
          </a:p>
          <a:p>
            <a:pPr marL="342900" marR="0" lvl="0" indent="-342900" algn="just" defTabSz="914400" rtl="0" eaLnBrk="1" fontAlgn="auto" latinLnBrk="0" hangingPunct="1">
              <a:lnSpc>
                <a:spcPct val="100000"/>
              </a:lnSpc>
              <a:spcBef>
                <a:spcPct val="30000"/>
              </a:spcBef>
              <a:spcAft>
                <a:spcPts val="0"/>
              </a:spcAft>
              <a:buClrTx/>
              <a:buSzTx/>
              <a:buFont typeface="Arial"/>
              <a:buChar char="•"/>
              <a:tabLst/>
              <a:defRPr/>
            </a:pPr>
            <a:endParaRPr lang="en-US" sz="1200" kern="1200" dirty="0">
              <a:solidFill>
                <a:schemeClr val="tx1"/>
              </a:solidFill>
              <a:effectLst/>
              <a:latin typeface="+mn-lt"/>
              <a:ea typeface="+mn-ea"/>
              <a:cs typeface="+mn-cs"/>
            </a:endParaRPr>
          </a:p>
          <a:p>
            <a:pPr marL="342900" indent="-342900" algn="just" fontAlgn="auto">
              <a:spcAft>
                <a:spcPts val="0"/>
              </a:spcAft>
              <a:buFont typeface="Arial"/>
              <a:buChar char="•"/>
              <a:defRPr/>
            </a:pPr>
            <a:endParaRPr lang="en-US" sz="2200" dirty="0">
              <a:solidFill>
                <a:schemeClr val="tx1"/>
              </a:solidFill>
            </a:endParaRPr>
          </a:p>
        </p:txBody>
      </p:sp>
      <p:sp>
        <p:nvSpPr>
          <p:cNvPr id="16387"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14C88DE2-B501-4DB1-B8EA-01C094CFBE09}" type="slidenum">
              <a:rPr lang="en-US"/>
              <a:pPr fontAlgn="base">
                <a:spcBef>
                  <a:spcPct val="0"/>
                </a:spcBef>
                <a:spcAft>
                  <a:spcPct val="0"/>
                </a:spcAft>
              </a:pPr>
              <a:t>14</a:t>
            </a:fld>
            <a:endParaRPr lang="en-US"/>
          </a:p>
        </p:txBody>
      </p:sp>
    </p:spTree>
    <p:extLst>
      <p:ext uri="{BB962C8B-B14F-4D97-AF65-F5344CB8AC3E}">
        <p14:creationId xmlns:p14="http://schemas.microsoft.com/office/powerpoint/2010/main" val="391059085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Slide Image Placeholder 1"/>
          <p:cNvSpPr>
            <a:spLocks noGrp="1" noRot="1" noChangeAspect="1"/>
          </p:cNvSpPr>
          <p:nvPr>
            <p:ph type="sldImg"/>
          </p:nvPr>
        </p:nvSpPr>
        <p:spPr bwMode="auto">
          <a:xfrm>
            <a:off x="952500" y="685800"/>
            <a:ext cx="4953000" cy="3429000"/>
          </a:xfrm>
          <a:noFill/>
          <a:ln>
            <a:solidFill>
              <a:srgbClr val="000000"/>
            </a:solidFill>
            <a:miter lim="800000"/>
            <a:headEnd/>
            <a:tailEnd/>
          </a:ln>
        </p:spPr>
      </p:sp>
      <p:sp>
        <p:nvSpPr>
          <p:cNvPr id="16386" name="Notes Placeholder 2"/>
          <p:cNvSpPr>
            <a:spLocks noGrp="1"/>
          </p:cNvSpPr>
          <p:nvPr>
            <p:ph type="body" idx="1"/>
          </p:nvPr>
        </p:nvSpPr>
        <p:spPr bwMode="auto">
          <a:noFill/>
        </p:spPr>
        <p:txBody>
          <a:bodyPr wrap="square" numCol="1" anchor="t" anchorCtr="0" compatLnSpc="1">
            <a:prstTxWarp prst="textNoShape">
              <a:avLst/>
            </a:prstTxWarp>
            <a:normAutofit fontScale="85000" lnSpcReduction="10000"/>
          </a:bodyPr>
          <a:lstStyle/>
          <a:p>
            <a:pPr marL="342900" marR="0" lvl="0" indent="-342900" algn="just" defTabSz="914400" rtl="0" eaLnBrk="1" fontAlgn="auto" latinLnBrk="0" hangingPunct="1">
              <a:lnSpc>
                <a:spcPct val="100000"/>
              </a:lnSpc>
              <a:spcBef>
                <a:spcPct val="30000"/>
              </a:spcBef>
              <a:spcAft>
                <a:spcPts val="0"/>
              </a:spcAft>
              <a:buClrTx/>
              <a:buSzTx/>
              <a:buFont typeface="Arial"/>
              <a:buChar char="•"/>
              <a:tabLst/>
              <a:defRPr/>
            </a:pPr>
            <a:r>
              <a:rPr lang="en-GB" sz="1200" b="1" kern="1200" dirty="0">
                <a:solidFill>
                  <a:schemeClr val="tx1"/>
                </a:solidFill>
                <a:effectLst/>
                <a:latin typeface="+mn-lt"/>
                <a:ea typeface="+mn-ea"/>
                <a:cs typeface="+mn-cs"/>
              </a:rPr>
              <a:t>The Act on the Right of Access to Information</a:t>
            </a:r>
            <a:r>
              <a:rPr lang="en-GB" sz="1200" kern="1200" dirty="0">
                <a:solidFill>
                  <a:schemeClr val="tx1"/>
                </a:solidFill>
                <a:effectLst/>
                <a:latin typeface="+mn-lt"/>
                <a:ea typeface="+mn-ea"/>
                <a:cs typeface="+mn-cs"/>
              </a:rPr>
              <a:t> (Official Gazette no. </a:t>
            </a:r>
            <a:r>
              <a:rPr lang="en-GB" sz="1200" u="sng" kern="1200" dirty="0">
                <a:solidFill>
                  <a:schemeClr val="tx1"/>
                </a:solidFill>
                <a:effectLst/>
                <a:latin typeface="+mn-lt"/>
                <a:ea typeface="+mn-ea"/>
                <a:cs typeface="+mn-cs"/>
              </a:rPr>
              <a:t>25/13 and 85/15</a:t>
            </a:r>
            <a:r>
              <a:rPr lang="en-GB" sz="1200" kern="1200" dirty="0">
                <a:solidFill>
                  <a:schemeClr val="tx1"/>
                </a:solidFill>
                <a:effectLst/>
                <a:latin typeface="+mn-lt"/>
                <a:ea typeface="+mn-ea"/>
                <a:cs typeface="+mn-cs"/>
              </a:rPr>
              <a:t>) stipulates, among other things, the right to access and reuse the information owned by the public authorities, the limitations, the procedure and way of achieving and facilitating access to and reuse of information. In order to keep the public informed, public authorities competent for drafting acts and by-laws are obliged to publish on their website their annual plan of normative activities and consultation plan for drafts of acts and other regulations related to their area of work. Public consultations with the interested public usually last around 30 days. Public authorities are obliged to inform the interested public via their website on the accepted and reject proposals and comments, after the public consultations have ended. They should also publish the report on the conducted consultations with the interested public which is submitted to the Government of the Republic of Croatia. </a:t>
            </a:r>
            <a:r>
              <a:rPr lang="en-GB" sz="1200" b="1" kern="1200" dirty="0">
                <a:solidFill>
                  <a:schemeClr val="tx1"/>
                </a:solidFill>
                <a:effectLst/>
                <a:latin typeface="+mn-lt"/>
                <a:ea typeface="+mn-ea"/>
                <a:cs typeface="+mn-cs"/>
              </a:rPr>
              <a:t>The aforementioned is also applied to the local and regional self-government units. The ultimate objective is to facilitate the interaction with citizens and representatives of the interested public in the democratic process and encourage a more active participation of citizens in the public life.</a:t>
            </a:r>
          </a:p>
          <a:p>
            <a:pPr marL="342900" marR="0" lvl="0" indent="-342900" algn="just" defTabSz="914400" rtl="0" eaLnBrk="1" fontAlgn="auto" latinLnBrk="0" hangingPunct="1">
              <a:lnSpc>
                <a:spcPct val="100000"/>
              </a:lnSpc>
              <a:spcBef>
                <a:spcPct val="30000"/>
              </a:spcBef>
              <a:spcAft>
                <a:spcPts val="0"/>
              </a:spcAft>
              <a:buClrTx/>
              <a:buSzTx/>
              <a:buFont typeface="Arial"/>
              <a:buChar char="•"/>
              <a:tabLst/>
              <a:defRPr/>
            </a:pPr>
            <a:endParaRPr lang="en-GB" sz="1200" b="1" kern="1200" dirty="0">
              <a:solidFill>
                <a:schemeClr val="tx1"/>
              </a:solidFill>
              <a:effectLst/>
              <a:latin typeface="+mn-lt"/>
              <a:ea typeface="+mn-ea"/>
              <a:cs typeface="+mn-cs"/>
            </a:endParaRPr>
          </a:p>
          <a:p>
            <a:pPr marL="342900" marR="0" lvl="0" indent="-342900" algn="just" defTabSz="914400" rtl="0" eaLnBrk="1" fontAlgn="auto" latinLnBrk="0" hangingPunct="1">
              <a:lnSpc>
                <a:spcPct val="100000"/>
              </a:lnSpc>
              <a:spcBef>
                <a:spcPct val="30000"/>
              </a:spcBef>
              <a:spcAft>
                <a:spcPts val="0"/>
              </a:spcAft>
              <a:buClrTx/>
              <a:buSzTx/>
              <a:buFont typeface="Arial"/>
              <a:buChar char="•"/>
              <a:tabLst/>
              <a:defRPr/>
            </a:pPr>
            <a:r>
              <a:rPr lang="en-GB" sz="1200" b="1" kern="1200" dirty="0">
                <a:solidFill>
                  <a:schemeClr val="tx1"/>
                </a:solidFill>
                <a:effectLst/>
                <a:latin typeface="+mn-lt"/>
                <a:ea typeface="+mn-ea"/>
                <a:cs typeface="+mn-cs"/>
              </a:rPr>
              <a:t>The Act on the Evaluation of the Impact of Regulations </a:t>
            </a:r>
            <a:r>
              <a:rPr lang="en-GB" sz="1200" kern="1200" dirty="0">
                <a:solidFill>
                  <a:schemeClr val="tx1"/>
                </a:solidFill>
                <a:effectLst/>
                <a:latin typeface="+mn-lt"/>
                <a:ea typeface="+mn-ea"/>
                <a:cs typeface="+mn-cs"/>
              </a:rPr>
              <a:t>(Official Gazette no. </a:t>
            </a:r>
            <a:r>
              <a:rPr lang="en-GB" sz="1200" u="sng" kern="1200" dirty="0">
                <a:solidFill>
                  <a:schemeClr val="tx1"/>
                </a:solidFill>
                <a:effectLst/>
                <a:latin typeface="+mn-lt"/>
                <a:ea typeface="+mn-ea"/>
                <a:cs typeface="+mn-cs"/>
                <a:hlinkClick r:id="rId3"/>
              </a:rPr>
              <a:t>44/17</a:t>
            </a:r>
            <a:r>
              <a:rPr lang="en-GB" sz="1200" kern="1200" dirty="0">
                <a:solidFill>
                  <a:schemeClr val="tx1"/>
                </a:solidFill>
                <a:effectLst/>
                <a:latin typeface="+mn-lt"/>
                <a:ea typeface="+mn-ea"/>
                <a:cs typeface="+mn-cs"/>
              </a:rPr>
              <a:t>) among other things stipulates that the competent professional body shall develop a Statement on the evaluation of the impact of regulations and conduct consultations with the interested public (for the duration of at least 30 days, and in emergency cases a minimum of 15 days), pursuant to the special regulations that govern the right of access to information. For example, consultations with the interested public are conducted by the Ministry of Finance through their website (</a:t>
            </a:r>
            <a:r>
              <a:rPr lang="en-GB" sz="1200" u="sng" kern="1200" dirty="0">
                <a:solidFill>
                  <a:schemeClr val="tx1"/>
                </a:solidFill>
                <a:effectLst/>
                <a:latin typeface="+mn-lt"/>
                <a:ea typeface="+mn-ea"/>
                <a:cs typeface="+mn-cs"/>
                <a:hlinkClick r:id="rId4"/>
              </a:rPr>
              <a:t>http://www.mfin.hr/hr/savjetovanje-s-javnoscu</a:t>
            </a:r>
            <a:r>
              <a:rPr lang="en-GB" sz="1200" kern="1200" dirty="0">
                <a:solidFill>
                  <a:schemeClr val="tx1"/>
                </a:solidFill>
                <a:effectLst/>
                <a:latin typeface="+mn-lt"/>
                <a:ea typeface="+mn-ea"/>
                <a:cs typeface="+mn-cs"/>
              </a:rPr>
              <a:t>). The procedure of evaluating the impact of regulations ensures that the legislative procedure is open and transparent by including the interested public in the drafting of regulations, establishes possible barriers to the business of entrepreneurs and the status of citizens, and encourages cooperation and </a:t>
            </a:r>
            <a:r>
              <a:rPr lang="en-GB" sz="1200" kern="1200" dirty="0" err="1">
                <a:solidFill>
                  <a:schemeClr val="tx1"/>
                </a:solidFill>
                <a:effectLst/>
                <a:latin typeface="+mn-lt"/>
                <a:ea typeface="+mn-ea"/>
                <a:cs typeface="+mn-cs"/>
              </a:rPr>
              <a:t>interministerial</a:t>
            </a:r>
            <a:r>
              <a:rPr lang="en-GB" sz="1200" kern="1200" dirty="0">
                <a:solidFill>
                  <a:schemeClr val="tx1"/>
                </a:solidFill>
                <a:effectLst/>
                <a:latin typeface="+mn-lt"/>
                <a:ea typeface="+mn-ea"/>
                <a:cs typeface="+mn-cs"/>
              </a:rPr>
              <a:t> coordination of central government bodies in the procedure of drafting laws. </a:t>
            </a:r>
          </a:p>
          <a:p>
            <a:pPr marL="342900" marR="0" lvl="0" indent="-342900" algn="just" defTabSz="914400" rtl="0" eaLnBrk="1" fontAlgn="auto" latinLnBrk="0" hangingPunct="1">
              <a:lnSpc>
                <a:spcPct val="100000"/>
              </a:lnSpc>
              <a:spcBef>
                <a:spcPct val="30000"/>
              </a:spcBef>
              <a:spcAft>
                <a:spcPts val="0"/>
              </a:spcAft>
              <a:buClrTx/>
              <a:buSzTx/>
              <a:buFont typeface="Arial"/>
              <a:buChar char="•"/>
              <a:tabLst/>
              <a:defRPr/>
            </a:pPr>
            <a:endParaRPr lang="en-GB" sz="1200" kern="1200" dirty="0">
              <a:solidFill>
                <a:schemeClr val="tx1"/>
              </a:solidFill>
              <a:effectLst/>
              <a:latin typeface="+mn-lt"/>
              <a:ea typeface="+mn-ea"/>
              <a:cs typeface="+mn-cs"/>
            </a:endParaRPr>
          </a:p>
          <a:p>
            <a:pPr marL="342900" marR="0" lvl="0" indent="-342900" algn="just" defTabSz="914400" rtl="0" eaLnBrk="1" fontAlgn="auto" latinLnBrk="0" hangingPunct="1">
              <a:lnSpc>
                <a:spcPct val="100000"/>
              </a:lnSpc>
              <a:spcBef>
                <a:spcPct val="30000"/>
              </a:spcBef>
              <a:spcAft>
                <a:spcPts val="0"/>
              </a:spcAft>
              <a:buClrTx/>
              <a:buSzTx/>
              <a:buFont typeface="Arial"/>
              <a:buChar char="•"/>
              <a:tabLst/>
              <a:defRPr/>
            </a:pPr>
            <a:endParaRPr lang="en-US" sz="1200" kern="1200" dirty="0">
              <a:solidFill>
                <a:schemeClr val="tx1"/>
              </a:solidFill>
              <a:effectLst/>
              <a:latin typeface="+mn-lt"/>
              <a:ea typeface="+mn-ea"/>
              <a:cs typeface="+mn-cs"/>
            </a:endParaRPr>
          </a:p>
          <a:p>
            <a:pPr marL="342900" indent="-342900" algn="just" fontAlgn="auto">
              <a:spcAft>
                <a:spcPts val="0"/>
              </a:spcAft>
              <a:buFont typeface="Arial"/>
              <a:buChar char="•"/>
              <a:defRPr/>
            </a:pPr>
            <a:endParaRPr lang="en-US" sz="2200" dirty="0">
              <a:solidFill>
                <a:schemeClr val="tx1"/>
              </a:solidFill>
            </a:endParaRPr>
          </a:p>
        </p:txBody>
      </p:sp>
      <p:sp>
        <p:nvSpPr>
          <p:cNvPr id="16387"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14C88DE2-B501-4DB1-B8EA-01C094CFBE09}" type="slidenum">
              <a:rPr lang="en-US"/>
              <a:pPr fontAlgn="base">
                <a:spcBef>
                  <a:spcPct val="0"/>
                </a:spcBef>
                <a:spcAft>
                  <a:spcPct val="0"/>
                </a:spcAft>
              </a:pPr>
              <a:t>15</a:t>
            </a:fld>
            <a:endParaRPr lang="en-US"/>
          </a:p>
        </p:txBody>
      </p:sp>
    </p:spTree>
    <p:extLst>
      <p:ext uri="{BB962C8B-B14F-4D97-AF65-F5344CB8AC3E}">
        <p14:creationId xmlns:p14="http://schemas.microsoft.com/office/powerpoint/2010/main" val="331812067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Slide Image Placeholder 1"/>
          <p:cNvSpPr>
            <a:spLocks noGrp="1" noRot="1" noChangeAspect="1"/>
          </p:cNvSpPr>
          <p:nvPr>
            <p:ph type="sldImg"/>
          </p:nvPr>
        </p:nvSpPr>
        <p:spPr bwMode="auto">
          <a:xfrm>
            <a:off x="952500" y="685800"/>
            <a:ext cx="4953000" cy="3429000"/>
          </a:xfrm>
          <a:noFill/>
          <a:ln>
            <a:solidFill>
              <a:srgbClr val="000000"/>
            </a:solidFill>
            <a:miter lim="800000"/>
            <a:headEnd/>
            <a:tailEnd/>
          </a:ln>
        </p:spPr>
      </p:sp>
      <p:sp>
        <p:nvSpPr>
          <p:cNvPr id="16386" name="Notes Placeholder 2"/>
          <p:cNvSpPr>
            <a:spLocks noGrp="1"/>
          </p:cNvSpPr>
          <p:nvPr>
            <p:ph type="body" idx="1"/>
          </p:nvPr>
        </p:nvSpPr>
        <p:spPr bwMode="auto">
          <a:noFill/>
        </p:spPr>
        <p:txBody>
          <a:bodyPr wrap="square" numCol="1" anchor="t" anchorCtr="0" compatLnSpc="1">
            <a:prstTxWarp prst="textNoShape">
              <a:avLst/>
            </a:prstTxWarp>
          </a:bodyPr>
          <a:lstStyle/>
          <a:p>
            <a:pPr marL="342900" indent="-342900" algn="just" fontAlgn="auto">
              <a:spcAft>
                <a:spcPts val="0"/>
              </a:spcAft>
              <a:buFont typeface="Arial"/>
              <a:buChar char="•"/>
              <a:defRPr/>
            </a:pPr>
            <a:r>
              <a:rPr lang="en-US" sz="2200" b="1" dirty="0">
                <a:solidFill>
                  <a:srgbClr val="376092"/>
                </a:solidFill>
              </a:rPr>
              <a:t>Public participation reforms will take much longer than making key budget documentation available and accessible</a:t>
            </a:r>
            <a:r>
              <a:rPr lang="en-US" sz="2200" b="1" dirty="0">
                <a:solidFill>
                  <a:schemeClr val="tx1"/>
                </a:solidFill>
              </a:rPr>
              <a:t>, </a:t>
            </a:r>
            <a:r>
              <a:rPr lang="en-US" sz="2200" dirty="0">
                <a:solidFill>
                  <a:schemeClr val="tx1"/>
                </a:solidFill>
              </a:rPr>
              <a:t>as it requires working on two levels: </a:t>
            </a:r>
            <a:r>
              <a:rPr lang="en-US" sz="2200" i="1" dirty="0">
                <a:solidFill>
                  <a:schemeClr val="tx1"/>
                </a:solidFill>
              </a:rPr>
              <a:t>government</a:t>
            </a:r>
            <a:r>
              <a:rPr lang="en-US" sz="2200" dirty="0">
                <a:solidFill>
                  <a:schemeClr val="tx1"/>
                </a:solidFill>
              </a:rPr>
              <a:t> and </a:t>
            </a:r>
            <a:r>
              <a:rPr lang="en-US" sz="2200" i="1" dirty="0">
                <a:solidFill>
                  <a:schemeClr val="tx1"/>
                </a:solidFill>
              </a:rPr>
              <a:t>public/civil society</a:t>
            </a:r>
            <a:r>
              <a:rPr lang="en-US" sz="2200" dirty="0">
                <a:solidFill>
                  <a:schemeClr val="tx1"/>
                </a:solidFill>
              </a:rPr>
              <a:t>.</a:t>
            </a:r>
            <a:endParaRPr lang="en-US" sz="2200" b="1" dirty="0">
              <a:solidFill>
                <a:schemeClr val="tx1"/>
              </a:solidFill>
            </a:endParaRPr>
          </a:p>
          <a:p>
            <a:pPr marL="800100" lvl="1" indent="-342900" algn="just" fontAlgn="auto">
              <a:spcAft>
                <a:spcPts val="0"/>
              </a:spcAft>
              <a:buFont typeface="Arial"/>
              <a:buChar char="•"/>
              <a:defRPr/>
            </a:pPr>
            <a:r>
              <a:rPr lang="en-US" sz="2200" dirty="0">
                <a:solidFill>
                  <a:schemeClr val="tx1"/>
                </a:solidFill>
              </a:rPr>
              <a:t>Establishing mechanisms for citizens to participate (supply initiatives)</a:t>
            </a:r>
          </a:p>
          <a:p>
            <a:pPr marL="800100" lvl="1" indent="-342900" algn="just" fontAlgn="auto">
              <a:spcAft>
                <a:spcPts val="0"/>
              </a:spcAft>
              <a:buFont typeface="Arial"/>
              <a:buChar char="•"/>
              <a:defRPr/>
            </a:pPr>
            <a:r>
              <a:rPr lang="en-US" sz="2200" dirty="0">
                <a:solidFill>
                  <a:schemeClr val="tx1"/>
                </a:solidFill>
              </a:rPr>
              <a:t>Implementing reforms to increase the demand for budget information (demand initiatives).</a:t>
            </a:r>
          </a:p>
        </p:txBody>
      </p:sp>
      <p:sp>
        <p:nvSpPr>
          <p:cNvPr id="16387"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14C88DE2-B501-4DB1-B8EA-01C094CFBE09}" type="slidenum">
              <a:rPr lang="en-US"/>
              <a:pPr fontAlgn="base">
                <a:spcBef>
                  <a:spcPct val="0"/>
                </a:spcBef>
                <a:spcAft>
                  <a:spcPct val="0"/>
                </a:spcAft>
              </a:pPr>
              <a:t>16</a:t>
            </a:fld>
            <a:endParaRPr lang="en-US"/>
          </a:p>
        </p:txBody>
      </p:sp>
    </p:spTree>
    <p:extLst>
      <p:ext uri="{BB962C8B-B14F-4D97-AF65-F5344CB8AC3E}">
        <p14:creationId xmlns:p14="http://schemas.microsoft.com/office/powerpoint/2010/main" val="192693024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Slide Image Placeholder 1"/>
          <p:cNvSpPr>
            <a:spLocks noGrp="1" noRot="1" noChangeAspect="1"/>
          </p:cNvSpPr>
          <p:nvPr>
            <p:ph type="sldImg"/>
          </p:nvPr>
        </p:nvSpPr>
        <p:spPr bwMode="auto">
          <a:xfrm>
            <a:off x="952500" y="685800"/>
            <a:ext cx="4953000" cy="3429000"/>
          </a:xfrm>
          <a:noFill/>
          <a:ln>
            <a:solidFill>
              <a:srgbClr val="000000"/>
            </a:solidFill>
            <a:miter lim="800000"/>
            <a:headEnd/>
            <a:tailEnd/>
          </a:ln>
        </p:spPr>
      </p:sp>
      <p:sp>
        <p:nvSpPr>
          <p:cNvPr id="16386" name="Notes Placeholder 2"/>
          <p:cNvSpPr>
            <a:spLocks noGrp="1"/>
          </p:cNvSpPr>
          <p:nvPr>
            <p:ph type="body" idx="1"/>
          </p:nvPr>
        </p:nvSpPr>
        <p:spPr bwMode="auto">
          <a:noFill/>
        </p:spPr>
        <p:txBody>
          <a:bodyPr wrap="square" numCol="1" anchor="t" anchorCtr="0" compatLnSpc="1">
            <a:prstTxWarp prst="textNoShape">
              <a:avLst/>
            </a:prstTxWarp>
          </a:bodyPr>
          <a:lstStyle/>
          <a:p>
            <a:pPr marL="342900" indent="-342900" algn="just" fontAlgn="auto">
              <a:spcAft>
                <a:spcPts val="0"/>
              </a:spcAft>
              <a:buFont typeface="Arial"/>
              <a:buChar char="•"/>
              <a:defRPr/>
            </a:pPr>
            <a:r>
              <a:rPr lang="en-US" sz="2200" b="1" dirty="0">
                <a:solidFill>
                  <a:srgbClr val="376092"/>
                </a:solidFill>
              </a:rPr>
              <a:t>Public participation reforms will take much longer than making key budget documentation available and accessible</a:t>
            </a:r>
            <a:r>
              <a:rPr lang="en-US" sz="2200" b="1" dirty="0">
                <a:solidFill>
                  <a:schemeClr val="tx1"/>
                </a:solidFill>
              </a:rPr>
              <a:t>, </a:t>
            </a:r>
            <a:r>
              <a:rPr lang="en-US" sz="2200" dirty="0">
                <a:solidFill>
                  <a:schemeClr val="tx1"/>
                </a:solidFill>
              </a:rPr>
              <a:t>as it requires working on two levels: </a:t>
            </a:r>
            <a:r>
              <a:rPr lang="en-US" sz="2200" i="1" dirty="0">
                <a:solidFill>
                  <a:schemeClr val="tx1"/>
                </a:solidFill>
              </a:rPr>
              <a:t>government</a:t>
            </a:r>
            <a:r>
              <a:rPr lang="en-US" sz="2200" dirty="0">
                <a:solidFill>
                  <a:schemeClr val="tx1"/>
                </a:solidFill>
              </a:rPr>
              <a:t> and </a:t>
            </a:r>
            <a:r>
              <a:rPr lang="en-US" sz="2200" i="1" dirty="0">
                <a:solidFill>
                  <a:schemeClr val="tx1"/>
                </a:solidFill>
              </a:rPr>
              <a:t>public/civil society</a:t>
            </a:r>
            <a:r>
              <a:rPr lang="en-US" sz="2200" dirty="0">
                <a:solidFill>
                  <a:schemeClr val="tx1"/>
                </a:solidFill>
              </a:rPr>
              <a:t>.</a:t>
            </a:r>
            <a:endParaRPr lang="en-US" sz="2200" b="1" dirty="0">
              <a:solidFill>
                <a:schemeClr val="tx1"/>
              </a:solidFill>
            </a:endParaRPr>
          </a:p>
          <a:p>
            <a:pPr marL="800100" lvl="1" indent="-342900" algn="just" fontAlgn="auto">
              <a:spcAft>
                <a:spcPts val="0"/>
              </a:spcAft>
              <a:buFont typeface="Arial"/>
              <a:buChar char="•"/>
              <a:defRPr/>
            </a:pPr>
            <a:r>
              <a:rPr lang="en-US" sz="2200" dirty="0">
                <a:solidFill>
                  <a:schemeClr val="tx1"/>
                </a:solidFill>
              </a:rPr>
              <a:t>Establishing mechanisms for citizens to participate (supply initiatives)</a:t>
            </a:r>
          </a:p>
          <a:p>
            <a:pPr marL="800100" lvl="1" indent="-342900" algn="just" fontAlgn="auto">
              <a:spcAft>
                <a:spcPts val="0"/>
              </a:spcAft>
              <a:buFont typeface="Arial"/>
              <a:buChar char="•"/>
              <a:defRPr/>
            </a:pPr>
            <a:r>
              <a:rPr lang="en-US" sz="2200" dirty="0">
                <a:solidFill>
                  <a:schemeClr val="tx1"/>
                </a:solidFill>
              </a:rPr>
              <a:t>Implementing reforms to increase the demand for budget information (demand initiatives).</a:t>
            </a:r>
          </a:p>
        </p:txBody>
      </p:sp>
      <p:sp>
        <p:nvSpPr>
          <p:cNvPr id="16387"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14C88DE2-B501-4DB1-B8EA-01C094CFBE09}" type="slidenum">
              <a:rPr lang="en-US"/>
              <a:pPr fontAlgn="base">
                <a:spcBef>
                  <a:spcPct val="0"/>
                </a:spcBef>
                <a:spcAft>
                  <a:spcPct val="0"/>
                </a:spcAft>
              </a:pPr>
              <a:t>17</a:t>
            </a:fld>
            <a:endParaRPr lang="en-US"/>
          </a:p>
        </p:txBody>
      </p:sp>
    </p:spTree>
    <p:extLst>
      <p:ext uri="{BB962C8B-B14F-4D97-AF65-F5344CB8AC3E}">
        <p14:creationId xmlns:p14="http://schemas.microsoft.com/office/powerpoint/2010/main" val="334202264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Slide Image Placeholder 1"/>
          <p:cNvSpPr>
            <a:spLocks noGrp="1" noRot="1" noChangeAspect="1"/>
          </p:cNvSpPr>
          <p:nvPr>
            <p:ph type="sldImg"/>
          </p:nvPr>
        </p:nvSpPr>
        <p:spPr bwMode="auto">
          <a:xfrm>
            <a:off x="952500" y="685800"/>
            <a:ext cx="4953000" cy="3429000"/>
          </a:xfrm>
          <a:noFill/>
          <a:ln>
            <a:solidFill>
              <a:srgbClr val="000000"/>
            </a:solidFill>
            <a:miter lim="800000"/>
            <a:headEnd/>
            <a:tailEnd/>
          </a:ln>
        </p:spPr>
      </p:sp>
      <p:sp>
        <p:nvSpPr>
          <p:cNvPr id="16386" name="Notes Placeholder 2"/>
          <p:cNvSpPr>
            <a:spLocks noGrp="1"/>
          </p:cNvSpPr>
          <p:nvPr>
            <p:ph type="body" idx="1"/>
          </p:nvPr>
        </p:nvSpPr>
        <p:spPr bwMode="auto">
          <a:noFill/>
        </p:spPr>
        <p:txBody>
          <a:bodyPr wrap="square" numCol="1" anchor="t" anchorCtr="0" compatLnSpc="1">
            <a:prstTxWarp prst="textNoShape">
              <a:avLst/>
            </a:prstTxWarp>
          </a:bodyPr>
          <a:lstStyle/>
          <a:p>
            <a:pPr marL="342900" indent="-342900" algn="just" fontAlgn="auto">
              <a:spcAft>
                <a:spcPts val="0"/>
              </a:spcAft>
              <a:buFont typeface="Arial"/>
              <a:buChar char="•"/>
              <a:defRPr/>
            </a:pPr>
            <a:r>
              <a:rPr lang="en-US" sz="2200" b="1" dirty="0">
                <a:solidFill>
                  <a:srgbClr val="376092"/>
                </a:solidFill>
              </a:rPr>
              <a:t>Public participation reforms will take much longer than making key budget documentation available and accessible</a:t>
            </a:r>
            <a:r>
              <a:rPr lang="en-US" sz="2200" b="1" dirty="0">
                <a:solidFill>
                  <a:schemeClr val="tx1"/>
                </a:solidFill>
              </a:rPr>
              <a:t>, </a:t>
            </a:r>
            <a:r>
              <a:rPr lang="en-US" sz="2200" dirty="0">
                <a:solidFill>
                  <a:schemeClr val="tx1"/>
                </a:solidFill>
              </a:rPr>
              <a:t>as it requires working on two levels: </a:t>
            </a:r>
            <a:r>
              <a:rPr lang="en-US" sz="2200" i="1" dirty="0">
                <a:solidFill>
                  <a:schemeClr val="tx1"/>
                </a:solidFill>
              </a:rPr>
              <a:t>government</a:t>
            </a:r>
            <a:r>
              <a:rPr lang="en-US" sz="2200" dirty="0">
                <a:solidFill>
                  <a:schemeClr val="tx1"/>
                </a:solidFill>
              </a:rPr>
              <a:t> and </a:t>
            </a:r>
            <a:r>
              <a:rPr lang="en-US" sz="2200" i="1" dirty="0">
                <a:solidFill>
                  <a:schemeClr val="tx1"/>
                </a:solidFill>
              </a:rPr>
              <a:t>public/civil society</a:t>
            </a:r>
            <a:r>
              <a:rPr lang="en-US" sz="2200" dirty="0">
                <a:solidFill>
                  <a:schemeClr val="tx1"/>
                </a:solidFill>
              </a:rPr>
              <a:t>.</a:t>
            </a:r>
            <a:endParaRPr lang="en-US" sz="2200" b="1" dirty="0">
              <a:solidFill>
                <a:schemeClr val="tx1"/>
              </a:solidFill>
            </a:endParaRPr>
          </a:p>
          <a:p>
            <a:pPr marL="800100" lvl="1" indent="-342900" algn="just" fontAlgn="auto">
              <a:spcAft>
                <a:spcPts val="0"/>
              </a:spcAft>
              <a:buFont typeface="Arial"/>
              <a:buChar char="•"/>
              <a:defRPr/>
            </a:pPr>
            <a:r>
              <a:rPr lang="en-US" sz="2200" dirty="0">
                <a:solidFill>
                  <a:schemeClr val="tx1"/>
                </a:solidFill>
              </a:rPr>
              <a:t>Establishing mechanisms for citizens to participate (supply initiatives)</a:t>
            </a:r>
          </a:p>
          <a:p>
            <a:pPr marL="800100" lvl="1" indent="-342900" algn="just" fontAlgn="auto">
              <a:spcAft>
                <a:spcPts val="0"/>
              </a:spcAft>
              <a:buFont typeface="Arial"/>
              <a:buChar char="•"/>
              <a:defRPr/>
            </a:pPr>
            <a:r>
              <a:rPr lang="en-US" sz="2200" dirty="0">
                <a:solidFill>
                  <a:schemeClr val="tx1"/>
                </a:solidFill>
              </a:rPr>
              <a:t>Implementing reforms to increase the demand for budget information (demand initiatives).</a:t>
            </a:r>
          </a:p>
        </p:txBody>
      </p:sp>
      <p:sp>
        <p:nvSpPr>
          <p:cNvPr id="16387"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14C88DE2-B501-4DB1-B8EA-01C094CFBE09}" type="slidenum">
              <a:rPr lang="en-US"/>
              <a:pPr fontAlgn="base">
                <a:spcBef>
                  <a:spcPct val="0"/>
                </a:spcBef>
                <a:spcAft>
                  <a:spcPct val="0"/>
                </a:spcAft>
              </a:pPr>
              <a:t>18</a:t>
            </a:fld>
            <a:endParaRPr lang="en-US"/>
          </a:p>
        </p:txBody>
      </p:sp>
    </p:spTree>
    <p:extLst>
      <p:ext uri="{BB962C8B-B14F-4D97-AF65-F5344CB8AC3E}">
        <p14:creationId xmlns:p14="http://schemas.microsoft.com/office/powerpoint/2010/main" val="6550849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Slide Image Placeholder 1"/>
          <p:cNvSpPr>
            <a:spLocks noGrp="1" noRot="1" noChangeAspect="1"/>
          </p:cNvSpPr>
          <p:nvPr>
            <p:ph type="sldImg"/>
          </p:nvPr>
        </p:nvSpPr>
        <p:spPr bwMode="auto">
          <a:xfrm>
            <a:off x="952500" y="685800"/>
            <a:ext cx="4953000" cy="3429000"/>
          </a:xfrm>
          <a:noFill/>
          <a:ln>
            <a:solidFill>
              <a:srgbClr val="000000"/>
            </a:solidFill>
            <a:miter lim="800000"/>
            <a:headEnd/>
            <a:tailEnd/>
          </a:ln>
        </p:spPr>
      </p:sp>
      <p:sp>
        <p:nvSpPr>
          <p:cNvPr id="16386" name="Notes Placeholder 2"/>
          <p:cNvSpPr>
            <a:spLocks noGrp="1"/>
          </p:cNvSpPr>
          <p:nvPr>
            <p:ph type="body" idx="1"/>
          </p:nvPr>
        </p:nvSpPr>
        <p:spPr bwMode="auto">
          <a:noFill/>
        </p:spPr>
        <p:txBody>
          <a:bodyPr wrap="square" numCol="1" anchor="t" anchorCtr="0" compatLnSpc="1">
            <a:prstTxWarp prst="textNoShape">
              <a:avLst/>
            </a:prstTxWarp>
            <a:normAutofit fontScale="85000" lnSpcReduction="10000"/>
          </a:bodyPr>
          <a:lstStyle/>
          <a:p>
            <a:pPr marL="342900" marR="0" lvl="0" indent="-342900" algn="just" defTabSz="914400" rtl="0" eaLnBrk="1" fontAlgn="auto" latinLnBrk="0" hangingPunct="1">
              <a:lnSpc>
                <a:spcPct val="100000"/>
              </a:lnSpc>
              <a:spcBef>
                <a:spcPct val="30000"/>
              </a:spcBef>
              <a:spcAft>
                <a:spcPts val="0"/>
              </a:spcAft>
              <a:buClrTx/>
              <a:buSzTx/>
              <a:buFont typeface="Arial"/>
              <a:buChar char="•"/>
              <a:tabLst/>
              <a:defRPr/>
            </a:pPr>
            <a:r>
              <a:rPr lang="en-GB" sz="1200" b="1" kern="1200" dirty="0">
                <a:solidFill>
                  <a:schemeClr val="tx1"/>
                </a:solidFill>
                <a:effectLst/>
                <a:latin typeface="+mn-lt"/>
                <a:ea typeface="+mn-ea"/>
                <a:cs typeface="+mn-cs"/>
              </a:rPr>
              <a:t>The Act on the Right of Access to Information</a:t>
            </a:r>
            <a:r>
              <a:rPr lang="en-GB" sz="1200" kern="1200" dirty="0">
                <a:solidFill>
                  <a:schemeClr val="tx1"/>
                </a:solidFill>
                <a:effectLst/>
                <a:latin typeface="+mn-lt"/>
                <a:ea typeface="+mn-ea"/>
                <a:cs typeface="+mn-cs"/>
              </a:rPr>
              <a:t> (Official Gazette no. </a:t>
            </a:r>
            <a:r>
              <a:rPr lang="en-GB" sz="1200" u="sng" kern="1200" dirty="0">
                <a:solidFill>
                  <a:schemeClr val="tx1"/>
                </a:solidFill>
                <a:effectLst/>
                <a:latin typeface="+mn-lt"/>
                <a:ea typeface="+mn-ea"/>
                <a:cs typeface="+mn-cs"/>
              </a:rPr>
              <a:t>25/13 and 85/15</a:t>
            </a:r>
            <a:r>
              <a:rPr lang="en-GB" sz="1200" kern="1200" dirty="0">
                <a:solidFill>
                  <a:schemeClr val="tx1"/>
                </a:solidFill>
                <a:effectLst/>
                <a:latin typeface="+mn-lt"/>
                <a:ea typeface="+mn-ea"/>
                <a:cs typeface="+mn-cs"/>
              </a:rPr>
              <a:t>) stipulates, among other things, the right to access and reuse the information owned by the public authorities, the limitations, the procedure and way of achieving and facilitating access to and reuse of information. In order to keep the public informed, public authorities competent for drafting acts and by-laws are obliged to publish on their website their annual plan of normative activities and consultation plan for drafts of acts and other regulations related to their area of work. Public consultations with the interested public usually last around 30 days. Public authorities are obliged to inform the interested public via their website on the accepted and reject proposals and comments, after the public consultations have ended. They should also publish the report on the conducted consultations with the interested public which is submitted to the Government of the Republic of Croatia. </a:t>
            </a:r>
            <a:r>
              <a:rPr lang="en-GB" sz="1200" b="1" kern="1200" dirty="0">
                <a:solidFill>
                  <a:schemeClr val="tx1"/>
                </a:solidFill>
                <a:effectLst/>
                <a:latin typeface="+mn-lt"/>
                <a:ea typeface="+mn-ea"/>
                <a:cs typeface="+mn-cs"/>
              </a:rPr>
              <a:t>The aforementioned is also applied to the local and regional self-government units. The ultimate objective is to facilitate the interaction with citizens and representatives of the interested public in the democratic process and encourage a more active participation of citizens in the public life.</a:t>
            </a:r>
          </a:p>
          <a:p>
            <a:pPr marL="342900" marR="0" lvl="0" indent="-342900" algn="just" defTabSz="914400" rtl="0" eaLnBrk="1" fontAlgn="auto" latinLnBrk="0" hangingPunct="1">
              <a:lnSpc>
                <a:spcPct val="100000"/>
              </a:lnSpc>
              <a:spcBef>
                <a:spcPct val="30000"/>
              </a:spcBef>
              <a:spcAft>
                <a:spcPts val="0"/>
              </a:spcAft>
              <a:buClrTx/>
              <a:buSzTx/>
              <a:buFont typeface="Arial"/>
              <a:buChar char="•"/>
              <a:tabLst/>
              <a:defRPr/>
            </a:pPr>
            <a:endParaRPr lang="en-GB" sz="1200" b="1" kern="1200" dirty="0">
              <a:solidFill>
                <a:schemeClr val="tx1"/>
              </a:solidFill>
              <a:effectLst/>
              <a:latin typeface="+mn-lt"/>
              <a:ea typeface="+mn-ea"/>
              <a:cs typeface="+mn-cs"/>
            </a:endParaRPr>
          </a:p>
          <a:p>
            <a:pPr marL="342900" marR="0" lvl="0" indent="-342900" algn="just" defTabSz="914400" rtl="0" eaLnBrk="1" fontAlgn="auto" latinLnBrk="0" hangingPunct="1">
              <a:lnSpc>
                <a:spcPct val="100000"/>
              </a:lnSpc>
              <a:spcBef>
                <a:spcPct val="30000"/>
              </a:spcBef>
              <a:spcAft>
                <a:spcPts val="0"/>
              </a:spcAft>
              <a:buClrTx/>
              <a:buSzTx/>
              <a:buFont typeface="Arial"/>
              <a:buChar char="•"/>
              <a:tabLst/>
              <a:defRPr/>
            </a:pPr>
            <a:r>
              <a:rPr lang="en-GB" sz="1200" b="1" kern="1200" dirty="0">
                <a:solidFill>
                  <a:schemeClr val="tx1"/>
                </a:solidFill>
                <a:effectLst/>
                <a:latin typeface="+mn-lt"/>
                <a:ea typeface="+mn-ea"/>
                <a:cs typeface="+mn-cs"/>
              </a:rPr>
              <a:t>The Act on the Evaluation of the Impact of Regulations </a:t>
            </a:r>
            <a:r>
              <a:rPr lang="en-GB" sz="1200" kern="1200" dirty="0">
                <a:solidFill>
                  <a:schemeClr val="tx1"/>
                </a:solidFill>
                <a:effectLst/>
                <a:latin typeface="+mn-lt"/>
                <a:ea typeface="+mn-ea"/>
                <a:cs typeface="+mn-cs"/>
              </a:rPr>
              <a:t>(Official Gazette no. </a:t>
            </a:r>
            <a:r>
              <a:rPr lang="en-GB" sz="1200" u="sng" kern="1200" dirty="0">
                <a:solidFill>
                  <a:schemeClr val="tx1"/>
                </a:solidFill>
                <a:effectLst/>
                <a:latin typeface="+mn-lt"/>
                <a:ea typeface="+mn-ea"/>
                <a:cs typeface="+mn-cs"/>
                <a:hlinkClick r:id="rId3"/>
              </a:rPr>
              <a:t>44/17</a:t>
            </a:r>
            <a:r>
              <a:rPr lang="en-GB" sz="1200" kern="1200" dirty="0">
                <a:solidFill>
                  <a:schemeClr val="tx1"/>
                </a:solidFill>
                <a:effectLst/>
                <a:latin typeface="+mn-lt"/>
                <a:ea typeface="+mn-ea"/>
                <a:cs typeface="+mn-cs"/>
              </a:rPr>
              <a:t>) among other things stipulates that the competent professional body shall develop a Statement on the evaluation of the impact of regulations and conduct consultations with the interested public (for the duration of at least 30 days, and in emergency cases a minimum of 15 days), pursuant to the special regulations that govern the right of access to information. For example, consultations with the interested public are conducted by the Ministry of Finance through their website (</a:t>
            </a:r>
            <a:r>
              <a:rPr lang="en-GB" sz="1200" u="sng" kern="1200" dirty="0">
                <a:solidFill>
                  <a:schemeClr val="tx1"/>
                </a:solidFill>
                <a:effectLst/>
                <a:latin typeface="+mn-lt"/>
                <a:ea typeface="+mn-ea"/>
                <a:cs typeface="+mn-cs"/>
                <a:hlinkClick r:id="rId4"/>
              </a:rPr>
              <a:t>http://www.mfin.hr/hr/savjetovanje-s-javnoscu</a:t>
            </a:r>
            <a:r>
              <a:rPr lang="en-GB" sz="1200" kern="1200" dirty="0">
                <a:solidFill>
                  <a:schemeClr val="tx1"/>
                </a:solidFill>
                <a:effectLst/>
                <a:latin typeface="+mn-lt"/>
                <a:ea typeface="+mn-ea"/>
                <a:cs typeface="+mn-cs"/>
              </a:rPr>
              <a:t>). The procedure of evaluating the impact of regulations ensures that the legislative procedure is open and transparent by including the interested public in the drafting of regulations, establishes possible barriers to the business of entrepreneurs and the status of citizens, and encourages cooperation and </a:t>
            </a:r>
            <a:r>
              <a:rPr lang="en-GB" sz="1200" kern="1200" dirty="0" err="1">
                <a:solidFill>
                  <a:schemeClr val="tx1"/>
                </a:solidFill>
                <a:effectLst/>
                <a:latin typeface="+mn-lt"/>
                <a:ea typeface="+mn-ea"/>
                <a:cs typeface="+mn-cs"/>
              </a:rPr>
              <a:t>interministerial</a:t>
            </a:r>
            <a:r>
              <a:rPr lang="en-GB" sz="1200" kern="1200" dirty="0">
                <a:solidFill>
                  <a:schemeClr val="tx1"/>
                </a:solidFill>
                <a:effectLst/>
                <a:latin typeface="+mn-lt"/>
                <a:ea typeface="+mn-ea"/>
                <a:cs typeface="+mn-cs"/>
              </a:rPr>
              <a:t> coordination of central government bodies in the procedure of drafting laws. </a:t>
            </a:r>
          </a:p>
          <a:p>
            <a:pPr marL="342900" marR="0" lvl="0" indent="-342900" algn="just" defTabSz="914400" rtl="0" eaLnBrk="1" fontAlgn="auto" latinLnBrk="0" hangingPunct="1">
              <a:lnSpc>
                <a:spcPct val="100000"/>
              </a:lnSpc>
              <a:spcBef>
                <a:spcPct val="30000"/>
              </a:spcBef>
              <a:spcAft>
                <a:spcPts val="0"/>
              </a:spcAft>
              <a:buClrTx/>
              <a:buSzTx/>
              <a:buFont typeface="Arial"/>
              <a:buChar char="•"/>
              <a:tabLst/>
              <a:defRPr/>
            </a:pPr>
            <a:endParaRPr lang="en-GB" sz="1200" kern="1200" dirty="0">
              <a:solidFill>
                <a:schemeClr val="tx1"/>
              </a:solidFill>
              <a:effectLst/>
              <a:latin typeface="+mn-lt"/>
              <a:ea typeface="+mn-ea"/>
              <a:cs typeface="+mn-cs"/>
            </a:endParaRPr>
          </a:p>
          <a:p>
            <a:pPr marL="342900" marR="0" lvl="0" indent="-342900" algn="just" defTabSz="914400" rtl="0" eaLnBrk="1" fontAlgn="auto" latinLnBrk="0" hangingPunct="1">
              <a:lnSpc>
                <a:spcPct val="100000"/>
              </a:lnSpc>
              <a:spcBef>
                <a:spcPct val="30000"/>
              </a:spcBef>
              <a:spcAft>
                <a:spcPts val="0"/>
              </a:spcAft>
              <a:buClrTx/>
              <a:buSzTx/>
              <a:buFont typeface="Arial"/>
              <a:buChar char="•"/>
              <a:tabLst/>
              <a:defRPr/>
            </a:pPr>
            <a:endParaRPr lang="en-US" sz="1200" kern="1200" dirty="0">
              <a:solidFill>
                <a:schemeClr val="tx1"/>
              </a:solidFill>
              <a:effectLst/>
              <a:latin typeface="+mn-lt"/>
              <a:ea typeface="+mn-ea"/>
              <a:cs typeface="+mn-cs"/>
            </a:endParaRPr>
          </a:p>
          <a:p>
            <a:pPr marL="342900" indent="-342900" algn="just" fontAlgn="auto">
              <a:spcAft>
                <a:spcPts val="0"/>
              </a:spcAft>
              <a:buFont typeface="Arial"/>
              <a:buChar char="•"/>
              <a:defRPr/>
            </a:pPr>
            <a:endParaRPr lang="en-US" sz="2200" dirty="0">
              <a:solidFill>
                <a:schemeClr val="tx1"/>
              </a:solidFill>
            </a:endParaRPr>
          </a:p>
        </p:txBody>
      </p:sp>
      <p:sp>
        <p:nvSpPr>
          <p:cNvPr id="16387"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14C88DE2-B501-4DB1-B8EA-01C094CFBE09}" type="slidenum">
              <a:rPr lang="en-US"/>
              <a:pPr fontAlgn="base">
                <a:spcBef>
                  <a:spcPct val="0"/>
                </a:spcBef>
                <a:spcAft>
                  <a:spcPct val="0"/>
                </a:spcAft>
              </a:pPr>
              <a:t>19</a:t>
            </a:fld>
            <a:endParaRPr lang="en-US"/>
          </a:p>
        </p:txBody>
      </p:sp>
    </p:spTree>
    <p:extLst>
      <p:ext uri="{BB962C8B-B14F-4D97-AF65-F5344CB8AC3E}">
        <p14:creationId xmlns:p14="http://schemas.microsoft.com/office/powerpoint/2010/main" val="382547346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Slide Image Placeholder 1"/>
          <p:cNvSpPr>
            <a:spLocks noGrp="1" noRot="1" noChangeAspect="1"/>
          </p:cNvSpPr>
          <p:nvPr>
            <p:ph type="sldImg"/>
          </p:nvPr>
        </p:nvSpPr>
        <p:spPr bwMode="auto">
          <a:xfrm>
            <a:off x="952500" y="685800"/>
            <a:ext cx="4953000" cy="3429000"/>
          </a:xfrm>
          <a:noFill/>
          <a:ln>
            <a:solidFill>
              <a:srgbClr val="000000"/>
            </a:solidFill>
            <a:miter lim="800000"/>
            <a:headEnd/>
            <a:tailEnd/>
          </a:ln>
        </p:spPr>
      </p:sp>
      <p:sp>
        <p:nvSpPr>
          <p:cNvPr id="16386"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ru-RU" dirty="0"/>
          </a:p>
        </p:txBody>
      </p:sp>
      <p:sp>
        <p:nvSpPr>
          <p:cNvPr id="16387"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14C88DE2-B501-4DB1-B8EA-01C094CFBE09}" type="slidenum">
              <a:rPr lang="en-US"/>
              <a:pPr fontAlgn="base">
                <a:spcBef>
                  <a:spcPct val="0"/>
                </a:spcBef>
                <a:spcAft>
                  <a:spcPct val="0"/>
                </a:spcAft>
              </a:pPr>
              <a:t>2</a:t>
            </a:fld>
            <a:endParaRPr lang="en-US"/>
          </a:p>
        </p:txBody>
      </p:sp>
    </p:spTree>
    <p:extLst>
      <p:ext uri="{BB962C8B-B14F-4D97-AF65-F5344CB8AC3E}">
        <p14:creationId xmlns:p14="http://schemas.microsoft.com/office/powerpoint/2010/main" val="280979043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Slide Image Placeholder 1"/>
          <p:cNvSpPr>
            <a:spLocks noGrp="1" noRot="1" noChangeAspect="1"/>
          </p:cNvSpPr>
          <p:nvPr>
            <p:ph type="sldImg"/>
          </p:nvPr>
        </p:nvSpPr>
        <p:spPr bwMode="auto">
          <a:xfrm>
            <a:off x="952500" y="685800"/>
            <a:ext cx="4953000" cy="3429000"/>
          </a:xfrm>
          <a:noFill/>
          <a:ln>
            <a:solidFill>
              <a:srgbClr val="000000"/>
            </a:solidFill>
            <a:miter lim="800000"/>
            <a:headEnd/>
            <a:tailEnd/>
          </a:ln>
        </p:spPr>
      </p:sp>
      <p:sp>
        <p:nvSpPr>
          <p:cNvPr id="16386" name="Notes Placeholder 2"/>
          <p:cNvSpPr>
            <a:spLocks noGrp="1"/>
          </p:cNvSpPr>
          <p:nvPr>
            <p:ph type="body" idx="1"/>
          </p:nvPr>
        </p:nvSpPr>
        <p:spPr bwMode="auto">
          <a:noFill/>
        </p:spPr>
        <p:txBody>
          <a:bodyPr wrap="square" numCol="1" anchor="t" anchorCtr="0" compatLnSpc="1">
            <a:prstTxWarp prst="textNoShape">
              <a:avLst/>
            </a:prstTxWarp>
            <a:normAutofit fontScale="85000" lnSpcReduction="10000"/>
          </a:bodyPr>
          <a:lstStyle/>
          <a:p>
            <a:pPr marL="342900" marR="0" lvl="0" indent="-342900" algn="just" defTabSz="914400" rtl="0" eaLnBrk="1" fontAlgn="auto" latinLnBrk="0" hangingPunct="1">
              <a:lnSpc>
                <a:spcPct val="100000"/>
              </a:lnSpc>
              <a:spcBef>
                <a:spcPct val="30000"/>
              </a:spcBef>
              <a:spcAft>
                <a:spcPts val="0"/>
              </a:spcAft>
              <a:buClrTx/>
              <a:buSzTx/>
              <a:buFont typeface="Arial"/>
              <a:buChar char="•"/>
              <a:tabLst/>
              <a:defRPr/>
            </a:pPr>
            <a:r>
              <a:rPr lang="en-GB" sz="1200" b="1" kern="1200" dirty="0">
                <a:solidFill>
                  <a:schemeClr val="tx1"/>
                </a:solidFill>
                <a:effectLst/>
                <a:latin typeface="+mn-lt"/>
                <a:ea typeface="+mn-ea"/>
                <a:cs typeface="+mn-cs"/>
              </a:rPr>
              <a:t>The Act on the Right of Access to Information</a:t>
            </a:r>
            <a:r>
              <a:rPr lang="en-GB" sz="1200" kern="1200" dirty="0">
                <a:solidFill>
                  <a:schemeClr val="tx1"/>
                </a:solidFill>
                <a:effectLst/>
                <a:latin typeface="+mn-lt"/>
                <a:ea typeface="+mn-ea"/>
                <a:cs typeface="+mn-cs"/>
              </a:rPr>
              <a:t> (Official Gazette no. </a:t>
            </a:r>
            <a:r>
              <a:rPr lang="en-GB" sz="1200" u="sng" kern="1200" dirty="0">
                <a:solidFill>
                  <a:schemeClr val="tx1"/>
                </a:solidFill>
                <a:effectLst/>
                <a:latin typeface="+mn-lt"/>
                <a:ea typeface="+mn-ea"/>
                <a:cs typeface="+mn-cs"/>
              </a:rPr>
              <a:t>25/13 and 85/15</a:t>
            </a:r>
            <a:r>
              <a:rPr lang="en-GB" sz="1200" kern="1200" dirty="0">
                <a:solidFill>
                  <a:schemeClr val="tx1"/>
                </a:solidFill>
                <a:effectLst/>
                <a:latin typeface="+mn-lt"/>
                <a:ea typeface="+mn-ea"/>
                <a:cs typeface="+mn-cs"/>
              </a:rPr>
              <a:t>) stipulates, among other things, the right to access and reuse the information owned by the public authorities, the limitations, the procedure and way of achieving and facilitating access to and reuse of information. In order to keep the public informed, public authorities competent for drafting acts and by-laws are obliged to publish on their website their annual plan of normative activities and consultation plan for drafts of acts and other regulations related to their area of work. Public consultations with the interested public usually last around 30 days. Public authorities are obliged to inform the interested public via their website on the accepted and reject proposals and comments, after the public consultations have ended. They should also publish the report on the conducted consultations with the interested public which is submitted to the Government of the Republic of Croatia. </a:t>
            </a:r>
            <a:r>
              <a:rPr lang="en-GB" sz="1200" b="1" kern="1200" dirty="0">
                <a:solidFill>
                  <a:schemeClr val="tx1"/>
                </a:solidFill>
                <a:effectLst/>
                <a:latin typeface="+mn-lt"/>
                <a:ea typeface="+mn-ea"/>
                <a:cs typeface="+mn-cs"/>
              </a:rPr>
              <a:t>The aforementioned is also applied to the local and regional self-government units. The ultimate objective is to facilitate the interaction with citizens and representatives of the interested public in the democratic process and encourage a more active participation of citizens in the public life.</a:t>
            </a:r>
          </a:p>
          <a:p>
            <a:pPr marL="342900" marR="0" lvl="0" indent="-342900" algn="just" defTabSz="914400" rtl="0" eaLnBrk="1" fontAlgn="auto" latinLnBrk="0" hangingPunct="1">
              <a:lnSpc>
                <a:spcPct val="100000"/>
              </a:lnSpc>
              <a:spcBef>
                <a:spcPct val="30000"/>
              </a:spcBef>
              <a:spcAft>
                <a:spcPts val="0"/>
              </a:spcAft>
              <a:buClrTx/>
              <a:buSzTx/>
              <a:buFont typeface="Arial"/>
              <a:buChar char="•"/>
              <a:tabLst/>
              <a:defRPr/>
            </a:pPr>
            <a:endParaRPr lang="en-GB" sz="1200" b="1" kern="1200" dirty="0">
              <a:solidFill>
                <a:schemeClr val="tx1"/>
              </a:solidFill>
              <a:effectLst/>
              <a:latin typeface="+mn-lt"/>
              <a:ea typeface="+mn-ea"/>
              <a:cs typeface="+mn-cs"/>
            </a:endParaRPr>
          </a:p>
          <a:p>
            <a:pPr marL="342900" marR="0" lvl="0" indent="-342900" algn="just" defTabSz="914400" rtl="0" eaLnBrk="1" fontAlgn="auto" latinLnBrk="0" hangingPunct="1">
              <a:lnSpc>
                <a:spcPct val="100000"/>
              </a:lnSpc>
              <a:spcBef>
                <a:spcPct val="30000"/>
              </a:spcBef>
              <a:spcAft>
                <a:spcPts val="0"/>
              </a:spcAft>
              <a:buClrTx/>
              <a:buSzTx/>
              <a:buFont typeface="Arial"/>
              <a:buChar char="•"/>
              <a:tabLst/>
              <a:defRPr/>
            </a:pPr>
            <a:r>
              <a:rPr lang="en-GB" sz="1200" b="1" kern="1200" dirty="0">
                <a:solidFill>
                  <a:schemeClr val="tx1"/>
                </a:solidFill>
                <a:effectLst/>
                <a:latin typeface="+mn-lt"/>
                <a:ea typeface="+mn-ea"/>
                <a:cs typeface="+mn-cs"/>
              </a:rPr>
              <a:t>The Act on the Evaluation of the Impact of Regulations </a:t>
            </a:r>
            <a:r>
              <a:rPr lang="en-GB" sz="1200" kern="1200" dirty="0">
                <a:solidFill>
                  <a:schemeClr val="tx1"/>
                </a:solidFill>
                <a:effectLst/>
                <a:latin typeface="+mn-lt"/>
                <a:ea typeface="+mn-ea"/>
                <a:cs typeface="+mn-cs"/>
              </a:rPr>
              <a:t>(Official Gazette no. </a:t>
            </a:r>
            <a:r>
              <a:rPr lang="en-GB" sz="1200" u="sng" kern="1200" dirty="0">
                <a:solidFill>
                  <a:schemeClr val="tx1"/>
                </a:solidFill>
                <a:effectLst/>
                <a:latin typeface="+mn-lt"/>
                <a:ea typeface="+mn-ea"/>
                <a:cs typeface="+mn-cs"/>
                <a:hlinkClick r:id="rId3"/>
              </a:rPr>
              <a:t>44/17</a:t>
            </a:r>
            <a:r>
              <a:rPr lang="en-GB" sz="1200" kern="1200" dirty="0">
                <a:solidFill>
                  <a:schemeClr val="tx1"/>
                </a:solidFill>
                <a:effectLst/>
                <a:latin typeface="+mn-lt"/>
                <a:ea typeface="+mn-ea"/>
                <a:cs typeface="+mn-cs"/>
              </a:rPr>
              <a:t>) among other things stipulates that the competent professional body shall develop a Statement on the evaluation of the impact of regulations and conduct consultations with the interested public (for the duration of at least 30 days, and in emergency cases a minimum of 15 days), pursuant to the special regulations that govern the right of access to information. For example, consultations with the interested public are conducted by the Ministry of Finance through their website (</a:t>
            </a:r>
            <a:r>
              <a:rPr lang="en-GB" sz="1200" u="sng" kern="1200" dirty="0">
                <a:solidFill>
                  <a:schemeClr val="tx1"/>
                </a:solidFill>
                <a:effectLst/>
                <a:latin typeface="+mn-lt"/>
                <a:ea typeface="+mn-ea"/>
                <a:cs typeface="+mn-cs"/>
                <a:hlinkClick r:id="rId4"/>
              </a:rPr>
              <a:t>http://www.mfin.hr/hr/savjetovanje-s-javnoscu</a:t>
            </a:r>
            <a:r>
              <a:rPr lang="en-GB" sz="1200" kern="1200" dirty="0">
                <a:solidFill>
                  <a:schemeClr val="tx1"/>
                </a:solidFill>
                <a:effectLst/>
                <a:latin typeface="+mn-lt"/>
                <a:ea typeface="+mn-ea"/>
                <a:cs typeface="+mn-cs"/>
              </a:rPr>
              <a:t>). The procedure of evaluating the impact of regulations ensures that the legislative procedure is open and transparent by including the interested public in the drafting of regulations, establishes possible barriers to the business of entrepreneurs and the status of citizens, and encourages cooperation and </a:t>
            </a:r>
            <a:r>
              <a:rPr lang="en-GB" sz="1200" kern="1200" dirty="0" err="1">
                <a:solidFill>
                  <a:schemeClr val="tx1"/>
                </a:solidFill>
                <a:effectLst/>
                <a:latin typeface="+mn-lt"/>
                <a:ea typeface="+mn-ea"/>
                <a:cs typeface="+mn-cs"/>
              </a:rPr>
              <a:t>interministerial</a:t>
            </a:r>
            <a:r>
              <a:rPr lang="en-GB" sz="1200" kern="1200" dirty="0">
                <a:solidFill>
                  <a:schemeClr val="tx1"/>
                </a:solidFill>
                <a:effectLst/>
                <a:latin typeface="+mn-lt"/>
                <a:ea typeface="+mn-ea"/>
                <a:cs typeface="+mn-cs"/>
              </a:rPr>
              <a:t> coordination of central government bodies in the procedure of drafting laws. </a:t>
            </a:r>
          </a:p>
          <a:p>
            <a:pPr marL="342900" marR="0" lvl="0" indent="-342900" algn="just" defTabSz="914400" rtl="0" eaLnBrk="1" fontAlgn="auto" latinLnBrk="0" hangingPunct="1">
              <a:lnSpc>
                <a:spcPct val="100000"/>
              </a:lnSpc>
              <a:spcBef>
                <a:spcPct val="30000"/>
              </a:spcBef>
              <a:spcAft>
                <a:spcPts val="0"/>
              </a:spcAft>
              <a:buClrTx/>
              <a:buSzTx/>
              <a:buFont typeface="Arial"/>
              <a:buChar char="•"/>
              <a:tabLst/>
              <a:defRPr/>
            </a:pPr>
            <a:endParaRPr lang="en-GB" sz="1200" kern="1200" dirty="0">
              <a:solidFill>
                <a:schemeClr val="tx1"/>
              </a:solidFill>
              <a:effectLst/>
              <a:latin typeface="+mn-lt"/>
              <a:ea typeface="+mn-ea"/>
              <a:cs typeface="+mn-cs"/>
            </a:endParaRPr>
          </a:p>
          <a:p>
            <a:pPr marL="342900" marR="0" lvl="0" indent="-342900" algn="just" defTabSz="914400" rtl="0" eaLnBrk="1" fontAlgn="auto" latinLnBrk="0" hangingPunct="1">
              <a:lnSpc>
                <a:spcPct val="100000"/>
              </a:lnSpc>
              <a:spcBef>
                <a:spcPct val="30000"/>
              </a:spcBef>
              <a:spcAft>
                <a:spcPts val="0"/>
              </a:spcAft>
              <a:buClrTx/>
              <a:buSzTx/>
              <a:buFont typeface="Arial"/>
              <a:buChar char="•"/>
              <a:tabLst/>
              <a:defRPr/>
            </a:pPr>
            <a:endParaRPr lang="en-US" sz="1200" kern="1200" dirty="0">
              <a:solidFill>
                <a:schemeClr val="tx1"/>
              </a:solidFill>
              <a:effectLst/>
              <a:latin typeface="+mn-lt"/>
              <a:ea typeface="+mn-ea"/>
              <a:cs typeface="+mn-cs"/>
            </a:endParaRPr>
          </a:p>
          <a:p>
            <a:pPr marL="342900" indent="-342900" algn="just" fontAlgn="auto">
              <a:spcAft>
                <a:spcPts val="0"/>
              </a:spcAft>
              <a:buFont typeface="Arial"/>
              <a:buChar char="•"/>
              <a:defRPr/>
            </a:pPr>
            <a:endParaRPr lang="en-US" sz="2200" dirty="0">
              <a:solidFill>
                <a:schemeClr val="tx1"/>
              </a:solidFill>
            </a:endParaRPr>
          </a:p>
        </p:txBody>
      </p:sp>
      <p:sp>
        <p:nvSpPr>
          <p:cNvPr id="16387"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14C88DE2-B501-4DB1-B8EA-01C094CFBE09}" type="slidenum">
              <a:rPr lang="en-US"/>
              <a:pPr fontAlgn="base">
                <a:spcBef>
                  <a:spcPct val="0"/>
                </a:spcBef>
                <a:spcAft>
                  <a:spcPct val="0"/>
                </a:spcAft>
              </a:pPr>
              <a:t>20</a:t>
            </a:fld>
            <a:endParaRPr lang="en-US"/>
          </a:p>
        </p:txBody>
      </p:sp>
    </p:spTree>
    <p:extLst>
      <p:ext uri="{BB962C8B-B14F-4D97-AF65-F5344CB8AC3E}">
        <p14:creationId xmlns:p14="http://schemas.microsoft.com/office/powerpoint/2010/main" val="207234392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Slide Image Placeholder 1"/>
          <p:cNvSpPr>
            <a:spLocks noGrp="1" noRot="1" noChangeAspect="1"/>
          </p:cNvSpPr>
          <p:nvPr>
            <p:ph type="sldImg"/>
          </p:nvPr>
        </p:nvSpPr>
        <p:spPr bwMode="auto">
          <a:xfrm>
            <a:off x="952500" y="685800"/>
            <a:ext cx="4953000" cy="3429000"/>
          </a:xfrm>
          <a:noFill/>
          <a:ln>
            <a:solidFill>
              <a:srgbClr val="000000"/>
            </a:solidFill>
            <a:miter lim="800000"/>
            <a:headEnd/>
            <a:tailEnd/>
          </a:ln>
        </p:spPr>
      </p:sp>
      <p:sp>
        <p:nvSpPr>
          <p:cNvPr id="16386" name="Notes Placeholder 2"/>
          <p:cNvSpPr>
            <a:spLocks noGrp="1"/>
          </p:cNvSpPr>
          <p:nvPr>
            <p:ph type="body" idx="1"/>
          </p:nvPr>
        </p:nvSpPr>
        <p:spPr bwMode="auto">
          <a:noFill/>
        </p:spPr>
        <p:txBody>
          <a:bodyPr wrap="square" numCol="1" anchor="t" anchorCtr="0" compatLnSpc="1">
            <a:prstTxWarp prst="textNoShape">
              <a:avLst/>
            </a:prstTxWarp>
            <a:normAutofit fontScale="85000" lnSpcReduction="10000"/>
          </a:bodyPr>
          <a:lstStyle/>
          <a:p>
            <a:pPr marL="342900" marR="0" lvl="0" indent="-342900" algn="just" defTabSz="914400" rtl="0" eaLnBrk="1" fontAlgn="auto" latinLnBrk="0" hangingPunct="1">
              <a:lnSpc>
                <a:spcPct val="100000"/>
              </a:lnSpc>
              <a:spcBef>
                <a:spcPct val="30000"/>
              </a:spcBef>
              <a:spcAft>
                <a:spcPts val="0"/>
              </a:spcAft>
              <a:buClrTx/>
              <a:buSzTx/>
              <a:buFont typeface="Arial"/>
              <a:buChar char="•"/>
              <a:tabLst/>
              <a:defRPr/>
            </a:pPr>
            <a:r>
              <a:rPr lang="en-GB" sz="1200" b="1" kern="1200" dirty="0">
                <a:solidFill>
                  <a:schemeClr val="tx1"/>
                </a:solidFill>
                <a:effectLst/>
                <a:latin typeface="+mn-lt"/>
                <a:ea typeface="+mn-ea"/>
                <a:cs typeface="+mn-cs"/>
              </a:rPr>
              <a:t>The Act on the Right of Access to Information</a:t>
            </a:r>
            <a:r>
              <a:rPr lang="en-GB" sz="1200" kern="1200" dirty="0">
                <a:solidFill>
                  <a:schemeClr val="tx1"/>
                </a:solidFill>
                <a:effectLst/>
                <a:latin typeface="+mn-lt"/>
                <a:ea typeface="+mn-ea"/>
                <a:cs typeface="+mn-cs"/>
              </a:rPr>
              <a:t> (Official Gazette no. </a:t>
            </a:r>
            <a:r>
              <a:rPr lang="en-GB" sz="1200" u="sng" kern="1200" dirty="0">
                <a:solidFill>
                  <a:schemeClr val="tx1"/>
                </a:solidFill>
                <a:effectLst/>
                <a:latin typeface="+mn-lt"/>
                <a:ea typeface="+mn-ea"/>
                <a:cs typeface="+mn-cs"/>
              </a:rPr>
              <a:t>25/13 and 85/15</a:t>
            </a:r>
            <a:r>
              <a:rPr lang="en-GB" sz="1200" kern="1200" dirty="0">
                <a:solidFill>
                  <a:schemeClr val="tx1"/>
                </a:solidFill>
                <a:effectLst/>
                <a:latin typeface="+mn-lt"/>
                <a:ea typeface="+mn-ea"/>
                <a:cs typeface="+mn-cs"/>
              </a:rPr>
              <a:t>) stipulates, among other things, the right to access and reuse the information owned by the public authorities, the limitations, the procedure and way of achieving and facilitating access to and reuse of information. In order to keep the public informed, public authorities competent for drafting acts and by-laws are obliged to publish on their website their annual plan of normative activities and consultation plan for drafts of acts and other regulations related to their area of work. Public consultations with the interested public usually last around 30 days. Public authorities are obliged to inform the interested public via their website on the accepted and reject proposals and comments, after the public consultations have ended. They should also publish the report on the conducted consultations with the interested public which is submitted to the Government of the Republic of Croatia. </a:t>
            </a:r>
            <a:r>
              <a:rPr lang="en-GB" sz="1200" b="1" kern="1200" dirty="0">
                <a:solidFill>
                  <a:schemeClr val="tx1"/>
                </a:solidFill>
                <a:effectLst/>
                <a:latin typeface="+mn-lt"/>
                <a:ea typeface="+mn-ea"/>
                <a:cs typeface="+mn-cs"/>
              </a:rPr>
              <a:t>The aforementioned is also applied to the local and regional self-government units. The ultimate objective is to facilitate the interaction with citizens and representatives of the interested public in the democratic process and encourage a more active participation of citizens in the public life.</a:t>
            </a:r>
          </a:p>
          <a:p>
            <a:pPr marL="342900" marR="0" lvl="0" indent="-342900" algn="just" defTabSz="914400" rtl="0" eaLnBrk="1" fontAlgn="auto" latinLnBrk="0" hangingPunct="1">
              <a:lnSpc>
                <a:spcPct val="100000"/>
              </a:lnSpc>
              <a:spcBef>
                <a:spcPct val="30000"/>
              </a:spcBef>
              <a:spcAft>
                <a:spcPts val="0"/>
              </a:spcAft>
              <a:buClrTx/>
              <a:buSzTx/>
              <a:buFont typeface="Arial"/>
              <a:buChar char="•"/>
              <a:tabLst/>
              <a:defRPr/>
            </a:pPr>
            <a:endParaRPr lang="en-GB" sz="1200" b="1" kern="1200" dirty="0">
              <a:solidFill>
                <a:schemeClr val="tx1"/>
              </a:solidFill>
              <a:effectLst/>
              <a:latin typeface="+mn-lt"/>
              <a:ea typeface="+mn-ea"/>
              <a:cs typeface="+mn-cs"/>
            </a:endParaRPr>
          </a:p>
          <a:p>
            <a:pPr marL="342900" marR="0" lvl="0" indent="-342900" algn="just" defTabSz="914400" rtl="0" eaLnBrk="1" fontAlgn="auto" latinLnBrk="0" hangingPunct="1">
              <a:lnSpc>
                <a:spcPct val="100000"/>
              </a:lnSpc>
              <a:spcBef>
                <a:spcPct val="30000"/>
              </a:spcBef>
              <a:spcAft>
                <a:spcPts val="0"/>
              </a:spcAft>
              <a:buClrTx/>
              <a:buSzTx/>
              <a:buFont typeface="Arial"/>
              <a:buChar char="•"/>
              <a:tabLst/>
              <a:defRPr/>
            </a:pPr>
            <a:r>
              <a:rPr lang="en-GB" sz="1200" b="1" kern="1200" dirty="0">
                <a:solidFill>
                  <a:schemeClr val="tx1"/>
                </a:solidFill>
                <a:effectLst/>
                <a:latin typeface="+mn-lt"/>
                <a:ea typeface="+mn-ea"/>
                <a:cs typeface="+mn-cs"/>
              </a:rPr>
              <a:t>The Act on the Evaluation of the Impact of Regulations </a:t>
            </a:r>
            <a:r>
              <a:rPr lang="en-GB" sz="1200" kern="1200" dirty="0">
                <a:solidFill>
                  <a:schemeClr val="tx1"/>
                </a:solidFill>
                <a:effectLst/>
                <a:latin typeface="+mn-lt"/>
                <a:ea typeface="+mn-ea"/>
                <a:cs typeface="+mn-cs"/>
              </a:rPr>
              <a:t>(Official Gazette no. </a:t>
            </a:r>
            <a:r>
              <a:rPr lang="en-GB" sz="1200" u="sng" kern="1200" dirty="0">
                <a:solidFill>
                  <a:schemeClr val="tx1"/>
                </a:solidFill>
                <a:effectLst/>
                <a:latin typeface="+mn-lt"/>
                <a:ea typeface="+mn-ea"/>
                <a:cs typeface="+mn-cs"/>
                <a:hlinkClick r:id="rId3"/>
              </a:rPr>
              <a:t>44/17</a:t>
            </a:r>
            <a:r>
              <a:rPr lang="en-GB" sz="1200" kern="1200" dirty="0">
                <a:solidFill>
                  <a:schemeClr val="tx1"/>
                </a:solidFill>
                <a:effectLst/>
                <a:latin typeface="+mn-lt"/>
                <a:ea typeface="+mn-ea"/>
                <a:cs typeface="+mn-cs"/>
              </a:rPr>
              <a:t>) among other things stipulates that the competent professional body shall develop a Statement on the evaluation of the impact of regulations and conduct consultations with the interested public (for the duration of at least 30 days, and in emergency cases a minimum of 15 days), pursuant to the special regulations that govern the right of access to information. For example, consultations with the interested public are conducted by the Ministry of Finance through their website (</a:t>
            </a:r>
            <a:r>
              <a:rPr lang="en-GB" sz="1200" u="sng" kern="1200" dirty="0">
                <a:solidFill>
                  <a:schemeClr val="tx1"/>
                </a:solidFill>
                <a:effectLst/>
                <a:latin typeface="+mn-lt"/>
                <a:ea typeface="+mn-ea"/>
                <a:cs typeface="+mn-cs"/>
                <a:hlinkClick r:id="rId4"/>
              </a:rPr>
              <a:t>http://www.mfin.hr/hr/savjetovanje-s-javnoscu</a:t>
            </a:r>
            <a:r>
              <a:rPr lang="en-GB" sz="1200" kern="1200" dirty="0">
                <a:solidFill>
                  <a:schemeClr val="tx1"/>
                </a:solidFill>
                <a:effectLst/>
                <a:latin typeface="+mn-lt"/>
                <a:ea typeface="+mn-ea"/>
                <a:cs typeface="+mn-cs"/>
              </a:rPr>
              <a:t>). The procedure of evaluating the impact of regulations ensures that the legislative procedure is open and transparent by including the interested public in the drafting of regulations, establishes possible barriers to the business of entrepreneurs and the status of citizens, and encourages cooperation and </a:t>
            </a:r>
            <a:r>
              <a:rPr lang="en-GB" sz="1200" kern="1200" dirty="0" err="1">
                <a:solidFill>
                  <a:schemeClr val="tx1"/>
                </a:solidFill>
                <a:effectLst/>
                <a:latin typeface="+mn-lt"/>
                <a:ea typeface="+mn-ea"/>
                <a:cs typeface="+mn-cs"/>
              </a:rPr>
              <a:t>interministerial</a:t>
            </a:r>
            <a:r>
              <a:rPr lang="en-GB" sz="1200" kern="1200" dirty="0">
                <a:solidFill>
                  <a:schemeClr val="tx1"/>
                </a:solidFill>
                <a:effectLst/>
                <a:latin typeface="+mn-lt"/>
                <a:ea typeface="+mn-ea"/>
                <a:cs typeface="+mn-cs"/>
              </a:rPr>
              <a:t> coordination of central government bodies in the procedure of drafting laws. </a:t>
            </a:r>
          </a:p>
          <a:p>
            <a:pPr marL="342900" marR="0" lvl="0" indent="-342900" algn="just" defTabSz="914400" rtl="0" eaLnBrk="1" fontAlgn="auto" latinLnBrk="0" hangingPunct="1">
              <a:lnSpc>
                <a:spcPct val="100000"/>
              </a:lnSpc>
              <a:spcBef>
                <a:spcPct val="30000"/>
              </a:spcBef>
              <a:spcAft>
                <a:spcPts val="0"/>
              </a:spcAft>
              <a:buClrTx/>
              <a:buSzTx/>
              <a:buFont typeface="Arial"/>
              <a:buChar char="•"/>
              <a:tabLst/>
              <a:defRPr/>
            </a:pPr>
            <a:endParaRPr lang="en-GB" sz="1200" kern="1200" dirty="0">
              <a:solidFill>
                <a:schemeClr val="tx1"/>
              </a:solidFill>
              <a:effectLst/>
              <a:latin typeface="+mn-lt"/>
              <a:ea typeface="+mn-ea"/>
              <a:cs typeface="+mn-cs"/>
            </a:endParaRPr>
          </a:p>
          <a:p>
            <a:pPr marL="342900" marR="0" lvl="0" indent="-342900" algn="just" defTabSz="914400" rtl="0" eaLnBrk="1" fontAlgn="auto" latinLnBrk="0" hangingPunct="1">
              <a:lnSpc>
                <a:spcPct val="100000"/>
              </a:lnSpc>
              <a:spcBef>
                <a:spcPct val="30000"/>
              </a:spcBef>
              <a:spcAft>
                <a:spcPts val="0"/>
              </a:spcAft>
              <a:buClrTx/>
              <a:buSzTx/>
              <a:buFont typeface="Arial"/>
              <a:buChar char="•"/>
              <a:tabLst/>
              <a:defRPr/>
            </a:pPr>
            <a:endParaRPr lang="en-US" sz="1200" kern="1200" dirty="0">
              <a:solidFill>
                <a:schemeClr val="tx1"/>
              </a:solidFill>
              <a:effectLst/>
              <a:latin typeface="+mn-lt"/>
              <a:ea typeface="+mn-ea"/>
              <a:cs typeface="+mn-cs"/>
            </a:endParaRPr>
          </a:p>
          <a:p>
            <a:pPr marL="342900" indent="-342900" algn="just" fontAlgn="auto">
              <a:spcAft>
                <a:spcPts val="0"/>
              </a:spcAft>
              <a:buFont typeface="Arial"/>
              <a:buChar char="•"/>
              <a:defRPr/>
            </a:pPr>
            <a:endParaRPr lang="en-US" sz="2200" dirty="0">
              <a:solidFill>
                <a:schemeClr val="tx1"/>
              </a:solidFill>
            </a:endParaRPr>
          </a:p>
        </p:txBody>
      </p:sp>
      <p:sp>
        <p:nvSpPr>
          <p:cNvPr id="16387"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14C88DE2-B501-4DB1-B8EA-01C094CFBE09}" type="slidenum">
              <a:rPr lang="en-US"/>
              <a:pPr fontAlgn="base">
                <a:spcBef>
                  <a:spcPct val="0"/>
                </a:spcBef>
                <a:spcAft>
                  <a:spcPct val="0"/>
                </a:spcAft>
              </a:pPr>
              <a:t>21</a:t>
            </a:fld>
            <a:endParaRPr lang="en-US"/>
          </a:p>
        </p:txBody>
      </p:sp>
    </p:spTree>
    <p:extLst>
      <p:ext uri="{BB962C8B-B14F-4D97-AF65-F5344CB8AC3E}">
        <p14:creationId xmlns:p14="http://schemas.microsoft.com/office/powerpoint/2010/main" val="3101250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Slide Image Placeholder 1"/>
          <p:cNvSpPr>
            <a:spLocks noGrp="1" noRot="1" noChangeAspect="1"/>
          </p:cNvSpPr>
          <p:nvPr>
            <p:ph type="sldImg"/>
          </p:nvPr>
        </p:nvSpPr>
        <p:spPr bwMode="auto">
          <a:xfrm>
            <a:off x="952500" y="685800"/>
            <a:ext cx="4953000" cy="3429000"/>
          </a:xfrm>
          <a:noFill/>
          <a:ln>
            <a:solidFill>
              <a:srgbClr val="000000"/>
            </a:solidFill>
            <a:miter lim="800000"/>
            <a:headEnd/>
            <a:tailEnd/>
          </a:ln>
        </p:spPr>
      </p:sp>
      <p:sp>
        <p:nvSpPr>
          <p:cNvPr id="16386" name="Notes Placeholder 2"/>
          <p:cNvSpPr>
            <a:spLocks noGrp="1"/>
          </p:cNvSpPr>
          <p:nvPr>
            <p:ph type="body" idx="1"/>
          </p:nvPr>
        </p:nvSpPr>
        <p:spPr bwMode="auto">
          <a:noFill/>
        </p:spPr>
        <p:txBody>
          <a:bodyPr wrap="square" numCol="1" anchor="t" anchorCtr="0" compatLnSpc="1">
            <a:prstTxWarp prst="textNoShape">
              <a:avLst/>
            </a:prstTxWarp>
            <a:normAutofit fontScale="85000" lnSpcReduction="10000"/>
          </a:bodyPr>
          <a:lstStyle/>
          <a:p>
            <a:pPr marL="342900" marR="0" lvl="0" indent="-342900" algn="just" defTabSz="914400" rtl="0" eaLnBrk="1" fontAlgn="auto" latinLnBrk="0" hangingPunct="1">
              <a:lnSpc>
                <a:spcPct val="100000"/>
              </a:lnSpc>
              <a:spcBef>
                <a:spcPct val="30000"/>
              </a:spcBef>
              <a:spcAft>
                <a:spcPts val="0"/>
              </a:spcAft>
              <a:buClrTx/>
              <a:buSzTx/>
              <a:buFont typeface="Arial"/>
              <a:buChar char="•"/>
              <a:tabLst/>
              <a:defRPr/>
            </a:pPr>
            <a:r>
              <a:rPr lang="en-GB" sz="1200" b="1" kern="1200" dirty="0">
                <a:solidFill>
                  <a:schemeClr val="tx1"/>
                </a:solidFill>
                <a:effectLst/>
                <a:latin typeface="+mn-lt"/>
                <a:ea typeface="+mn-ea"/>
                <a:cs typeface="+mn-cs"/>
              </a:rPr>
              <a:t>The Act on the Right of Access to Information</a:t>
            </a:r>
            <a:r>
              <a:rPr lang="en-GB" sz="1200" kern="1200" dirty="0">
                <a:solidFill>
                  <a:schemeClr val="tx1"/>
                </a:solidFill>
                <a:effectLst/>
                <a:latin typeface="+mn-lt"/>
                <a:ea typeface="+mn-ea"/>
                <a:cs typeface="+mn-cs"/>
              </a:rPr>
              <a:t> (Official Gazette no. </a:t>
            </a:r>
            <a:r>
              <a:rPr lang="en-GB" sz="1200" u="sng" kern="1200" dirty="0">
                <a:solidFill>
                  <a:schemeClr val="tx1"/>
                </a:solidFill>
                <a:effectLst/>
                <a:latin typeface="+mn-lt"/>
                <a:ea typeface="+mn-ea"/>
                <a:cs typeface="+mn-cs"/>
              </a:rPr>
              <a:t>25/13 and 85/15</a:t>
            </a:r>
            <a:r>
              <a:rPr lang="en-GB" sz="1200" kern="1200" dirty="0">
                <a:solidFill>
                  <a:schemeClr val="tx1"/>
                </a:solidFill>
                <a:effectLst/>
                <a:latin typeface="+mn-lt"/>
                <a:ea typeface="+mn-ea"/>
                <a:cs typeface="+mn-cs"/>
              </a:rPr>
              <a:t>) stipulates, among other things, the right to access and reuse the information owned by the public authorities, the limitations, the procedure and way of achieving and facilitating access to and reuse of information. In order to keep the public informed, public authorities competent for drafting acts and by-laws are obliged to publish on their website their annual plan of normative activities and consultation plan for drafts of acts and other regulations related to their area of work. Public consultations with the interested public usually last around 30 days. Public authorities are obliged to inform the interested public via their website on the accepted and reject proposals and comments, after the public consultations have ended. They should also publish the report on the conducted consultations with the interested public which is submitted to the Government of the Republic of Croatia. </a:t>
            </a:r>
            <a:r>
              <a:rPr lang="en-GB" sz="1200" b="1" kern="1200" dirty="0">
                <a:solidFill>
                  <a:schemeClr val="tx1"/>
                </a:solidFill>
                <a:effectLst/>
                <a:latin typeface="+mn-lt"/>
                <a:ea typeface="+mn-ea"/>
                <a:cs typeface="+mn-cs"/>
              </a:rPr>
              <a:t>The aforementioned is also applied to the local and regional self-government units. The ultimate objective is to facilitate the interaction with citizens and representatives of the interested public in the democratic process and encourage a more active participation of citizens in the public life.</a:t>
            </a:r>
          </a:p>
          <a:p>
            <a:pPr marL="342900" marR="0" lvl="0" indent="-342900" algn="just" defTabSz="914400" rtl="0" eaLnBrk="1" fontAlgn="auto" latinLnBrk="0" hangingPunct="1">
              <a:lnSpc>
                <a:spcPct val="100000"/>
              </a:lnSpc>
              <a:spcBef>
                <a:spcPct val="30000"/>
              </a:spcBef>
              <a:spcAft>
                <a:spcPts val="0"/>
              </a:spcAft>
              <a:buClrTx/>
              <a:buSzTx/>
              <a:buFont typeface="Arial"/>
              <a:buChar char="•"/>
              <a:tabLst/>
              <a:defRPr/>
            </a:pPr>
            <a:endParaRPr lang="en-GB" sz="1200" b="1" kern="1200" dirty="0">
              <a:solidFill>
                <a:schemeClr val="tx1"/>
              </a:solidFill>
              <a:effectLst/>
              <a:latin typeface="+mn-lt"/>
              <a:ea typeface="+mn-ea"/>
              <a:cs typeface="+mn-cs"/>
            </a:endParaRPr>
          </a:p>
          <a:p>
            <a:pPr marL="342900" marR="0" lvl="0" indent="-342900" algn="just" defTabSz="914400" rtl="0" eaLnBrk="1" fontAlgn="auto" latinLnBrk="0" hangingPunct="1">
              <a:lnSpc>
                <a:spcPct val="100000"/>
              </a:lnSpc>
              <a:spcBef>
                <a:spcPct val="30000"/>
              </a:spcBef>
              <a:spcAft>
                <a:spcPts val="0"/>
              </a:spcAft>
              <a:buClrTx/>
              <a:buSzTx/>
              <a:buFont typeface="Arial"/>
              <a:buChar char="•"/>
              <a:tabLst/>
              <a:defRPr/>
            </a:pPr>
            <a:r>
              <a:rPr lang="en-GB" sz="1200" b="1" kern="1200" dirty="0">
                <a:solidFill>
                  <a:schemeClr val="tx1"/>
                </a:solidFill>
                <a:effectLst/>
                <a:latin typeface="+mn-lt"/>
                <a:ea typeface="+mn-ea"/>
                <a:cs typeface="+mn-cs"/>
              </a:rPr>
              <a:t>The Act on the Evaluation of the Impact of Regulations </a:t>
            </a:r>
            <a:r>
              <a:rPr lang="en-GB" sz="1200" kern="1200" dirty="0">
                <a:solidFill>
                  <a:schemeClr val="tx1"/>
                </a:solidFill>
                <a:effectLst/>
                <a:latin typeface="+mn-lt"/>
                <a:ea typeface="+mn-ea"/>
                <a:cs typeface="+mn-cs"/>
              </a:rPr>
              <a:t>(Official Gazette no. </a:t>
            </a:r>
            <a:r>
              <a:rPr lang="en-GB" sz="1200" u="sng" kern="1200" dirty="0">
                <a:solidFill>
                  <a:schemeClr val="tx1"/>
                </a:solidFill>
                <a:effectLst/>
                <a:latin typeface="+mn-lt"/>
                <a:ea typeface="+mn-ea"/>
                <a:cs typeface="+mn-cs"/>
                <a:hlinkClick r:id="rId3"/>
              </a:rPr>
              <a:t>44/17</a:t>
            </a:r>
            <a:r>
              <a:rPr lang="en-GB" sz="1200" kern="1200" dirty="0">
                <a:solidFill>
                  <a:schemeClr val="tx1"/>
                </a:solidFill>
                <a:effectLst/>
                <a:latin typeface="+mn-lt"/>
                <a:ea typeface="+mn-ea"/>
                <a:cs typeface="+mn-cs"/>
              </a:rPr>
              <a:t>) among other things stipulates that the competent professional body shall develop a Statement on the evaluation of the impact of regulations and conduct consultations with the interested public (for the duration of at least 30 days, and in emergency cases a minimum of 15 days), pursuant to the special regulations that govern the right of access to information. For example, consultations with the interested public are conducted by the Ministry of Finance through their website (</a:t>
            </a:r>
            <a:r>
              <a:rPr lang="en-GB" sz="1200" u="sng" kern="1200" dirty="0">
                <a:solidFill>
                  <a:schemeClr val="tx1"/>
                </a:solidFill>
                <a:effectLst/>
                <a:latin typeface="+mn-lt"/>
                <a:ea typeface="+mn-ea"/>
                <a:cs typeface="+mn-cs"/>
                <a:hlinkClick r:id="rId4"/>
              </a:rPr>
              <a:t>http://www.mfin.hr/hr/savjetovanje-s-javnoscu</a:t>
            </a:r>
            <a:r>
              <a:rPr lang="en-GB" sz="1200" kern="1200" dirty="0">
                <a:solidFill>
                  <a:schemeClr val="tx1"/>
                </a:solidFill>
                <a:effectLst/>
                <a:latin typeface="+mn-lt"/>
                <a:ea typeface="+mn-ea"/>
                <a:cs typeface="+mn-cs"/>
              </a:rPr>
              <a:t>). The procedure of evaluating the impact of regulations ensures that the legislative procedure is open and transparent by including the interested public in the drafting of regulations, establishes possible barriers to the business of entrepreneurs and the status of citizens, and encourages cooperation and </a:t>
            </a:r>
            <a:r>
              <a:rPr lang="en-GB" sz="1200" kern="1200" dirty="0" err="1">
                <a:solidFill>
                  <a:schemeClr val="tx1"/>
                </a:solidFill>
                <a:effectLst/>
                <a:latin typeface="+mn-lt"/>
                <a:ea typeface="+mn-ea"/>
                <a:cs typeface="+mn-cs"/>
              </a:rPr>
              <a:t>interministerial</a:t>
            </a:r>
            <a:r>
              <a:rPr lang="en-GB" sz="1200" kern="1200" dirty="0">
                <a:solidFill>
                  <a:schemeClr val="tx1"/>
                </a:solidFill>
                <a:effectLst/>
                <a:latin typeface="+mn-lt"/>
                <a:ea typeface="+mn-ea"/>
                <a:cs typeface="+mn-cs"/>
              </a:rPr>
              <a:t> coordination of central government bodies in the procedure of drafting laws. </a:t>
            </a:r>
          </a:p>
          <a:p>
            <a:pPr marL="342900" marR="0" lvl="0" indent="-342900" algn="just" defTabSz="914400" rtl="0" eaLnBrk="1" fontAlgn="auto" latinLnBrk="0" hangingPunct="1">
              <a:lnSpc>
                <a:spcPct val="100000"/>
              </a:lnSpc>
              <a:spcBef>
                <a:spcPct val="30000"/>
              </a:spcBef>
              <a:spcAft>
                <a:spcPts val="0"/>
              </a:spcAft>
              <a:buClrTx/>
              <a:buSzTx/>
              <a:buFont typeface="Arial"/>
              <a:buChar char="•"/>
              <a:tabLst/>
              <a:defRPr/>
            </a:pPr>
            <a:endParaRPr lang="en-GB" sz="1200" kern="1200" dirty="0">
              <a:solidFill>
                <a:schemeClr val="tx1"/>
              </a:solidFill>
              <a:effectLst/>
              <a:latin typeface="+mn-lt"/>
              <a:ea typeface="+mn-ea"/>
              <a:cs typeface="+mn-cs"/>
            </a:endParaRPr>
          </a:p>
          <a:p>
            <a:pPr marL="342900" marR="0" lvl="0" indent="-342900" algn="just" defTabSz="914400" rtl="0" eaLnBrk="1" fontAlgn="auto" latinLnBrk="0" hangingPunct="1">
              <a:lnSpc>
                <a:spcPct val="100000"/>
              </a:lnSpc>
              <a:spcBef>
                <a:spcPct val="30000"/>
              </a:spcBef>
              <a:spcAft>
                <a:spcPts val="0"/>
              </a:spcAft>
              <a:buClrTx/>
              <a:buSzTx/>
              <a:buFont typeface="Arial"/>
              <a:buChar char="•"/>
              <a:tabLst/>
              <a:defRPr/>
            </a:pPr>
            <a:endParaRPr lang="en-US" sz="1200" kern="1200" dirty="0">
              <a:solidFill>
                <a:schemeClr val="tx1"/>
              </a:solidFill>
              <a:effectLst/>
              <a:latin typeface="+mn-lt"/>
              <a:ea typeface="+mn-ea"/>
              <a:cs typeface="+mn-cs"/>
            </a:endParaRPr>
          </a:p>
          <a:p>
            <a:pPr marL="342900" indent="-342900" algn="just" fontAlgn="auto">
              <a:spcAft>
                <a:spcPts val="0"/>
              </a:spcAft>
              <a:buFont typeface="Arial"/>
              <a:buChar char="•"/>
              <a:defRPr/>
            </a:pPr>
            <a:endParaRPr lang="en-US" sz="2200" dirty="0">
              <a:solidFill>
                <a:schemeClr val="tx1"/>
              </a:solidFill>
            </a:endParaRPr>
          </a:p>
        </p:txBody>
      </p:sp>
      <p:sp>
        <p:nvSpPr>
          <p:cNvPr id="16387"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14C88DE2-B501-4DB1-B8EA-01C094CFBE09}" type="slidenum">
              <a:rPr lang="en-US"/>
              <a:pPr fontAlgn="base">
                <a:spcBef>
                  <a:spcPct val="0"/>
                </a:spcBef>
                <a:spcAft>
                  <a:spcPct val="0"/>
                </a:spcAft>
              </a:pPr>
              <a:t>22</a:t>
            </a:fld>
            <a:endParaRPr lang="en-US"/>
          </a:p>
        </p:txBody>
      </p:sp>
    </p:spTree>
    <p:extLst>
      <p:ext uri="{BB962C8B-B14F-4D97-AF65-F5344CB8AC3E}">
        <p14:creationId xmlns:p14="http://schemas.microsoft.com/office/powerpoint/2010/main" val="6854510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Slide Image Placeholder 1"/>
          <p:cNvSpPr>
            <a:spLocks noGrp="1" noRot="1" noChangeAspect="1"/>
          </p:cNvSpPr>
          <p:nvPr>
            <p:ph type="sldImg"/>
          </p:nvPr>
        </p:nvSpPr>
        <p:spPr bwMode="auto">
          <a:xfrm>
            <a:off x="952500" y="685800"/>
            <a:ext cx="4953000" cy="3429000"/>
          </a:xfrm>
          <a:noFill/>
          <a:ln>
            <a:solidFill>
              <a:srgbClr val="000000"/>
            </a:solidFill>
            <a:miter lim="800000"/>
            <a:headEnd/>
            <a:tailEnd/>
          </a:ln>
        </p:spPr>
      </p:sp>
      <p:sp>
        <p:nvSpPr>
          <p:cNvPr id="16386" name="Notes Placeholder 2"/>
          <p:cNvSpPr>
            <a:spLocks noGrp="1"/>
          </p:cNvSpPr>
          <p:nvPr>
            <p:ph type="body" idx="1"/>
          </p:nvPr>
        </p:nvSpPr>
        <p:spPr bwMode="auto">
          <a:noFill/>
        </p:spPr>
        <p:txBody>
          <a:bodyPr wrap="square" numCol="1" anchor="t" anchorCtr="0" compatLnSpc="1">
            <a:prstTxWarp prst="textNoShape">
              <a:avLst/>
            </a:prstTxWarp>
            <a:normAutofit fontScale="85000" lnSpcReduction="10000"/>
          </a:bodyPr>
          <a:lstStyle/>
          <a:p>
            <a:pPr marL="342900" marR="0" lvl="0" indent="-342900" algn="just" defTabSz="914400" rtl="0" eaLnBrk="1" fontAlgn="auto" latinLnBrk="0" hangingPunct="1">
              <a:lnSpc>
                <a:spcPct val="100000"/>
              </a:lnSpc>
              <a:spcBef>
                <a:spcPct val="30000"/>
              </a:spcBef>
              <a:spcAft>
                <a:spcPts val="0"/>
              </a:spcAft>
              <a:buClrTx/>
              <a:buSzTx/>
              <a:buFont typeface="Arial"/>
              <a:buChar char="•"/>
              <a:tabLst/>
              <a:defRPr/>
            </a:pPr>
            <a:r>
              <a:rPr lang="en-GB" sz="1200" b="1" kern="1200" dirty="0">
                <a:solidFill>
                  <a:schemeClr val="tx1"/>
                </a:solidFill>
                <a:effectLst/>
                <a:latin typeface="+mn-lt"/>
                <a:ea typeface="+mn-ea"/>
                <a:cs typeface="+mn-cs"/>
              </a:rPr>
              <a:t>The Act on the Right of Access to Information</a:t>
            </a:r>
            <a:r>
              <a:rPr lang="en-GB" sz="1200" kern="1200" dirty="0">
                <a:solidFill>
                  <a:schemeClr val="tx1"/>
                </a:solidFill>
                <a:effectLst/>
                <a:latin typeface="+mn-lt"/>
                <a:ea typeface="+mn-ea"/>
                <a:cs typeface="+mn-cs"/>
              </a:rPr>
              <a:t> (Official Gazette no. </a:t>
            </a:r>
            <a:r>
              <a:rPr lang="en-GB" sz="1200" u="sng" kern="1200" dirty="0">
                <a:solidFill>
                  <a:schemeClr val="tx1"/>
                </a:solidFill>
                <a:effectLst/>
                <a:latin typeface="+mn-lt"/>
                <a:ea typeface="+mn-ea"/>
                <a:cs typeface="+mn-cs"/>
              </a:rPr>
              <a:t>25/13 and 85/15</a:t>
            </a:r>
            <a:r>
              <a:rPr lang="en-GB" sz="1200" kern="1200" dirty="0">
                <a:solidFill>
                  <a:schemeClr val="tx1"/>
                </a:solidFill>
                <a:effectLst/>
                <a:latin typeface="+mn-lt"/>
                <a:ea typeface="+mn-ea"/>
                <a:cs typeface="+mn-cs"/>
              </a:rPr>
              <a:t>) stipulates, among other things, the right to access and reuse the information owned by the public authorities, the limitations, the procedure and way of achieving and facilitating access to and reuse of information. In order to keep the public informed, public authorities competent for drafting acts and by-laws are obliged to publish on their website their annual plan of normative activities and consultation plan for drafts of acts and other regulations related to their area of work. Public consultations with the interested public usually last around 30 days. Public authorities are obliged to inform the interested public via their website on the accepted and reject proposals and comments, after the public consultations have ended. They should also publish the report on the conducted consultations with the interested public which is submitted to the Government of the Republic of Croatia. </a:t>
            </a:r>
            <a:r>
              <a:rPr lang="en-GB" sz="1200" b="1" kern="1200" dirty="0">
                <a:solidFill>
                  <a:schemeClr val="tx1"/>
                </a:solidFill>
                <a:effectLst/>
                <a:latin typeface="+mn-lt"/>
                <a:ea typeface="+mn-ea"/>
                <a:cs typeface="+mn-cs"/>
              </a:rPr>
              <a:t>The aforementioned is also applied to the local and regional self-government units. The ultimate objective is to facilitate the interaction with citizens and representatives of the interested public in the democratic process and encourage a more active participation of citizens in the public life.</a:t>
            </a:r>
          </a:p>
          <a:p>
            <a:pPr marL="342900" marR="0" lvl="0" indent="-342900" algn="just" defTabSz="914400" rtl="0" eaLnBrk="1" fontAlgn="auto" latinLnBrk="0" hangingPunct="1">
              <a:lnSpc>
                <a:spcPct val="100000"/>
              </a:lnSpc>
              <a:spcBef>
                <a:spcPct val="30000"/>
              </a:spcBef>
              <a:spcAft>
                <a:spcPts val="0"/>
              </a:spcAft>
              <a:buClrTx/>
              <a:buSzTx/>
              <a:buFont typeface="Arial"/>
              <a:buChar char="•"/>
              <a:tabLst/>
              <a:defRPr/>
            </a:pPr>
            <a:endParaRPr lang="en-GB" sz="1200" b="1" kern="1200" dirty="0">
              <a:solidFill>
                <a:schemeClr val="tx1"/>
              </a:solidFill>
              <a:effectLst/>
              <a:latin typeface="+mn-lt"/>
              <a:ea typeface="+mn-ea"/>
              <a:cs typeface="+mn-cs"/>
            </a:endParaRPr>
          </a:p>
          <a:p>
            <a:pPr marL="342900" marR="0" lvl="0" indent="-342900" algn="just" defTabSz="914400" rtl="0" eaLnBrk="1" fontAlgn="auto" latinLnBrk="0" hangingPunct="1">
              <a:lnSpc>
                <a:spcPct val="100000"/>
              </a:lnSpc>
              <a:spcBef>
                <a:spcPct val="30000"/>
              </a:spcBef>
              <a:spcAft>
                <a:spcPts val="0"/>
              </a:spcAft>
              <a:buClrTx/>
              <a:buSzTx/>
              <a:buFont typeface="Arial"/>
              <a:buChar char="•"/>
              <a:tabLst/>
              <a:defRPr/>
            </a:pPr>
            <a:r>
              <a:rPr lang="en-GB" sz="1200" b="1" kern="1200" dirty="0">
                <a:solidFill>
                  <a:schemeClr val="tx1"/>
                </a:solidFill>
                <a:effectLst/>
                <a:latin typeface="+mn-lt"/>
                <a:ea typeface="+mn-ea"/>
                <a:cs typeface="+mn-cs"/>
              </a:rPr>
              <a:t>The Act on the Evaluation of the Impact of Regulations </a:t>
            </a:r>
            <a:r>
              <a:rPr lang="en-GB" sz="1200" kern="1200" dirty="0">
                <a:solidFill>
                  <a:schemeClr val="tx1"/>
                </a:solidFill>
                <a:effectLst/>
                <a:latin typeface="+mn-lt"/>
                <a:ea typeface="+mn-ea"/>
                <a:cs typeface="+mn-cs"/>
              </a:rPr>
              <a:t>(Official Gazette no. </a:t>
            </a:r>
            <a:r>
              <a:rPr lang="en-GB" sz="1200" u="sng" kern="1200" dirty="0">
                <a:solidFill>
                  <a:schemeClr val="tx1"/>
                </a:solidFill>
                <a:effectLst/>
                <a:latin typeface="+mn-lt"/>
                <a:ea typeface="+mn-ea"/>
                <a:cs typeface="+mn-cs"/>
                <a:hlinkClick r:id="rId3"/>
              </a:rPr>
              <a:t>44/17</a:t>
            </a:r>
            <a:r>
              <a:rPr lang="en-GB" sz="1200" kern="1200" dirty="0">
                <a:solidFill>
                  <a:schemeClr val="tx1"/>
                </a:solidFill>
                <a:effectLst/>
                <a:latin typeface="+mn-lt"/>
                <a:ea typeface="+mn-ea"/>
                <a:cs typeface="+mn-cs"/>
              </a:rPr>
              <a:t>) among other things stipulates that the competent professional body shall develop a Statement on the evaluation of the impact of regulations and conduct consultations with the interested public (for the duration of at least 30 days, and in emergency cases a minimum of 15 days), pursuant to the special regulations that govern the right of access to information. For example, consultations with the interested public are conducted by the Ministry of Finance through their website (</a:t>
            </a:r>
            <a:r>
              <a:rPr lang="en-GB" sz="1200" u="sng" kern="1200" dirty="0">
                <a:solidFill>
                  <a:schemeClr val="tx1"/>
                </a:solidFill>
                <a:effectLst/>
                <a:latin typeface="+mn-lt"/>
                <a:ea typeface="+mn-ea"/>
                <a:cs typeface="+mn-cs"/>
                <a:hlinkClick r:id="rId4"/>
              </a:rPr>
              <a:t>http://www.mfin.hr/hr/savjetovanje-s-javnoscu</a:t>
            </a:r>
            <a:r>
              <a:rPr lang="en-GB" sz="1200" kern="1200" dirty="0">
                <a:solidFill>
                  <a:schemeClr val="tx1"/>
                </a:solidFill>
                <a:effectLst/>
                <a:latin typeface="+mn-lt"/>
                <a:ea typeface="+mn-ea"/>
                <a:cs typeface="+mn-cs"/>
              </a:rPr>
              <a:t>). The procedure of evaluating the impact of regulations ensures that the legislative procedure is open and transparent by including the interested public in the drafting of regulations, establishes possible barriers to the business of entrepreneurs and the status of citizens, and encourages cooperation and </a:t>
            </a:r>
            <a:r>
              <a:rPr lang="en-GB" sz="1200" kern="1200" dirty="0" err="1">
                <a:solidFill>
                  <a:schemeClr val="tx1"/>
                </a:solidFill>
                <a:effectLst/>
                <a:latin typeface="+mn-lt"/>
                <a:ea typeface="+mn-ea"/>
                <a:cs typeface="+mn-cs"/>
              </a:rPr>
              <a:t>interministerial</a:t>
            </a:r>
            <a:r>
              <a:rPr lang="en-GB" sz="1200" kern="1200" dirty="0">
                <a:solidFill>
                  <a:schemeClr val="tx1"/>
                </a:solidFill>
                <a:effectLst/>
                <a:latin typeface="+mn-lt"/>
                <a:ea typeface="+mn-ea"/>
                <a:cs typeface="+mn-cs"/>
              </a:rPr>
              <a:t> coordination of central government bodies in the procedure of drafting laws. </a:t>
            </a:r>
          </a:p>
          <a:p>
            <a:pPr marL="342900" marR="0" lvl="0" indent="-342900" algn="just" defTabSz="914400" rtl="0" eaLnBrk="1" fontAlgn="auto" latinLnBrk="0" hangingPunct="1">
              <a:lnSpc>
                <a:spcPct val="100000"/>
              </a:lnSpc>
              <a:spcBef>
                <a:spcPct val="30000"/>
              </a:spcBef>
              <a:spcAft>
                <a:spcPts val="0"/>
              </a:spcAft>
              <a:buClrTx/>
              <a:buSzTx/>
              <a:buFont typeface="Arial"/>
              <a:buChar char="•"/>
              <a:tabLst/>
              <a:defRPr/>
            </a:pPr>
            <a:endParaRPr lang="en-GB" sz="1200" kern="1200" dirty="0">
              <a:solidFill>
                <a:schemeClr val="tx1"/>
              </a:solidFill>
              <a:effectLst/>
              <a:latin typeface="+mn-lt"/>
              <a:ea typeface="+mn-ea"/>
              <a:cs typeface="+mn-cs"/>
            </a:endParaRPr>
          </a:p>
          <a:p>
            <a:pPr marL="342900" marR="0" lvl="0" indent="-342900" algn="just" defTabSz="914400" rtl="0" eaLnBrk="1" fontAlgn="auto" latinLnBrk="0" hangingPunct="1">
              <a:lnSpc>
                <a:spcPct val="100000"/>
              </a:lnSpc>
              <a:spcBef>
                <a:spcPct val="30000"/>
              </a:spcBef>
              <a:spcAft>
                <a:spcPts val="0"/>
              </a:spcAft>
              <a:buClrTx/>
              <a:buSzTx/>
              <a:buFont typeface="Arial"/>
              <a:buChar char="•"/>
              <a:tabLst/>
              <a:defRPr/>
            </a:pPr>
            <a:endParaRPr lang="en-US" sz="1200" kern="1200" dirty="0">
              <a:solidFill>
                <a:schemeClr val="tx1"/>
              </a:solidFill>
              <a:effectLst/>
              <a:latin typeface="+mn-lt"/>
              <a:ea typeface="+mn-ea"/>
              <a:cs typeface="+mn-cs"/>
            </a:endParaRPr>
          </a:p>
          <a:p>
            <a:pPr marL="342900" indent="-342900" algn="just" fontAlgn="auto">
              <a:spcAft>
                <a:spcPts val="0"/>
              </a:spcAft>
              <a:buFont typeface="Arial"/>
              <a:buChar char="•"/>
              <a:defRPr/>
            </a:pPr>
            <a:endParaRPr lang="en-US" sz="2200" dirty="0">
              <a:solidFill>
                <a:schemeClr val="tx1"/>
              </a:solidFill>
            </a:endParaRPr>
          </a:p>
        </p:txBody>
      </p:sp>
      <p:sp>
        <p:nvSpPr>
          <p:cNvPr id="16387"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14C88DE2-B501-4DB1-B8EA-01C094CFBE09}" type="slidenum">
              <a:rPr lang="en-US"/>
              <a:pPr fontAlgn="base">
                <a:spcBef>
                  <a:spcPct val="0"/>
                </a:spcBef>
                <a:spcAft>
                  <a:spcPct val="0"/>
                </a:spcAft>
              </a:pPr>
              <a:t>23</a:t>
            </a:fld>
            <a:endParaRPr lang="en-US"/>
          </a:p>
        </p:txBody>
      </p:sp>
    </p:spTree>
    <p:extLst>
      <p:ext uri="{BB962C8B-B14F-4D97-AF65-F5344CB8AC3E}">
        <p14:creationId xmlns:p14="http://schemas.microsoft.com/office/powerpoint/2010/main" val="303518836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Slide Image Placeholder 1"/>
          <p:cNvSpPr>
            <a:spLocks noGrp="1" noRot="1" noChangeAspect="1"/>
          </p:cNvSpPr>
          <p:nvPr>
            <p:ph type="sldImg"/>
          </p:nvPr>
        </p:nvSpPr>
        <p:spPr bwMode="auto">
          <a:xfrm>
            <a:off x="952500" y="685800"/>
            <a:ext cx="4953000" cy="3429000"/>
          </a:xfrm>
          <a:noFill/>
          <a:ln>
            <a:solidFill>
              <a:srgbClr val="000000"/>
            </a:solidFill>
            <a:miter lim="800000"/>
            <a:headEnd/>
            <a:tailEnd/>
          </a:ln>
        </p:spPr>
      </p:sp>
      <p:sp>
        <p:nvSpPr>
          <p:cNvPr id="16386" name="Notes Placeholder 2"/>
          <p:cNvSpPr>
            <a:spLocks noGrp="1"/>
          </p:cNvSpPr>
          <p:nvPr>
            <p:ph type="body" idx="1"/>
          </p:nvPr>
        </p:nvSpPr>
        <p:spPr bwMode="auto">
          <a:noFill/>
        </p:spPr>
        <p:txBody>
          <a:bodyPr wrap="square" numCol="1" anchor="t" anchorCtr="0" compatLnSpc="1">
            <a:prstTxWarp prst="textNoShape">
              <a:avLst/>
            </a:prstTxWarp>
            <a:normAutofit fontScale="85000" lnSpcReduction="10000"/>
          </a:bodyPr>
          <a:lstStyle/>
          <a:p>
            <a:pPr marL="342900" marR="0" lvl="0" indent="-342900" algn="just" defTabSz="914400" rtl="0" eaLnBrk="1" fontAlgn="auto" latinLnBrk="0" hangingPunct="1">
              <a:lnSpc>
                <a:spcPct val="100000"/>
              </a:lnSpc>
              <a:spcBef>
                <a:spcPct val="30000"/>
              </a:spcBef>
              <a:spcAft>
                <a:spcPts val="0"/>
              </a:spcAft>
              <a:buClrTx/>
              <a:buSzTx/>
              <a:buFont typeface="Arial"/>
              <a:buChar char="•"/>
              <a:tabLst/>
              <a:defRPr/>
            </a:pPr>
            <a:r>
              <a:rPr lang="en-GB" sz="1200" b="1" kern="1200" dirty="0">
                <a:solidFill>
                  <a:schemeClr val="tx1"/>
                </a:solidFill>
                <a:effectLst/>
                <a:latin typeface="+mn-lt"/>
                <a:ea typeface="+mn-ea"/>
                <a:cs typeface="+mn-cs"/>
              </a:rPr>
              <a:t>The Act on the Right of Access to Information</a:t>
            </a:r>
            <a:r>
              <a:rPr lang="en-GB" sz="1200" kern="1200" dirty="0">
                <a:solidFill>
                  <a:schemeClr val="tx1"/>
                </a:solidFill>
                <a:effectLst/>
                <a:latin typeface="+mn-lt"/>
                <a:ea typeface="+mn-ea"/>
                <a:cs typeface="+mn-cs"/>
              </a:rPr>
              <a:t> (Official Gazette no. </a:t>
            </a:r>
            <a:r>
              <a:rPr lang="en-GB" sz="1200" u="sng" kern="1200" dirty="0">
                <a:solidFill>
                  <a:schemeClr val="tx1"/>
                </a:solidFill>
                <a:effectLst/>
                <a:latin typeface="+mn-lt"/>
                <a:ea typeface="+mn-ea"/>
                <a:cs typeface="+mn-cs"/>
              </a:rPr>
              <a:t>25/13 and 85/15</a:t>
            </a:r>
            <a:r>
              <a:rPr lang="en-GB" sz="1200" kern="1200" dirty="0">
                <a:solidFill>
                  <a:schemeClr val="tx1"/>
                </a:solidFill>
                <a:effectLst/>
                <a:latin typeface="+mn-lt"/>
                <a:ea typeface="+mn-ea"/>
                <a:cs typeface="+mn-cs"/>
              </a:rPr>
              <a:t>) stipulates, among other things, the right to access and reuse the information owned by the public authorities, the limitations, the procedure and way of achieving and facilitating access to and reuse of information. In order to keep the public informed, public authorities competent for drafting acts and by-laws are obliged to publish on their website their annual plan of normative activities and consultation plan for drafts of acts and other regulations related to their area of work. Public consultations with the interested public usually last around 30 days. Public authorities are obliged to inform the interested public via their website on the accepted and reject proposals and comments, after the public consultations have ended. They should also publish the report on the conducted consultations with the interested public which is submitted to the Government of the Republic of Croatia. </a:t>
            </a:r>
            <a:r>
              <a:rPr lang="en-GB" sz="1200" b="1" kern="1200" dirty="0">
                <a:solidFill>
                  <a:schemeClr val="tx1"/>
                </a:solidFill>
                <a:effectLst/>
                <a:latin typeface="+mn-lt"/>
                <a:ea typeface="+mn-ea"/>
                <a:cs typeface="+mn-cs"/>
              </a:rPr>
              <a:t>The aforementioned is also applied to the local and regional self-government units. The ultimate objective is to facilitate the interaction with citizens and representatives of the interested public in the democratic process and encourage a more active participation of citizens in the public life.</a:t>
            </a:r>
          </a:p>
          <a:p>
            <a:pPr marL="342900" marR="0" lvl="0" indent="-342900" algn="just" defTabSz="914400" rtl="0" eaLnBrk="1" fontAlgn="auto" latinLnBrk="0" hangingPunct="1">
              <a:lnSpc>
                <a:spcPct val="100000"/>
              </a:lnSpc>
              <a:spcBef>
                <a:spcPct val="30000"/>
              </a:spcBef>
              <a:spcAft>
                <a:spcPts val="0"/>
              </a:spcAft>
              <a:buClrTx/>
              <a:buSzTx/>
              <a:buFont typeface="Arial"/>
              <a:buChar char="•"/>
              <a:tabLst/>
              <a:defRPr/>
            </a:pPr>
            <a:endParaRPr lang="en-GB" sz="1200" b="1" kern="1200" dirty="0">
              <a:solidFill>
                <a:schemeClr val="tx1"/>
              </a:solidFill>
              <a:effectLst/>
              <a:latin typeface="+mn-lt"/>
              <a:ea typeface="+mn-ea"/>
              <a:cs typeface="+mn-cs"/>
            </a:endParaRPr>
          </a:p>
          <a:p>
            <a:pPr marL="342900" marR="0" lvl="0" indent="-342900" algn="just" defTabSz="914400" rtl="0" eaLnBrk="1" fontAlgn="auto" latinLnBrk="0" hangingPunct="1">
              <a:lnSpc>
                <a:spcPct val="100000"/>
              </a:lnSpc>
              <a:spcBef>
                <a:spcPct val="30000"/>
              </a:spcBef>
              <a:spcAft>
                <a:spcPts val="0"/>
              </a:spcAft>
              <a:buClrTx/>
              <a:buSzTx/>
              <a:buFont typeface="Arial"/>
              <a:buChar char="•"/>
              <a:tabLst/>
              <a:defRPr/>
            </a:pPr>
            <a:r>
              <a:rPr lang="en-GB" sz="1200" b="1" kern="1200" dirty="0">
                <a:solidFill>
                  <a:schemeClr val="tx1"/>
                </a:solidFill>
                <a:effectLst/>
                <a:latin typeface="+mn-lt"/>
                <a:ea typeface="+mn-ea"/>
                <a:cs typeface="+mn-cs"/>
              </a:rPr>
              <a:t>The Act on the Evaluation of the Impact of Regulations </a:t>
            </a:r>
            <a:r>
              <a:rPr lang="en-GB" sz="1200" kern="1200" dirty="0">
                <a:solidFill>
                  <a:schemeClr val="tx1"/>
                </a:solidFill>
                <a:effectLst/>
                <a:latin typeface="+mn-lt"/>
                <a:ea typeface="+mn-ea"/>
                <a:cs typeface="+mn-cs"/>
              </a:rPr>
              <a:t>(Official Gazette no. </a:t>
            </a:r>
            <a:r>
              <a:rPr lang="en-GB" sz="1200" u="sng" kern="1200" dirty="0">
                <a:solidFill>
                  <a:schemeClr val="tx1"/>
                </a:solidFill>
                <a:effectLst/>
                <a:latin typeface="+mn-lt"/>
                <a:ea typeface="+mn-ea"/>
                <a:cs typeface="+mn-cs"/>
                <a:hlinkClick r:id="rId3"/>
              </a:rPr>
              <a:t>44/17</a:t>
            </a:r>
            <a:r>
              <a:rPr lang="en-GB" sz="1200" kern="1200" dirty="0">
                <a:solidFill>
                  <a:schemeClr val="tx1"/>
                </a:solidFill>
                <a:effectLst/>
                <a:latin typeface="+mn-lt"/>
                <a:ea typeface="+mn-ea"/>
                <a:cs typeface="+mn-cs"/>
              </a:rPr>
              <a:t>) among other things stipulates that the competent professional body shall develop a Statement on the evaluation of the impact of regulations and conduct consultations with the interested public (for the duration of at least 30 days, and in emergency cases a minimum of 15 days), pursuant to the special regulations that govern the right of access to information. For example, consultations with the interested public are conducted by the Ministry of Finance through their website (</a:t>
            </a:r>
            <a:r>
              <a:rPr lang="en-GB" sz="1200" u="sng" kern="1200" dirty="0">
                <a:solidFill>
                  <a:schemeClr val="tx1"/>
                </a:solidFill>
                <a:effectLst/>
                <a:latin typeface="+mn-lt"/>
                <a:ea typeface="+mn-ea"/>
                <a:cs typeface="+mn-cs"/>
                <a:hlinkClick r:id="rId4"/>
              </a:rPr>
              <a:t>http://www.mfin.hr/hr/savjetovanje-s-javnoscu</a:t>
            </a:r>
            <a:r>
              <a:rPr lang="en-GB" sz="1200" kern="1200" dirty="0">
                <a:solidFill>
                  <a:schemeClr val="tx1"/>
                </a:solidFill>
                <a:effectLst/>
                <a:latin typeface="+mn-lt"/>
                <a:ea typeface="+mn-ea"/>
                <a:cs typeface="+mn-cs"/>
              </a:rPr>
              <a:t>). The procedure of evaluating the impact of regulations ensures that the legislative procedure is open and transparent by including the interested public in the drafting of regulations, establishes possible barriers to the business of entrepreneurs and the status of citizens, and encourages cooperation and </a:t>
            </a:r>
            <a:r>
              <a:rPr lang="en-GB" sz="1200" kern="1200" dirty="0" err="1">
                <a:solidFill>
                  <a:schemeClr val="tx1"/>
                </a:solidFill>
                <a:effectLst/>
                <a:latin typeface="+mn-lt"/>
                <a:ea typeface="+mn-ea"/>
                <a:cs typeface="+mn-cs"/>
              </a:rPr>
              <a:t>interministerial</a:t>
            </a:r>
            <a:r>
              <a:rPr lang="en-GB" sz="1200" kern="1200" dirty="0">
                <a:solidFill>
                  <a:schemeClr val="tx1"/>
                </a:solidFill>
                <a:effectLst/>
                <a:latin typeface="+mn-lt"/>
                <a:ea typeface="+mn-ea"/>
                <a:cs typeface="+mn-cs"/>
              </a:rPr>
              <a:t> coordination of central government bodies in the procedure of drafting laws. </a:t>
            </a:r>
          </a:p>
          <a:p>
            <a:pPr marL="342900" marR="0" lvl="0" indent="-342900" algn="just" defTabSz="914400" rtl="0" eaLnBrk="1" fontAlgn="auto" latinLnBrk="0" hangingPunct="1">
              <a:lnSpc>
                <a:spcPct val="100000"/>
              </a:lnSpc>
              <a:spcBef>
                <a:spcPct val="30000"/>
              </a:spcBef>
              <a:spcAft>
                <a:spcPts val="0"/>
              </a:spcAft>
              <a:buClrTx/>
              <a:buSzTx/>
              <a:buFont typeface="Arial"/>
              <a:buChar char="•"/>
              <a:tabLst/>
              <a:defRPr/>
            </a:pPr>
            <a:endParaRPr lang="en-GB" sz="1200" kern="1200" dirty="0">
              <a:solidFill>
                <a:schemeClr val="tx1"/>
              </a:solidFill>
              <a:effectLst/>
              <a:latin typeface="+mn-lt"/>
              <a:ea typeface="+mn-ea"/>
              <a:cs typeface="+mn-cs"/>
            </a:endParaRPr>
          </a:p>
          <a:p>
            <a:pPr marL="342900" marR="0" lvl="0" indent="-342900" algn="just" defTabSz="914400" rtl="0" eaLnBrk="1" fontAlgn="auto" latinLnBrk="0" hangingPunct="1">
              <a:lnSpc>
                <a:spcPct val="100000"/>
              </a:lnSpc>
              <a:spcBef>
                <a:spcPct val="30000"/>
              </a:spcBef>
              <a:spcAft>
                <a:spcPts val="0"/>
              </a:spcAft>
              <a:buClrTx/>
              <a:buSzTx/>
              <a:buFont typeface="Arial"/>
              <a:buChar char="•"/>
              <a:tabLst/>
              <a:defRPr/>
            </a:pPr>
            <a:endParaRPr lang="en-US" sz="1200" kern="1200" dirty="0">
              <a:solidFill>
                <a:schemeClr val="tx1"/>
              </a:solidFill>
              <a:effectLst/>
              <a:latin typeface="+mn-lt"/>
              <a:ea typeface="+mn-ea"/>
              <a:cs typeface="+mn-cs"/>
            </a:endParaRPr>
          </a:p>
          <a:p>
            <a:pPr marL="342900" indent="-342900" algn="just" fontAlgn="auto">
              <a:spcAft>
                <a:spcPts val="0"/>
              </a:spcAft>
              <a:buFont typeface="Arial"/>
              <a:buChar char="•"/>
              <a:defRPr/>
            </a:pPr>
            <a:endParaRPr lang="en-US" sz="2200" dirty="0">
              <a:solidFill>
                <a:schemeClr val="tx1"/>
              </a:solidFill>
            </a:endParaRPr>
          </a:p>
        </p:txBody>
      </p:sp>
      <p:sp>
        <p:nvSpPr>
          <p:cNvPr id="16387"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14C88DE2-B501-4DB1-B8EA-01C094CFBE09}" type="slidenum">
              <a:rPr lang="en-US"/>
              <a:pPr fontAlgn="base">
                <a:spcBef>
                  <a:spcPct val="0"/>
                </a:spcBef>
                <a:spcAft>
                  <a:spcPct val="0"/>
                </a:spcAft>
              </a:pPr>
              <a:t>24</a:t>
            </a:fld>
            <a:endParaRPr lang="en-US"/>
          </a:p>
        </p:txBody>
      </p:sp>
    </p:spTree>
    <p:extLst>
      <p:ext uri="{BB962C8B-B14F-4D97-AF65-F5344CB8AC3E}">
        <p14:creationId xmlns:p14="http://schemas.microsoft.com/office/powerpoint/2010/main" val="272743074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Slide Image Placeholder 1"/>
          <p:cNvSpPr>
            <a:spLocks noGrp="1" noRot="1" noChangeAspect="1"/>
          </p:cNvSpPr>
          <p:nvPr>
            <p:ph type="sldImg"/>
          </p:nvPr>
        </p:nvSpPr>
        <p:spPr bwMode="auto">
          <a:xfrm>
            <a:off x="952500" y="685800"/>
            <a:ext cx="4953000" cy="3429000"/>
          </a:xfrm>
          <a:noFill/>
          <a:ln>
            <a:solidFill>
              <a:srgbClr val="000000"/>
            </a:solidFill>
            <a:miter lim="800000"/>
            <a:headEnd/>
            <a:tailEnd/>
          </a:ln>
        </p:spPr>
      </p:sp>
      <p:sp>
        <p:nvSpPr>
          <p:cNvPr id="16386" name="Notes Placeholder 2"/>
          <p:cNvSpPr>
            <a:spLocks noGrp="1"/>
          </p:cNvSpPr>
          <p:nvPr>
            <p:ph type="body" idx="1"/>
          </p:nvPr>
        </p:nvSpPr>
        <p:spPr bwMode="auto">
          <a:noFill/>
        </p:spPr>
        <p:txBody>
          <a:bodyPr wrap="square" numCol="1" anchor="t" anchorCtr="0" compatLnSpc="1">
            <a:prstTxWarp prst="textNoShape">
              <a:avLst/>
            </a:prstTxWarp>
          </a:bodyPr>
          <a:lstStyle/>
          <a:p>
            <a:pPr marL="342900" indent="-342900" algn="just" fontAlgn="auto">
              <a:spcAft>
                <a:spcPts val="0"/>
              </a:spcAft>
              <a:buFont typeface="Arial"/>
              <a:buChar char="•"/>
              <a:defRPr/>
            </a:pPr>
            <a:r>
              <a:rPr lang="en-US" sz="2200" b="1" dirty="0">
                <a:solidFill>
                  <a:srgbClr val="376092"/>
                </a:solidFill>
              </a:rPr>
              <a:t>Public participation reforms will take much longer than making key budget documentation available and accessible</a:t>
            </a:r>
            <a:r>
              <a:rPr lang="en-US" sz="2200" b="1" dirty="0">
                <a:solidFill>
                  <a:schemeClr val="tx1"/>
                </a:solidFill>
              </a:rPr>
              <a:t>, </a:t>
            </a:r>
            <a:r>
              <a:rPr lang="en-US" sz="2200" dirty="0">
                <a:solidFill>
                  <a:schemeClr val="tx1"/>
                </a:solidFill>
              </a:rPr>
              <a:t>as it requires working on two levels: </a:t>
            </a:r>
            <a:r>
              <a:rPr lang="en-US" sz="2200" i="1" dirty="0">
                <a:solidFill>
                  <a:schemeClr val="tx1"/>
                </a:solidFill>
              </a:rPr>
              <a:t>government</a:t>
            </a:r>
            <a:r>
              <a:rPr lang="en-US" sz="2200" dirty="0">
                <a:solidFill>
                  <a:schemeClr val="tx1"/>
                </a:solidFill>
              </a:rPr>
              <a:t> and </a:t>
            </a:r>
            <a:r>
              <a:rPr lang="en-US" sz="2200" i="1" dirty="0">
                <a:solidFill>
                  <a:schemeClr val="tx1"/>
                </a:solidFill>
              </a:rPr>
              <a:t>public/civil society</a:t>
            </a:r>
            <a:r>
              <a:rPr lang="en-US" sz="2200" dirty="0">
                <a:solidFill>
                  <a:schemeClr val="tx1"/>
                </a:solidFill>
              </a:rPr>
              <a:t>.</a:t>
            </a:r>
            <a:endParaRPr lang="en-US" sz="2200" b="1" dirty="0">
              <a:solidFill>
                <a:schemeClr val="tx1"/>
              </a:solidFill>
            </a:endParaRPr>
          </a:p>
          <a:p>
            <a:pPr marL="800100" lvl="1" indent="-342900" algn="just" fontAlgn="auto">
              <a:spcAft>
                <a:spcPts val="0"/>
              </a:spcAft>
              <a:buFont typeface="Arial"/>
              <a:buChar char="•"/>
              <a:defRPr/>
            </a:pPr>
            <a:r>
              <a:rPr lang="en-US" sz="2200" dirty="0">
                <a:solidFill>
                  <a:schemeClr val="tx1"/>
                </a:solidFill>
              </a:rPr>
              <a:t>Establishing mechanisms for citizens to participate (supply initiatives)</a:t>
            </a:r>
          </a:p>
          <a:p>
            <a:pPr marL="800100" lvl="1" indent="-342900" algn="just" fontAlgn="auto">
              <a:spcAft>
                <a:spcPts val="0"/>
              </a:spcAft>
              <a:buFont typeface="Arial"/>
              <a:buChar char="•"/>
              <a:defRPr/>
            </a:pPr>
            <a:r>
              <a:rPr lang="en-US" sz="2200" dirty="0">
                <a:solidFill>
                  <a:schemeClr val="tx1"/>
                </a:solidFill>
              </a:rPr>
              <a:t>Implementing reforms to increase the demand for budget information (demand initiatives).</a:t>
            </a:r>
          </a:p>
        </p:txBody>
      </p:sp>
      <p:sp>
        <p:nvSpPr>
          <p:cNvPr id="16387"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14C88DE2-B501-4DB1-B8EA-01C094CFBE09}" type="slidenum">
              <a:rPr lang="en-US"/>
              <a:pPr fontAlgn="base">
                <a:spcBef>
                  <a:spcPct val="0"/>
                </a:spcBef>
                <a:spcAft>
                  <a:spcPct val="0"/>
                </a:spcAft>
              </a:pPr>
              <a:t>25</a:t>
            </a:fld>
            <a:endParaRPr lang="en-US"/>
          </a:p>
        </p:txBody>
      </p:sp>
    </p:spTree>
    <p:extLst>
      <p:ext uri="{BB962C8B-B14F-4D97-AF65-F5344CB8AC3E}">
        <p14:creationId xmlns:p14="http://schemas.microsoft.com/office/powerpoint/2010/main" val="1896805863"/>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Slide Image Placeholder 1"/>
          <p:cNvSpPr>
            <a:spLocks noGrp="1" noRot="1" noChangeAspect="1"/>
          </p:cNvSpPr>
          <p:nvPr>
            <p:ph type="sldImg"/>
          </p:nvPr>
        </p:nvSpPr>
        <p:spPr bwMode="auto">
          <a:xfrm>
            <a:off x="952500" y="685800"/>
            <a:ext cx="4953000" cy="3429000"/>
          </a:xfrm>
          <a:noFill/>
          <a:ln>
            <a:solidFill>
              <a:srgbClr val="000000"/>
            </a:solidFill>
            <a:miter lim="800000"/>
            <a:headEnd/>
            <a:tailEnd/>
          </a:ln>
        </p:spPr>
      </p:sp>
      <p:sp>
        <p:nvSpPr>
          <p:cNvPr id="16386" name="Notes Placeholder 2"/>
          <p:cNvSpPr>
            <a:spLocks noGrp="1"/>
          </p:cNvSpPr>
          <p:nvPr>
            <p:ph type="body" idx="1"/>
          </p:nvPr>
        </p:nvSpPr>
        <p:spPr bwMode="auto">
          <a:noFill/>
        </p:spPr>
        <p:txBody>
          <a:bodyPr wrap="square" numCol="1" anchor="t" anchorCtr="0" compatLnSpc="1">
            <a:prstTxWarp prst="textNoShape">
              <a:avLst/>
            </a:prstTxWarp>
          </a:bodyPr>
          <a:lstStyle/>
          <a:p>
            <a:pPr marL="342900" indent="-342900" algn="just" fontAlgn="auto">
              <a:spcAft>
                <a:spcPts val="0"/>
              </a:spcAft>
              <a:buFont typeface="Arial"/>
              <a:buChar char="•"/>
              <a:defRPr/>
            </a:pPr>
            <a:r>
              <a:rPr lang="en-US" sz="2200" b="1" dirty="0">
                <a:solidFill>
                  <a:srgbClr val="376092"/>
                </a:solidFill>
              </a:rPr>
              <a:t>Public participation reforms will take much longer than making key budget documentation available and accessible</a:t>
            </a:r>
            <a:r>
              <a:rPr lang="en-US" sz="2200" b="1" dirty="0">
                <a:solidFill>
                  <a:schemeClr val="tx1"/>
                </a:solidFill>
              </a:rPr>
              <a:t>, </a:t>
            </a:r>
            <a:r>
              <a:rPr lang="en-US" sz="2200" dirty="0">
                <a:solidFill>
                  <a:schemeClr val="tx1"/>
                </a:solidFill>
              </a:rPr>
              <a:t>as it requires working on two levels: </a:t>
            </a:r>
            <a:r>
              <a:rPr lang="en-US" sz="2200" i="1" dirty="0">
                <a:solidFill>
                  <a:schemeClr val="tx1"/>
                </a:solidFill>
              </a:rPr>
              <a:t>government</a:t>
            </a:r>
            <a:r>
              <a:rPr lang="en-US" sz="2200" dirty="0">
                <a:solidFill>
                  <a:schemeClr val="tx1"/>
                </a:solidFill>
              </a:rPr>
              <a:t> and </a:t>
            </a:r>
            <a:r>
              <a:rPr lang="en-US" sz="2200" i="1" dirty="0">
                <a:solidFill>
                  <a:schemeClr val="tx1"/>
                </a:solidFill>
              </a:rPr>
              <a:t>public/civil society</a:t>
            </a:r>
            <a:r>
              <a:rPr lang="en-US" sz="2200" dirty="0">
                <a:solidFill>
                  <a:schemeClr val="tx1"/>
                </a:solidFill>
              </a:rPr>
              <a:t>.</a:t>
            </a:r>
            <a:endParaRPr lang="en-US" sz="2200" b="1" dirty="0">
              <a:solidFill>
                <a:schemeClr val="tx1"/>
              </a:solidFill>
            </a:endParaRPr>
          </a:p>
          <a:p>
            <a:pPr marL="800100" lvl="1" indent="-342900" algn="just" fontAlgn="auto">
              <a:spcAft>
                <a:spcPts val="0"/>
              </a:spcAft>
              <a:buFont typeface="Arial"/>
              <a:buChar char="•"/>
              <a:defRPr/>
            </a:pPr>
            <a:r>
              <a:rPr lang="en-US" sz="2200" dirty="0">
                <a:solidFill>
                  <a:schemeClr val="tx1"/>
                </a:solidFill>
              </a:rPr>
              <a:t>Establishing mechanisms for citizens to participate (supply initiatives)</a:t>
            </a:r>
          </a:p>
          <a:p>
            <a:pPr marL="800100" lvl="1" indent="-342900" algn="just" fontAlgn="auto">
              <a:spcAft>
                <a:spcPts val="0"/>
              </a:spcAft>
              <a:buFont typeface="Arial"/>
              <a:buChar char="•"/>
              <a:defRPr/>
            </a:pPr>
            <a:r>
              <a:rPr lang="en-US" sz="2200" dirty="0">
                <a:solidFill>
                  <a:schemeClr val="tx1"/>
                </a:solidFill>
              </a:rPr>
              <a:t>Implementing reforms to increase the demand for budget information (demand initiatives).</a:t>
            </a:r>
          </a:p>
        </p:txBody>
      </p:sp>
      <p:sp>
        <p:nvSpPr>
          <p:cNvPr id="16387"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14C88DE2-B501-4DB1-B8EA-01C094CFBE09}" type="slidenum">
              <a:rPr lang="en-US"/>
              <a:pPr fontAlgn="base">
                <a:spcBef>
                  <a:spcPct val="0"/>
                </a:spcBef>
                <a:spcAft>
                  <a:spcPct val="0"/>
                </a:spcAft>
              </a:pPr>
              <a:t>26</a:t>
            </a:fld>
            <a:endParaRPr lang="en-US"/>
          </a:p>
        </p:txBody>
      </p:sp>
    </p:spTree>
    <p:extLst>
      <p:ext uri="{BB962C8B-B14F-4D97-AF65-F5344CB8AC3E}">
        <p14:creationId xmlns:p14="http://schemas.microsoft.com/office/powerpoint/2010/main" val="3098944516"/>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Slide Image Placeholder 1"/>
          <p:cNvSpPr>
            <a:spLocks noGrp="1" noRot="1" noChangeAspect="1"/>
          </p:cNvSpPr>
          <p:nvPr>
            <p:ph type="sldImg"/>
          </p:nvPr>
        </p:nvSpPr>
        <p:spPr bwMode="auto">
          <a:xfrm>
            <a:off x="952500" y="685800"/>
            <a:ext cx="4953000" cy="3429000"/>
          </a:xfrm>
          <a:noFill/>
          <a:ln>
            <a:solidFill>
              <a:srgbClr val="000000"/>
            </a:solidFill>
            <a:miter lim="800000"/>
            <a:headEnd/>
            <a:tailEnd/>
          </a:ln>
        </p:spPr>
      </p:sp>
      <p:sp>
        <p:nvSpPr>
          <p:cNvPr id="16386" name="Notes Placeholder 2"/>
          <p:cNvSpPr>
            <a:spLocks noGrp="1"/>
          </p:cNvSpPr>
          <p:nvPr>
            <p:ph type="body" idx="1"/>
          </p:nvPr>
        </p:nvSpPr>
        <p:spPr bwMode="auto">
          <a:noFill/>
        </p:spPr>
        <p:txBody>
          <a:bodyPr wrap="square" numCol="1" anchor="t" anchorCtr="0" compatLnSpc="1">
            <a:prstTxWarp prst="textNoShape">
              <a:avLst/>
            </a:prstTxWarp>
            <a:normAutofit fontScale="85000" lnSpcReduction="10000"/>
          </a:bodyPr>
          <a:lstStyle/>
          <a:p>
            <a:pPr marL="342900" marR="0" lvl="0" indent="-342900" algn="just" defTabSz="914400" rtl="0" eaLnBrk="1" fontAlgn="auto" latinLnBrk="0" hangingPunct="1">
              <a:lnSpc>
                <a:spcPct val="100000"/>
              </a:lnSpc>
              <a:spcBef>
                <a:spcPct val="30000"/>
              </a:spcBef>
              <a:spcAft>
                <a:spcPts val="0"/>
              </a:spcAft>
              <a:buClrTx/>
              <a:buSzTx/>
              <a:buFont typeface="Arial"/>
              <a:buChar char="•"/>
              <a:tabLst/>
              <a:defRPr/>
            </a:pPr>
            <a:r>
              <a:rPr lang="en-GB" sz="1200" b="1" kern="1200" dirty="0">
                <a:solidFill>
                  <a:schemeClr val="tx1"/>
                </a:solidFill>
                <a:effectLst/>
                <a:latin typeface="+mn-lt"/>
                <a:ea typeface="+mn-ea"/>
                <a:cs typeface="+mn-cs"/>
              </a:rPr>
              <a:t>The Act on the Right of Access to Information</a:t>
            </a:r>
            <a:r>
              <a:rPr lang="en-GB" sz="1200" kern="1200" dirty="0">
                <a:solidFill>
                  <a:schemeClr val="tx1"/>
                </a:solidFill>
                <a:effectLst/>
                <a:latin typeface="+mn-lt"/>
                <a:ea typeface="+mn-ea"/>
                <a:cs typeface="+mn-cs"/>
              </a:rPr>
              <a:t> (Official Gazette no. </a:t>
            </a:r>
            <a:r>
              <a:rPr lang="en-GB" sz="1200" u="sng" kern="1200" dirty="0">
                <a:solidFill>
                  <a:schemeClr val="tx1"/>
                </a:solidFill>
                <a:effectLst/>
                <a:latin typeface="+mn-lt"/>
                <a:ea typeface="+mn-ea"/>
                <a:cs typeface="+mn-cs"/>
              </a:rPr>
              <a:t>25/13 and 85/15</a:t>
            </a:r>
            <a:r>
              <a:rPr lang="en-GB" sz="1200" kern="1200" dirty="0">
                <a:solidFill>
                  <a:schemeClr val="tx1"/>
                </a:solidFill>
                <a:effectLst/>
                <a:latin typeface="+mn-lt"/>
                <a:ea typeface="+mn-ea"/>
                <a:cs typeface="+mn-cs"/>
              </a:rPr>
              <a:t>) stipulates, among other things, the right to access and reuse the information owned by the public authorities, the limitations, the procedure and way of achieving and facilitating access to and reuse of information. In order to keep the public informed, public authorities competent for drafting acts and by-laws are obliged to publish on their website their annual plan of normative activities and consultation plan for drafts of acts and other regulations related to their area of work. Public consultations with the interested public usually last around 30 days. Public authorities are obliged to inform the interested public via their website on the accepted and reject proposals and comments, after the public consultations have ended. They should also publish the report on the conducted consultations with the interested public which is submitted to the Government of the Republic of Croatia. </a:t>
            </a:r>
            <a:r>
              <a:rPr lang="en-GB" sz="1200" b="1" kern="1200" dirty="0">
                <a:solidFill>
                  <a:schemeClr val="tx1"/>
                </a:solidFill>
                <a:effectLst/>
                <a:latin typeface="+mn-lt"/>
                <a:ea typeface="+mn-ea"/>
                <a:cs typeface="+mn-cs"/>
              </a:rPr>
              <a:t>The aforementioned is also applied to the local and regional self-government units. The ultimate objective is to facilitate the interaction with citizens and representatives of the interested public in the democratic process and encourage a more active participation of citizens in the public life.</a:t>
            </a:r>
          </a:p>
          <a:p>
            <a:pPr marL="342900" marR="0" lvl="0" indent="-342900" algn="just" defTabSz="914400" rtl="0" eaLnBrk="1" fontAlgn="auto" latinLnBrk="0" hangingPunct="1">
              <a:lnSpc>
                <a:spcPct val="100000"/>
              </a:lnSpc>
              <a:spcBef>
                <a:spcPct val="30000"/>
              </a:spcBef>
              <a:spcAft>
                <a:spcPts val="0"/>
              </a:spcAft>
              <a:buClrTx/>
              <a:buSzTx/>
              <a:buFont typeface="Arial"/>
              <a:buChar char="•"/>
              <a:tabLst/>
              <a:defRPr/>
            </a:pPr>
            <a:endParaRPr lang="en-GB" sz="1200" b="1" kern="1200" dirty="0">
              <a:solidFill>
                <a:schemeClr val="tx1"/>
              </a:solidFill>
              <a:effectLst/>
              <a:latin typeface="+mn-lt"/>
              <a:ea typeface="+mn-ea"/>
              <a:cs typeface="+mn-cs"/>
            </a:endParaRPr>
          </a:p>
          <a:p>
            <a:pPr marL="342900" marR="0" lvl="0" indent="-342900" algn="just" defTabSz="914400" rtl="0" eaLnBrk="1" fontAlgn="auto" latinLnBrk="0" hangingPunct="1">
              <a:lnSpc>
                <a:spcPct val="100000"/>
              </a:lnSpc>
              <a:spcBef>
                <a:spcPct val="30000"/>
              </a:spcBef>
              <a:spcAft>
                <a:spcPts val="0"/>
              </a:spcAft>
              <a:buClrTx/>
              <a:buSzTx/>
              <a:buFont typeface="Arial"/>
              <a:buChar char="•"/>
              <a:tabLst/>
              <a:defRPr/>
            </a:pPr>
            <a:r>
              <a:rPr lang="en-GB" sz="1200" b="1" kern="1200" dirty="0">
                <a:solidFill>
                  <a:schemeClr val="tx1"/>
                </a:solidFill>
                <a:effectLst/>
                <a:latin typeface="+mn-lt"/>
                <a:ea typeface="+mn-ea"/>
                <a:cs typeface="+mn-cs"/>
              </a:rPr>
              <a:t>The Act on the Evaluation of the Impact of Regulations </a:t>
            </a:r>
            <a:r>
              <a:rPr lang="en-GB" sz="1200" kern="1200" dirty="0">
                <a:solidFill>
                  <a:schemeClr val="tx1"/>
                </a:solidFill>
                <a:effectLst/>
                <a:latin typeface="+mn-lt"/>
                <a:ea typeface="+mn-ea"/>
                <a:cs typeface="+mn-cs"/>
              </a:rPr>
              <a:t>(Official Gazette no. </a:t>
            </a:r>
            <a:r>
              <a:rPr lang="en-GB" sz="1200" u="sng" kern="1200" dirty="0">
                <a:solidFill>
                  <a:schemeClr val="tx1"/>
                </a:solidFill>
                <a:effectLst/>
                <a:latin typeface="+mn-lt"/>
                <a:ea typeface="+mn-ea"/>
                <a:cs typeface="+mn-cs"/>
                <a:hlinkClick r:id="rId3"/>
              </a:rPr>
              <a:t>44/17</a:t>
            </a:r>
            <a:r>
              <a:rPr lang="en-GB" sz="1200" kern="1200" dirty="0">
                <a:solidFill>
                  <a:schemeClr val="tx1"/>
                </a:solidFill>
                <a:effectLst/>
                <a:latin typeface="+mn-lt"/>
                <a:ea typeface="+mn-ea"/>
                <a:cs typeface="+mn-cs"/>
              </a:rPr>
              <a:t>) among other things stipulates that the competent professional body shall develop a Statement on the evaluation of the impact of regulations and conduct consultations with the interested public (for the duration of at least 30 days, and in emergency cases a minimum of 15 days), pursuant to the special regulations that govern the right of access to information. For example, consultations with the interested public are conducted by the Ministry of Finance through their website (</a:t>
            </a:r>
            <a:r>
              <a:rPr lang="en-GB" sz="1200" u="sng" kern="1200" dirty="0">
                <a:solidFill>
                  <a:schemeClr val="tx1"/>
                </a:solidFill>
                <a:effectLst/>
                <a:latin typeface="+mn-lt"/>
                <a:ea typeface="+mn-ea"/>
                <a:cs typeface="+mn-cs"/>
                <a:hlinkClick r:id="rId4"/>
              </a:rPr>
              <a:t>http://www.mfin.hr/hr/savjetovanje-s-javnoscu</a:t>
            </a:r>
            <a:r>
              <a:rPr lang="en-GB" sz="1200" kern="1200" dirty="0">
                <a:solidFill>
                  <a:schemeClr val="tx1"/>
                </a:solidFill>
                <a:effectLst/>
                <a:latin typeface="+mn-lt"/>
                <a:ea typeface="+mn-ea"/>
                <a:cs typeface="+mn-cs"/>
              </a:rPr>
              <a:t>). The procedure of evaluating the impact of regulations ensures that the legislative procedure is open and transparent by including the interested public in the drafting of regulations, establishes possible barriers to the business of entrepreneurs and the status of citizens, and encourages cooperation and </a:t>
            </a:r>
            <a:r>
              <a:rPr lang="en-GB" sz="1200" kern="1200" dirty="0" err="1">
                <a:solidFill>
                  <a:schemeClr val="tx1"/>
                </a:solidFill>
                <a:effectLst/>
                <a:latin typeface="+mn-lt"/>
                <a:ea typeface="+mn-ea"/>
                <a:cs typeface="+mn-cs"/>
              </a:rPr>
              <a:t>interministerial</a:t>
            </a:r>
            <a:r>
              <a:rPr lang="en-GB" sz="1200" kern="1200" dirty="0">
                <a:solidFill>
                  <a:schemeClr val="tx1"/>
                </a:solidFill>
                <a:effectLst/>
                <a:latin typeface="+mn-lt"/>
                <a:ea typeface="+mn-ea"/>
                <a:cs typeface="+mn-cs"/>
              </a:rPr>
              <a:t> coordination of central government bodies in the procedure of drafting laws. </a:t>
            </a:r>
          </a:p>
          <a:p>
            <a:pPr marL="342900" marR="0" lvl="0" indent="-342900" algn="just" defTabSz="914400" rtl="0" eaLnBrk="1" fontAlgn="auto" latinLnBrk="0" hangingPunct="1">
              <a:lnSpc>
                <a:spcPct val="100000"/>
              </a:lnSpc>
              <a:spcBef>
                <a:spcPct val="30000"/>
              </a:spcBef>
              <a:spcAft>
                <a:spcPts val="0"/>
              </a:spcAft>
              <a:buClrTx/>
              <a:buSzTx/>
              <a:buFont typeface="Arial"/>
              <a:buChar char="•"/>
              <a:tabLst/>
              <a:defRPr/>
            </a:pPr>
            <a:endParaRPr lang="en-GB" sz="1200" kern="1200" dirty="0">
              <a:solidFill>
                <a:schemeClr val="tx1"/>
              </a:solidFill>
              <a:effectLst/>
              <a:latin typeface="+mn-lt"/>
              <a:ea typeface="+mn-ea"/>
              <a:cs typeface="+mn-cs"/>
            </a:endParaRPr>
          </a:p>
          <a:p>
            <a:pPr marL="342900" marR="0" lvl="0" indent="-342900" algn="just" defTabSz="914400" rtl="0" eaLnBrk="1" fontAlgn="auto" latinLnBrk="0" hangingPunct="1">
              <a:lnSpc>
                <a:spcPct val="100000"/>
              </a:lnSpc>
              <a:spcBef>
                <a:spcPct val="30000"/>
              </a:spcBef>
              <a:spcAft>
                <a:spcPts val="0"/>
              </a:spcAft>
              <a:buClrTx/>
              <a:buSzTx/>
              <a:buFont typeface="Arial"/>
              <a:buChar char="•"/>
              <a:tabLst/>
              <a:defRPr/>
            </a:pPr>
            <a:endParaRPr lang="en-US" sz="1200" kern="1200" dirty="0">
              <a:solidFill>
                <a:schemeClr val="tx1"/>
              </a:solidFill>
              <a:effectLst/>
              <a:latin typeface="+mn-lt"/>
              <a:ea typeface="+mn-ea"/>
              <a:cs typeface="+mn-cs"/>
            </a:endParaRPr>
          </a:p>
          <a:p>
            <a:pPr marL="342900" indent="-342900" algn="just" fontAlgn="auto">
              <a:spcAft>
                <a:spcPts val="0"/>
              </a:spcAft>
              <a:buFont typeface="Arial"/>
              <a:buChar char="•"/>
              <a:defRPr/>
            </a:pPr>
            <a:endParaRPr lang="en-US" sz="2200" dirty="0">
              <a:solidFill>
                <a:schemeClr val="tx1"/>
              </a:solidFill>
            </a:endParaRPr>
          </a:p>
        </p:txBody>
      </p:sp>
      <p:sp>
        <p:nvSpPr>
          <p:cNvPr id="16387"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14C88DE2-B501-4DB1-B8EA-01C094CFBE09}" type="slidenum">
              <a:rPr lang="en-US"/>
              <a:pPr fontAlgn="base">
                <a:spcBef>
                  <a:spcPct val="0"/>
                </a:spcBef>
                <a:spcAft>
                  <a:spcPct val="0"/>
                </a:spcAft>
              </a:pPr>
              <a:t>27</a:t>
            </a:fld>
            <a:endParaRPr lang="en-US"/>
          </a:p>
        </p:txBody>
      </p:sp>
    </p:spTree>
    <p:extLst>
      <p:ext uri="{BB962C8B-B14F-4D97-AF65-F5344CB8AC3E}">
        <p14:creationId xmlns:p14="http://schemas.microsoft.com/office/powerpoint/2010/main" val="455853907"/>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Slide Image Placeholder 1"/>
          <p:cNvSpPr>
            <a:spLocks noGrp="1" noRot="1" noChangeAspect="1"/>
          </p:cNvSpPr>
          <p:nvPr>
            <p:ph type="sldImg"/>
          </p:nvPr>
        </p:nvSpPr>
        <p:spPr bwMode="auto">
          <a:xfrm>
            <a:off x="952500" y="685800"/>
            <a:ext cx="4953000" cy="3429000"/>
          </a:xfrm>
          <a:noFill/>
          <a:ln>
            <a:solidFill>
              <a:srgbClr val="000000"/>
            </a:solidFill>
            <a:miter lim="800000"/>
            <a:headEnd/>
            <a:tailEnd/>
          </a:ln>
        </p:spPr>
      </p:sp>
      <p:sp>
        <p:nvSpPr>
          <p:cNvPr id="16386" name="Notes Placeholder 2"/>
          <p:cNvSpPr>
            <a:spLocks noGrp="1"/>
          </p:cNvSpPr>
          <p:nvPr>
            <p:ph type="body" idx="1"/>
          </p:nvPr>
        </p:nvSpPr>
        <p:spPr bwMode="auto">
          <a:noFill/>
        </p:spPr>
        <p:txBody>
          <a:bodyPr wrap="square" numCol="1" anchor="t" anchorCtr="0" compatLnSpc="1">
            <a:prstTxWarp prst="textNoShape">
              <a:avLst/>
            </a:prstTxWarp>
            <a:normAutofit fontScale="85000" lnSpcReduction="10000"/>
          </a:bodyPr>
          <a:lstStyle/>
          <a:p>
            <a:pPr marL="342900" marR="0" lvl="0" indent="-342900" algn="just" defTabSz="914400" rtl="0" eaLnBrk="1" fontAlgn="auto" latinLnBrk="0" hangingPunct="1">
              <a:lnSpc>
                <a:spcPct val="100000"/>
              </a:lnSpc>
              <a:spcBef>
                <a:spcPct val="30000"/>
              </a:spcBef>
              <a:spcAft>
                <a:spcPts val="0"/>
              </a:spcAft>
              <a:buClrTx/>
              <a:buSzTx/>
              <a:buFont typeface="Arial"/>
              <a:buChar char="•"/>
              <a:tabLst/>
              <a:defRPr/>
            </a:pPr>
            <a:r>
              <a:rPr lang="en-GB" sz="1200" b="1" kern="1200" dirty="0">
                <a:solidFill>
                  <a:schemeClr val="tx1"/>
                </a:solidFill>
                <a:effectLst/>
                <a:latin typeface="+mn-lt"/>
                <a:ea typeface="+mn-ea"/>
                <a:cs typeface="+mn-cs"/>
              </a:rPr>
              <a:t>The Act on the Right of Access to Information</a:t>
            </a:r>
            <a:r>
              <a:rPr lang="en-GB" sz="1200" kern="1200" dirty="0">
                <a:solidFill>
                  <a:schemeClr val="tx1"/>
                </a:solidFill>
                <a:effectLst/>
                <a:latin typeface="+mn-lt"/>
                <a:ea typeface="+mn-ea"/>
                <a:cs typeface="+mn-cs"/>
              </a:rPr>
              <a:t> (Official Gazette no. </a:t>
            </a:r>
            <a:r>
              <a:rPr lang="en-GB" sz="1200" u="sng" kern="1200" dirty="0">
                <a:solidFill>
                  <a:schemeClr val="tx1"/>
                </a:solidFill>
                <a:effectLst/>
                <a:latin typeface="+mn-lt"/>
                <a:ea typeface="+mn-ea"/>
                <a:cs typeface="+mn-cs"/>
              </a:rPr>
              <a:t>25/13 and 85/15</a:t>
            </a:r>
            <a:r>
              <a:rPr lang="en-GB" sz="1200" kern="1200" dirty="0">
                <a:solidFill>
                  <a:schemeClr val="tx1"/>
                </a:solidFill>
                <a:effectLst/>
                <a:latin typeface="+mn-lt"/>
                <a:ea typeface="+mn-ea"/>
                <a:cs typeface="+mn-cs"/>
              </a:rPr>
              <a:t>) stipulates, among other things, the right to access and reuse the information owned by the public authorities, the limitations, the procedure and way of achieving and facilitating access to and reuse of information. In order to keep the public informed, public authorities competent for drafting acts and by-laws are obliged to publish on their website their annual plan of normative activities and consultation plan for drafts of acts and other regulations related to their area of work. Public consultations with the interested public usually last around 30 days. Public authorities are obliged to inform the interested public via their website on the accepted and reject proposals and comments, after the public consultations have ended. They should also publish the report on the conducted consultations with the interested public which is submitted to the Government of the Republic of Croatia. </a:t>
            </a:r>
            <a:r>
              <a:rPr lang="en-GB" sz="1200" b="1" kern="1200" dirty="0">
                <a:solidFill>
                  <a:schemeClr val="tx1"/>
                </a:solidFill>
                <a:effectLst/>
                <a:latin typeface="+mn-lt"/>
                <a:ea typeface="+mn-ea"/>
                <a:cs typeface="+mn-cs"/>
              </a:rPr>
              <a:t>The aforementioned is also applied to the local and regional self-government units. The ultimate objective is to facilitate the interaction with citizens and representatives of the interested public in the democratic process and encourage a more active participation of citizens in the public life.</a:t>
            </a:r>
          </a:p>
          <a:p>
            <a:pPr marL="342900" marR="0" lvl="0" indent="-342900" algn="just" defTabSz="914400" rtl="0" eaLnBrk="1" fontAlgn="auto" latinLnBrk="0" hangingPunct="1">
              <a:lnSpc>
                <a:spcPct val="100000"/>
              </a:lnSpc>
              <a:spcBef>
                <a:spcPct val="30000"/>
              </a:spcBef>
              <a:spcAft>
                <a:spcPts val="0"/>
              </a:spcAft>
              <a:buClrTx/>
              <a:buSzTx/>
              <a:buFont typeface="Arial"/>
              <a:buChar char="•"/>
              <a:tabLst/>
              <a:defRPr/>
            </a:pPr>
            <a:endParaRPr lang="en-GB" sz="1200" b="1" kern="1200" dirty="0">
              <a:solidFill>
                <a:schemeClr val="tx1"/>
              </a:solidFill>
              <a:effectLst/>
              <a:latin typeface="+mn-lt"/>
              <a:ea typeface="+mn-ea"/>
              <a:cs typeface="+mn-cs"/>
            </a:endParaRPr>
          </a:p>
          <a:p>
            <a:pPr marL="342900" marR="0" lvl="0" indent="-342900" algn="just" defTabSz="914400" rtl="0" eaLnBrk="1" fontAlgn="auto" latinLnBrk="0" hangingPunct="1">
              <a:lnSpc>
                <a:spcPct val="100000"/>
              </a:lnSpc>
              <a:spcBef>
                <a:spcPct val="30000"/>
              </a:spcBef>
              <a:spcAft>
                <a:spcPts val="0"/>
              </a:spcAft>
              <a:buClrTx/>
              <a:buSzTx/>
              <a:buFont typeface="Arial"/>
              <a:buChar char="•"/>
              <a:tabLst/>
              <a:defRPr/>
            </a:pPr>
            <a:r>
              <a:rPr lang="en-GB" sz="1200" b="1" kern="1200" dirty="0">
                <a:solidFill>
                  <a:schemeClr val="tx1"/>
                </a:solidFill>
                <a:effectLst/>
                <a:latin typeface="+mn-lt"/>
                <a:ea typeface="+mn-ea"/>
                <a:cs typeface="+mn-cs"/>
              </a:rPr>
              <a:t>The Act on the Evaluation of the Impact of Regulations </a:t>
            </a:r>
            <a:r>
              <a:rPr lang="en-GB" sz="1200" kern="1200" dirty="0">
                <a:solidFill>
                  <a:schemeClr val="tx1"/>
                </a:solidFill>
                <a:effectLst/>
                <a:latin typeface="+mn-lt"/>
                <a:ea typeface="+mn-ea"/>
                <a:cs typeface="+mn-cs"/>
              </a:rPr>
              <a:t>(Official Gazette no. </a:t>
            </a:r>
            <a:r>
              <a:rPr lang="en-GB" sz="1200" u="sng" kern="1200" dirty="0">
                <a:solidFill>
                  <a:schemeClr val="tx1"/>
                </a:solidFill>
                <a:effectLst/>
                <a:latin typeface="+mn-lt"/>
                <a:ea typeface="+mn-ea"/>
                <a:cs typeface="+mn-cs"/>
                <a:hlinkClick r:id="rId3"/>
              </a:rPr>
              <a:t>44/17</a:t>
            </a:r>
            <a:r>
              <a:rPr lang="en-GB" sz="1200" kern="1200" dirty="0">
                <a:solidFill>
                  <a:schemeClr val="tx1"/>
                </a:solidFill>
                <a:effectLst/>
                <a:latin typeface="+mn-lt"/>
                <a:ea typeface="+mn-ea"/>
                <a:cs typeface="+mn-cs"/>
              </a:rPr>
              <a:t>) among other things stipulates that the competent professional body shall develop a Statement on the evaluation of the impact of regulations and conduct consultations with the interested public (for the duration of at least 30 days, and in emergency cases a minimum of 15 days), pursuant to the special regulations that govern the right of access to information. For example, consultations with the interested public are conducted by the Ministry of Finance through their website (</a:t>
            </a:r>
            <a:r>
              <a:rPr lang="en-GB" sz="1200" u="sng" kern="1200" dirty="0">
                <a:solidFill>
                  <a:schemeClr val="tx1"/>
                </a:solidFill>
                <a:effectLst/>
                <a:latin typeface="+mn-lt"/>
                <a:ea typeface="+mn-ea"/>
                <a:cs typeface="+mn-cs"/>
                <a:hlinkClick r:id="rId4"/>
              </a:rPr>
              <a:t>http://www.mfin.hr/hr/savjetovanje-s-javnoscu</a:t>
            </a:r>
            <a:r>
              <a:rPr lang="en-GB" sz="1200" kern="1200" dirty="0">
                <a:solidFill>
                  <a:schemeClr val="tx1"/>
                </a:solidFill>
                <a:effectLst/>
                <a:latin typeface="+mn-lt"/>
                <a:ea typeface="+mn-ea"/>
                <a:cs typeface="+mn-cs"/>
              </a:rPr>
              <a:t>). The procedure of evaluating the impact of regulations ensures that the legislative procedure is open and transparent by including the interested public in the drafting of regulations, establishes possible barriers to the business of entrepreneurs and the status of citizens, and encourages cooperation and </a:t>
            </a:r>
            <a:r>
              <a:rPr lang="en-GB" sz="1200" kern="1200" dirty="0" err="1">
                <a:solidFill>
                  <a:schemeClr val="tx1"/>
                </a:solidFill>
                <a:effectLst/>
                <a:latin typeface="+mn-lt"/>
                <a:ea typeface="+mn-ea"/>
                <a:cs typeface="+mn-cs"/>
              </a:rPr>
              <a:t>interministerial</a:t>
            </a:r>
            <a:r>
              <a:rPr lang="en-GB" sz="1200" kern="1200" dirty="0">
                <a:solidFill>
                  <a:schemeClr val="tx1"/>
                </a:solidFill>
                <a:effectLst/>
                <a:latin typeface="+mn-lt"/>
                <a:ea typeface="+mn-ea"/>
                <a:cs typeface="+mn-cs"/>
              </a:rPr>
              <a:t> coordination of central government bodies in the procedure of drafting laws. </a:t>
            </a:r>
          </a:p>
          <a:p>
            <a:pPr marL="342900" marR="0" lvl="0" indent="-342900" algn="just" defTabSz="914400" rtl="0" eaLnBrk="1" fontAlgn="auto" latinLnBrk="0" hangingPunct="1">
              <a:lnSpc>
                <a:spcPct val="100000"/>
              </a:lnSpc>
              <a:spcBef>
                <a:spcPct val="30000"/>
              </a:spcBef>
              <a:spcAft>
                <a:spcPts val="0"/>
              </a:spcAft>
              <a:buClrTx/>
              <a:buSzTx/>
              <a:buFont typeface="Arial"/>
              <a:buChar char="•"/>
              <a:tabLst/>
              <a:defRPr/>
            </a:pPr>
            <a:endParaRPr lang="en-GB" sz="1200" kern="1200" dirty="0">
              <a:solidFill>
                <a:schemeClr val="tx1"/>
              </a:solidFill>
              <a:effectLst/>
              <a:latin typeface="+mn-lt"/>
              <a:ea typeface="+mn-ea"/>
              <a:cs typeface="+mn-cs"/>
            </a:endParaRPr>
          </a:p>
          <a:p>
            <a:pPr marL="342900" marR="0" lvl="0" indent="-342900" algn="just" defTabSz="914400" rtl="0" eaLnBrk="1" fontAlgn="auto" latinLnBrk="0" hangingPunct="1">
              <a:lnSpc>
                <a:spcPct val="100000"/>
              </a:lnSpc>
              <a:spcBef>
                <a:spcPct val="30000"/>
              </a:spcBef>
              <a:spcAft>
                <a:spcPts val="0"/>
              </a:spcAft>
              <a:buClrTx/>
              <a:buSzTx/>
              <a:buFont typeface="Arial"/>
              <a:buChar char="•"/>
              <a:tabLst/>
              <a:defRPr/>
            </a:pPr>
            <a:endParaRPr lang="en-US" sz="1200" kern="1200" dirty="0">
              <a:solidFill>
                <a:schemeClr val="tx1"/>
              </a:solidFill>
              <a:effectLst/>
              <a:latin typeface="+mn-lt"/>
              <a:ea typeface="+mn-ea"/>
              <a:cs typeface="+mn-cs"/>
            </a:endParaRPr>
          </a:p>
          <a:p>
            <a:pPr marL="342900" indent="-342900" algn="just" fontAlgn="auto">
              <a:spcAft>
                <a:spcPts val="0"/>
              </a:spcAft>
              <a:buFont typeface="Arial"/>
              <a:buChar char="•"/>
              <a:defRPr/>
            </a:pPr>
            <a:endParaRPr lang="en-US" sz="2200" dirty="0">
              <a:solidFill>
                <a:schemeClr val="tx1"/>
              </a:solidFill>
            </a:endParaRPr>
          </a:p>
        </p:txBody>
      </p:sp>
      <p:sp>
        <p:nvSpPr>
          <p:cNvPr id="16387"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14C88DE2-B501-4DB1-B8EA-01C094CFBE09}" type="slidenum">
              <a:rPr lang="en-US"/>
              <a:pPr fontAlgn="base">
                <a:spcBef>
                  <a:spcPct val="0"/>
                </a:spcBef>
                <a:spcAft>
                  <a:spcPct val="0"/>
                </a:spcAft>
              </a:pPr>
              <a:t>28</a:t>
            </a:fld>
            <a:endParaRPr lang="en-US"/>
          </a:p>
        </p:txBody>
      </p:sp>
    </p:spTree>
    <p:extLst>
      <p:ext uri="{BB962C8B-B14F-4D97-AF65-F5344CB8AC3E}">
        <p14:creationId xmlns:p14="http://schemas.microsoft.com/office/powerpoint/2010/main" val="1902045447"/>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Slide Image Placeholder 1"/>
          <p:cNvSpPr>
            <a:spLocks noGrp="1" noRot="1" noChangeAspect="1"/>
          </p:cNvSpPr>
          <p:nvPr>
            <p:ph type="sldImg"/>
          </p:nvPr>
        </p:nvSpPr>
        <p:spPr bwMode="auto">
          <a:xfrm>
            <a:off x="952500" y="685800"/>
            <a:ext cx="4953000" cy="3429000"/>
          </a:xfrm>
          <a:noFill/>
          <a:ln>
            <a:solidFill>
              <a:srgbClr val="000000"/>
            </a:solidFill>
            <a:miter lim="800000"/>
            <a:headEnd/>
            <a:tailEnd/>
          </a:ln>
        </p:spPr>
      </p:sp>
      <p:sp>
        <p:nvSpPr>
          <p:cNvPr id="16386" name="Notes Placeholder 2"/>
          <p:cNvSpPr>
            <a:spLocks noGrp="1"/>
          </p:cNvSpPr>
          <p:nvPr>
            <p:ph type="body" idx="1"/>
          </p:nvPr>
        </p:nvSpPr>
        <p:spPr bwMode="auto">
          <a:noFill/>
        </p:spPr>
        <p:txBody>
          <a:bodyPr wrap="square" numCol="1" anchor="t" anchorCtr="0" compatLnSpc="1">
            <a:prstTxWarp prst="textNoShape">
              <a:avLst/>
            </a:prstTxWarp>
            <a:normAutofit fontScale="85000" lnSpcReduction="10000"/>
          </a:bodyPr>
          <a:lstStyle/>
          <a:p>
            <a:pPr marL="342900" marR="0" lvl="0" indent="-342900" algn="just" defTabSz="914400" rtl="0" eaLnBrk="1" fontAlgn="auto" latinLnBrk="0" hangingPunct="1">
              <a:lnSpc>
                <a:spcPct val="100000"/>
              </a:lnSpc>
              <a:spcBef>
                <a:spcPct val="30000"/>
              </a:spcBef>
              <a:spcAft>
                <a:spcPts val="0"/>
              </a:spcAft>
              <a:buClrTx/>
              <a:buSzTx/>
              <a:buFont typeface="Arial"/>
              <a:buChar char="•"/>
              <a:tabLst/>
              <a:defRPr/>
            </a:pPr>
            <a:r>
              <a:rPr lang="en-GB" sz="1200" b="1" kern="1200" dirty="0">
                <a:solidFill>
                  <a:schemeClr val="tx1"/>
                </a:solidFill>
                <a:effectLst/>
                <a:latin typeface="+mn-lt"/>
                <a:ea typeface="+mn-ea"/>
                <a:cs typeface="+mn-cs"/>
              </a:rPr>
              <a:t>The Act on the Right of Access to Information</a:t>
            </a:r>
            <a:r>
              <a:rPr lang="en-GB" sz="1200" kern="1200" dirty="0">
                <a:solidFill>
                  <a:schemeClr val="tx1"/>
                </a:solidFill>
                <a:effectLst/>
                <a:latin typeface="+mn-lt"/>
                <a:ea typeface="+mn-ea"/>
                <a:cs typeface="+mn-cs"/>
              </a:rPr>
              <a:t> (Official Gazette no. </a:t>
            </a:r>
            <a:r>
              <a:rPr lang="en-GB" sz="1200" u="sng" kern="1200" dirty="0">
                <a:solidFill>
                  <a:schemeClr val="tx1"/>
                </a:solidFill>
                <a:effectLst/>
                <a:latin typeface="+mn-lt"/>
                <a:ea typeface="+mn-ea"/>
                <a:cs typeface="+mn-cs"/>
              </a:rPr>
              <a:t>25/13 and 85/15</a:t>
            </a:r>
            <a:r>
              <a:rPr lang="en-GB" sz="1200" kern="1200" dirty="0">
                <a:solidFill>
                  <a:schemeClr val="tx1"/>
                </a:solidFill>
                <a:effectLst/>
                <a:latin typeface="+mn-lt"/>
                <a:ea typeface="+mn-ea"/>
                <a:cs typeface="+mn-cs"/>
              </a:rPr>
              <a:t>) stipulates, among other things, the right to access and reuse the information owned by the public authorities, the limitations, the procedure and way of achieving and facilitating access to and reuse of information. In order to keep the public informed, public authorities competent for drafting acts and by-laws are obliged to publish on their website their annual plan of normative activities and consultation plan for drafts of acts and other regulations related to their area of work. Public consultations with the interested public usually last around 30 days. Public authorities are obliged to inform the interested public via their website on the accepted and reject proposals and comments, after the public consultations have ended. They should also publish the report on the conducted consultations with the interested public which is submitted to the Government of the Republic of Croatia. </a:t>
            </a:r>
            <a:r>
              <a:rPr lang="en-GB" sz="1200" b="1" kern="1200" dirty="0">
                <a:solidFill>
                  <a:schemeClr val="tx1"/>
                </a:solidFill>
                <a:effectLst/>
                <a:latin typeface="+mn-lt"/>
                <a:ea typeface="+mn-ea"/>
                <a:cs typeface="+mn-cs"/>
              </a:rPr>
              <a:t>The aforementioned is also applied to the local and regional self-government units. The ultimate objective is to facilitate the interaction with citizens and representatives of the interested public in the democratic process and encourage a more active participation of citizens in the public life.</a:t>
            </a:r>
          </a:p>
          <a:p>
            <a:pPr marL="342900" marR="0" lvl="0" indent="-342900" algn="just" defTabSz="914400" rtl="0" eaLnBrk="1" fontAlgn="auto" latinLnBrk="0" hangingPunct="1">
              <a:lnSpc>
                <a:spcPct val="100000"/>
              </a:lnSpc>
              <a:spcBef>
                <a:spcPct val="30000"/>
              </a:spcBef>
              <a:spcAft>
                <a:spcPts val="0"/>
              </a:spcAft>
              <a:buClrTx/>
              <a:buSzTx/>
              <a:buFont typeface="Arial"/>
              <a:buChar char="•"/>
              <a:tabLst/>
              <a:defRPr/>
            </a:pPr>
            <a:endParaRPr lang="en-GB" sz="1200" b="1" kern="1200" dirty="0">
              <a:solidFill>
                <a:schemeClr val="tx1"/>
              </a:solidFill>
              <a:effectLst/>
              <a:latin typeface="+mn-lt"/>
              <a:ea typeface="+mn-ea"/>
              <a:cs typeface="+mn-cs"/>
            </a:endParaRPr>
          </a:p>
          <a:p>
            <a:pPr marL="342900" marR="0" lvl="0" indent="-342900" algn="just" defTabSz="914400" rtl="0" eaLnBrk="1" fontAlgn="auto" latinLnBrk="0" hangingPunct="1">
              <a:lnSpc>
                <a:spcPct val="100000"/>
              </a:lnSpc>
              <a:spcBef>
                <a:spcPct val="30000"/>
              </a:spcBef>
              <a:spcAft>
                <a:spcPts val="0"/>
              </a:spcAft>
              <a:buClrTx/>
              <a:buSzTx/>
              <a:buFont typeface="Arial"/>
              <a:buChar char="•"/>
              <a:tabLst/>
              <a:defRPr/>
            </a:pPr>
            <a:r>
              <a:rPr lang="en-GB" sz="1200" b="1" kern="1200" dirty="0">
                <a:solidFill>
                  <a:schemeClr val="tx1"/>
                </a:solidFill>
                <a:effectLst/>
                <a:latin typeface="+mn-lt"/>
                <a:ea typeface="+mn-ea"/>
                <a:cs typeface="+mn-cs"/>
              </a:rPr>
              <a:t>The Act on the Evaluation of the Impact of Regulations </a:t>
            </a:r>
            <a:r>
              <a:rPr lang="en-GB" sz="1200" kern="1200" dirty="0">
                <a:solidFill>
                  <a:schemeClr val="tx1"/>
                </a:solidFill>
                <a:effectLst/>
                <a:latin typeface="+mn-lt"/>
                <a:ea typeface="+mn-ea"/>
                <a:cs typeface="+mn-cs"/>
              </a:rPr>
              <a:t>(Official Gazette no. </a:t>
            </a:r>
            <a:r>
              <a:rPr lang="en-GB" sz="1200" u="sng" kern="1200" dirty="0">
                <a:solidFill>
                  <a:schemeClr val="tx1"/>
                </a:solidFill>
                <a:effectLst/>
                <a:latin typeface="+mn-lt"/>
                <a:ea typeface="+mn-ea"/>
                <a:cs typeface="+mn-cs"/>
                <a:hlinkClick r:id="rId3"/>
              </a:rPr>
              <a:t>44/17</a:t>
            </a:r>
            <a:r>
              <a:rPr lang="en-GB" sz="1200" kern="1200" dirty="0">
                <a:solidFill>
                  <a:schemeClr val="tx1"/>
                </a:solidFill>
                <a:effectLst/>
                <a:latin typeface="+mn-lt"/>
                <a:ea typeface="+mn-ea"/>
                <a:cs typeface="+mn-cs"/>
              </a:rPr>
              <a:t>) among other things stipulates that the competent professional body shall develop a Statement on the evaluation of the impact of regulations and conduct consultations with the interested public (for the duration of at least 30 days, and in emergency cases a minimum of 15 days), pursuant to the special regulations that govern the right of access to information. For example, consultations with the interested public are conducted by the Ministry of Finance through their website (</a:t>
            </a:r>
            <a:r>
              <a:rPr lang="en-GB" sz="1200" u="sng" kern="1200" dirty="0">
                <a:solidFill>
                  <a:schemeClr val="tx1"/>
                </a:solidFill>
                <a:effectLst/>
                <a:latin typeface="+mn-lt"/>
                <a:ea typeface="+mn-ea"/>
                <a:cs typeface="+mn-cs"/>
                <a:hlinkClick r:id="rId4"/>
              </a:rPr>
              <a:t>http://www.mfin.hr/hr/savjetovanje-s-javnoscu</a:t>
            </a:r>
            <a:r>
              <a:rPr lang="en-GB" sz="1200" kern="1200" dirty="0">
                <a:solidFill>
                  <a:schemeClr val="tx1"/>
                </a:solidFill>
                <a:effectLst/>
                <a:latin typeface="+mn-lt"/>
                <a:ea typeface="+mn-ea"/>
                <a:cs typeface="+mn-cs"/>
              </a:rPr>
              <a:t>). The procedure of evaluating the impact of regulations ensures that the legislative procedure is open and transparent by including the interested public in the drafting of regulations, establishes possible barriers to the business of entrepreneurs and the status of citizens, and encourages cooperation and </a:t>
            </a:r>
            <a:r>
              <a:rPr lang="en-GB" sz="1200" kern="1200" dirty="0" err="1">
                <a:solidFill>
                  <a:schemeClr val="tx1"/>
                </a:solidFill>
                <a:effectLst/>
                <a:latin typeface="+mn-lt"/>
                <a:ea typeface="+mn-ea"/>
                <a:cs typeface="+mn-cs"/>
              </a:rPr>
              <a:t>interministerial</a:t>
            </a:r>
            <a:r>
              <a:rPr lang="en-GB" sz="1200" kern="1200" dirty="0">
                <a:solidFill>
                  <a:schemeClr val="tx1"/>
                </a:solidFill>
                <a:effectLst/>
                <a:latin typeface="+mn-lt"/>
                <a:ea typeface="+mn-ea"/>
                <a:cs typeface="+mn-cs"/>
              </a:rPr>
              <a:t> coordination of central government bodies in the procedure of drafting laws. </a:t>
            </a:r>
          </a:p>
          <a:p>
            <a:pPr marL="342900" marR="0" lvl="0" indent="-342900" algn="just" defTabSz="914400" rtl="0" eaLnBrk="1" fontAlgn="auto" latinLnBrk="0" hangingPunct="1">
              <a:lnSpc>
                <a:spcPct val="100000"/>
              </a:lnSpc>
              <a:spcBef>
                <a:spcPct val="30000"/>
              </a:spcBef>
              <a:spcAft>
                <a:spcPts val="0"/>
              </a:spcAft>
              <a:buClrTx/>
              <a:buSzTx/>
              <a:buFont typeface="Arial"/>
              <a:buChar char="•"/>
              <a:tabLst/>
              <a:defRPr/>
            </a:pPr>
            <a:endParaRPr lang="en-GB" sz="1200" kern="1200" dirty="0">
              <a:solidFill>
                <a:schemeClr val="tx1"/>
              </a:solidFill>
              <a:effectLst/>
              <a:latin typeface="+mn-lt"/>
              <a:ea typeface="+mn-ea"/>
              <a:cs typeface="+mn-cs"/>
            </a:endParaRPr>
          </a:p>
          <a:p>
            <a:pPr marL="342900" marR="0" lvl="0" indent="-342900" algn="just" defTabSz="914400" rtl="0" eaLnBrk="1" fontAlgn="auto" latinLnBrk="0" hangingPunct="1">
              <a:lnSpc>
                <a:spcPct val="100000"/>
              </a:lnSpc>
              <a:spcBef>
                <a:spcPct val="30000"/>
              </a:spcBef>
              <a:spcAft>
                <a:spcPts val="0"/>
              </a:spcAft>
              <a:buClrTx/>
              <a:buSzTx/>
              <a:buFont typeface="Arial"/>
              <a:buChar char="•"/>
              <a:tabLst/>
              <a:defRPr/>
            </a:pPr>
            <a:endParaRPr lang="en-US" sz="1200" kern="1200" dirty="0">
              <a:solidFill>
                <a:schemeClr val="tx1"/>
              </a:solidFill>
              <a:effectLst/>
              <a:latin typeface="+mn-lt"/>
              <a:ea typeface="+mn-ea"/>
              <a:cs typeface="+mn-cs"/>
            </a:endParaRPr>
          </a:p>
          <a:p>
            <a:pPr marL="342900" indent="-342900" algn="just" fontAlgn="auto">
              <a:spcAft>
                <a:spcPts val="0"/>
              </a:spcAft>
              <a:buFont typeface="Arial"/>
              <a:buChar char="•"/>
              <a:defRPr/>
            </a:pPr>
            <a:endParaRPr lang="en-US" sz="2200" dirty="0">
              <a:solidFill>
                <a:schemeClr val="tx1"/>
              </a:solidFill>
            </a:endParaRPr>
          </a:p>
        </p:txBody>
      </p:sp>
      <p:sp>
        <p:nvSpPr>
          <p:cNvPr id="16387"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14C88DE2-B501-4DB1-B8EA-01C094CFBE09}" type="slidenum">
              <a:rPr lang="en-US"/>
              <a:pPr fontAlgn="base">
                <a:spcBef>
                  <a:spcPct val="0"/>
                </a:spcBef>
                <a:spcAft>
                  <a:spcPct val="0"/>
                </a:spcAft>
              </a:pPr>
              <a:t>29</a:t>
            </a:fld>
            <a:endParaRPr lang="en-US"/>
          </a:p>
        </p:txBody>
      </p:sp>
    </p:spTree>
    <p:extLst>
      <p:ext uri="{BB962C8B-B14F-4D97-AF65-F5344CB8AC3E}">
        <p14:creationId xmlns:p14="http://schemas.microsoft.com/office/powerpoint/2010/main" val="193423432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Slide Image Placeholder 1"/>
          <p:cNvSpPr>
            <a:spLocks noGrp="1" noRot="1" noChangeAspect="1"/>
          </p:cNvSpPr>
          <p:nvPr>
            <p:ph type="sldImg"/>
          </p:nvPr>
        </p:nvSpPr>
        <p:spPr bwMode="auto">
          <a:xfrm>
            <a:off x="952500" y="685800"/>
            <a:ext cx="4953000" cy="3429000"/>
          </a:xfrm>
          <a:noFill/>
          <a:ln>
            <a:solidFill>
              <a:srgbClr val="000000"/>
            </a:solidFill>
            <a:miter lim="800000"/>
            <a:headEnd/>
            <a:tailEnd/>
          </a:ln>
        </p:spPr>
      </p:sp>
      <p:sp>
        <p:nvSpPr>
          <p:cNvPr id="16386"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ru-RU" dirty="0"/>
          </a:p>
        </p:txBody>
      </p:sp>
      <p:sp>
        <p:nvSpPr>
          <p:cNvPr id="16387"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14C88DE2-B501-4DB1-B8EA-01C094CFBE09}" type="slidenum">
              <a:rPr lang="en-US"/>
              <a:pPr fontAlgn="base">
                <a:spcBef>
                  <a:spcPct val="0"/>
                </a:spcBef>
                <a:spcAft>
                  <a:spcPct val="0"/>
                </a:spcAft>
              </a:pPr>
              <a:t>3</a:t>
            </a:fld>
            <a:endParaRPr lang="en-US"/>
          </a:p>
        </p:txBody>
      </p:sp>
    </p:spTree>
    <p:extLst>
      <p:ext uri="{BB962C8B-B14F-4D97-AF65-F5344CB8AC3E}">
        <p14:creationId xmlns:p14="http://schemas.microsoft.com/office/powerpoint/2010/main" val="3053629488"/>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Slide Image Placeholder 1"/>
          <p:cNvSpPr>
            <a:spLocks noGrp="1" noRot="1" noChangeAspect="1"/>
          </p:cNvSpPr>
          <p:nvPr>
            <p:ph type="sldImg"/>
          </p:nvPr>
        </p:nvSpPr>
        <p:spPr bwMode="auto">
          <a:xfrm>
            <a:off x="952500" y="685800"/>
            <a:ext cx="4953000" cy="3429000"/>
          </a:xfrm>
          <a:noFill/>
          <a:ln>
            <a:solidFill>
              <a:srgbClr val="000000"/>
            </a:solidFill>
            <a:miter lim="800000"/>
            <a:headEnd/>
            <a:tailEnd/>
          </a:ln>
        </p:spPr>
      </p:sp>
      <p:sp>
        <p:nvSpPr>
          <p:cNvPr id="16386" name="Notes Placeholder 2"/>
          <p:cNvSpPr>
            <a:spLocks noGrp="1"/>
          </p:cNvSpPr>
          <p:nvPr>
            <p:ph type="body" idx="1"/>
          </p:nvPr>
        </p:nvSpPr>
        <p:spPr bwMode="auto">
          <a:noFill/>
        </p:spPr>
        <p:txBody>
          <a:bodyPr wrap="square" numCol="1" anchor="t" anchorCtr="0" compatLnSpc="1">
            <a:prstTxWarp prst="textNoShape">
              <a:avLst/>
            </a:prstTxWarp>
            <a:normAutofit fontScale="85000" lnSpcReduction="10000"/>
          </a:bodyPr>
          <a:lstStyle/>
          <a:p>
            <a:pPr marL="342900" marR="0" lvl="0" indent="-342900" algn="just" defTabSz="914400" rtl="0" eaLnBrk="1" fontAlgn="auto" latinLnBrk="0" hangingPunct="1">
              <a:lnSpc>
                <a:spcPct val="100000"/>
              </a:lnSpc>
              <a:spcBef>
                <a:spcPct val="30000"/>
              </a:spcBef>
              <a:spcAft>
                <a:spcPts val="0"/>
              </a:spcAft>
              <a:buClrTx/>
              <a:buSzTx/>
              <a:buFont typeface="Arial"/>
              <a:buChar char="•"/>
              <a:tabLst/>
              <a:defRPr/>
            </a:pPr>
            <a:r>
              <a:rPr lang="en-GB" sz="1200" b="1" kern="1200" dirty="0">
                <a:solidFill>
                  <a:schemeClr val="tx1"/>
                </a:solidFill>
                <a:effectLst/>
                <a:latin typeface="+mn-lt"/>
                <a:ea typeface="+mn-ea"/>
                <a:cs typeface="+mn-cs"/>
              </a:rPr>
              <a:t>The Act on the Right of Access to Information</a:t>
            </a:r>
            <a:r>
              <a:rPr lang="en-GB" sz="1200" kern="1200" dirty="0">
                <a:solidFill>
                  <a:schemeClr val="tx1"/>
                </a:solidFill>
                <a:effectLst/>
                <a:latin typeface="+mn-lt"/>
                <a:ea typeface="+mn-ea"/>
                <a:cs typeface="+mn-cs"/>
              </a:rPr>
              <a:t> (Official Gazette no. </a:t>
            </a:r>
            <a:r>
              <a:rPr lang="en-GB" sz="1200" u="sng" kern="1200" dirty="0">
                <a:solidFill>
                  <a:schemeClr val="tx1"/>
                </a:solidFill>
                <a:effectLst/>
                <a:latin typeface="+mn-lt"/>
                <a:ea typeface="+mn-ea"/>
                <a:cs typeface="+mn-cs"/>
              </a:rPr>
              <a:t>25/13 and 85/15</a:t>
            </a:r>
            <a:r>
              <a:rPr lang="en-GB" sz="1200" kern="1200" dirty="0">
                <a:solidFill>
                  <a:schemeClr val="tx1"/>
                </a:solidFill>
                <a:effectLst/>
                <a:latin typeface="+mn-lt"/>
                <a:ea typeface="+mn-ea"/>
                <a:cs typeface="+mn-cs"/>
              </a:rPr>
              <a:t>) stipulates, among other things, the right to access and reuse the information owned by the public authorities, the limitations, the procedure and way of achieving and facilitating access to and reuse of information. In order to keep the public informed, public authorities competent for drafting acts and by-laws are obliged to publish on their website their annual plan of normative activities and consultation plan for drafts of acts and other regulations related to their area of work. Public consultations with the interested public usually last around 30 days. Public authorities are obliged to inform the interested public via their website on the accepted and reject proposals and comments, after the public consultations have ended. They should also publish the report on the conducted consultations with the interested public which is submitted to the Government of the Republic of Croatia. </a:t>
            </a:r>
            <a:r>
              <a:rPr lang="en-GB" sz="1200" b="1" kern="1200" dirty="0">
                <a:solidFill>
                  <a:schemeClr val="tx1"/>
                </a:solidFill>
                <a:effectLst/>
                <a:latin typeface="+mn-lt"/>
                <a:ea typeface="+mn-ea"/>
                <a:cs typeface="+mn-cs"/>
              </a:rPr>
              <a:t>The aforementioned is also applied to the local and regional self-government units. The ultimate objective is to facilitate the interaction with citizens and representatives of the interested public in the democratic process and encourage a more active participation of citizens in the public life.</a:t>
            </a:r>
          </a:p>
          <a:p>
            <a:pPr marL="342900" marR="0" lvl="0" indent="-342900" algn="just" defTabSz="914400" rtl="0" eaLnBrk="1" fontAlgn="auto" latinLnBrk="0" hangingPunct="1">
              <a:lnSpc>
                <a:spcPct val="100000"/>
              </a:lnSpc>
              <a:spcBef>
                <a:spcPct val="30000"/>
              </a:spcBef>
              <a:spcAft>
                <a:spcPts val="0"/>
              </a:spcAft>
              <a:buClrTx/>
              <a:buSzTx/>
              <a:buFont typeface="Arial"/>
              <a:buChar char="•"/>
              <a:tabLst/>
              <a:defRPr/>
            </a:pPr>
            <a:endParaRPr lang="en-GB" sz="1200" b="1" kern="1200" dirty="0">
              <a:solidFill>
                <a:schemeClr val="tx1"/>
              </a:solidFill>
              <a:effectLst/>
              <a:latin typeface="+mn-lt"/>
              <a:ea typeface="+mn-ea"/>
              <a:cs typeface="+mn-cs"/>
            </a:endParaRPr>
          </a:p>
          <a:p>
            <a:pPr marL="342900" marR="0" lvl="0" indent="-342900" algn="just" defTabSz="914400" rtl="0" eaLnBrk="1" fontAlgn="auto" latinLnBrk="0" hangingPunct="1">
              <a:lnSpc>
                <a:spcPct val="100000"/>
              </a:lnSpc>
              <a:spcBef>
                <a:spcPct val="30000"/>
              </a:spcBef>
              <a:spcAft>
                <a:spcPts val="0"/>
              </a:spcAft>
              <a:buClrTx/>
              <a:buSzTx/>
              <a:buFont typeface="Arial"/>
              <a:buChar char="•"/>
              <a:tabLst/>
              <a:defRPr/>
            </a:pPr>
            <a:r>
              <a:rPr lang="en-GB" sz="1200" b="1" kern="1200" dirty="0">
                <a:solidFill>
                  <a:schemeClr val="tx1"/>
                </a:solidFill>
                <a:effectLst/>
                <a:latin typeface="+mn-lt"/>
                <a:ea typeface="+mn-ea"/>
                <a:cs typeface="+mn-cs"/>
              </a:rPr>
              <a:t>The Act on the Evaluation of the Impact of Regulations </a:t>
            </a:r>
            <a:r>
              <a:rPr lang="en-GB" sz="1200" kern="1200" dirty="0">
                <a:solidFill>
                  <a:schemeClr val="tx1"/>
                </a:solidFill>
                <a:effectLst/>
                <a:latin typeface="+mn-lt"/>
                <a:ea typeface="+mn-ea"/>
                <a:cs typeface="+mn-cs"/>
              </a:rPr>
              <a:t>(Official Gazette no. </a:t>
            </a:r>
            <a:r>
              <a:rPr lang="en-GB" sz="1200" u="sng" kern="1200" dirty="0">
                <a:solidFill>
                  <a:schemeClr val="tx1"/>
                </a:solidFill>
                <a:effectLst/>
                <a:latin typeface="+mn-lt"/>
                <a:ea typeface="+mn-ea"/>
                <a:cs typeface="+mn-cs"/>
                <a:hlinkClick r:id="rId3"/>
              </a:rPr>
              <a:t>44/17</a:t>
            </a:r>
            <a:r>
              <a:rPr lang="en-GB" sz="1200" kern="1200" dirty="0">
                <a:solidFill>
                  <a:schemeClr val="tx1"/>
                </a:solidFill>
                <a:effectLst/>
                <a:latin typeface="+mn-lt"/>
                <a:ea typeface="+mn-ea"/>
                <a:cs typeface="+mn-cs"/>
              </a:rPr>
              <a:t>) among other things stipulates that the competent professional body shall develop a Statement on the evaluation of the impact of regulations and conduct consultations with the interested public (for the duration of at least 30 days, and in emergency cases a minimum of 15 days), pursuant to the special regulations that govern the right of access to information. For example, consultations with the interested public are conducted by the Ministry of Finance through their website (</a:t>
            </a:r>
            <a:r>
              <a:rPr lang="en-GB" sz="1200" u="sng" kern="1200" dirty="0">
                <a:solidFill>
                  <a:schemeClr val="tx1"/>
                </a:solidFill>
                <a:effectLst/>
                <a:latin typeface="+mn-lt"/>
                <a:ea typeface="+mn-ea"/>
                <a:cs typeface="+mn-cs"/>
                <a:hlinkClick r:id="rId4"/>
              </a:rPr>
              <a:t>http://www.mfin.hr/hr/savjetovanje-s-javnoscu</a:t>
            </a:r>
            <a:r>
              <a:rPr lang="en-GB" sz="1200" kern="1200" dirty="0">
                <a:solidFill>
                  <a:schemeClr val="tx1"/>
                </a:solidFill>
                <a:effectLst/>
                <a:latin typeface="+mn-lt"/>
                <a:ea typeface="+mn-ea"/>
                <a:cs typeface="+mn-cs"/>
              </a:rPr>
              <a:t>). The procedure of evaluating the impact of regulations ensures that the legislative procedure is open and transparent by including the interested public in the drafting of regulations, establishes possible barriers to the business of entrepreneurs and the status of citizens, and encourages cooperation and </a:t>
            </a:r>
            <a:r>
              <a:rPr lang="en-GB" sz="1200" kern="1200" dirty="0" err="1">
                <a:solidFill>
                  <a:schemeClr val="tx1"/>
                </a:solidFill>
                <a:effectLst/>
                <a:latin typeface="+mn-lt"/>
                <a:ea typeface="+mn-ea"/>
                <a:cs typeface="+mn-cs"/>
              </a:rPr>
              <a:t>interministerial</a:t>
            </a:r>
            <a:r>
              <a:rPr lang="en-GB" sz="1200" kern="1200" dirty="0">
                <a:solidFill>
                  <a:schemeClr val="tx1"/>
                </a:solidFill>
                <a:effectLst/>
                <a:latin typeface="+mn-lt"/>
                <a:ea typeface="+mn-ea"/>
                <a:cs typeface="+mn-cs"/>
              </a:rPr>
              <a:t> coordination of central government bodies in the procedure of drafting laws. </a:t>
            </a:r>
          </a:p>
          <a:p>
            <a:pPr marL="342900" marR="0" lvl="0" indent="-342900" algn="just" defTabSz="914400" rtl="0" eaLnBrk="1" fontAlgn="auto" latinLnBrk="0" hangingPunct="1">
              <a:lnSpc>
                <a:spcPct val="100000"/>
              </a:lnSpc>
              <a:spcBef>
                <a:spcPct val="30000"/>
              </a:spcBef>
              <a:spcAft>
                <a:spcPts val="0"/>
              </a:spcAft>
              <a:buClrTx/>
              <a:buSzTx/>
              <a:buFont typeface="Arial"/>
              <a:buChar char="•"/>
              <a:tabLst/>
              <a:defRPr/>
            </a:pPr>
            <a:endParaRPr lang="en-GB" sz="1200" kern="1200" dirty="0">
              <a:solidFill>
                <a:schemeClr val="tx1"/>
              </a:solidFill>
              <a:effectLst/>
              <a:latin typeface="+mn-lt"/>
              <a:ea typeface="+mn-ea"/>
              <a:cs typeface="+mn-cs"/>
            </a:endParaRPr>
          </a:p>
          <a:p>
            <a:pPr marL="342900" marR="0" lvl="0" indent="-342900" algn="just" defTabSz="914400" rtl="0" eaLnBrk="1" fontAlgn="auto" latinLnBrk="0" hangingPunct="1">
              <a:lnSpc>
                <a:spcPct val="100000"/>
              </a:lnSpc>
              <a:spcBef>
                <a:spcPct val="30000"/>
              </a:spcBef>
              <a:spcAft>
                <a:spcPts val="0"/>
              </a:spcAft>
              <a:buClrTx/>
              <a:buSzTx/>
              <a:buFont typeface="Arial"/>
              <a:buChar char="•"/>
              <a:tabLst/>
              <a:defRPr/>
            </a:pPr>
            <a:endParaRPr lang="en-US" sz="1200" kern="1200" dirty="0">
              <a:solidFill>
                <a:schemeClr val="tx1"/>
              </a:solidFill>
              <a:effectLst/>
              <a:latin typeface="+mn-lt"/>
              <a:ea typeface="+mn-ea"/>
              <a:cs typeface="+mn-cs"/>
            </a:endParaRPr>
          </a:p>
          <a:p>
            <a:pPr marL="342900" indent="-342900" algn="just" fontAlgn="auto">
              <a:spcAft>
                <a:spcPts val="0"/>
              </a:spcAft>
              <a:buFont typeface="Arial"/>
              <a:buChar char="•"/>
              <a:defRPr/>
            </a:pPr>
            <a:endParaRPr lang="en-US" sz="2200" dirty="0">
              <a:solidFill>
                <a:schemeClr val="tx1"/>
              </a:solidFill>
            </a:endParaRPr>
          </a:p>
        </p:txBody>
      </p:sp>
      <p:sp>
        <p:nvSpPr>
          <p:cNvPr id="16387"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14C88DE2-B501-4DB1-B8EA-01C094CFBE09}" type="slidenum">
              <a:rPr lang="en-US"/>
              <a:pPr fontAlgn="base">
                <a:spcBef>
                  <a:spcPct val="0"/>
                </a:spcBef>
                <a:spcAft>
                  <a:spcPct val="0"/>
                </a:spcAft>
              </a:pPr>
              <a:t>30</a:t>
            </a:fld>
            <a:endParaRPr lang="en-US"/>
          </a:p>
        </p:txBody>
      </p:sp>
    </p:spTree>
    <p:extLst>
      <p:ext uri="{BB962C8B-B14F-4D97-AF65-F5344CB8AC3E}">
        <p14:creationId xmlns:p14="http://schemas.microsoft.com/office/powerpoint/2010/main" val="2997962112"/>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Slide Image Placeholder 1"/>
          <p:cNvSpPr>
            <a:spLocks noGrp="1" noRot="1" noChangeAspect="1"/>
          </p:cNvSpPr>
          <p:nvPr>
            <p:ph type="sldImg"/>
          </p:nvPr>
        </p:nvSpPr>
        <p:spPr bwMode="auto">
          <a:xfrm>
            <a:off x="952500" y="685800"/>
            <a:ext cx="4953000" cy="3429000"/>
          </a:xfrm>
          <a:noFill/>
          <a:ln>
            <a:solidFill>
              <a:srgbClr val="000000"/>
            </a:solidFill>
            <a:miter lim="800000"/>
            <a:headEnd/>
            <a:tailEnd/>
          </a:ln>
        </p:spPr>
      </p:sp>
      <p:sp>
        <p:nvSpPr>
          <p:cNvPr id="16386" name="Notes Placeholder 2"/>
          <p:cNvSpPr>
            <a:spLocks noGrp="1"/>
          </p:cNvSpPr>
          <p:nvPr>
            <p:ph type="body" idx="1"/>
          </p:nvPr>
        </p:nvSpPr>
        <p:spPr bwMode="auto">
          <a:noFill/>
        </p:spPr>
        <p:txBody>
          <a:bodyPr wrap="square" numCol="1" anchor="t" anchorCtr="0" compatLnSpc="1">
            <a:prstTxWarp prst="textNoShape">
              <a:avLst/>
            </a:prstTxWarp>
            <a:normAutofit fontScale="85000" lnSpcReduction="10000"/>
          </a:bodyPr>
          <a:lstStyle/>
          <a:p>
            <a:pPr marL="342900" marR="0" lvl="0" indent="-342900" algn="just" defTabSz="914400" rtl="0" eaLnBrk="1" fontAlgn="auto" latinLnBrk="0" hangingPunct="1">
              <a:lnSpc>
                <a:spcPct val="100000"/>
              </a:lnSpc>
              <a:spcBef>
                <a:spcPct val="30000"/>
              </a:spcBef>
              <a:spcAft>
                <a:spcPts val="0"/>
              </a:spcAft>
              <a:buClrTx/>
              <a:buSzTx/>
              <a:buFont typeface="Arial"/>
              <a:buChar char="•"/>
              <a:tabLst/>
              <a:defRPr/>
            </a:pPr>
            <a:r>
              <a:rPr lang="en-GB" sz="1200" b="1" kern="1200" dirty="0">
                <a:solidFill>
                  <a:schemeClr val="tx1"/>
                </a:solidFill>
                <a:effectLst/>
                <a:latin typeface="+mn-lt"/>
                <a:ea typeface="+mn-ea"/>
                <a:cs typeface="+mn-cs"/>
              </a:rPr>
              <a:t>The Act on the Right of Access to Information</a:t>
            </a:r>
            <a:r>
              <a:rPr lang="en-GB" sz="1200" kern="1200" dirty="0">
                <a:solidFill>
                  <a:schemeClr val="tx1"/>
                </a:solidFill>
                <a:effectLst/>
                <a:latin typeface="+mn-lt"/>
                <a:ea typeface="+mn-ea"/>
                <a:cs typeface="+mn-cs"/>
              </a:rPr>
              <a:t> (Official Gazette no. </a:t>
            </a:r>
            <a:r>
              <a:rPr lang="en-GB" sz="1200" u="sng" kern="1200" dirty="0">
                <a:solidFill>
                  <a:schemeClr val="tx1"/>
                </a:solidFill>
                <a:effectLst/>
                <a:latin typeface="+mn-lt"/>
                <a:ea typeface="+mn-ea"/>
                <a:cs typeface="+mn-cs"/>
              </a:rPr>
              <a:t>25/13 and 85/15</a:t>
            </a:r>
            <a:r>
              <a:rPr lang="en-GB" sz="1200" kern="1200" dirty="0">
                <a:solidFill>
                  <a:schemeClr val="tx1"/>
                </a:solidFill>
                <a:effectLst/>
                <a:latin typeface="+mn-lt"/>
                <a:ea typeface="+mn-ea"/>
                <a:cs typeface="+mn-cs"/>
              </a:rPr>
              <a:t>) stipulates, among other things, the right to access and reuse the information owned by the public authorities, the limitations, the procedure and way of achieving and facilitating access to and reuse of information. In order to keep the public informed, public authorities competent for drafting acts and by-laws are obliged to publish on their website their annual plan of normative activities and consultation plan for drafts of acts and other regulations related to their area of work. Public consultations with the interested public usually last around 30 days. Public authorities are obliged to inform the interested public via their website on the accepted and reject proposals and comments, after the public consultations have ended. They should also publish the report on the conducted consultations with the interested public which is submitted to the Government of the Republic of Croatia. </a:t>
            </a:r>
            <a:r>
              <a:rPr lang="en-GB" sz="1200" b="1" kern="1200" dirty="0">
                <a:solidFill>
                  <a:schemeClr val="tx1"/>
                </a:solidFill>
                <a:effectLst/>
                <a:latin typeface="+mn-lt"/>
                <a:ea typeface="+mn-ea"/>
                <a:cs typeface="+mn-cs"/>
              </a:rPr>
              <a:t>The aforementioned is also applied to the local and regional self-government units. The ultimate objective is to facilitate the interaction with citizens and representatives of the interested public in the democratic process and encourage a more active participation of citizens in the public life.</a:t>
            </a:r>
          </a:p>
          <a:p>
            <a:pPr marL="342900" marR="0" lvl="0" indent="-342900" algn="just" defTabSz="914400" rtl="0" eaLnBrk="1" fontAlgn="auto" latinLnBrk="0" hangingPunct="1">
              <a:lnSpc>
                <a:spcPct val="100000"/>
              </a:lnSpc>
              <a:spcBef>
                <a:spcPct val="30000"/>
              </a:spcBef>
              <a:spcAft>
                <a:spcPts val="0"/>
              </a:spcAft>
              <a:buClrTx/>
              <a:buSzTx/>
              <a:buFont typeface="Arial"/>
              <a:buChar char="•"/>
              <a:tabLst/>
              <a:defRPr/>
            </a:pPr>
            <a:endParaRPr lang="en-GB" sz="1200" b="1" kern="1200" dirty="0">
              <a:solidFill>
                <a:schemeClr val="tx1"/>
              </a:solidFill>
              <a:effectLst/>
              <a:latin typeface="+mn-lt"/>
              <a:ea typeface="+mn-ea"/>
              <a:cs typeface="+mn-cs"/>
            </a:endParaRPr>
          </a:p>
          <a:p>
            <a:pPr marL="342900" marR="0" lvl="0" indent="-342900" algn="just" defTabSz="914400" rtl="0" eaLnBrk="1" fontAlgn="auto" latinLnBrk="0" hangingPunct="1">
              <a:lnSpc>
                <a:spcPct val="100000"/>
              </a:lnSpc>
              <a:spcBef>
                <a:spcPct val="30000"/>
              </a:spcBef>
              <a:spcAft>
                <a:spcPts val="0"/>
              </a:spcAft>
              <a:buClrTx/>
              <a:buSzTx/>
              <a:buFont typeface="Arial"/>
              <a:buChar char="•"/>
              <a:tabLst/>
              <a:defRPr/>
            </a:pPr>
            <a:r>
              <a:rPr lang="en-GB" sz="1200" b="1" kern="1200" dirty="0">
                <a:solidFill>
                  <a:schemeClr val="tx1"/>
                </a:solidFill>
                <a:effectLst/>
                <a:latin typeface="+mn-lt"/>
                <a:ea typeface="+mn-ea"/>
                <a:cs typeface="+mn-cs"/>
              </a:rPr>
              <a:t>The Act on the Evaluation of the Impact of Regulations </a:t>
            </a:r>
            <a:r>
              <a:rPr lang="en-GB" sz="1200" kern="1200" dirty="0">
                <a:solidFill>
                  <a:schemeClr val="tx1"/>
                </a:solidFill>
                <a:effectLst/>
                <a:latin typeface="+mn-lt"/>
                <a:ea typeface="+mn-ea"/>
                <a:cs typeface="+mn-cs"/>
              </a:rPr>
              <a:t>(Official Gazette no. </a:t>
            </a:r>
            <a:r>
              <a:rPr lang="en-GB" sz="1200" u="sng" kern="1200" dirty="0">
                <a:solidFill>
                  <a:schemeClr val="tx1"/>
                </a:solidFill>
                <a:effectLst/>
                <a:latin typeface="+mn-lt"/>
                <a:ea typeface="+mn-ea"/>
                <a:cs typeface="+mn-cs"/>
                <a:hlinkClick r:id="rId3"/>
              </a:rPr>
              <a:t>44/17</a:t>
            </a:r>
            <a:r>
              <a:rPr lang="en-GB" sz="1200" kern="1200" dirty="0">
                <a:solidFill>
                  <a:schemeClr val="tx1"/>
                </a:solidFill>
                <a:effectLst/>
                <a:latin typeface="+mn-lt"/>
                <a:ea typeface="+mn-ea"/>
                <a:cs typeface="+mn-cs"/>
              </a:rPr>
              <a:t>) among other things stipulates that the competent professional body shall develop a Statement on the evaluation of the impact of regulations and conduct consultations with the interested public (for the duration of at least 30 days, and in emergency cases a minimum of 15 days), pursuant to the special regulations that govern the right of access to information. For example, consultations with the interested public are conducted by the Ministry of Finance through their website (</a:t>
            </a:r>
            <a:r>
              <a:rPr lang="en-GB" sz="1200" u="sng" kern="1200" dirty="0">
                <a:solidFill>
                  <a:schemeClr val="tx1"/>
                </a:solidFill>
                <a:effectLst/>
                <a:latin typeface="+mn-lt"/>
                <a:ea typeface="+mn-ea"/>
                <a:cs typeface="+mn-cs"/>
                <a:hlinkClick r:id="rId4"/>
              </a:rPr>
              <a:t>http://www.mfin.hr/hr/savjetovanje-s-javnoscu</a:t>
            </a:r>
            <a:r>
              <a:rPr lang="en-GB" sz="1200" kern="1200" dirty="0">
                <a:solidFill>
                  <a:schemeClr val="tx1"/>
                </a:solidFill>
                <a:effectLst/>
                <a:latin typeface="+mn-lt"/>
                <a:ea typeface="+mn-ea"/>
                <a:cs typeface="+mn-cs"/>
              </a:rPr>
              <a:t>). The procedure of evaluating the impact of regulations ensures that the legislative procedure is open and transparent by including the interested public in the drafting of regulations, establishes possible barriers to the business of entrepreneurs and the status of citizens, and encourages cooperation and </a:t>
            </a:r>
            <a:r>
              <a:rPr lang="en-GB" sz="1200" kern="1200" dirty="0" err="1">
                <a:solidFill>
                  <a:schemeClr val="tx1"/>
                </a:solidFill>
                <a:effectLst/>
                <a:latin typeface="+mn-lt"/>
                <a:ea typeface="+mn-ea"/>
                <a:cs typeface="+mn-cs"/>
              </a:rPr>
              <a:t>interministerial</a:t>
            </a:r>
            <a:r>
              <a:rPr lang="en-GB" sz="1200" kern="1200" dirty="0">
                <a:solidFill>
                  <a:schemeClr val="tx1"/>
                </a:solidFill>
                <a:effectLst/>
                <a:latin typeface="+mn-lt"/>
                <a:ea typeface="+mn-ea"/>
                <a:cs typeface="+mn-cs"/>
              </a:rPr>
              <a:t> coordination of central government bodies in the procedure of drafting laws. </a:t>
            </a:r>
          </a:p>
          <a:p>
            <a:pPr marL="342900" marR="0" lvl="0" indent="-342900" algn="just" defTabSz="914400" rtl="0" eaLnBrk="1" fontAlgn="auto" latinLnBrk="0" hangingPunct="1">
              <a:lnSpc>
                <a:spcPct val="100000"/>
              </a:lnSpc>
              <a:spcBef>
                <a:spcPct val="30000"/>
              </a:spcBef>
              <a:spcAft>
                <a:spcPts val="0"/>
              </a:spcAft>
              <a:buClrTx/>
              <a:buSzTx/>
              <a:buFont typeface="Arial"/>
              <a:buChar char="•"/>
              <a:tabLst/>
              <a:defRPr/>
            </a:pPr>
            <a:endParaRPr lang="en-GB" sz="1200" kern="1200" dirty="0">
              <a:solidFill>
                <a:schemeClr val="tx1"/>
              </a:solidFill>
              <a:effectLst/>
              <a:latin typeface="+mn-lt"/>
              <a:ea typeface="+mn-ea"/>
              <a:cs typeface="+mn-cs"/>
            </a:endParaRPr>
          </a:p>
          <a:p>
            <a:pPr marL="342900" marR="0" lvl="0" indent="-342900" algn="just" defTabSz="914400" rtl="0" eaLnBrk="1" fontAlgn="auto" latinLnBrk="0" hangingPunct="1">
              <a:lnSpc>
                <a:spcPct val="100000"/>
              </a:lnSpc>
              <a:spcBef>
                <a:spcPct val="30000"/>
              </a:spcBef>
              <a:spcAft>
                <a:spcPts val="0"/>
              </a:spcAft>
              <a:buClrTx/>
              <a:buSzTx/>
              <a:buFont typeface="Arial"/>
              <a:buChar char="•"/>
              <a:tabLst/>
              <a:defRPr/>
            </a:pPr>
            <a:endParaRPr lang="en-US" sz="1200" kern="1200" dirty="0">
              <a:solidFill>
                <a:schemeClr val="tx1"/>
              </a:solidFill>
              <a:effectLst/>
              <a:latin typeface="+mn-lt"/>
              <a:ea typeface="+mn-ea"/>
              <a:cs typeface="+mn-cs"/>
            </a:endParaRPr>
          </a:p>
          <a:p>
            <a:pPr marL="342900" indent="-342900" algn="just" fontAlgn="auto">
              <a:spcAft>
                <a:spcPts val="0"/>
              </a:spcAft>
              <a:buFont typeface="Arial"/>
              <a:buChar char="•"/>
              <a:defRPr/>
            </a:pPr>
            <a:endParaRPr lang="en-US" sz="2200" dirty="0">
              <a:solidFill>
                <a:schemeClr val="tx1"/>
              </a:solidFill>
            </a:endParaRPr>
          </a:p>
        </p:txBody>
      </p:sp>
      <p:sp>
        <p:nvSpPr>
          <p:cNvPr id="16387"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14C88DE2-B501-4DB1-B8EA-01C094CFBE09}" type="slidenum">
              <a:rPr lang="en-US"/>
              <a:pPr fontAlgn="base">
                <a:spcBef>
                  <a:spcPct val="0"/>
                </a:spcBef>
                <a:spcAft>
                  <a:spcPct val="0"/>
                </a:spcAft>
              </a:pPr>
              <a:t>31</a:t>
            </a:fld>
            <a:endParaRPr lang="en-US"/>
          </a:p>
        </p:txBody>
      </p:sp>
    </p:spTree>
    <p:extLst>
      <p:ext uri="{BB962C8B-B14F-4D97-AF65-F5344CB8AC3E}">
        <p14:creationId xmlns:p14="http://schemas.microsoft.com/office/powerpoint/2010/main" val="3844962588"/>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Slide Image Placeholder 1"/>
          <p:cNvSpPr>
            <a:spLocks noGrp="1" noRot="1" noChangeAspect="1"/>
          </p:cNvSpPr>
          <p:nvPr>
            <p:ph type="sldImg"/>
          </p:nvPr>
        </p:nvSpPr>
        <p:spPr bwMode="auto">
          <a:xfrm>
            <a:off x="952500" y="685800"/>
            <a:ext cx="4953000" cy="3429000"/>
          </a:xfrm>
          <a:noFill/>
          <a:ln>
            <a:solidFill>
              <a:srgbClr val="000000"/>
            </a:solidFill>
            <a:miter lim="800000"/>
            <a:headEnd/>
            <a:tailEnd/>
          </a:ln>
        </p:spPr>
      </p:sp>
      <p:sp>
        <p:nvSpPr>
          <p:cNvPr id="16386" name="Notes Placeholder 2"/>
          <p:cNvSpPr>
            <a:spLocks noGrp="1"/>
          </p:cNvSpPr>
          <p:nvPr>
            <p:ph type="body" idx="1"/>
          </p:nvPr>
        </p:nvSpPr>
        <p:spPr bwMode="auto">
          <a:noFill/>
        </p:spPr>
        <p:txBody>
          <a:bodyPr wrap="square" numCol="1" anchor="t" anchorCtr="0" compatLnSpc="1">
            <a:prstTxWarp prst="textNoShape">
              <a:avLst/>
            </a:prstTxWarp>
            <a:normAutofit fontScale="85000" lnSpcReduction="10000"/>
          </a:bodyPr>
          <a:lstStyle/>
          <a:p>
            <a:pPr marL="342900" marR="0" lvl="0" indent="-342900" algn="just" defTabSz="914400" rtl="0" eaLnBrk="1" fontAlgn="auto" latinLnBrk="0" hangingPunct="1">
              <a:lnSpc>
                <a:spcPct val="100000"/>
              </a:lnSpc>
              <a:spcBef>
                <a:spcPct val="30000"/>
              </a:spcBef>
              <a:spcAft>
                <a:spcPts val="0"/>
              </a:spcAft>
              <a:buClrTx/>
              <a:buSzTx/>
              <a:buFont typeface="Arial"/>
              <a:buChar char="•"/>
              <a:tabLst/>
              <a:defRPr/>
            </a:pPr>
            <a:r>
              <a:rPr lang="en-GB" sz="1200" b="1" kern="1200" dirty="0">
                <a:solidFill>
                  <a:schemeClr val="tx1"/>
                </a:solidFill>
                <a:effectLst/>
                <a:latin typeface="+mn-lt"/>
                <a:ea typeface="+mn-ea"/>
                <a:cs typeface="+mn-cs"/>
              </a:rPr>
              <a:t>The Act on the Right of Access to Information</a:t>
            </a:r>
            <a:r>
              <a:rPr lang="en-GB" sz="1200" kern="1200" dirty="0">
                <a:solidFill>
                  <a:schemeClr val="tx1"/>
                </a:solidFill>
                <a:effectLst/>
                <a:latin typeface="+mn-lt"/>
                <a:ea typeface="+mn-ea"/>
                <a:cs typeface="+mn-cs"/>
              </a:rPr>
              <a:t> (Official Gazette no. </a:t>
            </a:r>
            <a:r>
              <a:rPr lang="en-GB" sz="1200" u="sng" kern="1200" dirty="0">
                <a:solidFill>
                  <a:schemeClr val="tx1"/>
                </a:solidFill>
                <a:effectLst/>
                <a:latin typeface="+mn-lt"/>
                <a:ea typeface="+mn-ea"/>
                <a:cs typeface="+mn-cs"/>
              </a:rPr>
              <a:t>25/13 and 85/15</a:t>
            </a:r>
            <a:r>
              <a:rPr lang="en-GB" sz="1200" kern="1200" dirty="0">
                <a:solidFill>
                  <a:schemeClr val="tx1"/>
                </a:solidFill>
                <a:effectLst/>
                <a:latin typeface="+mn-lt"/>
                <a:ea typeface="+mn-ea"/>
                <a:cs typeface="+mn-cs"/>
              </a:rPr>
              <a:t>) stipulates, among other things, the right to access and reuse the information owned by the public authorities, the limitations, the procedure and way of achieving and facilitating access to and reuse of information. In order to keep the public informed, public authorities competent for drafting acts and by-laws are obliged to publish on their website their annual plan of normative activities and consultation plan for drafts of acts and other regulations related to their area of work. Public consultations with the interested public usually last around 30 days. Public authorities are obliged to inform the interested public via their website on the accepted and reject proposals and comments, after the public consultations have ended. They should also publish the report on the conducted consultations with the interested public which is submitted to the Government of the Republic of Croatia. </a:t>
            </a:r>
            <a:r>
              <a:rPr lang="en-GB" sz="1200" b="1" kern="1200" dirty="0">
                <a:solidFill>
                  <a:schemeClr val="tx1"/>
                </a:solidFill>
                <a:effectLst/>
                <a:latin typeface="+mn-lt"/>
                <a:ea typeface="+mn-ea"/>
                <a:cs typeface="+mn-cs"/>
              </a:rPr>
              <a:t>The aforementioned is also applied to the local and regional self-government units. The ultimate objective is to facilitate the interaction with citizens and representatives of the interested public in the democratic process and encourage a more active participation of citizens in the public life.</a:t>
            </a:r>
          </a:p>
          <a:p>
            <a:pPr marL="342900" marR="0" lvl="0" indent="-342900" algn="just" defTabSz="914400" rtl="0" eaLnBrk="1" fontAlgn="auto" latinLnBrk="0" hangingPunct="1">
              <a:lnSpc>
                <a:spcPct val="100000"/>
              </a:lnSpc>
              <a:spcBef>
                <a:spcPct val="30000"/>
              </a:spcBef>
              <a:spcAft>
                <a:spcPts val="0"/>
              </a:spcAft>
              <a:buClrTx/>
              <a:buSzTx/>
              <a:buFont typeface="Arial"/>
              <a:buChar char="•"/>
              <a:tabLst/>
              <a:defRPr/>
            </a:pPr>
            <a:endParaRPr lang="en-GB" sz="1200" b="1" kern="1200" dirty="0">
              <a:solidFill>
                <a:schemeClr val="tx1"/>
              </a:solidFill>
              <a:effectLst/>
              <a:latin typeface="+mn-lt"/>
              <a:ea typeface="+mn-ea"/>
              <a:cs typeface="+mn-cs"/>
            </a:endParaRPr>
          </a:p>
          <a:p>
            <a:pPr marL="342900" marR="0" lvl="0" indent="-342900" algn="just" defTabSz="914400" rtl="0" eaLnBrk="1" fontAlgn="auto" latinLnBrk="0" hangingPunct="1">
              <a:lnSpc>
                <a:spcPct val="100000"/>
              </a:lnSpc>
              <a:spcBef>
                <a:spcPct val="30000"/>
              </a:spcBef>
              <a:spcAft>
                <a:spcPts val="0"/>
              </a:spcAft>
              <a:buClrTx/>
              <a:buSzTx/>
              <a:buFont typeface="Arial"/>
              <a:buChar char="•"/>
              <a:tabLst/>
              <a:defRPr/>
            </a:pPr>
            <a:r>
              <a:rPr lang="en-GB" sz="1200" b="1" kern="1200" dirty="0">
                <a:solidFill>
                  <a:schemeClr val="tx1"/>
                </a:solidFill>
                <a:effectLst/>
                <a:latin typeface="+mn-lt"/>
                <a:ea typeface="+mn-ea"/>
                <a:cs typeface="+mn-cs"/>
              </a:rPr>
              <a:t>The Act on the Evaluation of the Impact of Regulations </a:t>
            </a:r>
            <a:r>
              <a:rPr lang="en-GB" sz="1200" kern="1200" dirty="0">
                <a:solidFill>
                  <a:schemeClr val="tx1"/>
                </a:solidFill>
                <a:effectLst/>
                <a:latin typeface="+mn-lt"/>
                <a:ea typeface="+mn-ea"/>
                <a:cs typeface="+mn-cs"/>
              </a:rPr>
              <a:t>(Official Gazette no. </a:t>
            </a:r>
            <a:r>
              <a:rPr lang="en-GB" sz="1200" u="sng" kern="1200" dirty="0">
                <a:solidFill>
                  <a:schemeClr val="tx1"/>
                </a:solidFill>
                <a:effectLst/>
                <a:latin typeface="+mn-lt"/>
                <a:ea typeface="+mn-ea"/>
                <a:cs typeface="+mn-cs"/>
                <a:hlinkClick r:id="rId3"/>
              </a:rPr>
              <a:t>44/17</a:t>
            </a:r>
            <a:r>
              <a:rPr lang="en-GB" sz="1200" kern="1200" dirty="0">
                <a:solidFill>
                  <a:schemeClr val="tx1"/>
                </a:solidFill>
                <a:effectLst/>
                <a:latin typeface="+mn-lt"/>
                <a:ea typeface="+mn-ea"/>
                <a:cs typeface="+mn-cs"/>
              </a:rPr>
              <a:t>) among other things stipulates that the competent professional body shall develop a Statement on the evaluation of the impact of regulations and conduct consultations with the interested public (for the duration of at least 30 days, and in emergency cases a minimum of 15 days), pursuant to the special regulations that govern the right of access to information. For example, consultations with the interested public are conducted by the Ministry of Finance through their website (</a:t>
            </a:r>
            <a:r>
              <a:rPr lang="en-GB" sz="1200" u="sng" kern="1200" dirty="0">
                <a:solidFill>
                  <a:schemeClr val="tx1"/>
                </a:solidFill>
                <a:effectLst/>
                <a:latin typeface="+mn-lt"/>
                <a:ea typeface="+mn-ea"/>
                <a:cs typeface="+mn-cs"/>
                <a:hlinkClick r:id="rId4"/>
              </a:rPr>
              <a:t>http://www.mfin.hr/hr/savjetovanje-s-javnoscu</a:t>
            </a:r>
            <a:r>
              <a:rPr lang="en-GB" sz="1200" kern="1200" dirty="0">
                <a:solidFill>
                  <a:schemeClr val="tx1"/>
                </a:solidFill>
                <a:effectLst/>
                <a:latin typeface="+mn-lt"/>
                <a:ea typeface="+mn-ea"/>
                <a:cs typeface="+mn-cs"/>
              </a:rPr>
              <a:t>). The procedure of evaluating the impact of regulations ensures that the legislative procedure is open and transparent by including the interested public in the drafting of regulations, establishes possible barriers to the business of entrepreneurs and the status of citizens, and encourages cooperation and </a:t>
            </a:r>
            <a:r>
              <a:rPr lang="en-GB" sz="1200" kern="1200" dirty="0" err="1">
                <a:solidFill>
                  <a:schemeClr val="tx1"/>
                </a:solidFill>
                <a:effectLst/>
                <a:latin typeface="+mn-lt"/>
                <a:ea typeface="+mn-ea"/>
                <a:cs typeface="+mn-cs"/>
              </a:rPr>
              <a:t>interministerial</a:t>
            </a:r>
            <a:r>
              <a:rPr lang="en-GB" sz="1200" kern="1200" dirty="0">
                <a:solidFill>
                  <a:schemeClr val="tx1"/>
                </a:solidFill>
                <a:effectLst/>
                <a:latin typeface="+mn-lt"/>
                <a:ea typeface="+mn-ea"/>
                <a:cs typeface="+mn-cs"/>
              </a:rPr>
              <a:t> coordination of central government bodies in the procedure of drafting laws. </a:t>
            </a:r>
          </a:p>
          <a:p>
            <a:pPr marL="342900" marR="0" lvl="0" indent="-342900" algn="just" defTabSz="914400" rtl="0" eaLnBrk="1" fontAlgn="auto" latinLnBrk="0" hangingPunct="1">
              <a:lnSpc>
                <a:spcPct val="100000"/>
              </a:lnSpc>
              <a:spcBef>
                <a:spcPct val="30000"/>
              </a:spcBef>
              <a:spcAft>
                <a:spcPts val="0"/>
              </a:spcAft>
              <a:buClrTx/>
              <a:buSzTx/>
              <a:buFont typeface="Arial"/>
              <a:buChar char="•"/>
              <a:tabLst/>
              <a:defRPr/>
            </a:pPr>
            <a:endParaRPr lang="en-GB" sz="1200" kern="1200" dirty="0">
              <a:solidFill>
                <a:schemeClr val="tx1"/>
              </a:solidFill>
              <a:effectLst/>
              <a:latin typeface="+mn-lt"/>
              <a:ea typeface="+mn-ea"/>
              <a:cs typeface="+mn-cs"/>
            </a:endParaRPr>
          </a:p>
          <a:p>
            <a:pPr marL="342900" marR="0" lvl="0" indent="-342900" algn="just" defTabSz="914400" rtl="0" eaLnBrk="1" fontAlgn="auto" latinLnBrk="0" hangingPunct="1">
              <a:lnSpc>
                <a:spcPct val="100000"/>
              </a:lnSpc>
              <a:spcBef>
                <a:spcPct val="30000"/>
              </a:spcBef>
              <a:spcAft>
                <a:spcPts val="0"/>
              </a:spcAft>
              <a:buClrTx/>
              <a:buSzTx/>
              <a:buFont typeface="Arial"/>
              <a:buChar char="•"/>
              <a:tabLst/>
              <a:defRPr/>
            </a:pPr>
            <a:endParaRPr lang="en-US" sz="1200" kern="1200" dirty="0">
              <a:solidFill>
                <a:schemeClr val="tx1"/>
              </a:solidFill>
              <a:effectLst/>
              <a:latin typeface="+mn-lt"/>
              <a:ea typeface="+mn-ea"/>
              <a:cs typeface="+mn-cs"/>
            </a:endParaRPr>
          </a:p>
          <a:p>
            <a:pPr marL="342900" indent="-342900" algn="just" fontAlgn="auto">
              <a:spcAft>
                <a:spcPts val="0"/>
              </a:spcAft>
              <a:buFont typeface="Arial"/>
              <a:buChar char="•"/>
              <a:defRPr/>
            </a:pPr>
            <a:endParaRPr lang="en-US" sz="2200" dirty="0">
              <a:solidFill>
                <a:schemeClr val="tx1"/>
              </a:solidFill>
            </a:endParaRPr>
          </a:p>
        </p:txBody>
      </p:sp>
      <p:sp>
        <p:nvSpPr>
          <p:cNvPr id="16387"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14C88DE2-B501-4DB1-B8EA-01C094CFBE09}" type="slidenum">
              <a:rPr lang="en-US"/>
              <a:pPr fontAlgn="base">
                <a:spcBef>
                  <a:spcPct val="0"/>
                </a:spcBef>
                <a:spcAft>
                  <a:spcPct val="0"/>
                </a:spcAft>
              </a:pPr>
              <a:t>32</a:t>
            </a:fld>
            <a:endParaRPr lang="en-US"/>
          </a:p>
        </p:txBody>
      </p:sp>
    </p:spTree>
    <p:extLst>
      <p:ext uri="{BB962C8B-B14F-4D97-AF65-F5344CB8AC3E}">
        <p14:creationId xmlns:p14="http://schemas.microsoft.com/office/powerpoint/2010/main" val="2695694559"/>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Slide Image Placeholder 1"/>
          <p:cNvSpPr>
            <a:spLocks noGrp="1" noRot="1" noChangeAspect="1"/>
          </p:cNvSpPr>
          <p:nvPr>
            <p:ph type="sldImg"/>
          </p:nvPr>
        </p:nvSpPr>
        <p:spPr bwMode="auto">
          <a:xfrm>
            <a:off x="952500" y="685800"/>
            <a:ext cx="4953000" cy="3429000"/>
          </a:xfrm>
          <a:noFill/>
          <a:ln>
            <a:solidFill>
              <a:srgbClr val="000000"/>
            </a:solidFill>
            <a:miter lim="800000"/>
            <a:headEnd/>
            <a:tailEnd/>
          </a:ln>
        </p:spPr>
      </p:sp>
      <p:sp>
        <p:nvSpPr>
          <p:cNvPr id="16386" name="Notes Placeholder 2"/>
          <p:cNvSpPr>
            <a:spLocks noGrp="1"/>
          </p:cNvSpPr>
          <p:nvPr>
            <p:ph type="body" idx="1"/>
          </p:nvPr>
        </p:nvSpPr>
        <p:spPr bwMode="auto">
          <a:noFill/>
        </p:spPr>
        <p:txBody>
          <a:bodyPr wrap="square" numCol="1" anchor="t" anchorCtr="0" compatLnSpc="1">
            <a:prstTxWarp prst="textNoShape">
              <a:avLst/>
            </a:prstTxWarp>
            <a:normAutofit fontScale="85000" lnSpcReduction="10000"/>
          </a:bodyPr>
          <a:lstStyle/>
          <a:p>
            <a:pPr marL="342900" marR="0" lvl="0" indent="-342900" algn="just" defTabSz="914400" rtl="0" eaLnBrk="1" fontAlgn="auto" latinLnBrk="0" hangingPunct="1">
              <a:lnSpc>
                <a:spcPct val="100000"/>
              </a:lnSpc>
              <a:spcBef>
                <a:spcPct val="30000"/>
              </a:spcBef>
              <a:spcAft>
                <a:spcPts val="0"/>
              </a:spcAft>
              <a:buClrTx/>
              <a:buSzTx/>
              <a:buFont typeface="Arial"/>
              <a:buChar char="•"/>
              <a:tabLst/>
              <a:defRPr/>
            </a:pPr>
            <a:r>
              <a:rPr lang="en-GB" sz="1200" b="1" kern="1200" dirty="0">
                <a:solidFill>
                  <a:schemeClr val="tx1"/>
                </a:solidFill>
                <a:effectLst/>
                <a:latin typeface="+mn-lt"/>
                <a:ea typeface="+mn-ea"/>
                <a:cs typeface="+mn-cs"/>
              </a:rPr>
              <a:t>The Act on the Right of Access to Information</a:t>
            </a:r>
            <a:r>
              <a:rPr lang="en-GB" sz="1200" kern="1200" dirty="0">
                <a:solidFill>
                  <a:schemeClr val="tx1"/>
                </a:solidFill>
                <a:effectLst/>
                <a:latin typeface="+mn-lt"/>
                <a:ea typeface="+mn-ea"/>
                <a:cs typeface="+mn-cs"/>
              </a:rPr>
              <a:t> (Official Gazette no. </a:t>
            </a:r>
            <a:r>
              <a:rPr lang="en-GB" sz="1200" u="sng" kern="1200" dirty="0">
                <a:solidFill>
                  <a:schemeClr val="tx1"/>
                </a:solidFill>
                <a:effectLst/>
                <a:latin typeface="+mn-lt"/>
                <a:ea typeface="+mn-ea"/>
                <a:cs typeface="+mn-cs"/>
              </a:rPr>
              <a:t>25/13 and 85/15</a:t>
            </a:r>
            <a:r>
              <a:rPr lang="en-GB" sz="1200" kern="1200" dirty="0">
                <a:solidFill>
                  <a:schemeClr val="tx1"/>
                </a:solidFill>
                <a:effectLst/>
                <a:latin typeface="+mn-lt"/>
                <a:ea typeface="+mn-ea"/>
                <a:cs typeface="+mn-cs"/>
              </a:rPr>
              <a:t>) stipulates, among other things, the right to access and reuse the information owned by the public authorities, the limitations, the procedure and way of achieving and facilitating access to and reuse of information. In order to keep the public informed, public authorities competent for drafting acts and by-laws are obliged to publish on their website their annual plan of normative activities and consultation plan for drafts of acts and other regulations related to their area of work. Public consultations with the interested public usually last around 30 days. Public authorities are obliged to inform the interested public via their website on the accepted and reject proposals and comments, after the public consultations have ended. They should also publish the report on the conducted consultations with the interested public which is submitted to the Government of the Republic of Croatia. </a:t>
            </a:r>
            <a:r>
              <a:rPr lang="en-GB" sz="1200" b="1" kern="1200" dirty="0">
                <a:solidFill>
                  <a:schemeClr val="tx1"/>
                </a:solidFill>
                <a:effectLst/>
                <a:latin typeface="+mn-lt"/>
                <a:ea typeface="+mn-ea"/>
                <a:cs typeface="+mn-cs"/>
              </a:rPr>
              <a:t>The aforementioned is also applied to the local and regional self-government units. The ultimate objective is to facilitate the interaction with citizens and representatives of the interested public in the democratic process and encourage a more active participation of citizens in the public life.</a:t>
            </a:r>
          </a:p>
          <a:p>
            <a:pPr marL="342900" marR="0" lvl="0" indent="-342900" algn="just" defTabSz="914400" rtl="0" eaLnBrk="1" fontAlgn="auto" latinLnBrk="0" hangingPunct="1">
              <a:lnSpc>
                <a:spcPct val="100000"/>
              </a:lnSpc>
              <a:spcBef>
                <a:spcPct val="30000"/>
              </a:spcBef>
              <a:spcAft>
                <a:spcPts val="0"/>
              </a:spcAft>
              <a:buClrTx/>
              <a:buSzTx/>
              <a:buFont typeface="Arial"/>
              <a:buChar char="•"/>
              <a:tabLst/>
              <a:defRPr/>
            </a:pPr>
            <a:endParaRPr lang="en-GB" sz="1200" b="1" kern="1200" dirty="0">
              <a:solidFill>
                <a:schemeClr val="tx1"/>
              </a:solidFill>
              <a:effectLst/>
              <a:latin typeface="+mn-lt"/>
              <a:ea typeface="+mn-ea"/>
              <a:cs typeface="+mn-cs"/>
            </a:endParaRPr>
          </a:p>
          <a:p>
            <a:pPr marL="342900" marR="0" lvl="0" indent="-342900" algn="just" defTabSz="914400" rtl="0" eaLnBrk="1" fontAlgn="auto" latinLnBrk="0" hangingPunct="1">
              <a:lnSpc>
                <a:spcPct val="100000"/>
              </a:lnSpc>
              <a:spcBef>
                <a:spcPct val="30000"/>
              </a:spcBef>
              <a:spcAft>
                <a:spcPts val="0"/>
              </a:spcAft>
              <a:buClrTx/>
              <a:buSzTx/>
              <a:buFont typeface="Arial"/>
              <a:buChar char="•"/>
              <a:tabLst/>
              <a:defRPr/>
            </a:pPr>
            <a:r>
              <a:rPr lang="en-GB" sz="1200" b="1" kern="1200" dirty="0">
                <a:solidFill>
                  <a:schemeClr val="tx1"/>
                </a:solidFill>
                <a:effectLst/>
                <a:latin typeface="+mn-lt"/>
                <a:ea typeface="+mn-ea"/>
                <a:cs typeface="+mn-cs"/>
              </a:rPr>
              <a:t>The Act on the Evaluation of the Impact of Regulations </a:t>
            </a:r>
            <a:r>
              <a:rPr lang="en-GB" sz="1200" kern="1200" dirty="0">
                <a:solidFill>
                  <a:schemeClr val="tx1"/>
                </a:solidFill>
                <a:effectLst/>
                <a:latin typeface="+mn-lt"/>
                <a:ea typeface="+mn-ea"/>
                <a:cs typeface="+mn-cs"/>
              </a:rPr>
              <a:t>(Official Gazette no. </a:t>
            </a:r>
            <a:r>
              <a:rPr lang="en-GB" sz="1200" u="sng" kern="1200" dirty="0">
                <a:solidFill>
                  <a:schemeClr val="tx1"/>
                </a:solidFill>
                <a:effectLst/>
                <a:latin typeface="+mn-lt"/>
                <a:ea typeface="+mn-ea"/>
                <a:cs typeface="+mn-cs"/>
                <a:hlinkClick r:id="rId3"/>
              </a:rPr>
              <a:t>44/17</a:t>
            </a:r>
            <a:r>
              <a:rPr lang="en-GB" sz="1200" kern="1200" dirty="0">
                <a:solidFill>
                  <a:schemeClr val="tx1"/>
                </a:solidFill>
                <a:effectLst/>
                <a:latin typeface="+mn-lt"/>
                <a:ea typeface="+mn-ea"/>
                <a:cs typeface="+mn-cs"/>
              </a:rPr>
              <a:t>) among other things stipulates that the competent professional body shall develop a Statement on the evaluation of the impact of regulations and conduct consultations with the interested public (for the duration of at least 30 days, and in emergency cases a minimum of 15 days), pursuant to the special regulations that govern the right of access to information. For example, consultations with the interested public are conducted by the Ministry of Finance through their website (</a:t>
            </a:r>
            <a:r>
              <a:rPr lang="en-GB" sz="1200" u="sng" kern="1200" dirty="0">
                <a:solidFill>
                  <a:schemeClr val="tx1"/>
                </a:solidFill>
                <a:effectLst/>
                <a:latin typeface="+mn-lt"/>
                <a:ea typeface="+mn-ea"/>
                <a:cs typeface="+mn-cs"/>
                <a:hlinkClick r:id="rId4"/>
              </a:rPr>
              <a:t>http://www.mfin.hr/hr/savjetovanje-s-javnoscu</a:t>
            </a:r>
            <a:r>
              <a:rPr lang="en-GB" sz="1200" kern="1200" dirty="0">
                <a:solidFill>
                  <a:schemeClr val="tx1"/>
                </a:solidFill>
                <a:effectLst/>
                <a:latin typeface="+mn-lt"/>
                <a:ea typeface="+mn-ea"/>
                <a:cs typeface="+mn-cs"/>
              </a:rPr>
              <a:t>). The procedure of evaluating the impact of regulations ensures that the legislative procedure is open and transparent by including the interested public in the drafting of regulations, establishes possible barriers to the business of entrepreneurs and the status of citizens, and encourages cooperation and </a:t>
            </a:r>
            <a:r>
              <a:rPr lang="en-GB" sz="1200" kern="1200" dirty="0" err="1">
                <a:solidFill>
                  <a:schemeClr val="tx1"/>
                </a:solidFill>
                <a:effectLst/>
                <a:latin typeface="+mn-lt"/>
                <a:ea typeface="+mn-ea"/>
                <a:cs typeface="+mn-cs"/>
              </a:rPr>
              <a:t>interministerial</a:t>
            </a:r>
            <a:r>
              <a:rPr lang="en-GB" sz="1200" kern="1200" dirty="0">
                <a:solidFill>
                  <a:schemeClr val="tx1"/>
                </a:solidFill>
                <a:effectLst/>
                <a:latin typeface="+mn-lt"/>
                <a:ea typeface="+mn-ea"/>
                <a:cs typeface="+mn-cs"/>
              </a:rPr>
              <a:t> coordination of central government bodies in the procedure of drafting laws. </a:t>
            </a:r>
          </a:p>
          <a:p>
            <a:pPr marL="342900" marR="0" lvl="0" indent="-342900" algn="just" defTabSz="914400" rtl="0" eaLnBrk="1" fontAlgn="auto" latinLnBrk="0" hangingPunct="1">
              <a:lnSpc>
                <a:spcPct val="100000"/>
              </a:lnSpc>
              <a:spcBef>
                <a:spcPct val="30000"/>
              </a:spcBef>
              <a:spcAft>
                <a:spcPts val="0"/>
              </a:spcAft>
              <a:buClrTx/>
              <a:buSzTx/>
              <a:buFont typeface="Arial"/>
              <a:buChar char="•"/>
              <a:tabLst/>
              <a:defRPr/>
            </a:pPr>
            <a:endParaRPr lang="en-GB" sz="1200" kern="1200" dirty="0">
              <a:solidFill>
                <a:schemeClr val="tx1"/>
              </a:solidFill>
              <a:effectLst/>
              <a:latin typeface="+mn-lt"/>
              <a:ea typeface="+mn-ea"/>
              <a:cs typeface="+mn-cs"/>
            </a:endParaRPr>
          </a:p>
          <a:p>
            <a:pPr marL="342900" marR="0" lvl="0" indent="-342900" algn="just" defTabSz="914400" rtl="0" eaLnBrk="1" fontAlgn="auto" latinLnBrk="0" hangingPunct="1">
              <a:lnSpc>
                <a:spcPct val="100000"/>
              </a:lnSpc>
              <a:spcBef>
                <a:spcPct val="30000"/>
              </a:spcBef>
              <a:spcAft>
                <a:spcPts val="0"/>
              </a:spcAft>
              <a:buClrTx/>
              <a:buSzTx/>
              <a:buFont typeface="Arial"/>
              <a:buChar char="•"/>
              <a:tabLst/>
              <a:defRPr/>
            </a:pPr>
            <a:endParaRPr lang="en-US" sz="1200" kern="1200" dirty="0">
              <a:solidFill>
                <a:schemeClr val="tx1"/>
              </a:solidFill>
              <a:effectLst/>
              <a:latin typeface="+mn-lt"/>
              <a:ea typeface="+mn-ea"/>
              <a:cs typeface="+mn-cs"/>
            </a:endParaRPr>
          </a:p>
          <a:p>
            <a:pPr marL="342900" indent="-342900" algn="just" fontAlgn="auto">
              <a:spcAft>
                <a:spcPts val="0"/>
              </a:spcAft>
              <a:buFont typeface="Arial"/>
              <a:buChar char="•"/>
              <a:defRPr/>
            </a:pPr>
            <a:endParaRPr lang="en-US" sz="2200" dirty="0">
              <a:solidFill>
                <a:schemeClr val="tx1"/>
              </a:solidFill>
            </a:endParaRPr>
          </a:p>
        </p:txBody>
      </p:sp>
      <p:sp>
        <p:nvSpPr>
          <p:cNvPr id="16387"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14C88DE2-B501-4DB1-B8EA-01C094CFBE09}" type="slidenum">
              <a:rPr lang="en-US"/>
              <a:pPr fontAlgn="base">
                <a:spcBef>
                  <a:spcPct val="0"/>
                </a:spcBef>
                <a:spcAft>
                  <a:spcPct val="0"/>
                </a:spcAft>
              </a:pPr>
              <a:t>33</a:t>
            </a:fld>
            <a:endParaRPr lang="en-US"/>
          </a:p>
        </p:txBody>
      </p:sp>
    </p:spTree>
    <p:extLst>
      <p:ext uri="{BB962C8B-B14F-4D97-AF65-F5344CB8AC3E}">
        <p14:creationId xmlns:p14="http://schemas.microsoft.com/office/powerpoint/2010/main" val="163476712"/>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Slide Image Placeholder 1"/>
          <p:cNvSpPr>
            <a:spLocks noGrp="1" noRot="1" noChangeAspect="1"/>
          </p:cNvSpPr>
          <p:nvPr>
            <p:ph type="sldImg"/>
          </p:nvPr>
        </p:nvSpPr>
        <p:spPr bwMode="auto">
          <a:xfrm>
            <a:off x="711200" y="744538"/>
            <a:ext cx="5375275" cy="3722687"/>
          </a:xfrm>
          <a:noFill/>
          <a:ln>
            <a:solidFill>
              <a:srgbClr val="000000"/>
            </a:solidFill>
            <a:miter lim="800000"/>
            <a:headEnd/>
            <a:tailEnd/>
          </a:ln>
        </p:spPr>
      </p:sp>
      <p:sp>
        <p:nvSpPr>
          <p:cNvPr id="16386" name="Notes Placeholder 2"/>
          <p:cNvSpPr>
            <a:spLocks noGrp="1"/>
          </p:cNvSpPr>
          <p:nvPr>
            <p:ph type="body" idx="1"/>
          </p:nvPr>
        </p:nvSpPr>
        <p:spPr bwMode="auto">
          <a:noFill/>
        </p:spPr>
        <p:txBody>
          <a:bodyPr wrap="square" numCol="1" anchor="t" anchorCtr="0" compatLnSpc="1">
            <a:prstTxWarp prst="textNoShape">
              <a:avLst/>
            </a:prstTxWarp>
            <a:normAutofit/>
          </a:bodyPr>
          <a:lstStyle/>
          <a:p>
            <a:pPr marL="342900" indent="-342900" algn="just" fontAlgn="auto">
              <a:spcAft>
                <a:spcPts val="0"/>
              </a:spcAft>
              <a:buFont typeface="Arial"/>
              <a:buChar char="•"/>
              <a:defRPr/>
            </a:pPr>
            <a:endParaRPr lang="en-US" sz="2200" dirty="0">
              <a:solidFill>
                <a:schemeClr val="tx1"/>
              </a:solidFill>
            </a:endParaRPr>
          </a:p>
        </p:txBody>
      </p:sp>
      <p:sp>
        <p:nvSpPr>
          <p:cNvPr id="16387"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14C88DE2-B501-4DB1-B8EA-01C094CFBE09}" type="slidenum">
              <a:rPr lang="en-US"/>
              <a:pPr fontAlgn="base">
                <a:spcBef>
                  <a:spcPct val="0"/>
                </a:spcBef>
                <a:spcAft>
                  <a:spcPct val="0"/>
                </a:spcAft>
              </a:pPr>
              <a:t>34</a:t>
            </a:fld>
            <a:endParaRPr lang="en-US" dirty="0"/>
          </a:p>
        </p:txBody>
      </p:sp>
    </p:spTree>
    <p:extLst>
      <p:ext uri="{BB962C8B-B14F-4D97-AF65-F5344CB8AC3E}">
        <p14:creationId xmlns:p14="http://schemas.microsoft.com/office/powerpoint/2010/main" val="763375049"/>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7" name="Slide Image Placeholder 1"/>
          <p:cNvSpPr>
            <a:spLocks noGrp="1" noRot="1" noChangeAspect="1"/>
          </p:cNvSpPr>
          <p:nvPr>
            <p:ph type="sldImg"/>
          </p:nvPr>
        </p:nvSpPr>
        <p:spPr bwMode="auto">
          <a:xfrm>
            <a:off x="952500" y="685800"/>
            <a:ext cx="4953000" cy="3429000"/>
          </a:xfrm>
          <a:noFill/>
          <a:ln>
            <a:solidFill>
              <a:srgbClr val="000000"/>
            </a:solidFill>
            <a:miter lim="800000"/>
            <a:headEnd/>
            <a:tailEnd/>
          </a:ln>
        </p:spPr>
      </p:sp>
      <p:sp>
        <p:nvSpPr>
          <p:cNvPr id="75778"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dirty="0"/>
          </a:p>
        </p:txBody>
      </p:sp>
      <p:sp>
        <p:nvSpPr>
          <p:cNvPr id="75779"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4754396D-8E82-4941-B4DF-1193D24FEC30}" type="slidenum">
              <a:rPr lang="en-US"/>
              <a:pPr fontAlgn="base">
                <a:spcBef>
                  <a:spcPct val="0"/>
                </a:spcBef>
                <a:spcAft>
                  <a:spcPct val="0"/>
                </a:spcAft>
              </a:pPr>
              <a:t>35</a:t>
            </a:fld>
            <a:endParaRPr lang="en-US"/>
          </a:p>
        </p:txBody>
      </p:sp>
    </p:spTree>
    <p:extLst>
      <p:ext uri="{BB962C8B-B14F-4D97-AF65-F5344CB8AC3E}">
        <p14:creationId xmlns:p14="http://schemas.microsoft.com/office/powerpoint/2010/main" val="271347448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Slide Image Placeholder 1"/>
          <p:cNvSpPr>
            <a:spLocks noGrp="1" noRot="1" noChangeAspect="1"/>
          </p:cNvSpPr>
          <p:nvPr>
            <p:ph type="sldImg"/>
          </p:nvPr>
        </p:nvSpPr>
        <p:spPr bwMode="auto">
          <a:xfrm>
            <a:off x="711200" y="744538"/>
            <a:ext cx="5375275" cy="3722687"/>
          </a:xfrm>
          <a:noFill/>
          <a:ln>
            <a:solidFill>
              <a:srgbClr val="000000"/>
            </a:solidFill>
            <a:miter lim="800000"/>
            <a:headEnd/>
            <a:tailEnd/>
          </a:ln>
        </p:spPr>
      </p:sp>
      <p:sp>
        <p:nvSpPr>
          <p:cNvPr id="38914"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ru-RU" dirty="0"/>
          </a:p>
        </p:txBody>
      </p:sp>
      <p:sp>
        <p:nvSpPr>
          <p:cNvPr id="38915"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B55CD790-025B-4CC7-A6E2-6DDFA9087807}" type="slidenum">
              <a:rPr lang="en-US"/>
              <a:pPr fontAlgn="base">
                <a:spcBef>
                  <a:spcPct val="0"/>
                </a:spcBef>
                <a:spcAft>
                  <a:spcPct val="0"/>
                </a:spcAft>
              </a:pPr>
              <a:t>4</a:t>
            </a:fld>
            <a:endParaRPr lang="en-US"/>
          </a:p>
        </p:txBody>
      </p:sp>
    </p:spTree>
    <p:extLst>
      <p:ext uri="{BB962C8B-B14F-4D97-AF65-F5344CB8AC3E}">
        <p14:creationId xmlns:p14="http://schemas.microsoft.com/office/powerpoint/2010/main" val="26259164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Slide Image Placeholder 1"/>
          <p:cNvSpPr>
            <a:spLocks noGrp="1" noRot="1" noChangeAspect="1"/>
          </p:cNvSpPr>
          <p:nvPr>
            <p:ph type="sldImg"/>
          </p:nvPr>
        </p:nvSpPr>
        <p:spPr bwMode="auto">
          <a:xfrm>
            <a:off x="952500" y="685800"/>
            <a:ext cx="4953000" cy="3429000"/>
          </a:xfrm>
          <a:noFill/>
          <a:ln>
            <a:solidFill>
              <a:srgbClr val="000000"/>
            </a:solidFill>
            <a:miter lim="800000"/>
            <a:headEnd/>
            <a:tailEnd/>
          </a:ln>
        </p:spPr>
      </p:sp>
      <p:sp>
        <p:nvSpPr>
          <p:cNvPr id="16386"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ru-RU" dirty="0"/>
          </a:p>
        </p:txBody>
      </p:sp>
      <p:sp>
        <p:nvSpPr>
          <p:cNvPr id="16387"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14C88DE2-B501-4DB1-B8EA-01C094CFBE09}" type="slidenum">
              <a:rPr lang="en-US"/>
              <a:pPr fontAlgn="base">
                <a:spcBef>
                  <a:spcPct val="0"/>
                </a:spcBef>
                <a:spcAft>
                  <a:spcPct val="0"/>
                </a:spcAft>
              </a:pPr>
              <a:t>5</a:t>
            </a:fld>
            <a:endParaRPr lang="en-US"/>
          </a:p>
        </p:txBody>
      </p:sp>
    </p:spTree>
    <p:extLst>
      <p:ext uri="{BB962C8B-B14F-4D97-AF65-F5344CB8AC3E}">
        <p14:creationId xmlns:p14="http://schemas.microsoft.com/office/powerpoint/2010/main" val="16664780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Slide Image Placeholder 1"/>
          <p:cNvSpPr>
            <a:spLocks noGrp="1" noRot="1" noChangeAspect="1"/>
          </p:cNvSpPr>
          <p:nvPr>
            <p:ph type="sldImg"/>
          </p:nvPr>
        </p:nvSpPr>
        <p:spPr bwMode="auto">
          <a:xfrm>
            <a:off x="952500" y="685800"/>
            <a:ext cx="4953000" cy="3429000"/>
          </a:xfrm>
          <a:noFill/>
          <a:ln>
            <a:solidFill>
              <a:srgbClr val="000000"/>
            </a:solidFill>
            <a:miter lim="800000"/>
            <a:headEnd/>
            <a:tailEnd/>
          </a:ln>
        </p:spPr>
      </p:sp>
      <p:sp>
        <p:nvSpPr>
          <p:cNvPr id="16386"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ru-RU" dirty="0"/>
          </a:p>
        </p:txBody>
      </p:sp>
      <p:sp>
        <p:nvSpPr>
          <p:cNvPr id="16387"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14C88DE2-B501-4DB1-B8EA-01C094CFBE09}" type="slidenum">
              <a:rPr lang="en-US"/>
              <a:pPr fontAlgn="base">
                <a:spcBef>
                  <a:spcPct val="0"/>
                </a:spcBef>
                <a:spcAft>
                  <a:spcPct val="0"/>
                </a:spcAft>
              </a:pPr>
              <a:t>6</a:t>
            </a:fld>
            <a:endParaRPr lang="en-US"/>
          </a:p>
        </p:txBody>
      </p:sp>
    </p:spTree>
    <p:extLst>
      <p:ext uri="{BB962C8B-B14F-4D97-AF65-F5344CB8AC3E}">
        <p14:creationId xmlns:p14="http://schemas.microsoft.com/office/powerpoint/2010/main" val="85402129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Slide Image Placeholder 1"/>
          <p:cNvSpPr>
            <a:spLocks noGrp="1" noRot="1" noChangeAspect="1"/>
          </p:cNvSpPr>
          <p:nvPr>
            <p:ph type="sldImg"/>
          </p:nvPr>
        </p:nvSpPr>
        <p:spPr bwMode="auto">
          <a:xfrm>
            <a:off x="952500" y="685800"/>
            <a:ext cx="4953000" cy="3429000"/>
          </a:xfrm>
          <a:noFill/>
          <a:ln>
            <a:solidFill>
              <a:srgbClr val="000000"/>
            </a:solidFill>
            <a:miter lim="800000"/>
            <a:headEnd/>
            <a:tailEnd/>
          </a:ln>
        </p:spPr>
      </p:sp>
      <p:sp>
        <p:nvSpPr>
          <p:cNvPr id="16386"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ru-RU" dirty="0"/>
          </a:p>
        </p:txBody>
      </p:sp>
      <p:sp>
        <p:nvSpPr>
          <p:cNvPr id="16387"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14C88DE2-B501-4DB1-B8EA-01C094CFBE09}" type="slidenum">
              <a:rPr lang="en-US"/>
              <a:pPr fontAlgn="base">
                <a:spcBef>
                  <a:spcPct val="0"/>
                </a:spcBef>
                <a:spcAft>
                  <a:spcPct val="0"/>
                </a:spcAft>
              </a:pPr>
              <a:t>7</a:t>
            </a:fld>
            <a:endParaRPr lang="en-US"/>
          </a:p>
        </p:txBody>
      </p:sp>
    </p:spTree>
    <p:extLst>
      <p:ext uri="{BB962C8B-B14F-4D97-AF65-F5344CB8AC3E}">
        <p14:creationId xmlns:p14="http://schemas.microsoft.com/office/powerpoint/2010/main" val="52835789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Slide Image Placeholder 1"/>
          <p:cNvSpPr>
            <a:spLocks noGrp="1" noRot="1" noChangeAspect="1"/>
          </p:cNvSpPr>
          <p:nvPr>
            <p:ph type="sldImg"/>
          </p:nvPr>
        </p:nvSpPr>
        <p:spPr bwMode="auto">
          <a:xfrm>
            <a:off x="952500" y="685800"/>
            <a:ext cx="4953000" cy="3429000"/>
          </a:xfrm>
          <a:noFill/>
          <a:ln>
            <a:solidFill>
              <a:srgbClr val="000000"/>
            </a:solidFill>
            <a:miter lim="800000"/>
            <a:headEnd/>
            <a:tailEnd/>
          </a:ln>
        </p:spPr>
      </p:sp>
      <p:sp>
        <p:nvSpPr>
          <p:cNvPr id="16386"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b="1" dirty="0">
                <a:solidFill>
                  <a:srgbClr val="376092"/>
                </a:solidFill>
              </a:rPr>
              <a:t>lower marks are awarded if these mechanisms only provide a one-way flow of information</a:t>
            </a:r>
            <a:r>
              <a:rPr lang="en-US" dirty="0">
                <a:solidFill>
                  <a:srgbClr val="000000"/>
                </a:solidFill>
              </a:rPr>
              <a:t>, or they only capture ad-hoc views, or are only open to specific individuals or groups. </a:t>
            </a:r>
          </a:p>
          <a:p>
            <a:pPr>
              <a:spcBef>
                <a:spcPct val="0"/>
              </a:spcBef>
            </a:pPr>
            <a:endParaRPr lang="en-US" dirty="0">
              <a:solidFill>
                <a:srgbClr val="000000"/>
              </a:solidFill>
            </a:endParaRPr>
          </a:p>
          <a:p>
            <a:pPr marL="0" marR="0" lvl="0" indent="0" algn="l" defTabSz="914400" rtl="0" eaLnBrk="1" fontAlgn="base" latinLnBrk="0" hangingPunct="1">
              <a:lnSpc>
                <a:spcPct val="100000"/>
              </a:lnSpc>
              <a:spcBef>
                <a:spcPct val="0"/>
              </a:spcBef>
              <a:spcAft>
                <a:spcPct val="0"/>
              </a:spcAft>
              <a:buClrTx/>
              <a:buSzTx/>
              <a:buFontTx/>
              <a:buNone/>
              <a:tabLst/>
              <a:defRPr/>
            </a:pPr>
            <a:r>
              <a:rPr lang="en-US" sz="1200" b="1" dirty="0">
                <a:solidFill>
                  <a:srgbClr val="376092"/>
                </a:solidFill>
              </a:rPr>
              <a:t>Provide comprehensive information on the process of engagement in a timely manner </a:t>
            </a:r>
            <a:r>
              <a:rPr lang="en-US" sz="1200" b="1" u="sng" dirty="0">
                <a:solidFill>
                  <a:srgbClr val="376092"/>
                </a:solidFill>
              </a:rPr>
              <a:t>prior</a:t>
            </a:r>
            <a:r>
              <a:rPr lang="en-US" sz="1200" b="1" dirty="0">
                <a:solidFill>
                  <a:srgbClr val="376092"/>
                </a:solidFill>
              </a:rPr>
              <a:t> to that engagement in both budget formulation and budget execution stages</a:t>
            </a:r>
            <a:r>
              <a:rPr lang="en-US" sz="1200" dirty="0">
                <a:solidFill>
                  <a:srgbClr val="376092"/>
                </a:solidFill>
              </a:rPr>
              <a:t>,</a:t>
            </a:r>
            <a:r>
              <a:rPr lang="en-US" sz="1200" dirty="0">
                <a:solidFill>
                  <a:srgbClr val="000000"/>
                </a:solidFill>
              </a:rPr>
              <a:t> so that the public can participate in an informed manner i.e. on at least three of the following elements: purpose, scope, constraints, intended outcomes, process and timeline. </a:t>
            </a:r>
          </a:p>
          <a:p>
            <a:pPr marL="342900" lvl="0" indent="-342900" algn="just">
              <a:buFont typeface="Arial"/>
              <a:buChar char="•"/>
            </a:pPr>
            <a:r>
              <a:rPr lang="en-US" sz="1200" b="1" dirty="0">
                <a:solidFill>
                  <a:srgbClr val="376092"/>
                </a:solidFill>
              </a:rPr>
              <a:t>Comprehensive information should be provided on the process of engagement in a timely manner </a:t>
            </a:r>
            <a:r>
              <a:rPr lang="en-US" sz="1200" b="1" u="sng" dirty="0">
                <a:solidFill>
                  <a:srgbClr val="376092"/>
                </a:solidFill>
              </a:rPr>
              <a:t>prior</a:t>
            </a:r>
            <a:r>
              <a:rPr lang="en-US" sz="1200" b="1" dirty="0">
                <a:solidFill>
                  <a:srgbClr val="376092"/>
                </a:solidFill>
              </a:rPr>
              <a:t> to that engagement in both budget formulation and budget execution stages</a:t>
            </a:r>
            <a:r>
              <a:rPr lang="en-US" sz="1200" dirty="0">
                <a:solidFill>
                  <a:srgbClr val="376092"/>
                </a:solidFill>
              </a:rPr>
              <a:t>,</a:t>
            </a:r>
            <a:r>
              <a:rPr lang="en-US" sz="1200" dirty="0">
                <a:solidFill>
                  <a:srgbClr val="000000"/>
                </a:solidFill>
              </a:rPr>
              <a:t> so that the public can participate in an informed manner i.e. on at least three of the following elements: purpose, scope, constraints, intended outcomes, process and timeline. </a:t>
            </a:r>
          </a:p>
          <a:p>
            <a:pPr marL="342900" lvl="0" indent="-342900" algn="just">
              <a:buFont typeface="Arial"/>
              <a:buChar char="•"/>
            </a:pPr>
            <a:endParaRPr lang="en-US" sz="1200" dirty="0">
              <a:solidFill>
                <a:srgbClr val="000000"/>
              </a:solidFill>
            </a:endParaRPr>
          </a:p>
          <a:p>
            <a:pPr marL="342900" lvl="0" indent="-342900" algn="just">
              <a:buFont typeface="Arial"/>
              <a:buChar char="•"/>
            </a:pPr>
            <a:r>
              <a:rPr lang="en-US" sz="1200" b="1" dirty="0">
                <a:solidFill>
                  <a:srgbClr val="376092"/>
                </a:solidFill>
              </a:rPr>
              <a:t>Non-comprehensive information is defined as information being provided on at least one but less than three of these elements.  </a:t>
            </a:r>
          </a:p>
          <a:p>
            <a:pPr marL="0" marR="0" lvl="0" indent="0" algn="l" defTabSz="914400" rtl="0" eaLnBrk="1" fontAlgn="base" latinLnBrk="0" hangingPunct="1">
              <a:lnSpc>
                <a:spcPct val="100000"/>
              </a:lnSpc>
              <a:spcBef>
                <a:spcPct val="0"/>
              </a:spcBef>
              <a:spcAft>
                <a:spcPct val="0"/>
              </a:spcAft>
              <a:buClrTx/>
              <a:buSzTx/>
              <a:buFontTx/>
              <a:buNone/>
              <a:tabLst/>
              <a:defRPr/>
            </a:pPr>
            <a:endParaRPr lang="en-GB" dirty="0">
              <a:solidFill>
                <a:srgbClr val="000000"/>
              </a:solidFill>
            </a:endParaRPr>
          </a:p>
          <a:p>
            <a:pPr>
              <a:spcBef>
                <a:spcPct val="0"/>
              </a:spcBef>
            </a:pPr>
            <a:endParaRPr lang="ru-RU" dirty="0"/>
          </a:p>
        </p:txBody>
      </p:sp>
      <p:sp>
        <p:nvSpPr>
          <p:cNvPr id="16387"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14C88DE2-B501-4DB1-B8EA-01C094CFBE09}" type="slidenum">
              <a:rPr lang="en-US"/>
              <a:pPr fontAlgn="base">
                <a:spcBef>
                  <a:spcPct val="0"/>
                </a:spcBef>
                <a:spcAft>
                  <a:spcPct val="0"/>
                </a:spcAft>
              </a:pPr>
              <a:t>8</a:t>
            </a:fld>
            <a:endParaRPr lang="en-US"/>
          </a:p>
        </p:txBody>
      </p:sp>
    </p:spTree>
    <p:extLst>
      <p:ext uri="{BB962C8B-B14F-4D97-AF65-F5344CB8AC3E}">
        <p14:creationId xmlns:p14="http://schemas.microsoft.com/office/powerpoint/2010/main" val="341494434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Slide Image Placeholder 1"/>
          <p:cNvSpPr>
            <a:spLocks noGrp="1" noRot="1" noChangeAspect="1"/>
          </p:cNvSpPr>
          <p:nvPr>
            <p:ph type="sldImg"/>
          </p:nvPr>
        </p:nvSpPr>
        <p:spPr bwMode="auto">
          <a:xfrm>
            <a:off x="952500" y="685800"/>
            <a:ext cx="4953000" cy="3429000"/>
          </a:xfrm>
          <a:noFill/>
          <a:ln>
            <a:solidFill>
              <a:srgbClr val="000000"/>
            </a:solidFill>
            <a:miter lim="800000"/>
            <a:headEnd/>
            <a:tailEnd/>
          </a:ln>
        </p:spPr>
      </p:sp>
      <p:sp>
        <p:nvSpPr>
          <p:cNvPr id="16386"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b="1" dirty="0">
                <a:solidFill>
                  <a:srgbClr val="376092"/>
                </a:solidFill>
              </a:rPr>
              <a:t>lower marks are awarded if these mechanisms only provide a one-way flow of information</a:t>
            </a:r>
            <a:r>
              <a:rPr lang="en-US" dirty="0">
                <a:solidFill>
                  <a:srgbClr val="000000"/>
                </a:solidFill>
              </a:rPr>
              <a:t>, or they only capture ad-hoc views, or are only open to specific individuals or groups. </a:t>
            </a:r>
          </a:p>
          <a:p>
            <a:pPr>
              <a:spcBef>
                <a:spcPct val="0"/>
              </a:spcBef>
            </a:pPr>
            <a:endParaRPr lang="en-US" dirty="0">
              <a:solidFill>
                <a:srgbClr val="000000"/>
              </a:solidFill>
            </a:endParaRPr>
          </a:p>
          <a:p>
            <a:pPr marL="0" marR="0" lvl="0" indent="0" algn="l" defTabSz="914400" rtl="0" eaLnBrk="1" fontAlgn="base" latinLnBrk="0" hangingPunct="1">
              <a:lnSpc>
                <a:spcPct val="100000"/>
              </a:lnSpc>
              <a:spcBef>
                <a:spcPct val="0"/>
              </a:spcBef>
              <a:spcAft>
                <a:spcPct val="0"/>
              </a:spcAft>
              <a:buClrTx/>
              <a:buSzTx/>
              <a:buFontTx/>
              <a:buNone/>
              <a:tabLst/>
              <a:defRPr/>
            </a:pPr>
            <a:r>
              <a:rPr lang="en-US" sz="1200" b="1" dirty="0">
                <a:solidFill>
                  <a:srgbClr val="376092"/>
                </a:solidFill>
              </a:rPr>
              <a:t>Provide comprehensive information on the process of engagement in a timely manner </a:t>
            </a:r>
            <a:r>
              <a:rPr lang="en-US" sz="1200" b="1" u="sng" dirty="0">
                <a:solidFill>
                  <a:srgbClr val="376092"/>
                </a:solidFill>
              </a:rPr>
              <a:t>prior</a:t>
            </a:r>
            <a:r>
              <a:rPr lang="en-US" sz="1200" b="1" dirty="0">
                <a:solidFill>
                  <a:srgbClr val="376092"/>
                </a:solidFill>
              </a:rPr>
              <a:t> to that engagement in both budget formulation and budget execution stages</a:t>
            </a:r>
            <a:r>
              <a:rPr lang="en-US" sz="1200" dirty="0">
                <a:solidFill>
                  <a:srgbClr val="376092"/>
                </a:solidFill>
              </a:rPr>
              <a:t>,</a:t>
            </a:r>
            <a:r>
              <a:rPr lang="en-US" sz="1200" dirty="0">
                <a:solidFill>
                  <a:srgbClr val="000000"/>
                </a:solidFill>
              </a:rPr>
              <a:t> so that the public can participate in an informed manner i.e. on at least three of the following elements: purpose, scope, constraints, intended outcomes, process and timeline. </a:t>
            </a:r>
          </a:p>
          <a:p>
            <a:pPr marL="342900" lvl="0" indent="-342900" algn="just">
              <a:buFont typeface="Arial"/>
              <a:buChar char="•"/>
            </a:pPr>
            <a:r>
              <a:rPr lang="en-US" sz="1200" b="1" dirty="0">
                <a:solidFill>
                  <a:srgbClr val="376092"/>
                </a:solidFill>
              </a:rPr>
              <a:t>Comprehensive information should be provided on the process of engagement in a timely manner </a:t>
            </a:r>
            <a:r>
              <a:rPr lang="en-US" sz="1200" b="1" u="sng" dirty="0">
                <a:solidFill>
                  <a:srgbClr val="376092"/>
                </a:solidFill>
              </a:rPr>
              <a:t>prior</a:t>
            </a:r>
            <a:r>
              <a:rPr lang="en-US" sz="1200" b="1" dirty="0">
                <a:solidFill>
                  <a:srgbClr val="376092"/>
                </a:solidFill>
              </a:rPr>
              <a:t> to that engagement in both budget formulation and budget execution stages</a:t>
            </a:r>
            <a:r>
              <a:rPr lang="en-US" sz="1200" dirty="0">
                <a:solidFill>
                  <a:srgbClr val="376092"/>
                </a:solidFill>
              </a:rPr>
              <a:t>,</a:t>
            </a:r>
            <a:r>
              <a:rPr lang="en-US" sz="1200" dirty="0">
                <a:solidFill>
                  <a:srgbClr val="000000"/>
                </a:solidFill>
              </a:rPr>
              <a:t> so that the public can participate in an informed manner i.e. on at least three of the following elements: purpose, scope, constraints, intended outcomes, process and timeline. </a:t>
            </a:r>
          </a:p>
          <a:p>
            <a:pPr marL="342900" lvl="0" indent="-342900" algn="just">
              <a:buFont typeface="Arial"/>
              <a:buChar char="•"/>
            </a:pPr>
            <a:endParaRPr lang="en-US" sz="1200" dirty="0">
              <a:solidFill>
                <a:srgbClr val="000000"/>
              </a:solidFill>
            </a:endParaRPr>
          </a:p>
          <a:p>
            <a:pPr marL="342900" lvl="0" indent="-342900" algn="just">
              <a:buFont typeface="Arial"/>
              <a:buChar char="•"/>
            </a:pPr>
            <a:r>
              <a:rPr lang="en-US" sz="1200" b="1" dirty="0">
                <a:solidFill>
                  <a:srgbClr val="376092"/>
                </a:solidFill>
              </a:rPr>
              <a:t>Non-comprehensive information is defined as information being provided on at least one but less than three of these elements.  </a:t>
            </a:r>
          </a:p>
          <a:p>
            <a:pPr marL="0" marR="0" lvl="0" indent="0" algn="l" defTabSz="914400" rtl="0" eaLnBrk="1" fontAlgn="base" latinLnBrk="0" hangingPunct="1">
              <a:lnSpc>
                <a:spcPct val="100000"/>
              </a:lnSpc>
              <a:spcBef>
                <a:spcPct val="0"/>
              </a:spcBef>
              <a:spcAft>
                <a:spcPct val="0"/>
              </a:spcAft>
              <a:buClrTx/>
              <a:buSzTx/>
              <a:buFontTx/>
              <a:buNone/>
              <a:tabLst/>
              <a:defRPr/>
            </a:pPr>
            <a:endParaRPr lang="en-GB" dirty="0">
              <a:solidFill>
                <a:srgbClr val="000000"/>
              </a:solidFill>
            </a:endParaRPr>
          </a:p>
          <a:p>
            <a:pPr>
              <a:spcBef>
                <a:spcPct val="0"/>
              </a:spcBef>
            </a:pPr>
            <a:endParaRPr lang="ru-RU" dirty="0"/>
          </a:p>
        </p:txBody>
      </p:sp>
      <p:sp>
        <p:nvSpPr>
          <p:cNvPr id="16387"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14C88DE2-B501-4DB1-B8EA-01C094CFBE09}" type="slidenum">
              <a:rPr lang="en-US"/>
              <a:pPr fontAlgn="base">
                <a:spcBef>
                  <a:spcPct val="0"/>
                </a:spcBef>
                <a:spcAft>
                  <a:spcPct val="0"/>
                </a:spcAft>
              </a:pPr>
              <a:t>9</a:t>
            </a:fld>
            <a:endParaRPr lang="en-US"/>
          </a:p>
        </p:txBody>
      </p:sp>
    </p:spTree>
    <p:extLst>
      <p:ext uri="{BB962C8B-B14F-4D97-AF65-F5344CB8AC3E}">
        <p14:creationId xmlns:p14="http://schemas.microsoft.com/office/powerpoint/2010/main" val="321043689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42950" y="2130428"/>
            <a:ext cx="8420100" cy="1470025"/>
          </a:xfrm>
        </p:spPr>
        <p:txBody>
          <a:bodyPr/>
          <a:lstStyle/>
          <a:p>
            <a:r>
              <a:rPr lang="en-US"/>
              <a:t>Click to edit Master title style</a:t>
            </a:r>
          </a:p>
        </p:txBody>
      </p:sp>
      <p:sp>
        <p:nvSpPr>
          <p:cNvPr id="3" name="Subtitle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pPr>
              <a:defRPr/>
            </a:pPr>
            <a:fld id="{6CC88743-DAB4-41FA-9DA6-4EF09FF19F4C}" type="datetimeFigureOut">
              <a:rPr lang="en-US"/>
              <a:pPr>
                <a:defRPr/>
              </a:pPr>
              <a:t>10/12/2018</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A9B3BBAE-7D5F-41AB-BD10-EF89A677EBB9}" type="slidenum">
              <a:rPr lang="en-US"/>
              <a:pPr>
                <a:defRPr/>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7AE9DC09-C7E8-473F-8C00-DA091F95A1EB}" type="datetimeFigureOut">
              <a:rPr lang="en-US"/>
              <a:pPr>
                <a:defRPr/>
              </a:pPr>
              <a:t>10/12/2018</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CAC1B2B7-ED7E-40C8-AB88-99064FB57AAB}" type="slidenum">
              <a:rPr lang="en-US"/>
              <a:pPr>
                <a:defRPr/>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181850" y="274641"/>
            <a:ext cx="222885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95300" y="274641"/>
            <a:ext cx="652145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746B34E1-E386-4084-B7B9-51AE47AAE7CA}" type="datetimeFigureOut">
              <a:rPr lang="en-US"/>
              <a:pPr>
                <a:defRPr/>
              </a:pPr>
              <a:t>10/12/2018</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D453A031-8C87-495F-8161-33479F35BD7B}" type="slidenum">
              <a:rPr lang="en-US"/>
              <a:pPr>
                <a:defRPr/>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E56B5A17-879E-4160-93EC-7D24F369FC4B}" type="datetimeFigureOut">
              <a:rPr lang="en-US"/>
              <a:pPr>
                <a:defRPr/>
              </a:pPr>
              <a:t>10/12/2018</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2D413107-B301-4006-969E-82B6FA1BE5A4}" type="slidenum">
              <a:rPr lang="en-US"/>
              <a:pPr>
                <a:defRPr/>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82506" y="4406902"/>
            <a:ext cx="84201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82506" y="2906716"/>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AC372DC1-AFCB-4961-82A6-69AF9CF4182B}" type="datetimeFigureOut">
              <a:rPr lang="en-US"/>
              <a:pPr>
                <a:defRPr/>
              </a:pPr>
              <a:t>10/12/2018</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E7C421D5-AC61-48EB-AF70-CE986F164A70}" type="slidenum">
              <a:rPr lang="en-US"/>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95300" y="1600203"/>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5035550" y="1600203"/>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fld id="{9D8F14C6-C4F2-4A7C-97F2-93E9D3F52B95}" type="datetimeFigureOut">
              <a:rPr lang="en-US"/>
              <a:pPr>
                <a:defRPr/>
              </a:pPr>
              <a:t>10/12/2018</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E1C11DB5-DA54-486C-AE6D-D01447F372A7}" type="slidenum">
              <a:rPr lang="en-US"/>
              <a:pPr>
                <a:defRPr/>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95301"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95301"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5032112" y="1535113"/>
            <a:ext cx="4378589"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32112" y="2174875"/>
            <a:ext cx="4378589"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fld id="{F2424715-F681-4152-9549-5A0516B953BF}" type="datetimeFigureOut">
              <a:rPr lang="en-US"/>
              <a:pPr>
                <a:defRPr/>
              </a:pPr>
              <a:t>10/12/2018</a:t>
            </a:fld>
            <a:endParaRPr lang="en-US" dirty="0"/>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725DFB1F-0932-40E9-9FC8-4685FCBBE7AD}" type="slidenum">
              <a:rPr lang="en-US"/>
              <a:pPr>
                <a:defRPr/>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fld id="{1CF10952-97C1-450C-8404-BEE294189A77}" type="datetimeFigureOut">
              <a:rPr lang="en-US"/>
              <a:pPr>
                <a:defRPr/>
              </a:pPr>
              <a:t>10/12/2018</a:t>
            </a:fld>
            <a:endParaRPr lang="en-US" dirty="0"/>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B5F5FB05-52CC-4A02-A181-5157D23A47E3}" type="slidenum">
              <a:rPr lang="en-US"/>
              <a:pPr>
                <a:defRPr/>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03D27DC5-EBBB-4732-8B2A-60BEF70459C9}" type="datetimeFigureOut">
              <a:rPr lang="en-US"/>
              <a:pPr>
                <a:defRPr/>
              </a:pPr>
              <a:t>10/12/2018</a:t>
            </a:fld>
            <a:endParaRPr lang="en-US" dirty="0"/>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BB4F6CF5-24BC-4CD1-8A80-386CB6D2FE59}" type="slidenum">
              <a:rPr lang="en-US"/>
              <a:pPr>
                <a:defRPr/>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95302" y="273050"/>
            <a:ext cx="3259006"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872972" y="273053"/>
            <a:ext cx="553773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95302" y="1435103"/>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DDC26220-5127-4CAE-894A-720B47330FD3}" type="datetimeFigureOut">
              <a:rPr lang="en-US"/>
              <a:pPr>
                <a:defRPr/>
              </a:pPr>
              <a:t>10/12/2018</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74D6CB80-B3E8-45F9-8241-913BB41D1673}" type="slidenum">
              <a:rPr lang="en-US"/>
              <a:pPr>
                <a:defRPr/>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41645" y="4800601"/>
            <a:ext cx="59436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941645" y="612775"/>
            <a:ext cx="59436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941645" y="5367339"/>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8D1AEDC5-7C04-4750-85C4-DE585CF2F301}" type="datetimeFigureOut">
              <a:rPr lang="en-US"/>
              <a:pPr>
                <a:defRPr/>
              </a:pPr>
              <a:t>10/12/2018</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ABF8177A-534F-4E47-9536-CA6A7610BEDD}" type="slidenum">
              <a:rPr lang="en-US"/>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95300" y="274638"/>
            <a:ext cx="8915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Text Placeholder 2"/>
          <p:cNvSpPr>
            <a:spLocks noGrp="1"/>
          </p:cNvSpPr>
          <p:nvPr>
            <p:ph type="body" idx="1"/>
          </p:nvPr>
        </p:nvSpPr>
        <p:spPr bwMode="auto">
          <a:xfrm>
            <a:off x="495300" y="1600203"/>
            <a:ext cx="89154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95300" y="6356353"/>
            <a:ext cx="23114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defRPr>
            </a:lvl1pPr>
          </a:lstStyle>
          <a:p>
            <a:pPr>
              <a:defRPr/>
            </a:pPr>
            <a:fld id="{B6BD40B1-177C-4AE4-83C4-C0163600D023}" type="datetimeFigureOut">
              <a:rPr lang="en-US"/>
              <a:pPr>
                <a:defRPr/>
              </a:pPr>
              <a:t>10/12/2018</a:t>
            </a:fld>
            <a:endParaRPr lang="en-US" dirty="0"/>
          </a:p>
        </p:txBody>
      </p:sp>
      <p:sp>
        <p:nvSpPr>
          <p:cNvPr id="5" name="Footer Placeholder 4"/>
          <p:cNvSpPr>
            <a:spLocks noGrp="1"/>
          </p:cNvSpPr>
          <p:nvPr>
            <p:ph type="ftr" sz="quarter" idx="3"/>
          </p:nvPr>
        </p:nvSpPr>
        <p:spPr>
          <a:xfrm>
            <a:off x="3384550" y="6356353"/>
            <a:ext cx="3136900" cy="365125"/>
          </a:xfrm>
          <a:prstGeom prst="rect">
            <a:avLst/>
          </a:prstGeom>
        </p:spPr>
        <p:txBody>
          <a:bodyPr vert="horz" lIns="91440" tIns="45720" rIns="91440" bIns="45720" rtlCol="0" anchor="ctr"/>
          <a:lstStyle>
            <a:lvl1pPr algn="ctr" fontAlgn="auto">
              <a:spcBef>
                <a:spcPts val="0"/>
              </a:spcBef>
              <a:spcAft>
                <a:spcPts val="0"/>
              </a:spcAft>
              <a:defRPr sz="1200" dirty="0">
                <a:solidFill>
                  <a:schemeClr val="tx1">
                    <a:tint val="75000"/>
                  </a:schemeClr>
                </a:solidFill>
                <a:latin typeface="+mn-lt"/>
              </a:defRPr>
            </a:lvl1pPr>
          </a:lstStyle>
          <a:p>
            <a:pPr>
              <a:defRPr/>
            </a:pPr>
            <a:endParaRPr lang="en-US"/>
          </a:p>
        </p:txBody>
      </p:sp>
      <p:sp>
        <p:nvSpPr>
          <p:cNvPr id="6" name="Slide Number Placeholder 5"/>
          <p:cNvSpPr>
            <a:spLocks noGrp="1"/>
          </p:cNvSpPr>
          <p:nvPr>
            <p:ph type="sldNum" sz="quarter" idx="4"/>
          </p:nvPr>
        </p:nvSpPr>
        <p:spPr>
          <a:xfrm>
            <a:off x="7099300" y="6356353"/>
            <a:ext cx="2311400" cy="365125"/>
          </a:xfrm>
          <a:prstGeom prst="rect">
            <a:avLst/>
          </a:prstGeom>
        </p:spPr>
        <p:txBody>
          <a:bodyPr vert="horz" lIns="91440" tIns="45720" rIns="91440" bIns="45720" rtlCol="0" anchor="ctr"/>
          <a:lstStyle>
            <a:lvl1pPr algn="r" fontAlgn="auto">
              <a:spcBef>
                <a:spcPts val="0"/>
              </a:spcBef>
              <a:spcAft>
                <a:spcPts val="0"/>
              </a:spcAft>
              <a:defRPr sz="1200" smtClean="0">
                <a:solidFill>
                  <a:schemeClr val="tx1">
                    <a:tint val="75000"/>
                  </a:schemeClr>
                </a:solidFill>
                <a:latin typeface="+mn-lt"/>
              </a:defRPr>
            </a:lvl1pPr>
          </a:lstStyle>
          <a:p>
            <a:pPr>
              <a:defRPr/>
            </a:pPr>
            <a:fld id="{433BEA64-BD09-492F-8F95-6EA01CA143B1}" type="slidenum">
              <a:rPr lang="en-US"/>
              <a:pPr>
                <a:defRPr/>
              </a:pPr>
              <a:t>‹#›</a:t>
            </a:fld>
            <a:endParaRPr lang="en-US" dirty="0"/>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gif"/></Relationships>
</file>

<file path=ppt/slides/_rels/slide10.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notesSlide" Target="../notesSlides/notesSlide10.xml"/><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1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image" Target="../media/image2.gif"/></Relationships>
</file>

<file path=ppt/slides/_rels/slide1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image" Target="../media/image2.gif"/></Relationships>
</file>

<file path=ppt/slides/_rels/slide1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image" Target="../media/image2.gif"/></Relationships>
</file>

<file path=ppt/slides/_rels/slide1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image" Target="../media/image2.gif"/></Relationships>
</file>

<file path=ppt/slides/_rels/slide1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openxmlformats.org/officeDocument/2006/relationships/image" Target="../media/image2.gif"/></Relationships>
</file>

<file path=ppt/slides/_rels/slide1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6.xml"/><Relationship Id="rId1" Type="http://schemas.openxmlformats.org/officeDocument/2006/relationships/slideLayout" Target="../slideLayouts/slideLayout2.xml"/><Relationship Id="rId4" Type="http://schemas.openxmlformats.org/officeDocument/2006/relationships/image" Target="../media/image2.gif"/></Relationships>
</file>

<file path=ppt/slides/_rels/slide1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7.xml"/><Relationship Id="rId1" Type="http://schemas.openxmlformats.org/officeDocument/2006/relationships/slideLayout" Target="../slideLayouts/slideLayout2.xml"/><Relationship Id="rId4" Type="http://schemas.openxmlformats.org/officeDocument/2006/relationships/image" Target="../media/image2.gif"/></Relationships>
</file>

<file path=ppt/slides/_rels/slide18.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9.xml"/><Relationship Id="rId1" Type="http://schemas.openxmlformats.org/officeDocument/2006/relationships/slideLayout" Target="../slideLayouts/slideLayout2.xml"/><Relationship Id="rId4" Type="http://schemas.openxmlformats.org/officeDocument/2006/relationships/image" Target="../media/image2.gif"/></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2.gif"/></Relationships>
</file>

<file path=ppt/slides/_rels/slide2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0.xml"/><Relationship Id="rId1" Type="http://schemas.openxmlformats.org/officeDocument/2006/relationships/slideLayout" Target="../slideLayouts/slideLayout2.xml"/><Relationship Id="rId4" Type="http://schemas.openxmlformats.org/officeDocument/2006/relationships/image" Target="../media/image2.gif"/></Relationships>
</file>

<file path=ppt/slides/_rels/slide2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1.xml"/><Relationship Id="rId1" Type="http://schemas.openxmlformats.org/officeDocument/2006/relationships/slideLayout" Target="../slideLayouts/slideLayout2.xml"/><Relationship Id="rId4" Type="http://schemas.openxmlformats.org/officeDocument/2006/relationships/image" Target="../media/image2.gif"/></Relationships>
</file>

<file path=ppt/slides/_rels/slide2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2.xml"/><Relationship Id="rId1" Type="http://schemas.openxmlformats.org/officeDocument/2006/relationships/slideLayout" Target="../slideLayouts/slideLayout2.xml"/><Relationship Id="rId4" Type="http://schemas.openxmlformats.org/officeDocument/2006/relationships/image" Target="../media/image2.gif"/></Relationships>
</file>

<file path=ppt/slides/_rels/slide23.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5.xml"/><Relationship Id="rId1" Type="http://schemas.openxmlformats.org/officeDocument/2006/relationships/slideLayout" Target="../slideLayouts/slideLayout2.xml"/><Relationship Id="rId4" Type="http://schemas.openxmlformats.org/officeDocument/2006/relationships/image" Target="../media/image2.gif"/></Relationships>
</file>

<file path=ppt/slides/_rels/slide2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6.xml"/><Relationship Id="rId1" Type="http://schemas.openxmlformats.org/officeDocument/2006/relationships/slideLayout" Target="../slideLayouts/slideLayout2.xml"/><Relationship Id="rId4" Type="http://schemas.openxmlformats.org/officeDocument/2006/relationships/image" Target="../media/image2.gif"/></Relationships>
</file>

<file path=ppt/slides/_rels/slide27.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8.xml"/><Relationship Id="rId1" Type="http://schemas.openxmlformats.org/officeDocument/2006/relationships/slideLayout" Target="../slideLayouts/slideLayout2.xml"/><Relationship Id="rId4" Type="http://schemas.openxmlformats.org/officeDocument/2006/relationships/image" Target="../media/image2.gif"/></Relationships>
</file>

<file path=ppt/slides/_rels/slide2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9.xml"/><Relationship Id="rId1" Type="http://schemas.openxmlformats.org/officeDocument/2006/relationships/slideLayout" Target="../slideLayouts/slideLayout2.xml"/><Relationship Id="rId4" Type="http://schemas.openxmlformats.org/officeDocument/2006/relationships/image" Target="../media/image2.gif"/></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2.gif"/></Relationships>
</file>

<file path=ppt/slides/_rels/slide30.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1.xml"/><Relationship Id="rId1" Type="http://schemas.openxmlformats.org/officeDocument/2006/relationships/slideLayout" Target="../slideLayouts/slideLayout2.xml"/><Relationship Id="rId4" Type="http://schemas.openxmlformats.org/officeDocument/2006/relationships/image" Target="../media/image2.gif"/></Relationships>
</file>

<file path=ppt/slides/_rels/slide3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2.xml"/><Relationship Id="rId1" Type="http://schemas.openxmlformats.org/officeDocument/2006/relationships/slideLayout" Target="../slideLayouts/slideLayout2.xml"/><Relationship Id="rId4" Type="http://schemas.openxmlformats.org/officeDocument/2006/relationships/image" Target="../media/image2.gif"/></Relationships>
</file>

<file path=ppt/slides/_rels/slide3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3.xml"/><Relationship Id="rId1" Type="http://schemas.openxmlformats.org/officeDocument/2006/relationships/slideLayout" Target="../slideLayouts/slideLayout2.xml"/><Relationship Id="rId4" Type="http://schemas.openxmlformats.org/officeDocument/2006/relationships/image" Target="../media/image2.gif"/></Relationships>
</file>

<file path=ppt/slides/_rels/slide34.xml.rels><?xml version="1.0" encoding="UTF-8" standalone="yes"?>
<Relationships xmlns="http://schemas.openxmlformats.org/package/2006/relationships"><Relationship Id="rId8" Type="http://schemas.openxmlformats.org/officeDocument/2006/relationships/hyperlink" Target="https://www.pempal.org/sites/pempal/files/event/2017/Budget%20COP%20Events/Jun22_Moscow,%20Russian%20Federation/files/bcop_citizens_budgets_june2017_eng.doc" TargetMode="External"/><Relationship Id="rId3" Type="http://schemas.openxmlformats.org/officeDocument/2006/relationships/image" Target="../media/image1.jpeg"/><Relationship Id="rId7" Type="http://schemas.openxmlformats.org/officeDocument/2006/relationships/hyperlink" Target="https://www.pempal.org/sites/pempal/files/filefield_paths/bcop_public_participation_backgroud_paper_august2017_bcs.docx" TargetMode="External"/><Relationship Id="rId2" Type="http://schemas.openxmlformats.org/officeDocument/2006/relationships/notesSlide" Target="../notesSlides/notesSlide34.xml"/><Relationship Id="rId1" Type="http://schemas.openxmlformats.org/officeDocument/2006/relationships/slideLayout" Target="../slideLayouts/slideLayout2.xml"/><Relationship Id="rId6" Type="http://schemas.openxmlformats.org/officeDocument/2006/relationships/hyperlink" Target="https://www.pempal.org/sites/pempal/files/filefield_paths/bcop_public_participation_backgroud_paper_august2017_rus_full.doc" TargetMode="External"/><Relationship Id="rId5" Type="http://schemas.openxmlformats.org/officeDocument/2006/relationships/hyperlink" Target="https://www.pempal.org/sites/pempal/files/filefield_paths/bcop_public_participation_backgroud_paper_august2017_eng.doc" TargetMode="External"/><Relationship Id="rId10" Type="http://schemas.openxmlformats.org/officeDocument/2006/relationships/hyperlink" Target="https://www.pempal.org/sites/pempal/files/event/2017/Bud%C5%BEet%20Doga%C4%91aji/Jun22_Moskva,%20Rusija/files/bcop_citizens_budgets_june2017_bcs.docx" TargetMode="External"/><Relationship Id="rId4" Type="http://schemas.openxmlformats.org/officeDocument/2006/relationships/image" Target="../media/image2.gif"/><Relationship Id="rId9" Type="http://schemas.openxmlformats.org/officeDocument/2006/relationships/hyperlink" Target="https://www.pempal.org/sites/pempal/files/event/2017/files/bcop_citizens_budgets_june2017_rus.doc" TargetMode="External"/></Relationships>
</file>

<file path=ppt/slides/_rels/slide35.xml.rels><?xml version="1.0" encoding="UTF-8" standalone="yes"?>
<Relationships xmlns="http://schemas.openxmlformats.org/package/2006/relationships"><Relationship Id="rId3" Type="http://schemas.openxmlformats.org/officeDocument/2006/relationships/image" Target="../media/image5.jpeg"/><Relationship Id="rId7" Type="http://schemas.openxmlformats.org/officeDocument/2006/relationships/image" Target="../media/image2.gif"/><Relationship Id="rId2" Type="http://schemas.openxmlformats.org/officeDocument/2006/relationships/notesSlide" Target="../notesSlides/notesSlide35.xml"/><Relationship Id="rId1" Type="http://schemas.openxmlformats.org/officeDocument/2006/relationships/slideLayout" Target="../slideLayouts/slideLayout1.xml"/><Relationship Id="rId6" Type="http://schemas.openxmlformats.org/officeDocument/2006/relationships/image" Target="../media/image1.jpeg"/><Relationship Id="rId5" Type="http://schemas.openxmlformats.org/officeDocument/2006/relationships/hyperlink" Target="mailto:Anna.Belenchuk@minfin.ru" TargetMode="External"/><Relationship Id="rId4" Type="http://schemas.openxmlformats.org/officeDocument/2006/relationships/hyperlink" Target="mailto:mgusarova@worldbank.org" TargetMode="External"/></Relationships>
</file>

<file path=ppt/slides/_rels/slide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openxmlformats.org/officeDocument/2006/relationships/chart" Target="../charts/chart1.xml"/></Relationships>
</file>

<file path=ppt/slides/_rels/slide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2.gif"/></Relationships>
</file>

<file path=ppt/slides/_rels/slide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2.gif"/></Relationships>
</file>

<file path=ppt/slides/_rels/slide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7.xml"/><Relationship Id="rId1" Type="http://schemas.openxmlformats.org/officeDocument/2006/relationships/slideLayout" Target="../slideLayouts/slideLayout4.xml"/><Relationship Id="rId4" Type="http://schemas.openxmlformats.org/officeDocument/2006/relationships/image" Target="../media/image2.gif"/></Relationships>
</file>

<file path=ppt/slides/_rels/slide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2.gif"/></Relationships>
</file>

<file path=ppt/slides/_rels/slide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9.xml"/><Relationship Id="rId1" Type="http://schemas.openxmlformats.org/officeDocument/2006/relationships/slideLayout" Target="../slideLayouts/slideLayout5.xml"/><Relationship Id="rId4" Type="http://schemas.openxmlformats.org/officeDocument/2006/relationships/image" Target="../media/image2.gi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ctrTitle"/>
          </p:nvPr>
        </p:nvSpPr>
        <p:spPr>
          <a:xfrm>
            <a:off x="1060450" y="1417982"/>
            <a:ext cx="8528050" cy="2362200"/>
          </a:xfrm>
        </p:spPr>
        <p:txBody>
          <a:bodyPr/>
          <a:lstStyle/>
          <a:p>
            <a:pPr algn="l"/>
            <a:r>
              <a:rPr lang="en-US" sz="3500" dirty="0">
                <a:solidFill>
                  <a:srgbClr val="002060"/>
                </a:solidFill>
              </a:rPr>
              <a:t>Mainstreaming Public Participation in Fiscal Policy and Budget Processes in PEMPAL Countries: Progress to Date &amp; Next Steps</a:t>
            </a:r>
          </a:p>
        </p:txBody>
      </p:sp>
      <p:sp>
        <p:nvSpPr>
          <p:cNvPr id="3" name="Subtitle 2"/>
          <p:cNvSpPr>
            <a:spLocks noGrp="1"/>
          </p:cNvSpPr>
          <p:nvPr>
            <p:ph type="subTitle" idx="1"/>
          </p:nvPr>
        </p:nvSpPr>
        <p:spPr>
          <a:xfrm>
            <a:off x="1485900" y="4474265"/>
            <a:ext cx="6934200" cy="762000"/>
          </a:xfrm>
        </p:spPr>
        <p:txBody>
          <a:bodyPr rtlCol="0">
            <a:normAutofit fontScale="92500" lnSpcReduction="10000"/>
          </a:bodyPr>
          <a:lstStyle/>
          <a:p>
            <a:pPr fontAlgn="auto">
              <a:spcAft>
                <a:spcPts val="0"/>
              </a:spcAft>
              <a:buFont typeface="Arial" pitchFamily="34" charset="0"/>
              <a:buNone/>
              <a:defRPr/>
            </a:pPr>
            <a:r>
              <a:rPr lang="en-US" sz="2400" i="1" dirty="0">
                <a:solidFill>
                  <a:schemeClr val="tx1">
                    <a:lumMod val="95000"/>
                    <a:lumOff val="5000"/>
                  </a:schemeClr>
                </a:solidFill>
              </a:rPr>
              <a:t>PEMPAL Budget Community of Practice (BCOP)</a:t>
            </a:r>
          </a:p>
          <a:p>
            <a:pPr fontAlgn="auto">
              <a:spcAft>
                <a:spcPts val="0"/>
              </a:spcAft>
              <a:buFont typeface="Arial" pitchFamily="34" charset="0"/>
              <a:buNone/>
              <a:defRPr/>
            </a:pPr>
            <a:r>
              <a:rPr lang="en-US" sz="2400" i="1" dirty="0">
                <a:solidFill>
                  <a:schemeClr val="tx1">
                    <a:lumMod val="95000"/>
                    <a:lumOff val="5000"/>
                  </a:schemeClr>
                </a:solidFill>
              </a:rPr>
              <a:t>Budget Literacy and Transparency Working Group</a:t>
            </a:r>
          </a:p>
        </p:txBody>
      </p:sp>
      <p:pic>
        <p:nvPicPr>
          <p:cNvPr id="15363" name="Рисунок 11" descr="pempal-logo.jpg"/>
          <p:cNvPicPr>
            <a:picLocks noChangeAspect="1"/>
          </p:cNvPicPr>
          <p:nvPr/>
        </p:nvPicPr>
        <p:blipFill>
          <a:blip r:embed="rId3"/>
          <a:srcRect/>
          <a:stretch>
            <a:fillRect/>
          </a:stretch>
        </p:blipFill>
        <p:spPr bwMode="auto">
          <a:xfrm>
            <a:off x="0" y="0"/>
            <a:ext cx="763588" cy="6858000"/>
          </a:xfrm>
          <a:prstGeom prst="rect">
            <a:avLst/>
          </a:prstGeom>
          <a:noFill/>
          <a:ln w="9525">
            <a:noFill/>
            <a:miter lim="800000"/>
            <a:headEnd/>
            <a:tailEnd/>
          </a:ln>
        </p:spPr>
      </p:pic>
      <p:pic>
        <p:nvPicPr>
          <p:cNvPr id="15364" name="Рисунок 15" descr="pempal-logo-top.gif"/>
          <p:cNvPicPr>
            <a:picLocks noChangeAspect="1"/>
          </p:cNvPicPr>
          <p:nvPr/>
        </p:nvPicPr>
        <p:blipFill>
          <a:blip r:embed="rId4"/>
          <a:srcRect/>
          <a:stretch>
            <a:fillRect/>
          </a:stretch>
        </p:blipFill>
        <p:spPr bwMode="auto">
          <a:xfrm>
            <a:off x="3384550" y="381000"/>
            <a:ext cx="3879850" cy="342900"/>
          </a:xfrm>
          <a:prstGeom prst="rect">
            <a:avLst/>
          </a:prstGeom>
          <a:noFill/>
          <a:ln w="9525">
            <a:noFill/>
            <a:miter lim="800000"/>
            <a:headEnd/>
            <a:tailEnd/>
          </a:ln>
        </p:spPr>
      </p:pic>
      <p:sp>
        <p:nvSpPr>
          <p:cNvPr id="15365" name="TextBox 5"/>
          <p:cNvSpPr txBox="1">
            <a:spLocks noChangeArrowheads="1"/>
          </p:cNvSpPr>
          <p:nvPr/>
        </p:nvSpPr>
        <p:spPr bwMode="auto">
          <a:xfrm>
            <a:off x="2476500" y="5791200"/>
            <a:ext cx="4953000" cy="369332"/>
          </a:xfrm>
          <a:prstGeom prst="rect">
            <a:avLst/>
          </a:prstGeom>
          <a:noFill/>
          <a:ln w="9525">
            <a:noFill/>
            <a:miter lim="800000"/>
            <a:headEnd/>
            <a:tailEnd/>
          </a:ln>
        </p:spPr>
        <p:txBody>
          <a:bodyPr anchor="t">
            <a:spAutoFit/>
          </a:bodyPr>
          <a:lstStyle/>
          <a:p>
            <a:pPr algn="ctr"/>
            <a:r>
              <a:rPr lang="en-US" b="1" dirty="0">
                <a:latin typeface="Calibri" pitchFamily="34" charset="0"/>
              </a:rPr>
              <a:t>October 15,</a:t>
            </a:r>
            <a:r>
              <a:rPr lang="bs-Latn-BA" b="1" dirty="0">
                <a:latin typeface="Calibri" pitchFamily="34" charset="0"/>
              </a:rPr>
              <a:t> 201</a:t>
            </a:r>
            <a:r>
              <a:rPr lang="en-US" b="1" dirty="0">
                <a:latin typeface="Calibri" pitchFamily="34" charset="0"/>
              </a:rPr>
              <a:t>8</a:t>
            </a:r>
            <a:r>
              <a:rPr lang="en-US" b="1" dirty="0">
                <a:latin typeface="Calibri" pitchFamily="34" charset="0"/>
                <a:cs typeface="Calibri"/>
              </a:rPr>
              <a:t>, Cascais, Portugal</a:t>
            </a:r>
            <a:endParaRPr lang="bs-Latn-BA" b="1" dirty="0">
              <a:latin typeface="Calibri" pitchFamily="34"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3D1A85E2-1AEE-4F6C-AA5F-7D0DE380D7EF}"/>
              </a:ext>
            </a:extLst>
          </p:cNvPr>
          <p:cNvSpPr>
            <a:spLocks noGrp="1"/>
          </p:cNvSpPr>
          <p:nvPr>
            <p:ph type="title"/>
          </p:nvPr>
        </p:nvSpPr>
        <p:spPr>
          <a:xfrm>
            <a:off x="139400" y="772756"/>
            <a:ext cx="9766599" cy="633361"/>
          </a:xfrm>
        </p:spPr>
        <p:txBody>
          <a:bodyPr/>
          <a:lstStyle/>
          <a:p>
            <a:pPr algn="l"/>
            <a:r>
              <a:rPr lang="en-US" sz="2200" b="1" dirty="0"/>
              <a:t>Public Participation &amp; Closing the Feedback Loop: The Linchpin of International Frameworks</a:t>
            </a:r>
          </a:p>
        </p:txBody>
      </p:sp>
      <p:pic>
        <p:nvPicPr>
          <p:cNvPr id="15364" name="Рисунок 15" descr="pempal-logo-top.gif"/>
          <p:cNvPicPr>
            <a:picLocks noChangeAspect="1"/>
          </p:cNvPicPr>
          <p:nvPr/>
        </p:nvPicPr>
        <p:blipFill>
          <a:blip r:embed="rId3"/>
          <a:srcRect/>
          <a:stretch>
            <a:fillRect/>
          </a:stretch>
        </p:blipFill>
        <p:spPr bwMode="auto">
          <a:xfrm>
            <a:off x="3432175" y="190500"/>
            <a:ext cx="2892425" cy="255632"/>
          </a:xfrm>
          <a:prstGeom prst="rect">
            <a:avLst/>
          </a:prstGeom>
          <a:noFill/>
          <a:ln w="9525">
            <a:noFill/>
            <a:miter lim="800000"/>
            <a:headEnd/>
            <a:tailEnd/>
          </a:ln>
        </p:spPr>
      </p:pic>
      <p:pic>
        <p:nvPicPr>
          <p:cNvPr id="9" name="Picture 8">
            <a:extLst>
              <a:ext uri="{FF2B5EF4-FFF2-40B4-BE49-F238E27FC236}">
                <a16:creationId xmlns:a16="http://schemas.microsoft.com/office/drawing/2014/main" id="{470EBA50-40F9-4F82-A941-5B4001CB0A9B}"/>
              </a:ext>
            </a:extLst>
          </p:cNvPr>
          <p:cNvPicPr>
            <a:picLocks noChangeAspect="1"/>
          </p:cNvPicPr>
          <p:nvPr/>
        </p:nvPicPr>
        <p:blipFill>
          <a:blip r:embed="rId4"/>
          <a:stretch>
            <a:fillRect/>
          </a:stretch>
        </p:blipFill>
        <p:spPr>
          <a:xfrm>
            <a:off x="33130" y="2971800"/>
            <a:ext cx="5665966" cy="2902081"/>
          </a:xfrm>
          <a:prstGeom prst="rect">
            <a:avLst/>
          </a:prstGeom>
        </p:spPr>
      </p:pic>
      <p:pic>
        <p:nvPicPr>
          <p:cNvPr id="2" name="Picture 1">
            <a:extLst>
              <a:ext uri="{FF2B5EF4-FFF2-40B4-BE49-F238E27FC236}">
                <a16:creationId xmlns:a16="http://schemas.microsoft.com/office/drawing/2014/main" id="{FCF3EBE1-0221-42AB-BE3A-E4F8553AE4EA}"/>
              </a:ext>
            </a:extLst>
          </p:cNvPr>
          <p:cNvPicPr>
            <a:picLocks noChangeAspect="1"/>
          </p:cNvPicPr>
          <p:nvPr/>
        </p:nvPicPr>
        <p:blipFill>
          <a:blip r:embed="rId5"/>
          <a:stretch>
            <a:fillRect/>
          </a:stretch>
        </p:blipFill>
        <p:spPr>
          <a:xfrm>
            <a:off x="5638800" y="2866318"/>
            <a:ext cx="4131685" cy="3113043"/>
          </a:xfrm>
          <a:prstGeom prst="rect">
            <a:avLst/>
          </a:prstGeom>
        </p:spPr>
      </p:pic>
      <p:sp>
        <p:nvSpPr>
          <p:cNvPr id="10" name="TextBox 9">
            <a:extLst>
              <a:ext uri="{FF2B5EF4-FFF2-40B4-BE49-F238E27FC236}">
                <a16:creationId xmlns:a16="http://schemas.microsoft.com/office/drawing/2014/main" id="{AD7844DF-82A4-4132-B05A-6A3F65C0F24B}"/>
              </a:ext>
            </a:extLst>
          </p:cNvPr>
          <p:cNvSpPr txBox="1"/>
          <p:nvPr/>
        </p:nvSpPr>
        <p:spPr>
          <a:xfrm>
            <a:off x="6331226" y="1995237"/>
            <a:ext cx="4648200" cy="677108"/>
          </a:xfrm>
          <a:prstGeom prst="rect">
            <a:avLst/>
          </a:prstGeom>
          <a:noFill/>
        </p:spPr>
        <p:txBody>
          <a:bodyPr wrap="square" rtlCol="0">
            <a:spAutoFit/>
          </a:bodyPr>
          <a:lstStyle/>
          <a:p>
            <a:r>
              <a:rPr lang="en-US" sz="1900" b="1" dirty="0">
                <a:latin typeface="Segoe Script" panose="030B0504020000000003" pitchFamily="66" charset="0"/>
                <a:cs typeface="Arial" panose="020B0604020202020204" pitchFamily="34" charset="0"/>
              </a:rPr>
              <a:t>Dimensions of Public Participation</a:t>
            </a:r>
          </a:p>
        </p:txBody>
      </p:sp>
      <p:sp>
        <p:nvSpPr>
          <p:cNvPr id="11" name="TextBox 10">
            <a:extLst>
              <a:ext uri="{FF2B5EF4-FFF2-40B4-BE49-F238E27FC236}">
                <a16:creationId xmlns:a16="http://schemas.microsoft.com/office/drawing/2014/main" id="{4CC30D78-BE8B-4577-A50A-E7E34FA7475B}"/>
              </a:ext>
            </a:extLst>
          </p:cNvPr>
          <p:cNvSpPr txBox="1"/>
          <p:nvPr/>
        </p:nvSpPr>
        <p:spPr>
          <a:xfrm>
            <a:off x="304800" y="1988611"/>
            <a:ext cx="4953000" cy="384721"/>
          </a:xfrm>
          <a:prstGeom prst="rect">
            <a:avLst/>
          </a:prstGeom>
          <a:noFill/>
        </p:spPr>
        <p:txBody>
          <a:bodyPr wrap="square" rtlCol="0">
            <a:spAutoFit/>
          </a:bodyPr>
          <a:lstStyle/>
          <a:p>
            <a:r>
              <a:rPr lang="en-US" sz="1900" b="1" dirty="0">
                <a:latin typeface="Segoe Script" panose="030B0504020000000003" pitchFamily="66" charset="0"/>
                <a:cs typeface="Arial" panose="020B0604020202020204" pitchFamily="34" charset="0"/>
              </a:rPr>
              <a:t>Fiscal Transparency Feedback Loop</a:t>
            </a:r>
          </a:p>
        </p:txBody>
      </p:sp>
    </p:spTree>
    <p:extLst>
      <p:ext uri="{BB962C8B-B14F-4D97-AF65-F5344CB8AC3E}">
        <p14:creationId xmlns:p14="http://schemas.microsoft.com/office/powerpoint/2010/main" val="35448649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3D1A85E2-1AEE-4F6C-AA5F-7D0DE380D7EF}"/>
              </a:ext>
            </a:extLst>
          </p:cNvPr>
          <p:cNvSpPr>
            <a:spLocks noGrp="1"/>
          </p:cNvSpPr>
          <p:nvPr>
            <p:ph type="title"/>
          </p:nvPr>
        </p:nvSpPr>
        <p:spPr>
          <a:xfrm>
            <a:off x="1295400" y="2438400"/>
            <a:ext cx="8153400" cy="1524000"/>
          </a:xfrm>
        </p:spPr>
        <p:txBody>
          <a:bodyPr/>
          <a:lstStyle/>
          <a:p>
            <a:pPr algn="l"/>
            <a:r>
              <a:rPr lang="en-US" sz="3000" b="1" dirty="0">
                <a:solidFill>
                  <a:schemeClr val="tx2">
                    <a:lumMod val="75000"/>
                  </a:schemeClr>
                </a:solidFill>
              </a:rPr>
              <a:t>II. 2017 PEMPAL Survey: The Supply Side of Public Participation</a:t>
            </a:r>
          </a:p>
        </p:txBody>
      </p:sp>
      <p:pic>
        <p:nvPicPr>
          <p:cNvPr id="15363" name="Рисунок 11" descr="pempal-logo.jpg"/>
          <p:cNvPicPr>
            <a:picLocks noChangeAspect="1"/>
          </p:cNvPicPr>
          <p:nvPr/>
        </p:nvPicPr>
        <p:blipFill>
          <a:blip r:embed="rId3"/>
          <a:srcRect/>
          <a:stretch>
            <a:fillRect/>
          </a:stretch>
        </p:blipFill>
        <p:spPr bwMode="auto">
          <a:xfrm>
            <a:off x="0" y="0"/>
            <a:ext cx="763588" cy="6858000"/>
          </a:xfrm>
          <a:prstGeom prst="rect">
            <a:avLst/>
          </a:prstGeom>
          <a:noFill/>
          <a:ln w="9525">
            <a:noFill/>
            <a:miter lim="800000"/>
            <a:headEnd/>
            <a:tailEnd/>
          </a:ln>
        </p:spPr>
      </p:pic>
      <p:pic>
        <p:nvPicPr>
          <p:cNvPr id="15364" name="Рисунок 15" descr="pempal-logo-top.gif"/>
          <p:cNvPicPr>
            <a:picLocks noChangeAspect="1"/>
          </p:cNvPicPr>
          <p:nvPr/>
        </p:nvPicPr>
        <p:blipFill>
          <a:blip r:embed="rId4"/>
          <a:srcRect/>
          <a:stretch>
            <a:fillRect/>
          </a:stretch>
        </p:blipFill>
        <p:spPr bwMode="auto">
          <a:xfrm>
            <a:off x="3200400" y="255104"/>
            <a:ext cx="4011044" cy="354496"/>
          </a:xfrm>
          <a:prstGeom prst="rect">
            <a:avLst/>
          </a:prstGeom>
          <a:noFill/>
          <a:ln w="9525">
            <a:noFill/>
            <a:miter lim="800000"/>
            <a:headEnd/>
            <a:tailEnd/>
          </a:ln>
        </p:spPr>
      </p:pic>
    </p:spTree>
    <p:extLst>
      <p:ext uri="{BB962C8B-B14F-4D97-AF65-F5344CB8AC3E}">
        <p14:creationId xmlns:p14="http://schemas.microsoft.com/office/powerpoint/2010/main" val="205831008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363" name="Рисунок 11" descr="pempal-logo.jpg"/>
          <p:cNvPicPr>
            <a:picLocks noChangeAspect="1"/>
          </p:cNvPicPr>
          <p:nvPr/>
        </p:nvPicPr>
        <p:blipFill>
          <a:blip r:embed="rId3"/>
          <a:srcRect/>
          <a:stretch>
            <a:fillRect/>
          </a:stretch>
        </p:blipFill>
        <p:spPr bwMode="auto">
          <a:xfrm>
            <a:off x="0" y="0"/>
            <a:ext cx="763588" cy="6858000"/>
          </a:xfrm>
          <a:prstGeom prst="rect">
            <a:avLst/>
          </a:prstGeom>
          <a:noFill/>
          <a:ln w="9525">
            <a:noFill/>
            <a:miter lim="800000"/>
            <a:headEnd/>
            <a:tailEnd/>
          </a:ln>
        </p:spPr>
      </p:pic>
      <p:pic>
        <p:nvPicPr>
          <p:cNvPr id="15364" name="Рисунок 15" descr="pempal-logo-top.gif"/>
          <p:cNvPicPr>
            <a:picLocks noChangeAspect="1"/>
          </p:cNvPicPr>
          <p:nvPr/>
        </p:nvPicPr>
        <p:blipFill>
          <a:blip r:embed="rId4"/>
          <a:srcRect/>
          <a:stretch>
            <a:fillRect/>
          </a:stretch>
        </p:blipFill>
        <p:spPr bwMode="auto">
          <a:xfrm>
            <a:off x="3200400" y="304800"/>
            <a:ext cx="3340100" cy="295198"/>
          </a:xfrm>
          <a:prstGeom prst="rect">
            <a:avLst/>
          </a:prstGeom>
          <a:noFill/>
          <a:ln w="9525">
            <a:noFill/>
            <a:miter lim="800000"/>
            <a:headEnd/>
            <a:tailEnd/>
          </a:ln>
        </p:spPr>
      </p:pic>
      <p:sp>
        <p:nvSpPr>
          <p:cNvPr id="3" name="TextBox 2">
            <a:extLst>
              <a:ext uri="{FF2B5EF4-FFF2-40B4-BE49-F238E27FC236}">
                <a16:creationId xmlns:a16="http://schemas.microsoft.com/office/drawing/2014/main" id="{AB9748E6-02F8-47CE-B84D-20285FA885E8}"/>
              </a:ext>
            </a:extLst>
          </p:cNvPr>
          <p:cNvSpPr txBox="1"/>
          <p:nvPr/>
        </p:nvSpPr>
        <p:spPr>
          <a:xfrm>
            <a:off x="1158703" y="739205"/>
            <a:ext cx="1613452" cy="430887"/>
          </a:xfrm>
          <a:prstGeom prst="rect">
            <a:avLst/>
          </a:prstGeom>
          <a:noFill/>
        </p:spPr>
        <p:txBody>
          <a:bodyPr wrap="square" rtlCol="0">
            <a:spAutoFit/>
          </a:bodyPr>
          <a:lstStyle/>
          <a:p>
            <a:r>
              <a:rPr lang="en-US" sz="2200" b="1" dirty="0">
                <a:latin typeface="+mn-lt"/>
              </a:rPr>
              <a:t>Questions </a:t>
            </a:r>
          </a:p>
        </p:txBody>
      </p:sp>
      <p:sp>
        <p:nvSpPr>
          <p:cNvPr id="7" name="Content Placeholder 1">
            <a:extLst>
              <a:ext uri="{FF2B5EF4-FFF2-40B4-BE49-F238E27FC236}">
                <a16:creationId xmlns:a16="http://schemas.microsoft.com/office/drawing/2014/main" id="{8F51D034-756E-4283-A6E6-1D1304C75D83}"/>
              </a:ext>
            </a:extLst>
          </p:cNvPr>
          <p:cNvSpPr txBox="1">
            <a:spLocks/>
          </p:cNvSpPr>
          <p:nvPr/>
        </p:nvSpPr>
        <p:spPr bwMode="auto">
          <a:xfrm>
            <a:off x="902494" y="1309298"/>
            <a:ext cx="5638006" cy="4405701"/>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spcBef>
                <a:spcPts val="0"/>
              </a:spcBef>
              <a:tabLst>
                <a:tab pos="2116138" algn="l"/>
              </a:tabLst>
            </a:pPr>
            <a:r>
              <a:rPr lang="en-US" sz="1900" dirty="0">
                <a:solidFill>
                  <a:srgbClr val="000000"/>
                </a:solidFill>
              </a:rPr>
              <a:t>What are the current (or planned) legislative and policy/procedural frameworks?</a:t>
            </a:r>
          </a:p>
          <a:p>
            <a:pPr marL="0" indent="0">
              <a:spcBef>
                <a:spcPts val="0"/>
              </a:spcBef>
              <a:buFont typeface="Arial" charset="0"/>
              <a:buNone/>
              <a:tabLst>
                <a:tab pos="2116138" algn="l"/>
              </a:tabLst>
            </a:pPr>
            <a:endParaRPr lang="en-GB" sz="1900" dirty="0">
              <a:solidFill>
                <a:srgbClr val="000000"/>
              </a:solidFill>
            </a:endParaRPr>
          </a:p>
          <a:p>
            <a:pPr>
              <a:spcBef>
                <a:spcPts val="0"/>
              </a:spcBef>
            </a:pPr>
            <a:r>
              <a:rPr lang="en-US" sz="1900" dirty="0">
                <a:solidFill>
                  <a:srgbClr val="000000"/>
                </a:solidFill>
              </a:rPr>
              <a:t>What are the public participation mechanisms used across a) government b) line ministries c) Parliament d) SAI and at what stage of the budget process are they implemented?</a:t>
            </a:r>
          </a:p>
          <a:p>
            <a:pPr marL="0" indent="0">
              <a:spcBef>
                <a:spcPts val="0"/>
              </a:spcBef>
              <a:buNone/>
            </a:pPr>
            <a:endParaRPr lang="en-US" sz="1900" dirty="0">
              <a:solidFill>
                <a:srgbClr val="000000"/>
              </a:solidFill>
            </a:endParaRPr>
          </a:p>
          <a:p>
            <a:pPr>
              <a:spcBef>
                <a:spcPts val="0"/>
              </a:spcBef>
            </a:pPr>
            <a:r>
              <a:rPr lang="en-US" sz="1900" dirty="0"/>
              <a:t>Is the Citizen’s Budget used to engage citizens? </a:t>
            </a:r>
          </a:p>
          <a:p>
            <a:pPr>
              <a:spcBef>
                <a:spcPts val="0"/>
              </a:spcBef>
            </a:pPr>
            <a:endParaRPr lang="en-GB" sz="1900" dirty="0">
              <a:solidFill>
                <a:srgbClr val="000000"/>
              </a:solidFill>
            </a:endParaRPr>
          </a:p>
          <a:p>
            <a:pPr>
              <a:spcBef>
                <a:spcPts val="0"/>
              </a:spcBef>
            </a:pPr>
            <a:r>
              <a:rPr lang="en-US" sz="1900" dirty="0">
                <a:solidFill>
                  <a:srgbClr val="000000"/>
                </a:solidFill>
              </a:rPr>
              <a:t>What information is shared with the public prior to any consultation taking place? </a:t>
            </a:r>
          </a:p>
          <a:p>
            <a:pPr>
              <a:spcBef>
                <a:spcPts val="0"/>
              </a:spcBef>
            </a:pPr>
            <a:endParaRPr lang="en-US" sz="1900" dirty="0">
              <a:solidFill>
                <a:srgbClr val="000000"/>
              </a:solidFill>
            </a:endParaRPr>
          </a:p>
          <a:p>
            <a:pPr>
              <a:spcBef>
                <a:spcPts val="0"/>
              </a:spcBef>
            </a:pPr>
            <a:r>
              <a:rPr lang="en-US" sz="1900" dirty="0">
                <a:solidFill>
                  <a:srgbClr val="000000"/>
                </a:solidFill>
              </a:rPr>
              <a:t>Who collects the information; how is it collected; and on what issues is it collected?</a:t>
            </a:r>
            <a:r>
              <a:rPr lang="en-GB" sz="1900" dirty="0">
                <a:solidFill>
                  <a:srgbClr val="000000"/>
                </a:solidFill>
              </a:rPr>
              <a:t> </a:t>
            </a:r>
            <a:r>
              <a:rPr lang="en-US" sz="1900" dirty="0">
                <a:solidFill>
                  <a:srgbClr val="000000"/>
                </a:solidFill>
              </a:rPr>
              <a:t>Is a response provided to inputs from citizens?</a:t>
            </a:r>
            <a:endParaRPr lang="en-US" sz="1900" dirty="0"/>
          </a:p>
          <a:p>
            <a:pPr marL="0" indent="0" algn="just">
              <a:spcBef>
                <a:spcPts val="0"/>
              </a:spcBef>
              <a:buFont typeface="Arial" charset="0"/>
              <a:buNone/>
            </a:pPr>
            <a:endParaRPr lang="en-US" sz="1900" dirty="0"/>
          </a:p>
        </p:txBody>
      </p:sp>
      <p:sp>
        <p:nvSpPr>
          <p:cNvPr id="9" name="Rectangle 8">
            <a:extLst>
              <a:ext uri="{FF2B5EF4-FFF2-40B4-BE49-F238E27FC236}">
                <a16:creationId xmlns:a16="http://schemas.microsoft.com/office/drawing/2014/main" id="{96B18F33-7649-460F-9496-A9272700B0E8}"/>
              </a:ext>
            </a:extLst>
          </p:cNvPr>
          <p:cNvSpPr/>
          <p:nvPr/>
        </p:nvSpPr>
        <p:spPr>
          <a:xfrm>
            <a:off x="7315200" y="1519217"/>
            <a:ext cx="2209800" cy="3693319"/>
          </a:xfrm>
          <a:prstGeom prst="rect">
            <a:avLst/>
          </a:prstGeom>
        </p:spPr>
        <p:txBody>
          <a:bodyPr wrap="square">
            <a:spAutoFit/>
          </a:bodyPr>
          <a:lstStyle/>
          <a:p>
            <a:pPr marL="285750" indent="-285750">
              <a:buFont typeface="Arial" panose="020B0604020202020204" pitchFamily="34" charset="0"/>
              <a:buChar char="•"/>
            </a:pPr>
            <a:r>
              <a:rPr lang="en-US" b="1" dirty="0">
                <a:solidFill>
                  <a:schemeClr val="accent1">
                    <a:lumMod val="75000"/>
                  </a:schemeClr>
                </a:solidFill>
                <a:latin typeface="Segoe Print" panose="02000600000000000000" pitchFamily="2" charset="0"/>
              </a:rPr>
              <a:t>Belarus</a:t>
            </a:r>
          </a:p>
          <a:p>
            <a:endParaRPr lang="en-US" b="1" dirty="0">
              <a:solidFill>
                <a:schemeClr val="accent1">
                  <a:lumMod val="75000"/>
                </a:schemeClr>
              </a:solidFill>
              <a:latin typeface="Segoe Print" panose="02000600000000000000" pitchFamily="2" charset="0"/>
            </a:endParaRPr>
          </a:p>
          <a:p>
            <a:pPr marL="285750" indent="-285750">
              <a:buFont typeface="Arial" panose="020B0604020202020204" pitchFamily="34" charset="0"/>
              <a:buChar char="•"/>
            </a:pPr>
            <a:r>
              <a:rPr lang="en-US" b="1" dirty="0">
                <a:solidFill>
                  <a:schemeClr val="accent1">
                    <a:lumMod val="75000"/>
                  </a:schemeClr>
                </a:solidFill>
                <a:latin typeface="Segoe Print" panose="02000600000000000000" pitchFamily="2" charset="0"/>
              </a:rPr>
              <a:t>Croatia</a:t>
            </a:r>
          </a:p>
          <a:p>
            <a:endParaRPr lang="en-US" b="1" dirty="0">
              <a:solidFill>
                <a:schemeClr val="accent1">
                  <a:lumMod val="75000"/>
                </a:schemeClr>
              </a:solidFill>
              <a:latin typeface="Segoe Print" panose="02000600000000000000" pitchFamily="2" charset="0"/>
            </a:endParaRPr>
          </a:p>
          <a:p>
            <a:pPr marL="285750" indent="-285750">
              <a:buFont typeface="Arial" panose="020B0604020202020204" pitchFamily="34" charset="0"/>
              <a:buChar char="•"/>
            </a:pPr>
            <a:r>
              <a:rPr lang="en-US" b="1" dirty="0">
                <a:solidFill>
                  <a:schemeClr val="accent1">
                    <a:lumMod val="75000"/>
                  </a:schemeClr>
                </a:solidFill>
                <a:latin typeface="Segoe Print" panose="02000600000000000000" pitchFamily="2" charset="0"/>
              </a:rPr>
              <a:t>Kyrgyz Republic</a:t>
            </a:r>
          </a:p>
          <a:p>
            <a:endParaRPr lang="en-US" b="1" dirty="0">
              <a:solidFill>
                <a:schemeClr val="accent1">
                  <a:lumMod val="75000"/>
                </a:schemeClr>
              </a:solidFill>
              <a:latin typeface="Segoe Print" panose="02000600000000000000" pitchFamily="2" charset="0"/>
            </a:endParaRPr>
          </a:p>
          <a:p>
            <a:pPr marL="285750" indent="-285750">
              <a:buFont typeface="Arial" panose="020B0604020202020204" pitchFamily="34" charset="0"/>
              <a:buChar char="•"/>
            </a:pPr>
            <a:r>
              <a:rPr lang="en-US" b="1" dirty="0">
                <a:solidFill>
                  <a:schemeClr val="accent1">
                    <a:lumMod val="75000"/>
                  </a:schemeClr>
                </a:solidFill>
                <a:latin typeface="Segoe Print" panose="02000600000000000000" pitchFamily="2" charset="0"/>
              </a:rPr>
              <a:t>Russian Federation</a:t>
            </a:r>
          </a:p>
          <a:p>
            <a:endParaRPr lang="en-US" b="1" dirty="0">
              <a:solidFill>
                <a:schemeClr val="accent1">
                  <a:lumMod val="75000"/>
                </a:schemeClr>
              </a:solidFill>
              <a:latin typeface="Segoe Print" panose="02000600000000000000" pitchFamily="2" charset="0"/>
            </a:endParaRPr>
          </a:p>
          <a:p>
            <a:pPr marL="285750" indent="-285750">
              <a:buFont typeface="Arial" panose="020B0604020202020204" pitchFamily="34" charset="0"/>
              <a:buChar char="•"/>
            </a:pPr>
            <a:r>
              <a:rPr lang="en-US" b="1" dirty="0">
                <a:solidFill>
                  <a:schemeClr val="accent1">
                    <a:lumMod val="75000"/>
                  </a:schemeClr>
                </a:solidFill>
                <a:latin typeface="Segoe Print" panose="02000600000000000000" pitchFamily="2" charset="0"/>
              </a:rPr>
              <a:t>Serbia</a:t>
            </a:r>
          </a:p>
          <a:p>
            <a:endParaRPr lang="en-US" b="1" dirty="0">
              <a:solidFill>
                <a:schemeClr val="accent1">
                  <a:lumMod val="75000"/>
                </a:schemeClr>
              </a:solidFill>
              <a:latin typeface="Segoe Print" panose="02000600000000000000" pitchFamily="2" charset="0"/>
            </a:endParaRPr>
          </a:p>
          <a:p>
            <a:pPr marL="285750" indent="-285750">
              <a:buFont typeface="Arial" panose="020B0604020202020204" pitchFamily="34" charset="0"/>
              <a:buChar char="•"/>
            </a:pPr>
            <a:r>
              <a:rPr lang="en-US" b="1" dirty="0">
                <a:solidFill>
                  <a:schemeClr val="accent1">
                    <a:lumMod val="75000"/>
                  </a:schemeClr>
                </a:solidFill>
                <a:latin typeface="Segoe Print" panose="02000600000000000000" pitchFamily="2" charset="0"/>
              </a:rPr>
              <a:t>Uzbekistan </a:t>
            </a:r>
          </a:p>
        </p:txBody>
      </p:sp>
    </p:spTree>
    <p:extLst>
      <p:ext uri="{BB962C8B-B14F-4D97-AF65-F5344CB8AC3E}">
        <p14:creationId xmlns:p14="http://schemas.microsoft.com/office/powerpoint/2010/main" val="370106302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363" name="Рисунок 11" descr="pempal-logo.jpg"/>
          <p:cNvPicPr>
            <a:picLocks noChangeAspect="1"/>
          </p:cNvPicPr>
          <p:nvPr/>
        </p:nvPicPr>
        <p:blipFill>
          <a:blip r:embed="rId3"/>
          <a:srcRect/>
          <a:stretch>
            <a:fillRect/>
          </a:stretch>
        </p:blipFill>
        <p:spPr bwMode="auto">
          <a:xfrm>
            <a:off x="0" y="0"/>
            <a:ext cx="763588" cy="6858000"/>
          </a:xfrm>
          <a:prstGeom prst="rect">
            <a:avLst/>
          </a:prstGeom>
          <a:noFill/>
          <a:ln w="9525">
            <a:noFill/>
            <a:miter lim="800000"/>
            <a:headEnd/>
            <a:tailEnd/>
          </a:ln>
        </p:spPr>
      </p:pic>
      <p:pic>
        <p:nvPicPr>
          <p:cNvPr id="15364" name="Рисунок 15" descr="pempal-logo-top.gif"/>
          <p:cNvPicPr>
            <a:picLocks noChangeAspect="1"/>
          </p:cNvPicPr>
          <p:nvPr/>
        </p:nvPicPr>
        <p:blipFill>
          <a:blip r:embed="rId4"/>
          <a:srcRect/>
          <a:stretch>
            <a:fillRect/>
          </a:stretch>
        </p:blipFill>
        <p:spPr bwMode="auto">
          <a:xfrm>
            <a:off x="3733800" y="238352"/>
            <a:ext cx="2286000" cy="202036"/>
          </a:xfrm>
          <a:prstGeom prst="rect">
            <a:avLst/>
          </a:prstGeom>
          <a:noFill/>
          <a:ln w="9525">
            <a:noFill/>
            <a:miter lim="800000"/>
            <a:headEnd/>
            <a:tailEnd/>
          </a:ln>
        </p:spPr>
      </p:pic>
      <p:sp>
        <p:nvSpPr>
          <p:cNvPr id="8" name="Title 3">
            <a:extLst>
              <a:ext uri="{FF2B5EF4-FFF2-40B4-BE49-F238E27FC236}">
                <a16:creationId xmlns:a16="http://schemas.microsoft.com/office/drawing/2014/main" id="{B45FD39E-2AA2-4894-BDDE-BA57A67BD6F7}"/>
              </a:ext>
            </a:extLst>
          </p:cNvPr>
          <p:cNvSpPr txBox="1">
            <a:spLocks/>
          </p:cNvSpPr>
          <p:nvPr/>
        </p:nvSpPr>
        <p:spPr bwMode="auto">
          <a:xfrm>
            <a:off x="1219200" y="795039"/>
            <a:ext cx="8953500" cy="500361"/>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algn="l"/>
            <a:r>
              <a:rPr lang="en-US" sz="2400" b="1" dirty="0"/>
              <a:t>Current or Planned Legislative, Policy &amp; Procedural Frameworks</a:t>
            </a:r>
          </a:p>
        </p:txBody>
      </p:sp>
      <p:sp>
        <p:nvSpPr>
          <p:cNvPr id="10" name="Content Placeholder 1">
            <a:extLst>
              <a:ext uri="{FF2B5EF4-FFF2-40B4-BE49-F238E27FC236}">
                <a16:creationId xmlns:a16="http://schemas.microsoft.com/office/drawing/2014/main" id="{CF6E426D-8754-47A8-9BC3-313453015E34}"/>
              </a:ext>
            </a:extLst>
          </p:cNvPr>
          <p:cNvSpPr>
            <a:spLocks noGrp="1"/>
          </p:cNvSpPr>
          <p:nvPr>
            <p:ph idx="1"/>
          </p:nvPr>
        </p:nvSpPr>
        <p:spPr>
          <a:xfrm>
            <a:off x="927100" y="1295400"/>
            <a:ext cx="8839200" cy="4267200"/>
          </a:xfrm>
        </p:spPr>
        <p:txBody>
          <a:bodyPr/>
          <a:lstStyle/>
          <a:p>
            <a:pPr lvl="0" algn="just">
              <a:spcBef>
                <a:spcPts val="0"/>
              </a:spcBef>
              <a:buFont typeface="Arial" panose="020B0604020202020204" pitchFamily="34" charset="0"/>
              <a:buChar char="•"/>
            </a:pPr>
            <a:endParaRPr lang="en-US" sz="2100" dirty="0"/>
          </a:p>
          <a:p>
            <a:pPr marL="0" lvl="0" indent="0" algn="just">
              <a:spcBef>
                <a:spcPts val="0"/>
              </a:spcBef>
              <a:buNone/>
            </a:pPr>
            <a:endParaRPr lang="en-US" sz="1900" dirty="0"/>
          </a:p>
        </p:txBody>
      </p:sp>
      <p:sp>
        <p:nvSpPr>
          <p:cNvPr id="7" name="TextBox 6">
            <a:extLst>
              <a:ext uri="{FF2B5EF4-FFF2-40B4-BE49-F238E27FC236}">
                <a16:creationId xmlns:a16="http://schemas.microsoft.com/office/drawing/2014/main" id="{F50BEA33-2238-43A1-8FD4-4D3787F1614F}"/>
              </a:ext>
            </a:extLst>
          </p:cNvPr>
          <p:cNvSpPr txBox="1"/>
          <p:nvPr/>
        </p:nvSpPr>
        <p:spPr>
          <a:xfrm>
            <a:off x="1111250" y="1690062"/>
            <a:ext cx="8255000" cy="3970318"/>
          </a:xfrm>
          <a:prstGeom prst="rect">
            <a:avLst/>
          </a:prstGeom>
          <a:solidFill>
            <a:schemeClr val="bg1">
              <a:lumMod val="95000"/>
            </a:schemeClr>
          </a:solidFill>
          <a:ln>
            <a:solidFill>
              <a:schemeClr val="tx2">
                <a:lumMod val="75000"/>
              </a:schemeClr>
            </a:solidFill>
          </a:ln>
        </p:spPr>
        <p:txBody>
          <a:bodyPr wrap="square" rtlCol="0">
            <a:spAutoFit/>
          </a:bodyPr>
          <a:lstStyle/>
          <a:p>
            <a:pPr marL="285750" indent="-285750">
              <a:buFont typeface="Arial" panose="020B0604020202020204" pitchFamily="34" charset="0"/>
              <a:buChar char="•"/>
            </a:pPr>
            <a:r>
              <a:rPr lang="en-US" sz="2100" dirty="0"/>
              <a:t>All surveyed countries have frameworks which endorse the principles of transparency &amp; public engagement</a:t>
            </a:r>
          </a:p>
          <a:p>
            <a:endParaRPr lang="en-US" sz="2100" dirty="0"/>
          </a:p>
          <a:p>
            <a:pPr marL="285750" indent="-285750">
              <a:buFont typeface="Arial" panose="020B0604020202020204" pitchFamily="34" charset="0"/>
              <a:buChar char="•"/>
            </a:pPr>
            <a:r>
              <a:rPr lang="en-US" sz="2100" dirty="0"/>
              <a:t>Countries with more generic legislative, policy or institutional frameworks that endorse public participation are less specific about the mechanisms that are being used to engage the public in the budget process (Belarus, Serbia, Uzbekistan)</a:t>
            </a:r>
          </a:p>
          <a:p>
            <a:endParaRPr lang="en-US" sz="2100" dirty="0"/>
          </a:p>
          <a:p>
            <a:pPr marL="285750" indent="-285750">
              <a:buFont typeface="Arial" panose="020B0604020202020204" pitchFamily="34" charset="0"/>
              <a:buChar char="•"/>
            </a:pPr>
            <a:r>
              <a:rPr lang="en-US" sz="2100" dirty="0"/>
              <a:t>Only 3 countries specified that they have procedural measures in place to ensure accountability for closing the feedback loop on public consultations (Croatia, Kyrgyz Republic, Russian Federation)</a:t>
            </a:r>
          </a:p>
        </p:txBody>
      </p:sp>
    </p:spTree>
    <p:extLst>
      <p:ext uri="{BB962C8B-B14F-4D97-AF65-F5344CB8AC3E}">
        <p14:creationId xmlns:p14="http://schemas.microsoft.com/office/powerpoint/2010/main" val="308246945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2669ADFF-FF59-4A25-8212-84D689CB8586}"/>
              </a:ext>
            </a:extLst>
          </p:cNvPr>
          <p:cNvSpPr>
            <a:spLocks noGrp="1"/>
          </p:cNvSpPr>
          <p:nvPr>
            <p:ph idx="1"/>
          </p:nvPr>
        </p:nvSpPr>
        <p:spPr>
          <a:xfrm>
            <a:off x="901700" y="1295400"/>
            <a:ext cx="8681300" cy="3750945"/>
          </a:xfrm>
        </p:spPr>
        <p:txBody>
          <a:bodyPr/>
          <a:lstStyle/>
          <a:p>
            <a:pPr marL="0" lvl="0" indent="0" algn="just">
              <a:spcBef>
                <a:spcPts val="0"/>
              </a:spcBef>
              <a:buNone/>
            </a:pPr>
            <a:endParaRPr lang="en-US" sz="2100" b="1" dirty="0">
              <a:solidFill>
                <a:srgbClr val="000000"/>
              </a:solidFill>
            </a:endParaRPr>
          </a:p>
          <a:p>
            <a:pPr marL="0" lvl="0" indent="0" algn="just">
              <a:spcBef>
                <a:spcPts val="0"/>
              </a:spcBef>
              <a:buNone/>
            </a:pPr>
            <a:endParaRPr lang="en-GB" sz="2100" b="1" dirty="0">
              <a:solidFill>
                <a:srgbClr val="000000"/>
              </a:solidFill>
            </a:endParaRPr>
          </a:p>
          <a:p>
            <a:pPr lvl="0" algn="just">
              <a:spcBef>
                <a:spcPts val="0"/>
              </a:spcBef>
            </a:pPr>
            <a:endParaRPr lang="en-US" sz="1800" dirty="0">
              <a:solidFill>
                <a:srgbClr val="000000"/>
              </a:solidFill>
            </a:endParaRPr>
          </a:p>
          <a:p>
            <a:pPr lvl="0" algn="just">
              <a:spcBef>
                <a:spcPts val="0"/>
              </a:spcBef>
            </a:pPr>
            <a:endParaRPr lang="en-US" sz="1800" dirty="0">
              <a:solidFill>
                <a:srgbClr val="000000"/>
              </a:solidFill>
            </a:endParaRPr>
          </a:p>
          <a:p>
            <a:pPr lvl="0" algn="just">
              <a:spcBef>
                <a:spcPts val="0"/>
              </a:spcBef>
            </a:pPr>
            <a:endParaRPr lang="en-US" sz="1800" dirty="0"/>
          </a:p>
        </p:txBody>
      </p:sp>
      <p:pic>
        <p:nvPicPr>
          <p:cNvPr id="15363" name="Рисунок 11" descr="pempal-logo.jpg"/>
          <p:cNvPicPr>
            <a:picLocks noChangeAspect="1"/>
          </p:cNvPicPr>
          <p:nvPr/>
        </p:nvPicPr>
        <p:blipFill>
          <a:blip r:embed="rId3"/>
          <a:srcRect/>
          <a:stretch>
            <a:fillRect/>
          </a:stretch>
        </p:blipFill>
        <p:spPr bwMode="auto">
          <a:xfrm>
            <a:off x="12700" y="0"/>
            <a:ext cx="763588" cy="6858000"/>
          </a:xfrm>
          <a:prstGeom prst="rect">
            <a:avLst/>
          </a:prstGeom>
          <a:noFill/>
          <a:ln w="9525">
            <a:noFill/>
            <a:miter lim="800000"/>
            <a:headEnd/>
            <a:tailEnd/>
          </a:ln>
        </p:spPr>
      </p:pic>
      <p:pic>
        <p:nvPicPr>
          <p:cNvPr id="15364" name="Рисунок 15" descr="pempal-logo-top.gif"/>
          <p:cNvPicPr>
            <a:picLocks noChangeAspect="1"/>
          </p:cNvPicPr>
          <p:nvPr/>
        </p:nvPicPr>
        <p:blipFill>
          <a:blip r:embed="rId4"/>
          <a:srcRect/>
          <a:stretch>
            <a:fillRect/>
          </a:stretch>
        </p:blipFill>
        <p:spPr bwMode="auto">
          <a:xfrm>
            <a:off x="3352800" y="115173"/>
            <a:ext cx="3429000" cy="303054"/>
          </a:xfrm>
          <a:prstGeom prst="rect">
            <a:avLst/>
          </a:prstGeom>
          <a:noFill/>
          <a:ln w="9525">
            <a:noFill/>
            <a:miter lim="800000"/>
            <a:headEnd/>
            <a:tailEnd/>
          </a:ln>
        </p:spPr>
      </p:pic>
      <p:graphicFrame>
        <p:nvGraphicFramePr>
          <p:cNvPr id="5" name="Table 4">
            <a:extLst>
              <a:ext uri="{FF2B5EF4-FFF2-40B4-BE49-F238E27FC236}">
                <a16:creationId xmlns:a16="http://schemas.microsoft.com/office/drawing/2014/main" id="{C87C8ED0-01E0-4661-A495-BA6736295CFB}"/>
              </a:ext>
            </a:extLst>
          </p:cNvPr>
          <p:cNvGraphicFramePr>
            <a:graphicFrameLocks noGrp="1"/>
          </p:cNvGraphicFramePr>
          <p:nvPr>
            <p:extLst>
              <p:ext uri="{D42A27DB-BD31-4B8C-83A1-F6EECF244321}">
                <p14:modId xmlns:p14="http://schemas.microsoft.com/office/powerpoint/2010/main" val="3870041594"/>
              </p:ext>
            </p:extLst>
          </p:nvPr>
        </p:nvGraphicFramePr>
        <p:xfrm>
          <a:off x="806105" y="609600"/>
          <a:ext cx="9023696" cy="5253914"/>
        </p:xfrm>
        <a:graphic>
          <a:graphicData uri="http://schemas.openxmlformats.org/drawingml/2006/table">
            <a:tbl>
              <a:tblPr firstRow="1" bandRow="1">
                <a:tableStyleId>{5C22544A-7EE6-4342-B048-85BDC9FD1C3A}</a:tableStyleId>
              </a:tblPr>
              <a:tblGrid>
                <a:gridCol w="1696748">
                  <a:extLst>
                    <a:ext uri="{9D8B030D-6E8A-4147-A177-3AD203B41FA5}">
                      <a16:colId xmlns:a16="http://schemas.microsoft.com/office/drawing/2014/main" val="146703773"/>
                    </a:ext>
                  </a:extLst>
                </a:gridCol>
                <a:gridCol w="7326948">
                  <a:extLst>
                    <a:ext uri="{9D8B030D-6E8A-4147-A177-3AD203B41FA5}">
                      <a16:colId xmlns:a16="http://schemas.microsoft.com/office/drawing/2014/main" val="1165612406"/>
                    </a:ext>
                  </a:extLst>
                </a:gridCol>
              </a:tblGrid>
              <a:tr h="538865">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200" b="1" dirty="0">
                          <a:solidFill>
                            <a:schemeClr val="bg1"/>
                          </a:solidFill>
                        </a:rPr>
                        <a:t>Current or Planned Legislative, Policy or Procedural Frameworks</a:t>
                      </a:r>
                    </a:p>
                  </a:txBody>
                  <a:tcPr/>
                </a:tc>
                <a:tc hMerge="1">
                  <a:txBody>
                    <a:bodyPr/>
                    <a:lstStyle/>
                    <a:p>
                      <a:endParaRPr lang="en-US" dirty="0"/>
                    </a:p>
                  </a:txBody>
                  <a:tcPr/>
                </a:tc>
                <a:extLst>
                  <a:ext uri="{0D108BD9-81ED-4DB2-BD59-A6C34878D82A}">
                    <a16:rowId xmlns:a16="http://schemas.microsoft.com/office/drawing/2014/main" val="2906384808"/>
                  </a:ext>
                </a:extLst>
              </a:tr>
              <a:tr h="2280535">
                <a:tc>
                  <a:txBody>
                    <a:bodyPr/>
                    <a:lstStyle/>
                    <a:p>
                      <a:r>
                        <a:rPr lang="en-US" sz="2000" b="1" dirty="0"/>
                        <a:t>Budget Specific Laws &amp; Decrees</a:t>
                      </a:r>
                    </a:p>
                  </a:txBody>
                  <a:tcPr>
                    <a:solidFill>
                      <a:schemeClr val="accent1">
                        <a:lumMod val="20000"/>
                        <a:lumOff val="80000"/>
                      </a:schemeClr>
                    </a:solidFill>
                  </a:tcPr>
                </a:tc>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2000" i="1" kern="1200" dirty="0">
                          <a:solidFill>
                            <a:schemeClr val="dk1"/>
                          </a:solidFill>
                          <a:effectLst/>
                          <a:latin typeface="+mn-lt"/>
                          <a:ea typeface="+mn-ea"/>
                          <a:cs typeface="+mn-cs"/>
                        </a:rPr>
                        <a:t>Budget Code. </a:t>
                      </a:r>
                      <a:r>
                        <a:rPr lang="en-US" sz="2000" i="0" kern="1200" dirty="0">
                          <a:solidFill>
                            <a:schemeClr val="dk1"/>
                          </a:solidFill>
                          <a:effectLst/>
                          <a:latin typeface="+mn-lt"/>
                          <a:ea typeface="+mn-ea"/>
                          <a:cs typeface="+mn-cs"/>
                        </a:rPr>
                        <a:t>Chapter on </a:t>
                      </a:r>
                      <a:r>
                        <a:rPr lang="en-US" sz="2000" kern="1200" dirty="0">
                          <a:solidFill>
                            <a:schemeClr val="dk1"/>
                          </a:solidFill>
                          <a:effectLst/>
                          <a:latin typeface="+mn-lt"/>
                          <a:ea typeface="+mn-ea"/>
                          <a:cs typeface="+mn-cs"/>
                        </a:rPr>
                        <a:t>Budget and Budget Process Transparency and Openness (Kyrgyz Republic)</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2000" i="1" kern="1200" dirty="0">
                          <a:solidFill>
                            <a:schemeClr val="dk1"/>
                          </a:solidFill>
                          <a:effectLst/>
                          <a:latin typeface="+mn-lt"/>
                          <a:ea typeface="+mn-ea"/>
                          <a:cs typeface="+mn-cs"/>
                        </a:rPr>
                        <a:t>Resolution </a:t>
                      </a:r>
                      <a:r>
                        <a:rPr lang="en-US" sz="2000" kern="1200" dirty="0">
                          <a:solidFill>
                            <a:schemeClr val="dk1"/>
                          </a:solidFill>
                          <a:effectLst/>
                          <a:latin typeface="+mn-lt"/>
                          <a:ea typeface="+mn-ea"/>
                          <a:cs typeface="+mn-cs"/>
                        </a:rPr>
                        <a:t>On Compiling the Citizens’ Budget of the Kyrgyz Republic</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2000" dirty="0"/>
                        <a:t>Decree of the Council of Ministers to establish a working group on simplification of the tax system (Belarus)</a:t>
                      </a:r>
                    </a:p>
                  </a:txBody>
                  <a:tcPr>
                    <a:solidFill>
                      <a:schemeClr val="accent1">
                        <a:lumMod val="20000"/>
                        <a:lumOff val="80000"/>
                      </a:schemeClr>
                    </a:solidFill>
                  </a:tcPr>
                </a:tc>
                <a:extLst>
                  <a:ext uri="{0D108BD9-81ED-4DB2-BD59-A6C34878D82A}">
                    <a16:rowId xmlns:a16="http://schemas.microsoft.com/office/drawing/2014/main" val="314772345"/>
                  </a:ext>
                </a:extLst>
              </a:tr>
              <a:tr h="819074">
                <a:tc>
                  <a:txBody>
                    <a:bodyPr/>
                    <a:lstStyle/>
                    <a:p>
                      <a:r>
                        <a:rPr lang="en-US" sz="2000" b="1" dirty="0"/>
                        <a:t>Constitutions</a:t>
                      </a:r>
                    </a:p>
                  </a:txBody>
                  <a:tcPr>
                    <a:solidFill>
                      <a:schemeClr val="accent1">
                        <a:lumMod val="20000"/>
                        <a:lumOff val="80000"/>
                      </a:schemeClr>
                    </a:solidFill>
                  </a:tcPr>
                </a:tc>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2000" kern="1200" dirty="0">
                          <a:solidFill>
                            <a:schemeClr val="dk1"/>
                          </a:solidFill>
                          <a:effectLst/>
                          <a:latin typeface="+mn-lt"/>
                          <a:ea typeface="+mn-ea"/>
                          <a:cs typeface="+mn-cs"/>
                        </a:rPr>
                        <a:t>Constitution of the Republic of Uzbekistan (Articles 29 and 30)</a:t>
                      </a:r>
                    </a:p>
                    <a:p>
                      <a:pPr marL="285750" indent="-285750">
                        <a:buFont typeface="Arial" panose="020B0604020202020204" pitchFamily="34" charset="0"/>
                        <a:buChar char="•"/>
                      </a:pPr>
                      <a:r>
                        <a:rPr lang="en-US" sz="2000" dirty="0"/>
                        <a:t>Constitution of the Russian Federation (Article 101)</a:t>
                      </a:r>
                      <a:endParaRPr lang="en-US" sz="2000" b="1" dirty="0"/>
                    </a:p>
                  </a:txBody>
                  <a:tcPr>
                    <a:solidFill>
                      <a:schemeClr val="accent1">
                        <a:lumMod val="20000"/>
                        <a:lumOff val="80000"/>
                      </a:schemeClr>
                    </a:solidFill>
                  </a:tcPr>
                </a:tc>
                <a:extLst>
                  <a:ext uri="{0D108BD9-81ED-4DB2-BD59-A6C34878D82A}">
                    <a16:rowId xmlns:a16="http://schemas.microsoft.com/office/drawing/2014/main" val="2116712899"/>
                  </a:ext>
                </a:extLst>
              </a:tr>
              <a:tr h="1508821">
                <a:tc>
                  <a:txBody>
                    <a:bodyPr/>
                    <a:lstStyle/>
                    <a:p>
                      <a:r>
                        <a:rPr lang="en-US" sz="2000" b="1" dirty="0"/>
                        <a:t>National Laws &amp; Decrees </a:t>
                      </a:r>
                    </a:p>
                  </a:txBody>
                  <a:tcPr>
                    <a:solidFill>
                      <a:schemeClr val="accent1">
                        <a:lumMod val="20000"/>
                        <a:lumOff val="80000"/>
                      </a:schemeClr>
                    </a:solidFill>
                  </a:tcPr>
                </a:tc>
                <a:tc>
                  <a:txBody>
                    <a:bodyPr/>
                    <a:lstStyle/>
                    <a:p>
                      <a:pPr marL="285750" indent="-285750">
                        <a:buFont typeface="Arial" panose="020B0604020202020204" pitchFamily="34" charset="0"/>
                        <a:buChar char="•"/>
                      </a:pPr>
                      <a:r>
                        <a:rPr lang="en-US" sz="2000" b="0" kern="1200" dirty="0">
                          <a:solidFill>
                            <a:schemeClr val="dk1"/>
                          </a:solidFill>
                          <a:effectLst/>
                          <a:latin typeface="+mn-lt"/>
                          <a:ea typeface="+mn-ea"/>
                          <a:cs typeface="+mn-cs"/>
                        </a:rPr>
                        <a:t>Law of the Republic of Belarus On Petitions of Citizens and Legal Entities</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2000" b="0" kern="1200" dirty="0">
                          <a:solidFill>
                            <a:schemeClr val="dk1"/>
                          </a:solidFill>
                          <a:effectLst/>
                          <a:latin typeface="+mn-lt"/>
                          <a:ea typeface="+mn-ea"/>
                          <a:cs typeface="+mn-cs"/>
                        </a:rPr>
                        <a:t>Act on the Right of Access to Information (Croatia)</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2000" b="0" kern="1200" dirty="0">
                          <a:solidFill>
                            <a:schemeClr val="dk1"/>
                          </a:solidFill>
                          <a:effectLst/>
                          <a:latin typeface="+mn-lt"/>
                          <a:ea typeface="+mn-ea"/>
                          <a:cs typeface="+mn-cs"/>
                        </a:rPr>
                        <a:t>Code of Consultation with the Interested Public Concerning the Adoption of Acts, Regulations and Legislation (Croatia)</a:t>
                      </a:r>
                    </a:p>
                  </a:txBody>
                  <a:tcPr>
                    <a:solidFill>
                      <a:schemeClr val="accent1">
                        <a:lumMod val="20000"/>
                        <a:lumOff val="80000"/>
                      </a:schemeClr>
                    </a:solidFill>
                  </a:tcPr>
                </a:tc>
                <a:extLst>
                  <a:ext uri="{0D108BD9-81ED-4DB2-BD59-A6C34878D82A}">
                    <a16:rowId xmlns:a16="http://schemas.microsoft.com/office/drawing/2014/main" val="227603290"/>
                  </a:ext>
                </a:extLst>
              </a:tr>
            </a:tbl>
          </a:graphicData>
        </a:graphic>
      </p:graphicFrame>
    </p:spTree>
    <p:extLst>
      <p:ext uri="{BB962C8B-B14F-4D97-AF65-F5344CB8AC3E}">
        <p14:creationId xmlns:p14="http://schemas.microsoft.com/office/powerpoint/2010/main" val="79684285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2669ADFF-FF59-4A25-8212-84D689CB8586}"/>
              </a:ext>
            </a:extLst>
          </p:cNvPr>
          <p:cNvSpPr>
            <a:spLocks noGrp="1"/>
          </p:cNvSpPr>
          <p:nvPr>
            <p:ph idx="1"/>
          </p:nvPr>
        </p:nvSpPr>
        <p:spPr>
          <a:xfrm>
            <a:off x="914400" y="1324206"/>
            <a:ext cx="8681300" cy="4209588"/>
          </a:xfrm>
        </p:spPr>
        <p:txBody>
          <a:bodyPr/>
          <a:lstStyle/>
          <a:p>
            <a:pPr marL="0" lvl="0" indent="0" algn="just">
              <a:spcBef>
                <a:spcPts val="0"/>
              </a:spcBef>
              <a:buNone/>
            </a:pPr>
            <a:endParaRPr lang="en-US" sz="2100" b="1" dirty="0">
              <a:solidFill>
                <a:srgbClr val="000000"/>
              </a:solidFill>
            </a:endParaRPr>
          </a:p>
          <a:p>
            <a:pPr marL="0" lvl="0" indent="0" algn="just">
              <a:spcBef>
                <a:spcPts val="0"/>
              </a:spcBef>
              <a:buNone/>
            </a:pPr>
            <a:endParaRPr lang="en-GB" sz="2100" b="1" dirty="0">
              <a:solidFill>
                <a:srgbClr val="000000"/>
              </a:solidFill>
            </a:endParaRPr>
          </a:p>
          <a:p>
            <a:pPr lvl="0" algn="just">
              <a:spcBef>
                <a:spcPts val="0"/>
              </a:spcBef>
            </a:pPr>
            <a:endParaRPr lang="en-US" sz="1800" dirty="0">
              <a:solidFill>
                <a:srgbClr val="000000"/>
              </a:solidFill>
            </a:endParaRPr>
          </a:p>
          <a:p>
            <a:pPr lvl="0" algn="just">
              <a:spcBef>
                <a:spcPts val="0"/>
              </a:spcBef>
            </a:pPr>
            <a:endParaRPr lang="en-US" sz="1800" dirty="0">
              <a:solidFill>
                <a:srgbClr val="000000"/>
              </a:solidFill>
            </a:endParaRPr>
          </a:p>
          <a:p>
            <a:pPr lvl="0" algn="just">
              <a:spcBef>
                <a:spcPts val="0"/>
              </a:spcBef>
            </a:pPr>
            <a:endParaRPr lang="en-US" sz="1800" dirty="0"/>
          </a:p>
        </p:txBody>
      </p:sp>
      <p:pic>
        <p:nvPicPr>
          <p:cNvPr id="15363" name="Рисунок 11" descr="pempal-logo.jpg"/>
          <p:cNvPicPr>
            <a:picLocks noChangeAspect="1"/>
          </p:cNvPicPr>
          <p:nvPr/>
        </p:nvPicPr>
        <p:blipFill>
          <a:blip r:embed="rId3"/>
          <a:srcRect/>
          <a:stretch>
            <a:fillRect/>
          </a:stretch>
        </p:blipFill>
        <p:spPr bwMode="auto">
          <a:xfrm>
            <a:off x="0" y="0"/>
            <a:ext cx="763588" cy="6858000"/>
          </a:xfrm>
          <a:prstGeom prst="rect">
            <a:avLst/>
          </a:prstGeom>
          <a:noFill/>
          <a:ln w="9525">
            <a:noFill/>
            <a:miter lim="800000"/>
            <a:headEnd/>
            <a:tailEnd/>
          </a:ln>
        </p:spPr>
      </p:pic>
      <p:pic>
        <p:nvPicPr>
          <p:cNvPr id="15364" name="Рисунок 15" descr="pempal-logo-top.gif"/>
          <p:cNvPicPr>
            <a:picLocks noChangeAspect="1"/>
          </p:cNvPicPr>
          <p:nvPr/>
        </p:nvPicPr>
        <p:blipFill>
          <a:blip r:embed="rId4"/>
          <a:srcRect/>
          <a:stretch>
            <a:fillRect/>
          </a:stretch>
        </p:blipFill>
        <p:spPr bwMode="auto">
          <a:xfrm>
            <a:off x="3352800" y="152400"/>
            <a:ext cx="3978525" cy="351621"/>
          </a:xfrm>
          <a:prstGeom prst="rect">
            <a:avLst/>
          </a:prstGeom>
          <a:noFill/>
          <a:ln w="9525">
            <a:noFill/>
            <a:miter lim="800000"/>
            <a:headEnd/>
            <a:tailEnd/>
          </a:ln>
        </p:spPr>
      </p:pic>
      <p:graphicFrame>
        <p:nvGraphicFramePr>
          <p:cNvPr id="5" name="Table 4">
            <a:extLst>
              <a:ext uri="{FF2B5EF4-FFF2-40B4-BE49-F238E27FC236}">
                <a16:creationId xmlns:a16="http://schemas.microsoft.com/office/drawing/2014/main" id="{C87C8ED0-01E0-4661-A495-BA6736295CFB}"/>
              </a:ext>
            </a:extLst>
          </p:cNvPr>
          <p:cNvGraphicFramePr>
            <a:graphicFrameLocks noGrp="1"/>
          </p:cNvGraphicFramePr>
          <p:nvPr>
            <p:extLst/>
          </p:nvPr>
        </p:nvGraphicFramePr>
        <p:xfrm>
          <a:off x="914400" y="965430"/>
          <a:ext cx="8825024" cy="774585"/>
        </p:xfrm>
        <a:graphic>
          <a:graphicData uri="http://schemas.openxmlformats.org/drawingml/2006/table">
            <a:tbl>
              <a:tblPr firstRow="1" bandRow="1">
                <a:tableStyleId>{5C22544A-7EE6-4342-B048-85BDC9FD1C3A}</a:tableStyleId>
              </a:tblPr>
              <a:tblGrid>
                <a:gridCol w="8825024">
                  <a:extLst>
                    <a:ext uri="{9D8B030D-6E8A-4147-A177-3AD203B41FA5}">
                      <a16:colId xmlns:a16="http://schemas.microsoft.com/office/drawing/2014/main" val="146703773"/>
                    </a:ext>
                  </a:extLst>
                </a:gridCol>
              </a:tblGrid>
              <a:tr h="77458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b="1" dirty="0">
                          <a:solidFill>
                            <a:schemeClr val="bg1"/>
                          </a:solidFill>
                        </a:rPr>
                        <a:t>Current or Planned Legislative, Policy or Procedural Frameworks</a:t>
                      </a:r>
                    </a:p>
                  </a:txBody>
                  <a:tcPr/>
                </a:tc>
                <a:extLst>
                  <a:ext uri="{0D108BD9-81ED-4DB2-BD59-A6C34878D82A}">
                    <a16:rowId xmlns:a16="http://schemas.microsoft.com/office/drawing/2014/main" val="2906384808"/>
                  </a:ext>
                </a:extLst>
              </a:tr>
            </a:tbl>
          </a:graphicData>
        </a:graphic>
      </p:graphicFrame>
      <p:graphicFrame>
        <p:nvGraphicFramePr>
          <p:cNvPr id="3" name="Table 2">
            <a:extLst>
              <a:ext uri="{FF2B5EF4-FFF2-40B4-BE49-F238E27FC236}">
                <a16:creationId xmlns:a16="http://schemas.microsoft.com/office/drawing/2014/main" id="{C6520391-2B93-4512-A053-902B21BEA226}"/>
              </a:ext>
            </a:extLst>
          </p:cNvPr>
          <p:cNvGraphicFramePr>
            <a:graphicFrameLocks noGrp="1"/>
          </p:cNvGraphicFramePr>
          <p:nvPr>
            <p:extLst>
              <p:ext uri="{D42A27DB-BD31-4B8C-83A1-F6EECF244321}">
                <p14:modId xmlns:p14="http://schemas.microsoft.com/office/powerpoint/2010/main" val="52958505"/>
              </p:ext>
            </p:extLst>
          </p:nvPr>
        </p:nvGraphicFramePr>
        <p:xfrm>
          <a:off x="914400" y="1524001"/>
          <a:ext cx="8825023" cy="4461937"/>
        </p:xfrm>
        <a:graphic>
          <a:graphicData uri="http://schemas.openxmlformats.org/drawingml/2006/table">
            <a:tbl>
              <a:tblPr firstRow="1" bandRow="1">
                <a:tableStyleId>{5C22544A-7EE6-4342-B048-85BDC9FD1C3A}</a:tableStyleId>
              </a:tblPr>
              <a:tblGrid>
                <a:gridCol w="1659391">
                  <a:extLst>
                    <a:ext uri="{9D8B030D-6E8A-4147-A177-3AD203B41FA5}">
                      <a16:colId xmlns:a16="http://schemas.microsoft.com/office/drawing/2014/main" val="1784539268"/>
                    </a:ext>
                  </a:extLst>
                </a:gridCol>
                <a:gridCol w="7165632">
                  <a:extLst>
                    <a:ext uri="{9D8B030D-6E8A-4147-A177-3AD203B41FA5}">
                      <a16:colId xmlns:a16="http://schemas.microsoft.com/office/drawing/2014/main" val="4077100359"/>
                    </a:ext>
                  </a:extLst>
                </a:gridCol>
              </a:tblGrid>
              <a:tr h="1017697">
                <a:tc>
                  <a:txBody>
                    <a:bodyPr/>
                    <a:lstStyle/>
                    <a:p>
                      <a:r>
                        <a:rPr lang="en-US" sz="2000" b="1" dirty="0">
                          <a:solidFill>
                            <a:schemeClr val="tx1"/>
                          </a:solidFill>
                        </a:rPr>
                        <a:t>National Regulations</a:t>
                      </a:r>
                    </a:p>
                  </a:txBody>
                  <a:tcPr>
                    <a:solidFill>
                      <a:schemeClr val="accent1">
                        <a:lumMod val="20000"/>
                        <a:lumOff val="80000"/>
                      </a:schemeClr>
                    </a:solidFill>
                  </a:tcPr>
                </a:tc>
                <a:tc>
                  <a:txBody>
                    <a:bodyPr/>
                    <a:lstStyle/>
                    <a:p>
                      <a:pPr marL="285750" indent="-285750">
                        <a:buFont typeface="Arial" panose="020B0604020202020204" pitchFamily="34" charset="0"/>
                        <a:buChar char="•"/>
                      </a:pPr>
                      <a:r>
                        <a:rPr lang="en-GB" sz="2000" b="0" kern="1200" dirty="0">
                          <a:solidFill>
                            <a:schemeClr val="dk1"/>
                          </a:solidFill>
                          <a:effectLst/>
                          <a:latin typeface="+mn-lt"/>
                          <a:ea typeface="+mn-ea"/>
                          <a:cs typeface="+mn-cs"/>
                        </a:rPr>
                        <a:t>Regulation on the Implementation of Evaluation of the Impact of Regulations (Croatia) </a:t>
                      </a:r>
                    </a:p>
                    <a:p>
                      <a:pPr marL="285750" indent="-285750">
                        <a:buFont typeface="Arial" panose="020B0604020202020204" pitchFamily="34" charset="0"/>
                        <a:buChar char="•"/>
                      </a:pPr>
                      <a:r>
                        <a:rPr lang="en-GB" sz="2000" b="0" kern="1200" dirty="0">
                          <a:solidFill>
                            <a:schemeClr val="dk1"/>
                          </a:solidFill>
                          <a:effectLst/>
                          <a:latin typeface="+mn-lt"/>
                          <a:ea typeface="+mn-ea"/>
                          <a:cs typeface="+mn-cs"/>
                        </a:rPr>
                        <a:t>Rules of Procedure of the Government of the Republic of Croatia</a:t>
                      </a:r>
                    </a:p>
                  </a:txBody>
                  <a:tcPr>
                    <a:solidFill>
                      <a:schemeClr val="accent1">
                        <a:lumMod val="20000"/>
                        <a:lumOff val="80000"/>
                      </a:schemeClr>
                    </a:solidFill>
                  </a:tcPr>
                </a:tc>
                <a:extLst>
                  <a:ext uri="{0D108BD9-81ED-4DB2-BD59-A6C34878D82A}">
                    <a16:rowId xmlns:a16="http://schemas.microsoft.com/office/drawing/2014/main" val="3000091482"/>
                  </a:ext>
                </a:extLst>
              </a:tr>
              <a:tr h="279230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b="1" dirty="0"/>
                        <a:t>Laws Pertaining to Local Government</a:t>
                      </a:r>
                    </a:p>
                  </a:txBody>
                  <a:tcPr>
                    <a:solidFill>
                      <a:schemeClr val="accent1">
                        <a:lumMod val="20000"/>
                        <a:lumOff val="80000"/>
                      </a:schemeClr>
                    </a:solidFill>
                  </a:tcPr>
                </a:tc>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2000" kern="1200" dirty="0">
                          <a:solidFill>
                            <a:schemeClr val="dk1"/>
                          </a:solidFill>
                          <a:effectLst/>
                          <a:latin typeface="+mn-lt"/>
                          <a:ea typeface="+mn-ea"/>
                          <a:cs typeface="+mn-cs"/>
                        </a:rPr>
                        <a:t>Law of the Republic of Uzbekistan On Local Public Administrations</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2000" kern="1200" dirty="0">
                          <a:solidFill>
                            <a:schemeClr val="dk1"/>
                          </a:solidFill>
                          <a:effectLst/>
                          <a:latin typeface="+mn-lt"/>
                          <a:ea typeface="+mn-ea"/>
                          <a:cs typeface="+mn-cs"/>
                        </a:rPr>
                        <a:t>Federal Law </a:t>
                      </a:r>
                      <a:r>
                        <a:rPr lang="en-US" sz="2000" i="1" kern="1200" dirty="0">
                          <a:solidFill>
                            <a:schemeClr val="dk1"/>
                          </a:solidFill>
                          <a:effectLst/>
                          <a:latin typeface="+mn-lt"/>
                          <a:ea typeface="+mn-ea"/>
                          <a:cs typeface="+mn-cs"/>
                        </a:rPr>
                        <a:t>On General Principles of Organization of Local Self-Government in the Russian Federation</a:t>
                      </a:r>
                      <a:r>
                        <a:rPr lang="en-US" sz="2000" kern="1200" dirty="0">
                          <a:solidFill>
                            <a:schemeClr val="dk1"/>
                          </a:solidFill>
                          <a:effectLst/>
                          <a:latin typeface="+mn-lt"/>
                          <a:ea typeface="+mn-ea"/>
                          <a:cs typeface="+mn-cs"/>
                        </a:rPr>
                        <a:t> </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2000" kern="1200" dirty="0">
                          <a:solidFill>
                            <a:schemeClr val="dk1"/>
                          </a:solidFill>
                          <a:effectLst/>
                          <a:latin typeface="+mn-lt"/>
                          <a:ea typeface="+mn-ea"/>
                          <a:cs typeface="+mn-cs"/>
                        </a:rPr>
                        <a:t>Resolution 781/39 of the Government of the Moscow Region dated October 25, 2016. </a:t>
                      </a:r>
                      <a:r>
                        <a:rPr lang="en-US" sz="2000" i="1" kern="1200" dirty="0">
                          <a:solidFill>
                            <a:schemeClr val="dk1"/>
                          </a:solidFill>
                          <a:effectLst/>
                          <a:latin typeface="+mn-lt"/>
                          <a:ea typeface="+mn-ea"/>
                          <a:cs typeface="+mn-cs"/>
                        </a:rPr>
                        <a:t>Power that Delivers</a:t>
                      </a:r>
                      <a:r>
                        <a:rPr lang="en-US" sz="2000" kern="1200" dirty="0">
                          <a:solidFill>
                            <a:schemeClr val="dk1"/>
                          </a:solidFill>
                          <a:effectLst/>
                          <a:latin typeface="+mn-lt"/>
                          <a:ea typeface="+mn-ea"/>
                          <a:cs typeface="+mn-cs"/>
                        </a:rPr>
                        <a:t> for the Period of 2017 - 2021 (subprogram IV: </a:t>
                      </a:r>
                      <a:r>
                        <a:rPr lang="en-US" sz="2000" i="1" kern="1200" dirty="0">
                          <a:solidFill>
                            <a:schemeClr val="dk1"/>
                          </a:solidFill>
                          <a:effectLst/>
                          <a:latin typeface="+mn-lt"/>
                          <a:ea typeface="+mn-ea"/>
                          <a:cs typeface="+mn-cs"/>
                        </a:rPr>
                        <a:t>Management of Public Finance of Moscow Region</a:t>
                      </a:r>
                      <a:r>
                        <a:rPr lang="en-US" sz="2000" kern="1200" dirty="0">
                          <a:solidFill>
                            <a:schemeClr val="dk1"/>
                          </a:solidFill>
                          <a:effectLst/>
                          <a:latin typeface="+mn-lt"/>
                          <a:ea typeface="+mn-ea"/>
                          <a:cs typeface="+mn-cs"/>
                        </a:rPr>
                        <a:t>) (Russian Federation)</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2000" kern="1200" dirty="0">
                          <a:solidFill>
                            <a:schemeClr val="dk1"/>
                          </a:solidFill>
                          <a:effectLst/>
                          <a:latin typeface="+mn-lt"/>
                          <a:ea typeface="+mn-ea"/>
                          <a:cs typeface="+mn-cs"/>
                        </a:rPr>
                        <a:t>Law 654-PK of Perm Krai (Territory) of June 2, 2016  </a:t>
                      </a:r>
                      <a:r>
                        <a:rPr lang="en-US" sz="2000" i="1" kern="1200" dirty="0">
                          <a:solidFill>
                            <a:schemeClr val="dk1"/>
                          </a:solidFill>
                          <a:effectLst/>
                          <a:latin typeface="+mn-lt"/>
                          <a:ea typeface="+mn-ea"/>
                          <a:cs typeface="+mn-cs"/>
                        </a:rPr>
                        <a:t>On Implementation of Participatory Budgeting Projects in Perm Territory</a:t>
                      </a:r>
                      <a:r>
                        <a:rPr lang="en-US" sz="2000" kern="1200" dirty="0">
                          <a:solidFill>
                            <a:schemeClr val="dk1"/>
                          </a:solidFill>
                          <a:effectLst/>
                          <a:latin typeface="+mn-lt"/>
                          <a:ea typeface="+mn-ea"/>
                          <a:cs typeface="+mn-cs"/>
                        </a:rPr>
                        <a:t>  (Russian Federation)</a:t>
                      </a:r>
                    </a:p>
                  </a:txBody>
                  <a:tcPr>
                    <a:solidFill>
                      <a:schemeClr val="accent1">
                        <a:lumMod val="20000"/>
                        <a:lumOff val="80000"/>
                      </a:schemeClr>
                    </a:solidFill>
                  </a:tcPr>
                </a:tc>
                <a:extLst>
                  <a:ext uri="{0D108BD9-81ED-4DB2-BD59-A6C34878D82A}">
                    <a16:rowId xmlns:a16="http://schemas.microsoft.com/office/drawing/2014/main" val="1934122602"/>
                  </a:ext>
                </a:extLst>
              </a:tr>
            </a:tbl>
          </a:graphicData>
        </a:graphic>
      </p:graphicFrame>
    </p:spTree>
    <p:extLst>
      <p:ext uri="{BB962C8B-B14F-4D97-AF65-F5344CB8AC3E}">
        <p14:creationId xmlns:p14="http://schemas.microsoft.com/office/powerpoint/2010/main" val="129685710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363" name="Рисунок 11" descr="pempal-logo.jpg"/>
          <p:cNvPicPr>
            <a:picLocks noChangeAspect="1"/>
          </p:cNvPicPr>
          <p:nvPr/>
        </p:nvPicPr>
        <p:blipFill>
          <a:blip r:embed="rId3"/>
          <a:srcRect/>
          <a:stretch>
            <a:fillRect/>
          </a:stretch>
        </p:blipFill>
        <p:spPr bwMode="auto">
          <a:xfrm>
            <a:off x="0" y="0"/>
            <a:ext cx="763588" cy="6858000"/>
          </a:xfrm>
          <a:prstGeom prst="rect">
            <a:avLst/>
          </a:prstGeom>
          <a:noFill/>
          <a:ln w="9525">
            <a:noFill/>
            <a:miter lim="800000"/>
            <a:headEnd/>
            <a:tailEnd/>
          </a:ln>
        </p:spPr>
      </p:pic>
      <p:pic>
        <p:nvPicPr>
          <p:cNvPr id="15364" name="Рисунок 15" descr="pempal-logo-top.gif"/>
          <p:cNvPicPr>
            <a:picLocks noChangeAspect="1"/>
          </p:cNvPicPr>
          <p:nvPr/>
        </p:nvPicPr>
        <p:blipFill>
          <a:blip r:embed="rId4"/>
          <a:srcRect/>
          <a:stretch>
            <a:fillRect/>
          </a:stretch>
        </p:blipFill>
        <p:spPr bwMode="auto">
          <a:xfrm>
            <a:off x="3581400" y="175187"/>
            <a:ext cx="3276600" cy="289585"/>
          </a:xfrm>
          <a:prstGeom prst="rect">
            <a:avLst/>
          </a:prstGeom>
          <a:noFill/>
          <a:ln w="9525">
            <a:noFill/>
            <a:miter lim="800000"/>
            <a:headEnd/>
            <a:tailEnd/>
          </a:ln>
        </p:spPr>
      </p:pic>
      <p:sp>
        <p:nvSpPr>
          <p:cNvPr id="8" name="Title 3">
            <a:extLst>
              <a:ext uri="{FF2B5EF4-FFF2-40B4-BE49-F238E27FC236}">
                <a16:creationId xmlns:a16="http://schemas.microsoft.com/office/drawing/2014/main" id="{B45FD39E-2AA2-4894-BDDE-BA57A67BD6F7}"/>
              </a:ext>
            </a:extLst>
          </p:cNvPr>
          <p:cNvSpPr txBox="1">
            <a:spLocks/>
          </p:cNvSpPr>
          <p:nvPr/>
        </p:nvSpPr>
        <p:spPr bwMode="auto">
          <a:xfrm>
            <a:off x="927100" y="643346"/>
            <a:ext cx="6616700" cy="369541"/>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algn="l"/>
            <a:r>
              <a:rPr lang="en-US" sz="2400" b="1" dirty="0"/>
              <a:t>Public Participation Mechanisms</a:t>
            </a:r>
          </a:p>
        </p:txBody>
      </p:sp>
      <p:sp>
        <p:nvSpPr>
          <p:cNvPr id="10" name="Content Placeholder 1">
            <a:extLst>
              <a:ext uri="{FF2B5EF4-FFF2-40B4-BE49-F238E27FC236}">
                <a16:creationId xmlns:a16="http://schemas.microsoft.com/office/drawing/2014/main" id="{CF6E426D-8754-47A8-9BC3-313453015E34}"/>
              </a:ext>
            </a:extLst>
          </p:cNvPr>
          <p:cNvSpPr>
            <a:spLocks noGrp="1"/>
          </p:cNvSpPr>
          <p:nvPr>
            <p:ph idx="1"/>
          </p:nvPr>
        </p:nvSpPr>
        <p:spPr>
          <a:xfrm>
            <a:off x="927100" y="1295400"/>
            <a:ext cx="8839200" cy="4267200"/>
          </a:xfrm>
        </p:spPr>
        <p:txBody>
          <a:bodyPr/>
          <a:lstStyle/>
          <a:p>
            <a:pPr lvl="0" algn="just">
              <a:spcBef>
                <a:spcPts val="0"/>
              </a:spcBef>
              <a:buFont typeface="Arial" panose="020B0604020202020204" pitchFamily="34" charset="0"/>
              <a:buChar char="•"/>
            </a:pPr>
            <a:endParaRPr lang="en-US" sz="2100" dirty="0"/>
          </a:p>
          <a:p>
            <a:pPr marL="0" lvl="0" indent="0" algn="just">
              <a:spcBef>
                <a:spcPts val="0"/>
              </a:spcBef>
              <a:buNone/>
            </a:pPr>
            <a:endParaRPr lang="en-US" sz="1900" dirty="0"/>
          </a:p>
        </p:txBody>
      </p:sp>
      <p:sp>
        <p:nvSpPr>
          <p:cNvPr id="7" name="TextBox 6">
            <a:extLst>
              <a:ext uri="{FF2B5EF4-FFF2-40B4-BE49-F238E27FC236}">
                <a16:creationId xmlns:a16="http://schemas.microsoft.com/office/drawing/2014/main" id="{F50BEA33-2238-43A1-8FD4-4D3787F1614F}"/>
              </a:ext>
            </a:extLst>
          </p:cNvPr>
          <p:cNvSpPr txBox="1"/>
          <p:nvPr/>
        </p:nvSpPr>
        <p:spPr>
          <a:xfrm>
            <a:off x="927100" y="1215845"/>
            <a:ext cx="8839200" cy="5355312"/>
          </a:xfrm>
          <a:prstGeom prst="rect">
            <a:avLst/>
          </a:prstGeom>
          <a:solidFill>
            <a:schemeClr val="bg1">
              <a:lumMod val="95000"/>
            </a:schemeClr>
          </a:solidFill>
          <a:ln>
            <a:solidFill>
              <a:schemeClr val="tx2">
                <a:lumMod val="75000"/>
              </a:schemeClr>
            </a:solidFill>
          </a:ln>
        </p:spPr>
        <p:txBody>
          <a:bodyPr wrap="square" rtlCol="0">
            <a:spAutoFit/>
          </a:bodyPr>
          <a:lstStyle/>
          <a:p>
            <a:pPr marL="285750" indent="-285750">
              <a:spcBef>
                <a:spcPts val="0"/>
              </a:spcBef>
              <a:buFont typeface="Arial" panose="020B0604020202020204" pitchFamily="34" charset="0"/>
              <a:buChar char="•"/>
            </a:pPr>
            <a:r>
              <a:rPr lang="en-US" dirty="0"/>
              <a:t>In addition to the preparation and execution of the national budget, CSOs, technical experts &amp; citizens have engaged with the executive branch &amp; Parliament on overall economic &amp; fiscal policy measures, taxation &amp; the implementation &amp; performance of national programs</a:t>
            </a:r>
          </a:p>
          <a:p>
            <a:pPr>
              <a:spcBef>
                <a:spcPts val="0"/>
              </a:spcBef>
            </a:pPr>
            <a:endParaRPr lang="en-US" dirty="0"/>
          </a:p>
          <a:p>
            <a:pPr marL="285750" indent="-285750">
              <a:spcBef>
                <a:spcPts val="0"/>
              </a:spcBef>
              <a:buFont typeface="Arial" panose="020B0604020202020204" pitchFamily="34" charset="0"/>
              <a:buChar char="•"/>
            </a:pPr>
            <a:r>
              <a:rPr lang="en-US" dirty="0"/>
              <a:t>A broad range of mechanisms are being used to engage citizens in the budget process, such as technical working groups on fiscal issues; NGO inputs on draft budget documents; reviews and comments by think tanks/academics; participatory budgeting &amp; online simulations &amp; games. </a:t>
            </a:r>
          </a:p>
          <a:p>
            <a:pPr marL="285750" indent="-285750">
              <a:spcBef>
                <a:spcPts val="0"/>
              </a:spcBef>
              <a:buFont typeface="Arial" panose="020B0604020202020204" pitchFamily="34" charset="0"/>
              <a:buChar char="•"/>
            </a:pPr>
            <a:endParaRPr lang="en-US" dirty="0"/>
          </a:p>
          <a:p>
            <a:pPr marL="285750" indent="-285750">
              <a:spcBef>
                <a:spcPts val="0"/>
              </a:spcBef>
              <a:buFont typeface="Arial" panose="020B0604020202020204" pitchFamily="34" charset="0"/>
              <a:buChar char="•"/>
            </a:pPr>
            <a:r>
              <a:rPr lang="en-US" dirty="0"/>
              <a:t>Online/written petitions and budget hearings/consultations are being used by the majority of countries</a:t>
            </a:r>
          </a:p>
          <a:p>
            <a:pPr>
              <a:spcBef>
                <a:spcPts val="0"/>
              </a:spcBef>
            </a:pPr>
            <a:endParaRPr lang="en-US" dirty="0"/>
          </a:p>
          <a:p>
            <a:pPr marL="285750" indent="-285750">
              <a:spcBef>
                <a:spcPts val="0"/>
              </a:spcBef>
              <a:buFont typeface="Arial" panose="020B0604020202020204" pitchFamily="34" charset="0"/>
              <a:buChar char="•"/>
            </a:pPr>
            <a:r>
              <a:rPr lang="en-US" dirty="0"/>
              <a:t>5 countries use public participation mechanisms during the budget preparation stage &amp; 2 countries use them during the budget execution stage (Kyrgyz Republic &amp; Russian Federation). </a:t>
            </a:r>
          </a:p>
          <a:p>
            <a:pPr marL="285750" indent="-285750">
              <a:spcBef>
                <a:spcPts val="0"/>
              </a:spcBef>
              <a:buFont typeface="Arial" panose="020B0604020202020204" pitchFamily="34" charset="0"/>
              <a:buChar char="•"/>
            </a:pPr>
            <a:endParaRPr lang="en-US" dirty="0"/>
          </a:p>
          <a:p>
            <a:pPr marL="285750" indent="-285750">
              <a:spcBef>
                <a:spcPts val="0"/>
              </a:spcBef>
              <a:buFont typeface="Arial" panose="020B0604020202020204" pitchFamily="34" charset="0"/>
              <a:buChar char="•"/>
            </a:pPr>
            <a:r>
              <a:rPr lang="en-US" dirty="0"/>
              <a:t>1 country has established an avenue for public engagement during the audit stage (Russian Federation)</a:t>
            </a:r>
          </a:p>
        </p:txBody>
      </p:sp>
    </p:spTree>
    <p:extLst>
      <p:ext uri="{BB962C8B-B14F-4D97-AF65-F5344CB8AC3E}">
        <p14:creationId xmlns:p14="http://schemas.microsoft.com/office/powerpoint/2010/main" val="156983198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363" name="Рисунок 11" descr="pempal-logo.jpg"/>
          <p:cNvPicPr>
            <a:picLocks noChangeAspect="1"/>
          </p:cNvPicPr>
          <p:nvPr/>
        </p:nvPicPr>
        <p:blipFill>
          <a:blip r:embed="rId3"/>
          <a:srcRect/>
          <a:stretch>
            <a:fillRect/>
          </a:stretch>
        </p:blipFill>
        <p:spPr bwMode="auto">
          <a:xfrm>
            <a:off x="0" y="0"/>
            <a:ext cx="763588" cy="6858000"/>
          </a:xfrm>
          <a:prstGeom prst="rect">
            <a:avLst/>
          </a:prstGeom>
          <a:noFill/>
          <a:ln w="9525">
            <a:noFill/>
            <a:miter lim="800000"/>
            <a:headEnd/>
            <a:tailEnd/>
          </a:ln>
        </p:spPr>
      </p:pic>
      <p:pic>
        <p:nvPicPr>
          <p:cNvPr id="15364" name="Рисунок 15" descr="pempal-logo-top.gif"/>
          <p:cNvPicPr>
            <a:picLocks noChangeAspect="1"/>
          </p:cNvPicPr>
          <p:nvPr/>
        </p:nvPicPr>
        <p:blipFill>
          <a:blip r:embed="rId4"/>
          <a:srcRect/>
          <a:stretch>
            <a:fillRect/>
          </a:stretch>
        </p:blipFill>
        <p:spPr bwMode="auto">
          <a:xfrm>
            <a:off x="3733799" y="57042"/>
            <a:ext cx="2688853" cy="237640"/>
          </a:xfrm>
          <a:prstGeom prst="rect">
            <a:avLst/>
          </a:prstGeom>
          <a:noFill/>
          <a:ln w="9525">
            <a:noFill/>
            <a:miter lim="800000"/>
            <a:headEnd/>
            <a:tailEnd/>
          </a:ln>
        </p:spPr>
      </p:pic>
      <p:sp>
        <p:nvSpPr>
          <p:cNvPr id="10" name="Content Placeholder 1">
            <a:extLst>
              <a:ext uri="{FF2B5EF4-FFF2-40B4-BE49-F238E27FC236}">
                <a16:creationId xmlns:a16="http://schemas.microsoft.com/office/drawing/2014/main" id="{CF6E426D-8754-47A8-9BC3-313453015E34}"/>
              </a:ext>
            </a:extLst>
          </p:cNvPr>
          <p:cNvSpPr>
            <a:spLocks noGrp="1"/>
          </p:cNvSpPr>
          <p:nvPr>
            <p:ph idx="1"/>
          </p:nvPr>
        </p:nvSpPr>
        <p:spPr>
          <a:xfrm>
            <a:off x="927100" y="1295400"/>
            <a:ext cx="8839200" cy="4267200"/>
          </a:xfrm>
        </p:spPr>
        <p:txBody>
          <a:bodyPr/>
          <a:lstStyle/>
          <a:p>
            <a:pPr lvl="0" algn="just">
              <a:spcBef>
                <a:spcPts val="0"/>
              </a:spcBef>
              <a:buFont typeface="Arial" panose="020B0604020202020204" pitchFamily="34" charset="0"/>
              <a:buChar char="•"/>
            </a:pPr>
            <a:endParaRPr lang="en-US" sz="2100" dirty="0"/>
          </a:p>
          <a:p>
            <a:pPr marL="0" lvl="0" indent="0" algn="just">
              <a:spcBef>
                <a:spcPts val="0"/>
              </a:spcBef>
              <a:buNone/>
            </a:pPr>
            <a:endParaRPr lang="en-US" sz="1900" dirty="0"/>
          </a:p>
        </p:txBody>
      </p:sp>
      <p:graphicFrame>
        <p:nvGraphicFramePr>
          <p:cNvPr id="2" name="Table 1">
            <a:extLst>
              <a:ext uri="{FF2B5EF4-FFF2-40B4-BE49-F238E27FC236}">
                <a16:creationId xmlns:a16="http://schemas.microsoft.com/office/drawing/2014/main" id="{1ECC25CE-F9FD-4163-B027-A63234DCD690}"/>
              </a:ext>
            </a:extLst>
          </p:cNvPr>
          <p:cNvGraphicFramePr>
            <a:graphicFrameLocks noGrp="1"/>
          </p:cNvGraphicFramePr>
          <p:nvPr>
            <p:extLst>
              <p:ext uri="{D42A27DB-BD31-4B8C-83A1-F6EECF244321}">
                <p14:modId xmlns:p14="http://schemas.microsoft.com/office/powerpoint/2010/main" val="605908010"/>
              </p:ext>
            </p:extLst>
          </p:nvPr>
        </p:nvGraphicFramePr>
        <p:xfrm>
          <a:off x="845345" y="863085"/>
          <a:ext cx="8920956" cy="5918715"/>
        </p:xfrm>
        <a:graphic>
          <a:graphicData uri="http://schemas.openxmlformats.org/drawingml/2006/table">
            <a:tbl>
              <a:tblPr firstRow="1" bandRow="1">
                <a:tableStyleId>{5C22544A-7EE6-4342-B048-85BDC9FD1C3A}</a:tableStyleId>
              </a:tblPr>
              <a:tblGrid>
                <a:gridCol w="907256">
                  <a:extLst>
                    <a:ext uri="{9D8B030D-6E8A-4147-A177-3AD203B41FA5}">
                      <a16:colId xmlns:a16="http://schemas.microsoft.com/office/drawing/2014/main" val="4175919497"/>
                    </a:ext>
                  </a:extLst>
                </a:gridCol>
                <a:gridCol w="3429000">
                  <a:extLst>
                    <a:ext uri="{9D8B030D-6E8A-4147-A177-3AD203B41FA5}">
                      <a16:colId xmlns:a16="http://schemas.microsoft.com/office/drawing/2014/main" val="1048593020"/>
                    </a:ext>
                  </a:extLst>
                </a:gridCol>
                <a:gridCol w="2743200">
                  <a:extLst>
                    <a:ext uri="{9D8B030D-6E8A-4147-A177-3AD203B41FA5}">
                      <a16:colId xmlns:a16="http://schemas.microsoft.com/office/drawing/2014/main" val="4291255203"/>
                    </a:ext>
                  </a:extLst>
                </a:gridCol>
                <a:gridCol w="1841500">
                  <a:extLst>
                    <a:ext uri="{9D8B030D-6E8A-4147-A177-3AD203B41FA5}">
                      <a16:colId xmlns:a16="http://schemas.microsoft.com/office/drawing/2014/main" val="1759837714"/>
                    </a:ext>
                  </a:extLst>
                </a:gridCol>
              </a:tblGrid>
              <a:tr h="442205">
                <a:tc>
                  <a:txBody>
                    <a:bodyPr/>
                    <a:lstStyle/>
                    <a:p>
                      <a:endParaRPr lang="en-US" dirty="0"/>
                    </a:p>
                  </a:txBody>
                  <a:tcPr/>
                </a:tc>
                <a:tc>
                  <a:txBody>
                    <a:bodyPr/>
                    <a:lstStyle/>
                    <a:p>
                      <a:pPr algn="ctr"/>
                      <a:r>
                        <a:rPr lang="en-US" dirty="0"/>
                        <a:t>Preparation</a:t>
                      </a:r>
                    </a:p>
                  </a:txBody>
                  <a:tcPr/>
                </a:tc>
                <a:tc>
                  <a:txBody>
                    <a:bodyPr/>
                    <a:lstStyle/>
                    <a:p>
                      <a:pPr algn="ctr"/>
                      <a:r>
                        <a:rPr lang="en-US" dirty="0"/>
                        <a:t>Execution</a:t>
                      </a:r>
                    </a:p>
                  </a:txBody>
                  <a:tcPr/>
                </a:tc>
                <a:tc>
                  <a:txBody>
                    <a:bodyPr/>
                    <a:lstStyle/>
                    <a:p>
                      <a:pPr algn="ctr"/>
                      <a:r>
                        <a:rPr lang="en-US" dirty="0"/>
                        <a:t>Audit</a:t>
                      </a:r>
                    </a:p>
                  </a:txBody>
                  <a:tcPr/>
                </a:tc>
                <a:extLst>
                  <a:ext uri="{0D108BD9-81ED-4DB2-BD59-A6C34878D82A}">
                    <a16:rowId xmlns:a16="http://schemas.microsoft.com/office/drawing/2014/main" val="3154885754"/>
                  </a:ext>
                </a:extLst>
              </a:tr>
              <a:tr h="5476510">
                <a:tc>
                  <a:txBody>
                    <a:bodyPr/>
                    <a:lstStyle/>
                    <a:p>
                      <a:endParaRPr lang="en-US" sz="1700" b="1" dirty="0"/>
                    </a:p>
                    <a:p>
                      <a:endParaRPr lang="en-US" sz="1700" b="1" dirty="0"/>
                    </a:p>
                    <a:p>
                      <a:endParaRPr lang="en-US" sz="1700" b="1" dirty="0"/>
                    </a:p>
                    <a:p>
                      <a:endParaRPr lang="en-US" sz="1700" b="1" dirty="0"/>
                    </a:p>
                    <a:p>
                      <a:endParaRPr lang="en-US" sz="1700" b="1" dirty="0"/>
                    </a:p>
                    <a:p>
                      <a:endParaRPr lang="en-US" sz="1700" b="1" dirty="0"/>
                    </a:p>
                    <a:p>
                      <a:endParaRPr lang="en-US" sz="1700" b="1" dirty="0"/>
                    </a:p>
                    <a:p>
                      <a:endParaRPr lang="en-US" sz="1700" b="1" dirty="0"/>
                    </a:p>
                    <a:p>
                      <a:endParaRPr lang="en-US" sz="1700" b="1" dirty="0"/>
                    </a:p>
                    <a:p>
                      <a:r>
                        <a:rPr lang="en-US" sz="1700" b="1" dirty="0"/>
                        <a:t>Inform</a:t>
                      </a:r>
                    </a:p>
                  </a:txBody>
                  <a:tcPr>
                    <a:solidFill>
                      <a:schemeClr val="accent1">
                        <a:lumMod val="20000"/>
                        <a:lumOff val="80000"/>
                      </a:schemeClr>
                    </a:solidFill>
                  </a:tcPr>
                </a:tc>
                <a:tc>
                  <a:txBody>
                    <a:bodyPr/>
                    <a:lstStyle/>
                    <a:p>
                      <a:pPr marL="285750" indent="-285750">
                        <a:buFont typeface="Arial" panose="020B0604020202020204" pitchFamily="34" charset="0"/>
                        <a:buChar char="•"/>
                      </a:pPr>
                      <a:r>
                        <a:rPr lang="en-US" sz="1800" dirty="0"/>
                        <a:t>The Government publishes the proposed state budget with all prescribed annexes (Croatia)</a:t>
                      </a:r>
                    </a:p>
                    <a:p>
                      <a:pPr marL="0" indent="0">
                        <a:buFont typeface="Arial" panose="020B0604020202020204" pitchFamily="34" charset="0"/>
                        <a:buNone/>
                      </a:pPr>
                      <a:endParaRPr lang="en-US" sz="1800" dirty="0"/>
                    </a:p>
                    <a:p>
                      <a:pPr marL="285750" indent="-285750">
                        <a:buFont typeface="Arial" panose="020B0604020202020204" pitchFamily="34" charset="0"/>
                        <a:buChar char="•"/>
                      </a:pPr>
                      <a:r>
                        <a:rPr lang="en-US" sz="1800" dirty="0"/>
                        <a:t>The Parliament makes the draft budget available prior to conducting public hearings (Kyrgyz Republic)</a:t>
                      </a:r>
                    </a:p>
                    <a:p>
                      <a:pPr marL="0" indent="0">
                        <a:buFont typeface="Arial" panose="020B0604020202020204" pitchFamily="34" charset="0"/>
                        <a:buNone/>
                      </a:pPr>
                      <a:endParaRPr lang="en-US" sz="1800" dirty="0"/>
                    </a:p>
                    <a:p>
                      <a:pPr marL="285750" indent="-285750">
                        <a:buFont typeface="Arial" panose="020B0604020202020204" pitchFamily="34" charset="0"/>
                        <a:buChar char="•"/>
                      </a:pPr>
                      <a:r>
                        <a:rPr lang="en-US" sz="1800" dirty="0"/>
                        <a:t>Line ministries are obliged to publish their strategic plans on their websites (Croatia)</a:t>
                      </a:r>
                    </a:p>
                    <a:p>
                      <a:pPr marL="285750" indent="-285750">
                        <a:buFont typeface="Arial" panose="020B0604020202020204" pitchFamily="34" charset="0"/>
                        <a:buChar char="•"/>
                      </a:pPr>
                      <a:endParaRPr lang="en-US" sz="1800" dirty="0"/>
                    </a:p>
                    <a:p>
                      <a:pPr marL="285750" indent="-285750">
                        <a:buFont typeface="Arial" panose="020B0604020202020204" pitchFamily="34" charset="0"/>
                        <a:buChar char="•"/>
                      </a:pPr>
                      <a:r>
                        <a:rPr lang="en-US" sz="1800" dirty="0"/>
                        <a:t>The Fiscal Advisory Council’s assessment of the budget proposal is published on the website of the Fiscal Advisory and submitted to the National Assembly (Serbia)</a:t>
                      </a:r>
                    </a:p>
                  </a:txBody>
                  <a:tcPr>
                    <a:solidFill>
                      <a:schemeClr val="accent1">
                        <a:lumMod val="20000"/>
                        <a:lumOff val="80000"/>
                      </a:schemeClr>
                    </a:solidFill>
                  </a:tcPr>
                </a:tc>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800" kern="1200" dirty="0">
                          <a:solidFill>
                            <a:schemeClr val="dk1"/>
                          </a:solidFill>
                          <a:effectLst/>
                          <a:latin typeface="+mn-lt"/>
                          <a:ea typeface="+mn-ea"/>
                          <a:cs typeface="+mn-cs"/>
                        </a:rPr>
                        <a:t>Information on budget execution is posted on the web site of the Ministry of Finance (Uzbekistan)</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sz="1800" kern="1200" dirty="0">
                        <a:solidFill>
                          <a:schemeClr val="dk1"/>
                        </a:solidFill>
                        <a:effectLst/>
                        <a:latin typeface="+mn-lt"/>
                        <a:ea typeface="+mn-ea"/>
                        <a:cs typeface="+mn-cs"/>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800" b="0" dirty="0"/>
                        <a:t>An aggregate report on the implementation of state programs is available on the  Ministry of Economy website (Belarus)</a:t>
                      </a:r>
                    </a:p>
                  </a:txBody>
                  <a:tcPr>
                    <a:solidFill>
                      <a:schemeClr val="accent1">
                        <a:lumMod val="20000"/>
                        <a:lumOff val="80000"/>
                      </a:schemeClr>
                    </a:solidFill>
                  </a:tcPr>
                </a:tc>
                <a:tc>
                  <a:txBody>
                    <a:bodyPr/>
                    <a:lstStyle/>
                    <a:p>
                      <a:pPr marL="0" indent="0">
                        <a:buFont typeface="Arial" panose="020B0604020202020204" pitchFamily="34" charset="0"/>
                        <a:buNone/>
                      </a:pPr>
                      <a:r>
                        <a:rPr lang="en-US" sz="1800" dirty="0"/>
                        <a:t>The National Audit Office publishes the audit of the annual report of the execution of the state budget (Croatia)</a:t>
                      </a:r>
                    </a:p>
                    <a:p>
                      <a:endParaRPr lang="en-US" sz="1800" dirty="0"/>
                    </a:p>
                  </a:txBody>
                  <a:tcPr>
                    <a:solidFill>
                      <a:schemeClr val="accent1">
                        <a:lumMod val="20000"/>
                        <a:lumOff val="80000"/>
                      </a:schemeClr>
                    </a:solidFill>
                  </a:tcPr>
                </a:tc>
                <a:extLst>
                  <a:ext uri="{0D108BD9-81ED-4DB2-BD59-A6C34878D82A}">
                    <a16:rowId xmlns:a16="http://schemas.microsoft.com/office/drawing/2014/main" val="3265436626"/>
                  </a:ext>
                </a:extLst>
              </a:tr>
            </a:tbl>
          </a:graphicData>
        </a:graphic>
      </p:graphicFrame>
      <p:sp>
        <p:nvSpPr>
          <p:cNvPr id="9" name="Title 3">
            <a:extLst>
              <a:ext uri="{FF2B5EF4-FFF2-40B4-BE49-F238E27FC236}">
                <a16:creationId xmlns:a16="http://schemas.microsoft.com/office/drawing/2014/main" id="{A5836208-6C9A-48F4-A489-F0D090A2F38E}"/>
              </a:ext>
            </a:extLst>
          </p:cNvPr>
          <p:cNvSpPr txBox="1">
            <a:spLocks/>
          </p:cNvSpPr>
          <p:nvPr/>
        </p:nvSpPr>
        <p:spPr bwMode="auto">
          <a:xfrm>
            <a:off x="927100" y="394113"/>
            <a:ext cx="6616700" cy="369541"/>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algn="l"/>
            <a:r>
              <a:rPr lang="en-US" sz="2000" b="1" dirty="0"/>
              <a:t>Public Participation Mechanisms</a:t>
            </a:r>
          </a:p>
        </p:txBody>
      </p:sp>
    </p:spTree>
    <p:extLst>
      <p:ext uri="{BB962C8B-B14F-4D97-AF65-F5344CB8AC3E}">
        <p14:creationId xmlns:p14="http://schemas.microsoft.com/office/powerpoint/2010/main" val="203631842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364" name="Рисунок 15" descr="pempal-logo-top.gif"/>
          <p:cNvPicPr>
            <a:picLocks noChangeAspect="1"/>
          </p:cNvPicPr>
          <p:nvPr/>
        </p:nvPicPr>
        <p:blipFill>
          <a:blip r:embed="rId3"/>
          <a:srcRect/>
          <a:stretch>
            <a:fillRect/>
          </a:stretch>
        </p:blipFill>
        <p:spPr bwMode="auto">
          <a:xfrm>
            <a:off x="5551488" y="115996"/>
            <a:ext cx="1905000" cy="168363"/>
          </a:xfrm>
          <a:prstGeom prst="rect">
            <a:avLst/>
          </a:prstGeom>
          <a:noFill/>
          <a:ln w="9525">
            <a:noFill/>
            <a:miter lim="800000"/>
            <a:headEnd/>
            <a:tailEnd/>
          </a:ln>
        </p:spPr>
      </p:pic>
      <p:sp>
        <p:nvSpPr>
          <p:cNvPr id="10" name="Content Placeholder 1">
            <a:extLst>
              <a:ext uri="{FF2B5EF4-FFF2-40B4-BE49-F238E27FC236}">
                <a16:creationId xmlns:a16="http://schemas.microsoft.com/office/drawing/2014/main" id="{CF6E426D-8754-47A8-9BC3-313453015E34}"/>
              </a:ext>
            </a:extLst>
          </p:cNvPr>
          <p:cNvSpPr>
            <a:spLocks noGrp="1"/>
          </p:cNvSpPr>
          <p:nvPr>
            <p:ph idx="1"/>
          </p:nvPr>
        </p:nvSpPr>
        <p:spPr>
          <a:xfrm>
            <a:off x="927100" y="1295400"/>
            <a:ext cx="8839200" cy="4267200"/>
          </a:xfrm>
        </p:spPr>
        <p:txBody>
          <a:bodyPr/>
          <a:lstStyle/>
          <a:p>
            <a:pPr lvl="0" algn="just">
              <a:spcBef>
                <a:spcPts val="0"/>
              </a:spcBef>
              <a:buFont typeface="Arial" panose="020B0604020202020204" pitchFamily="34" charset="0"/>
              <a:buChar char="•"/>
            </a:pPr>
            <a:endParaRPr lang="en-US" sz="2100" dirty="0"/>
          </a:p>
          <a:p>
            <a:pPr marL="0" lvl="0" indent="0" algn="just">
              <a:spcBef>
                <a:spcPts val="0"/>
              </a:spcBef>
              <a:buNone/>
            </a:pPr>
            <a:endParaRPr lang="en-US" sz="1900" dirty="0"/>
          </a:p>
        </p:txBody>
      </p:sp>
      <p:graphicFrame>
        <p:nvGraphicFramePr>
          <p:cNvPr id="2" name="Table 1">
            <a:extLst>
              <a:ext uri="{FF2B5EF4-FFF2-40B4-BE49-F238E27FC236}">
                <a16:creationId xmlns:a16="http://schemas.microsoft.com/office/drawing/2014/main" id="{1ECC25CE-F9FD-4163-B027-A63234DCD690}"/>
              </a:ext>
            </a:extLst>
          </p:cNvPr>
          <p:cNvGraphicFramePr>
            <a:graphicFrameLocks noGrp="1"/>
          </p:cNvGraphicFramePr>
          <p:nvPr>
            <p:extLst>
              <p:ext uri="{D42A27DB-BD31-4B8C-83A1-F6EECF244321}">
                <p14:modId xmlns:p14="http://schemas.microsoft.com/office/powerpoint/2010/main" val="550535956"/>
              </p:ext>
            </p:extLst>
          </p:nvPr>
        </p:nvGraphicFramePr>
        <p:xfrm>
          <a:off x="76200" y="400355"/>
          <a:ext cx="9690100" cy="6400800"/>
        </p:xfrm>
        <a:graphic>
          <a:graphicData uri="http://schemas.openxmlformats.org/drawingml/2006/table">
            <a:tbl>
              <a:tblPr firstRow="1" bandRow="1">
                <a:tableStyleId>{5C22544A-7EE6-4342-B048-85BDC9FD1C3A}</a:tableStyleId>
              </a:tblPr>
              <a:tblGrid>
                <a:gridCol w="1126756">
                  <a:extLst>
                    <a:ext uri="{9D8B030D-6E8A-4147-A177-3AD203B41FA5}">
                      <a16:colId xmlns:a16="http://schemas.microsoft.com/office/drawing/2014/main" val="4175919497"/>
                    </a:ext>
                  </a:extLst>
                </a:gridCol>
                <a:gridCol w="3286697">
                  <a:extLst>
                    <a:ext uri="{9D8B030D-6E8A-4147-A177-3AD203B41FA5}">
                      <a16:colId xmlns:a16="http://schemas.microsoft.com/office/drawing/2014/main" val="1048593020"/>
                    </a:ext>
                  </a:extLst>
                </a:gridCol>
                <a:gridCol w="3427604">
                  <a:extLst>
                    <a:ext uri="{9D8B030D-6E8A-4147-A177-3AD203B41FA5}">
                      <a16:colId xmlns:a16="http://schemas.microsoft.com/office/drawing/2014/main" val="4291255203"/>
                    </a:ext>
                  </a:extLst>
                </a:gridCol>
                <a:gridCol w="1849043">
                  <a:extLst>
                    <a:ext uri="{9D8B030D-6E8A-4147-A177-3AD203B41FA5}">
                      <a16:colId xmlns:a16="http://schemas.microsoft.com/office/drawing/2014/main" val="1759837714"/>
                    </a:ext>
                  </a:extLst>
                </a:gridCol>
              </a:tblGrid>
              <a:tr h="352837">
                <a:tc>
                  <a:txBody>
                    <a:bodyPr/>
                    <a:lstStyle/>
                    <a:p>
                      <a:endParaRPr lang="en-US" dirty="0"/>
                    </a:p>
                  </a:txBody>
                  <a:tcPr/>
                </a:tc>
                <a:tc>
                  <a:txBody>
                    <a:bodyPr/>
                    <a:lstStyle/>
                    <a:p>
                      <a:pPr algn="ctr"/>
                      <a:r>
                        <a:rPr lang="en-US" dirty="0"/>
                        <a:t>Preparation</a:t>
                      </a:r>
                    </a:p>
                  </a:txBody>
                  <a:tcPr/>
                </a:tc>
                <a:tc>
                  <a:txBody>
                    <a:bodyPr/>
                    <a:lstStyle/>
                    <a:p>
                      <a:pPr algn="ctr"/>
                      <a:r>
                        <a:rPr lang="en-US" dirty="0"/>
                        <a:t>Execution</a:t>
                      </a:r>
                    </a:p>
                  </a:txBody>
                  <a:tcPr/>
                </a:tc>
                <a:tc>
                  <a:txBody>
                    <a:bodyPr/>
                    <a:lstStyle/>
                    <a:p>
                      <a:pPr algn="ctr"/>
                      <a:r>
                        <a:rPr lang="en-US" dirty="0"/>
                        <a:t>Audit</a:t>
                      </a:r>
                    </a:p>
                  </a:txBody>
                  <a:tcPr/>
                </a:tc>
                <a:extLst>
                  <a:ext uri="{0D108BD9-81ED-4DB2-BD59-A6C34878D82A}">
                    <a16:rowId xmlns:a16="http://schemas.microsoft.com/office/drawing/2014/main" val="3154885754"/>
                  </a:ext>
                </a:extLst>
              </a:tr>
              <a:tr h="4322249">
                <a:tc>
                  <a:txBody>
                    <a:bodyPr/>
                    <a:lstStyle/>
                    <a:p>
                      <a:endParaRPr lang="en-US" sz="1500" b="1" dirty="0"/>
                    </a:p>
                    <a:p>
                      <a:endParaRPr lang="en-US" sz="1500" b="1" dirty="0"/>
                    </a:p>
                    <a:p>
                      <a:endParaRPr lang="en-US" sz="1500" b="1" dirty="0"/>
                    </a:p>
                    <a:p>
                      <a:endParaRPr lang="en-US" sz="1500" b="1" dirty="0"/>
                    </a:p>
                    <a:p>
                      <a:endParaRPr lang="en-US" sz="1500" b="1" dirty="0"/>
                    </a:p>
                    <a:p>
                      <a:endParaRPr lang="en-US" sz="1500" b="1" dirty="0"/>
                    </a:p>
                    <a:p>
                      <a:endParaRPr lang="en-US" sz="1500" b="1" dirty="0"/>
                    </a:p>
                    <a:p>
                      <a:r>
                        <a:rPr lang="en-US" sz="1500" b="1" dirty="0"/>
                        <a:t>Consult </a:t>
                      </a:r>
                    </a:p>
                  </a:txBody>
                  <a:tcPr>
                    <a:solidFill>
                      <a:schemeClr val="accent1">
                        <a:lumMod val="20000"/>
                        <a:lumOff val="80000"/>
                      </a:schemeClr>
                    </a:solidFill>
                  </a:tcPr>
                </a:tc>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600" b="0" dirty="0"/>
                        <a:t>The </a:t>
                      </a:r>
                      <a:r>
                        <a:rPr lang="en-US" sz="1600" b="0" dirty="0" err="1"/>
                        <a:t>MoF</a:t>
                      </a:r>
                      <a:r>
                        <a:rPr lang="en-US" sz="1600" b="0" dirty="0"/>
                        <a:t> conducts public hearings on the draft budget proposal of the Central Government (Kyrgyz Republic)</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sz="1600" b="0" dirty="0"/>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600" b="0" dirty="0"/>
                        <a:t>Advisory board under the Ministry of Taxes and Charges participates in public discussions on draft regulatory &amp; legal acts related to tax legislation (Belarus)</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sz="1600" b="0" dirty="0"/>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600" kern="1200" dirty="0">
                          <a:solidFill>
                            <a:schemeClr val="dk1"/>
                          </a:solidFill>
                          <a:effectLst/>
                          <a:latin typeface="+mn-lt"/>
                          <a:ea typeface="+mn-ea"/>
                          <a:cs typeface="+mn-cs"/>
                        </a:rPr>
                        <a:t>The State Duma Committee on budget and taxes holds parliamentary hearings entitled </a:t>
                      </a:r>
                      <a:r>
                        <a:rPr lang="en-US" sz="1600" i="1" kern="1200" dirty="0">
                          <a:solidFill>
                            <a:schemeClr val="dk1"/>
                          </a:solidFill>
                          <a:effectLst/>
                          <a:latin typeface="+mn-lt"/>
                          <a:ea typeface="+mn-ea"/>
                          <a:cs typeface="+mn-cs"/>
                        </a:rPr>
                        <a:t>Key Areas of Budget, Tax and Customs Tariff Policies for the Next Fiscal Year </a:t>
                      </a:r>
                      <a:r>
                        <a:rPr lang="en-US" sz="1600" i="0" kern="1200" dirty="0">
                          <a:solidFill>
                            <a:schemeClr val="dk1"/>
                          </a:solidFill>
                          <a:effectLst/>
                          <a:latin typeface="+mn-lt"/>
                          <a:ea typeface="+mn-ea"/>
                          <a:cs typeface="+mn-cs"/>
                        </a:rPr>
                        <a:t>(Russian Federation)</a:t>
                      </a:r>
                    </a:p>
                  </a:txBody>
                  <a:tcPr>
                    <a:solidFill>
                      <a:schemeClr val="accent1">
                        <a:lumMod val="20000"/>
                        <a:lumOff val="80000"/>
                      </a:schemeClr>
                    </a:solidFill>
                  </a:tcPr>
                </a:tc>
                <a:tc>
                  <a:txBody>
                    <a:bodyPr/>
                    <a:lstStyle/>
                    <a:p>
                      <a:pPr marL="285750" indent="-285750">
                        <a:buFont typeface="Arial" panose="020B0604020202020204" pitchFamily="34" charset="0"/>
                        <a:buChar char="•"/>
                      </a:pPr>
                      <a:r>
                        <a:rPr lang="en-US" sz="1600" dirty="0"/>
                        <a:t>The </a:t>
                      </a:r>
                      <a:r>
                        <a:rPr lang="en-US" sz="1600" dirty="0" err="1"/>
                        <a:t>MoF</a:t>
                      </a:r>
                      <a:r>
                        <a:rPr lang="en-US" sz="1600" dirty="0"/>
                        <a:t> conducts budget hearings to survey public opinion on the semi-annual outturn report &amp; on the draft annual report (Kyrgyz Republic)</a:t>
                      </a:r>
                    </a:p>
                    <a:p>
                      <a:pPr marL="0" indent="0">
                        <a:buFont typeface="Arial" panose="020B0604020202020204" pitchFamily="34" charset="0"/>
                        <a:buNone/>
                      </a:pPr>
                      <a:endParaRPr lang="en-US" sz="1600" dirty="0"/>
                    </a:p>
                    <a:p>
                      <a:pPr marL="285750" indent="-285750">
                        <a:buFont typeface="Arial" panose="020B0604020202020204" pitchFamily="34" charset="0"/>
                        <a:buChar char="•"/>
                      </a:pPr>
                      <a:r>
                        <a:rPr lang="en-US" sz="1600" dirty="0"/>
                        <a:t>The Federal Law On General Principles of Organization of Legislative &amp; Executive Authorities requires public hearings</a:t>
                      </a:r>
                      <a:r>
                        <a:rPr lang="ru-RU" sz="1600" dirty="0"/>
                        <a:t> </a:t>
                      </a:r>
                      <a:r>
                        <a:rPr lang="en-US" sz="1600" dirty="0"/>
                        <a:t>on draft budget to be convened on annual reports on budget execution of the RF constituents </a:t>
                      </a:r>
                      <a:r>
                        <a:rPr lang="en-US" sz="1600" i="0" kern="1200" dirty="0">
                          <a:solidFill>
                            <a:schemeClr val="dk1"/>
                          </a:solidFill>
                          <a:effectLst/>
                          <a:latin typeface="+mn-lt"/>
                          <a:ea typeface="+mn-ea"/>
                          <a:cs typeface="+mn-cs"/>
                        </a:rPr>
                        <a:t>(Russian Federation)</a:t>
                      </a:r>
                      <a:endParaRPr lang="en-US" sz="1600" dirty="0"/>
                    </a:p>
                  </a:txBody>
                  <a:tcPr>
                    <a:solidFill>
                      <a:schemeClr val="accent1">
                        <a:lumMod val="20000"/>
                        <a:lumOff val="80000"/>
                      </a:schemeClr>
                    </a:solidFill>
                  </a:tcPr>
                </a:tc>
                <a:tc>
                  <a:txBody>
                    <a:bodyPr/>
                    <a:lstStyle/>
                    <a:p>
                      <a:endParaRPr lang="en-US" sz="1600" dirty="0"/>
                    </a:p>
                  </a:txBody>
                  <a:tcPr>
                    <a:solidFill>
                      <a:schemeClr val="accent1">
                        <a:lumMod val="20000"/>
                        <a:lumOff val="80000"/>
                      </a:schemeClr>
                    </a:solidFill>
                  </a:tcPr>
                </a:tc>
                <a:extLst>
                  <a:ext uri="{0D108BD9-81ED-4DB2-BD59-A6C34878D82A}">
                    <a16:rowId xmlns:a16="http://schemas.microsoft.com/office/drawing/2014/main" val="3748489320"/>
                  </a:ext>
                </a:extLst>
              </a:tr>
              <a:tr h="1499556">
                <a:tc>
                  <a:txBody>
                    <a:bodyPr/>
                    <a:lstStyle/>
                    <a:p>
                      <a:endParaRPr lang="en-US" sz="1500" b="1" dirty="0"/>
                    </a:p>
                    <a:p>
                      <a:endParaRPr lang="en-US" sz="1500" b="1" dirty="0"/>
                    </a:p>
                    <a:p>
                      <a:r>
                        <a:rPr lang="en-US" sz="1500" b="1" dirty="0"/>
                        <a:t>Collaborate</a:t>
                      </a:r>
                    </a:p>
                  </a:txBody>
                  <a:tcPr>
                    <a:solidFill>
                      <a:schemeClr val="accent1">
                        <a:lumMod val="20000"/>
                        <a:lumOff val="80000"/>
                      </a:schemeClr>
                    </a:solidFill>
                  </a:tcPr>
                </a:tc>
                <a:tc>
                  <a:txBody>
                    <a:bodyPr/>
                    <a:lstStyle/>
                    <a:p>
                      <a:pPr marL="0" indent="0">
                        <a:buFont typeface="Arial" panose="020B0604020202020204" pitchFamily="34" charset="0"/>
                        <a:buNone/>
                      </a:pPr>
                      <a:r>
                        <a:rPr lang="en-US" sz="1600" dirty="0"/>
                        <a:t>A working group that includes civil society representatives has been established to prepare proposals on simplification of the national tax system (Belarus)</a:t>
                      </a:r>
                    </a:p>
                  </a:txBody>
                  <a:tcPr>
                    <a:solidFill>
                      <a:schemeClr val="accent1">
                        <a:lumMod val="20000"/>
                        <a:lumOff val="80000"/>
                      </a:schemeClr>
                    </a:solidFill>
                  </a:tcPr>
                </a:tc>
                <a:tc>
                  <a:txBody>
                    <a:bodyPr/>
                    <a:lstStyle/>
                    <a:p>
                      <a:pPr marL="0" indent="0">
                        <a:buFont typeface="Arial" panose="020B0604020202020204" pitchFamily="34" charset="0"/>
                        <a:buNone/>
                      </a:pPr>
                      <a:r>
                        <a:rPr lang="en-US" sz="1600" i="0" kern="1200" dirty="0">
                          <a:solidFill>
                            <a:schemeClr val="dk1"/>
                          </a:solidFill>
                          <a:effectLst/>
                          <a:latin typeface="+mn-lt"/>
                          <a:ea typeface="+mn-ea"/>
                          <a:cs typeface="+mn-cs"/>
                        </a:rPr>
                        <a:t>The </a:t>
                      </a:r>
                      <a:r>
                        <a:rPr lang="en-US" sz="1600" i="1" kern="1200" dirty="0">
                          <a:solidFill>
                            <a:schemeClr val="dk1"/>
                          </a:solidFill>
                          <a:effectLst/>
                          <a:latin typeface="+mn-lt"/>
                          <a:ea typeface="+mn-ea"/>
                          <a:cs typeface="+mn-cs"/>
                        </a:rPr>
                        <a:t>Trilateral Commission for Regulation of Social &amp; Labor Relations reviews &amp; provides inputs on </a:t>
                      </a:r>
                      <a:r>
                        <a:rPr lang="en-US" sz="1600" kern="1200" dirty="0">
                          <a:solidFill>
                            <a:schemeClr val="dk1"/>
                          </a:solidFill>
                          <a:effectLst/>
                          <a:latin typeface="+mn-lt"/>
                          <a:ea typeface="+mn-ea"/>
                          <a:cs typeface="+mn-cs"/>
                        </a:rPr>
                        <a:t>revised consolidated annual reports on implementation progress of national programs (Russian Federation)</a:t>
                      </a:r>
                      <a:endParaRPr lang="en-US" sz="1600" dirty="0"/>
                    </a:p>
                  </a:txBody>
                  <a:tcPr>
                    <a:solidFill>
                      <a:schemeClr val="accent1">
                        <a:lumMod val="20000"/>
                        <a:lumOff val="80000"/>
                      </a:schemeClr>
                    </a:solidFill>
                  </a:tcPr>
                </a:tc>
                <a:tc>
                  <a:txBody>
                    <a:bodyPr/>
                    <a:lstStyle/>
                    <a:p>
                      <a:r>
                        <a:rPr lang="en-US" sz="1600" dirty="0"/>
                        <a:t>Public Councils participate in generating reports on audit operations (Russian Federation)</a:t>
                      </a:r>
                    </a:p>
                  </a:txBody>
                  <a:tcPr>
                    <a:solidFill>
                      <a:schemeClr val="accent1">
                        <a:lumMod val="20000"/>
                        <a:lumOff val="80000"/>
                      </a:schemeClr>
                    </a:solidFill>
                  </a:tcPr>
                </a:tc>
                <a:extLst>
                  <a:ext uri="{0D108BD9-81ED-4DB2-BD59-A6C34878D82A}">
                    <a16:rowId xmlns:a16="http://schemas.microsoft.com/office/drawing/2014/main" val="1657534878"/>
                  </a:ext>
                </a:extLst>
              </a:tr>
            </a:tbl>
          </a:graphicData>
        </a:graphic>
      </p:graphicFrame>
      <p:sp>
        <p:nvSpPr>
          <p:cNvPr id="9" name="Title 3">
            <a:extLst>
              <a:ext uri="{FF2B5EF4-FFF2-40B4-BE49-F238E27FC236}">
                <a16:creationId xmlns:a16="http://schemas.microsoft.com/office/drawing/2014/main" id="{A5836208-6C9A-48F4-A489-F0D090A2F38E}"/>
              </a:ext>
            </a:extLst>
          </p:cNvPr>
          <p:cNvSpPr txBox="1">
            <a:spLocks/>
          </p:cNvSpPr>
          <p:nvPr/>
        </p:nvSpPr>
        <p:spPr bwMode="auto">
          <a:xfrm>
            <a:off x="304800" y="0"/>
            <a:ext cx="5246688" cy="370578"/>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algn="l"/>
            <a:r>
              <a:rPr lang="en-US" sz="1900" b="1" dirty="0"/>
              <a:t>Public Participation Mechanisms</a:t>
            </a:r>
          </a:p>
        </p:txBody>
      </p:sp>
    </p:spTree>
    <p:extLst>
      <p:ext uri="{BB962C8B-B14F-4D97-AF65-F5344CB8AC3E}">
        <p14:creationId xmlns:p14="http://schemas.microsoft.com/office/powerpoint/2010/main" val="289434338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2669ADFF-FF59-4A25-8212-84D689CB8586}"/>
              </a:ext>
            </a:extLst>
          </p:cNvPr>
          <p:cNvSpPr>
            <a:spLocks noGrp="1"/>
          </p:cNvSpPr>
          <p:nvPr>
            <p:ph idx="1"/>
          </p:nvPr>
        </p:nvSpPr>
        <p:spPr>
          <a:xfrm>
            <a:off x="927744" y="5715000"/>
            <a:ext cx="8757110" cy="829650"/>
          </a:xfrm>
          <a:solidFill>
            <a:schemeClr val="bg1">
              <a:lumMod val="95000"/>
            </a:schemeClr>
          </a:solidFill>
          <a:ln>
            <a:solidFill>
              <a:srgbClr val="002060"/>
            </a:solidFill>
          </a:ln>
        </p:spPr>
        <p:txBody>
          <a:bodyPr/>
          <a:lstStyle/>
          <a:p>
            <a:pPr marL="0" lvl="0" indent="0">
              <a:spcBef>
                <a:spcPts val="0"/>
              </a:spcBef>
              <a:buNone/>
            </a:pPr>
            <a:r>
              <a:rPr lang="en-US" sz="1800" dirty="0">
                <a:solidFill>
                  <a:srgbClr val="000000"/>
                </a:solidFill>
                <a:latin typeface="Arial" panose="020B0604020202020204" pitchFamily="34" charset="0"/>
                <a:cs typeface="Arial" panose="020B0604020202020204" pitchFamily="34" charset="0"/>
              </a:rPr>
              <a:t>All 3 countries are in the process of developing Citizen’s Budgets</a:t>
            </a:r>
            <a:endParaRPr lang="en-US" sz="1700" dirty="0">
              <a:solidFill>
                <a:srgbClr val="000000"/>
              </a:solidFill>
              <a:latin typeface="Arial" panose="020B0604020202020204" pitchFamily="34" charset="0"/>
              <a:cs typeface="Arial" panose="020B0604020202020204" pitchFamily="34" charset="0"/>
            </a:endParaRPr>
          </a:p>
        </p:txBody>
      </p:sp>
      <p:pic>
        <p:nvPicPr>
          <p:cNvPr id="15363" name="Рисунок 11" descr="pempal-logo.jpg"/>
          <p:cNvPicPr>
            <a:picLocks noChangeAspect="1"/>
          </p:cNvPicPr>
          <p:nvPr/>
        </p:nvPicPr>
        <p:blipFill>
          <a:blip r:embed="rId3"/>
          <a:srcRect/>
          <a:stretch>
            <a:fillRect/>
          </a:stretch>
        </p:blipFill>
        <p:spPr bwMode="auto">
          <a:xfrm>
            <a:off x="0" y="0"/>
            <a:ext cx="763588" cy="6858000"/>
          </a:xfrm>
          <a:prstGeom prst="rect">
            <a:avLst/>
          </a:prstGeom>
          <a:noFill/>
          <a:ln w="9525">
            <a:noFill/>
            <a:miter lim="800000"/>
            <a:headEnd/>
            <a:tailEnd/>
          </a:ln>
        </p:spPr>
      </p:pic>
      <p:pic>
        <p:nvPicPr>
          <p:cNvPr id="15364" name="Рисунок 15" descr="pempal-logo-top.gif"/>
          <p:cNvPicPr>
            <a:picLocks noChangeAspect="1"/>
          </p:cNvPicPr>
          <p:nvPr/>
        </p:nvPicPr>
        <p:blipFill>
          <a:blip r:embed="rId4"/>
          <a:srcRect/>
          <a:stretch>
            <a:fillRect/>
          </a:stretch>
        </p:blipFill>
        <p:spPr bwMode="auto">
          <a:xfrm>
            <a:off x="3657600" y="130428"/>
            <a:ext cx="3229291" cy="285403"/>
          </a:xfrm>
          <a:prstGeom prst="rect">
            <a:avLst/>
          </a:prstGeom>
          <a:noFill/>
          <a:ln w="9525">
            <a:noFill/>
            <a:miter lim="800000"/>
            <a:headEnd/>
            <a:tailEnd/>
          </a:ln>
        </p:spPr>
      </p:pic>
      <p:graphicFrame>
        <p:nvGraphicFramePr>
          <p:cNvPr id="5" name="Table 4">
            <a:extLst>
              <a:ext uri="{FF2B5EF4-FFF2-40B4-BE49-F238E27FC236}">
                <a16:creationId xmlns:a16="http://schemas.microsoft.com/office/drawing/2014/main" id="{C87C8ED0-01E0-4661-A495-BA6736295CFB}"/>
              </a:ext>
            </a:extLst>
          </p:cNvPr>
          <p:cNvGraphicFramePr>
            <a:graphicFrameLocks noGrp="1"/>
          </p:cNvGraphicFramePr>
          <p:nvPr>
            <p:extLst>
              <p:ext uri="{D42A27DB-BD31-4B8C-83A1-F6EECF244321}">
                <p14:modId xmlns:p14="http://schemas.microsoft.com/office/powerpoint/2010/main" val="3018326534"/>
              </p:ext>
            </p:extLst>
          </p:nvPr>
        </p:nvGraphicFramePr>
        <p:xfrm>
          <a:off x="908694" y="559745"/>
          <a:ext cx="8795210" cy="4868640"/>
        </p:xfrm>
        <a:graphic>
          <a:graphicData uri="http://schemas.openxmlformats.org/drawingml/2006/table">
            <a:tbl>
              <a:tblPr firstRow="1" bandRow="1">
                <a:tableStyleId>{5C22544A-7EE6-4342-B048-85BDC9FD1C3A}</a:tableStyleId>
              </a:tblPr>
              <a:tblGrid>
                <a:gridCol w="1233718">
                  <a:extLst>
                    <a:ext uri="{9D8B030D-6E8A-4147-A177-3AD203B41FA5}">
                      <a16:colId xmlns:a16="http://schemas.microsoft.com/office/drawing/2014/main" val="1165612406"/>
                    </a:ext>
                  </a:extLst>
                </a:gridCol>
                <a:gridCol w="7561492">
                  <a:extLst>
                    <a:ext uri="{9D8B030D-6E8A-4147-A177-3AD203B41FA5}">
                      <a16:colId xmlns:a16="http://schemas.microsoft.com/office/drawing/2014/main" val="2102325944"/>
                    </a:ext>
                  </a:extLst>
                </a:gridCol>
              </a:tblGrid>
              <a:tr h="399335">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100" b="1" dirty="0"/>
                        <a:t>Use of Citizen’s Budgets</a:t>
                      </a:r>
                      <a:endParaRPr lang="en-US" sz="2100" b="1" dirty="0">
                        <a:solidFill>
                          <a:schemeClr val="tx1"/>
                        </a:solidFill>
                      </a:endParaRPr>
                    </a:p>
                  </a:txBody>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700" b="1" dirty="0">
                        <a:solidFill>
                          <a:schemeClr val="tx1"/>
                        </a:solidFill>
                      </a:endParaRPr>
                    </a:p>
                  </a:txBody>
                  <a:tcPr/>
                </a:tc>
                <a:extLst>
                  <a:ext uri="{0D108BD9-81ED-4DB2-BD59-A6C34878D82A}">
                    <a16:rowId xmlns:a16="http://schemas.microsoft.com/office/drawing/2014/main" val="2906384808"/>
                  </a:ext>
                </a:extLst>
              </a:tr>
              <a:tr h="66555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Belarus</a:t>
                      </a:r>
                    </a:p>
                  </a:txBody>
                  <a:tcPr>
                    <a:solidFill>
                      <a:schemeClr val="accent1">
                        <a:lumMod val="20000"/>
                        <a:lumOff val="80000"/>
                      </a:schemeClr>
                    </a:solidFill>
                  </a:tcPr>
                </a:tc>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800" b="0" dirty="0">
                          <a:solidFill>
                            <a:schemeClr val="tx1"/>
                          </a:solidFill>
                        </a:rPr>
                        <a:t>The Citizens’ Budget is being developed and is available through the website of the Ministry of Finance</a:t>
                      </a:r>
                    </a:p>
                  </a:txBody>
                  <a:tcPr>
                    <a:solidFill>
                      <a:schemeClr val="accent1">
                        <a:lumMod val="20000"/>
                        <a:lumOff val="80000"/>
                      </a:schemeClr>
                    </a:solidFill>
                  </a:tcPr>
                </a:tc>
                <a:extLst>
                  <a:ext uri="{0D108BD9-81ED-4DB2-BD59-A6C34878D82A}">
                    <a16:rowId xmlns:a16="http://schemas.microsoft.com/office/drawing/2014/main" val="1034107819"/>
                  </a:ext>
                </a:extLst>
              </a:tr>
              <a:tr h="123128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Croatia </a:t>
                      </a:r>
                    </a:p>
                  </a:txBody>
                  <a:tcPr>
                    <a:solidFill>
                      <a:schemeClr val="accent1">
                        <a:lumMod val="20000"/>
                        <a:lumOff val="80000"/>
                      </a:schemeClr>
                    </a:solidFill>
                  </a:tcPr>
                </a:tc>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800" b="0" dirty="0">
                          <a:solidFill>
                            <a:schemeClr val="tx1"/>
                          </a:solidFill>
                        </a:rPr>
                        <a:t>The Citizens’ Guide to the Budget contains information that is  simple &amp; easily understandable.  </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800" b="0" dirty="0">
                          <a:solidFill>
                            <a:schemeClr val="tx1"/>
                          </a:solidFill>
                        </a:rPr>
                        <a:t>It is posted on the Ministry of Finance website and hard copies of brochures are also made available to the public </a:t>
                      </a:r>
                    </a:p>
                  </a:txBody>
                  <a:tcPr>
                    <a:solidFill>
                      <a:schemeClr val="accent1">
                        <a:lumMod val="20000"/>
                        <a:lumOff val="80000"/>
                      </a:schemeClr>
                    </a:solidFill>
                  </a:tcPr>
                </a:tc>
                <a:extLst>
                  <a:ext uri="{0D108BD9-81ED-4DB2-BD59-A6C34878D82A}">
                    <a16:rowId xmlns:a16="http://schemas.microsoft.com/office/drawing/2014/main" val="1508005115"/>
                  </a:ext>
                </a:extLst>
              </a:tr>
              <a:tr h="236273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Kyrgyz Republic</a:t>
                      </a:r>
                    </a:p>
                  </a:txBody>
                  <a:tcPr>
                    <a:solidFill>
                      <a:schemeClr val="accent1">
                        <a:lumMod val="20000"/>
                        <a:lumOff val="80000"/>
                      </a:schemeClr>
                    </a:solidFill>
                  </a:tcPr>
                </a:tc>
                <a:tc>
                  <a:txBody>
                    <a:bodyPr/>
                    <a:lstStyle/>
                    <a:p>
                      <a:pPr marL="285750" indent="-285750">
                        <a:buFont typeface="Arial" panose="020B0604020202020204" pitchFamily="34" charset="0"/>
                        <a:buChar char="•"/>
                      </a:pPr>
                      <a:r>
                        <a:rPr lang="en-US" sz="1800" kern="1200" dirty="0">
                          <a:solidFill>
                            <a:schemeClr val="dk1"/>
                          </a:solidFill>
                          <a:effectLst/>
                          <a:latin typeface="+mn-lt"/>
                          <a:ea typeface="+mn-ea"/>
                          <a:cs typeface="+mn-cs"/>
                        </a:rPr>
                        <a:t>The Government Resolution on Compiling the Citizen’s Budget of the Kyrgyz Republic outlines a methodology to develop &amp; publish the Citizen’s Budget version of: </a:t>
                      </a:r>
                    </a:p>
                    <a:p>
                      <a:pPr marL="285750" indent="1588">
                        <a:buFont typeface="Courier New" panose="02070309020205020404" pitchFamily="49" charset="0"/>
                        <a:buChar char="o"/>
                      </a:pPr>
                      <a:r>
                        <a:rPr lang="en-US" sz="1800" kern="1200" dirty="0">
                          <a:solidFill>
                            <a:schemeClr val="dk1"/>
                          </a:solidFill>
                          <a:effectLst/>
                          <a:latin typeface="+mn-lt"/>
                          <a:ea typeface="+mn-ea"/>
                          <a:cs typeface="+mn-cs"/>
                        </a:rPr>
                        <a:t> Central Government’s draft budget proposal</a:t>
                      </a:r>
                    </a:p>
                    <a:p>
                      <a:pPr marL="285750" indent="1588">
                        <a:buFont typeface="Courier New" panose="02070309020205020404" pitchFamily="49" charset="0"/>
                        <a:buChar char="o"/>
                      </a:pPr>
                      <a:r>
                        <a:rPr lang="en-US" sz="1800" kern="1200" dirty="0">
                          <a:solidFill>
                            <a:schemeClr val="dk1"/>
                          </a:solidFill>
                          <a:effectLst/>
                          <a:latin typeface="+mn-lt"/>
                          <a:ea typeface="+mn-ea"/>
                          <a:cs typeface="+mn-cs"/>
                        </a:rPr>
                        <a:t> Adopted Law on the Central Government’s budget</a:t>
                      </a:r>
                    </a:p>
                    <a:p>
                      <a:pPr marL="285750" indent="1588">
                        <a:buFont typeface="Courier New" panose="02070309020205020404" pitchFamily="49" charset="0"/>
                        <a:buChar char="o"/>
                      </a:pPr>
                      <a:r>
                        <a:rPr lang="en-US" sz="1800" kern="1200" dirty="0">
                          <a:solidFill>
                            <a:schemeClr val="dk1"/>
                          </a:solidFill>
                          <a:effectLst/>
                          <a:latin typeface="+mn-lt"/>
                          <a:ea typeface="+mn-ea"/>
                          <a:cs typeface="+mn-cs"/>
                        </a:rPr>
                        <a:t> Draft law adopting the report on the Central Government’s budget execution</a:t>
                      </a:r>
                    </a:p>
                    <a:p>
                      <a:pPr marL="285750" indent="-285750">
                        <a:buFont typeface="Arial" panose="020B0604020202020204" pitchFamily="34" charset="0"/>
                        <a:buChar char="•"/>
                      </a:pPr>
                      <a:r>
                        <a:rPr lang="en-US" sz="1800" kern="1200" dirty="0">
                          <a:solidFill>
                            <a:schemeClr val="dk1"/>
                          </a:solidFill>
                          <a:effectLst/>
                          <a:latin typeface="+mn-lt"/>
                          <a:ea typeface="+mn-ea"/>
                          <a:cs typeface="+mn-cs"/>
                        </a:rPr>
                        <a:t>The Citizen’s Budget is not being used to engage the public in budget hearings since it is in the process of being compiled</a:t>
                      </a:r>
                    </a:p>
                  </a:txBody>
                  <a:tcPr>
                    <a:solidFill>
                      <a:schemeClr val="accent1">
                        <a:lumMod val="20000"/>
                        <a:lumOff val="80000"/>
                      </a:schemeClr>
                    </a:solidFill>
                  </a:tcPr>
                </a:tc>
                <a:extLst>
                  <a:ext uri="{0D108BD9-81ED-4DB2-BD59-A6C34878D82A}">
                    <a16:rowId xmlns:a16="http://schemas.microsoft.com/office/drawing/2014/main" val="2951062835"/>
                  </a:ext>
                </a:extLst>
              </a:tr>
            </a:tbl>
          </a:graphicData>
        </a:graphic>
      </p:graphicFrame>
    </p:spTree>
    <p:extLst>
      <p:ext uri="{BB962C8B-B14F-4D97-AF65-F5344CB8AC3E}">
        <p14:creationId xmlns:p14="http://schemas.microsoft.com/office/powerpoint/2010/main" val="28847635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3D1A85E2-1AEE-4F6C-AA5F-7D0DE380D7EF}"/>
              </a:ext>
            </a:extLst>
          </p:cNvPr>
          <p:cNvSpPr>
            <a:spLocks noGrp="1"/>
          </p:cNvSpPr>
          <p:nvPr>
            <p:ph type="title"/>
          </p:nvPr>
        </p:nvSpPr>
        <p:spPr>
          <a:xfrm>
            <a:off x="3352798" y="609600"/>
            <a:ext cx="3552825" cy="533400"/>
          </a:xfrm>
        </p:spPr>
        <p:txBody>
          <a:bodyPr/>
          <a:lstStyle/>
          <a:p>
            <a:r>
              <a:rPr lang="en-US" sz="2500" b="1" dirty="0"/>
              <a:t>Definitions</a:t>
            </a:r>
          </a:p>
        </p:txBody>
      </p:sp>
      <p:pic>
        <p:nvPicPr>
          <p:cNvPr id="15363" name="Рисунок 11" descr="pempal-logo.jpg"/>
          <p:cNvPicPr>
            <a:picLocks noChangeAspect="1"/>
          </p:cNvPicPr>
          <p:nvPr/>
        </p:nvPicPr>
        <p:blipFill>
          <a:blip r:embed="rId3"/>
          <a:srcRect/>
          <a:stretch>
            <a:fillRect/>
          </a:stretch>
        </p:blipFill>
        <p:spPr bwMode="auto">
          <a:xfrm>
            <a:off x="0" y="0"/>
            <a:ext cx="763588" cy="6858000"/>
          </a:xfrm>
          <a:prstGeom prst="rect">
            <a:avLst/>
          </a:prstGeom>
          <a:noFill/>
          <a:ln w="9525">
            <a:noFill/>
            <a:miter lim="800000"/>
            <a:headEnd/>
            <a:tailEnd/>
          </a:ln>
        </p:spPr>
      </p:pic>
      <p:pic>
        <p:nvPicPr>
          <p:cNvPr id="15364" name="Рисунок 15" descr="pempal-logo-top.gif"/>
          <p:cNvPicPr>
            <a:picLocks noChangeAspect="1"/>
          </p:cNvPicPr>
          <p:nvPr/>
        </p:nvPicPr>
        <p:blipFill>
          <a:blip r:embed="rId4"/>
          <a:srcRect/>
          <a:stretch>
            <a:fillRect/>
          </a:stretch>
        </p:blipFill>
        <p:spPr bwMode="auto">
          <a:xfrm>
            <a:off x="3886200" y="246245"/>
            <a:ext cx="2209801" cy="195302"/>
          </a:xfrm>
          <a:prstGeom prst="rect">
            <a:avLst/>
          </a:prstGeom>
          <a:noFill/>
          <a:ln w="9525">
            <a:noFill/>
            <a:miter lim="800000"/>
            <a:headEnd/>
            <a:tailEnd/>
          </a:ln>
        </p:spPr>
      </p:pic>
      <p:sp>
        <p:nvSpPr>
          <p:cNvPr id="2" name="TextBox 1">
            <a:extLst>
              <a:ext uri="{FF2B5EF4-FFF2-40B4-BE49-F238E27FC236}">
                <a16:creationId xmlns:a16="http://schemas.microsoft.com/office/drawing/2014/main" id="{0F1333C6-C391-4475-BB4F-000C1E63ED6A}"/>
              </a:ext>
            </a:extLst>
          </p:cNvPr>
          <p:cNvSpPr txBox="1"/>
          <p:nvPr/>
        </p:nvSpPr>
        <p:spPr>
          <a:xfrm>
            <a:off x="879474" y="1000347"/>
            <a:ext cx="8499475" cy="5355312"/>
          </a:xfrm>
          <a:prstGeom prst="rect">
            <a:avLst/>
          </a:prstGeom>
          <a:noFill/>
        </p:spPr>
        <p:txBody>
          <a:bodyPr wrap="square" rtlCol="0" anchor="t">
            <a:spAutoFit/>
          </a:bodyPr>
          <a:lstStyle/>
          <a:p>
            <a:r>
              <a:rPr lang="en-US" b="1" dirty="0">
                <a:solidFill>
                  <a:schemeClr val="accent1">
                    <a:lumMod val="75000"/>
                  </a:schemeClr>
                </a:solidFill>
                <a:latin typeface="+mn-lt"/>
              </a:rPr>
              <a:t>Public Participation</a:t>
            </a:r>
          </a:p>
          <a:p>
            <a:endParaRPr lang="en-US" dirty="0">
              <a:latin typeface="+mn-lt"/>
            </a:endParaRPr>
          </a:p>
          <a:p>
            <a:pPr algn="just"/>
            <a:r>
              <a:rPr lang="en-US" dirty="0">
                <a:latin typeface="+mn-lt"/>
              </a:rPr>
              <a:t>“</a:t>
            </a:r>
            <a:r>
              <a:rPr lang="en-US" b="1" dirty="0">
                <a:latin typeface="+mn-lt"/>
              </a:rPr>
              <a:t>Public participation refers to the variety of ways in which the public interacts directly with public authorities on policy design and implementation</a:t>
            </a:r>
            <a:r>
              <a:rPr lang="en-US" dirty="0">
                <a:latin typeface="+mn-lt"/>
              </a:rPr>
              <a:t>. The public includes citizens, civil society organizations (CSOs), academics and other non-state actors. Participation may be through face-to-face communication, deliberation or input to decision-making, or by written forms of communication including the Internet. </a:t>
            </a:r>
            <a:r>
              <a:rPr lang="en-US" i="1" dirty="0">
                <a:latin typeface="+mn-lt"/>
              </a:rPr>
              <a:t>Participation ranges from one-off consultation to on-going and institutionalized relationships, such as regular public surveys, administrative review mechanisms, standing advisory bodies, or citizen representation on governing bodies”</a:t>
            </a:r>
            <a:r>
              <a:rPr lang="en-US" dirty="0">
                <a:latin typeface="+mn-lt"/>
              </a:rPr>
              <a:t>.</a:t>
            </a:r>
            <a:endParaRPr lang="en-US" dirty="0">
              <a:latin typeface="+mn-lt"/>
              <a:cs typeface="Calibri"/>
            </a:endParaRPr>
          </a:p>
          <a:p>
            <a:endParaRPr lang="en-US" dirty="0">
              <a:latin typeface="+mn-lt"/>
            </a:endParaRPr>
          </a:p>
          <a:p>
            <a:r>
              <a:rPr lang="en-US" dirty="0">
                <a:latin typeface="+mn-lt"/>
              </a:rPr>
              <a:t>Source: GIFT, 2016, </a:t>
            </a:r>
            <a:r>
              <a:rPr lang="en-US" i="1" dirty="0">
                <a:latin typeface="+mn-lt"/>
              </a:rPr>
              <a:t>Murray Petrie.</a:t>
            </a:r>
          </a:p>
          <a:p>
            <a:endParaRPr lang="en-US" dirty="0">
              <a:latin typeface="+mn-lt"/>
            </a:endParaRPr>
          </a:p>
          <a:p>
            <a:r>
              <a:rPr lang="en-US" b="1" dirty="0">
                <a:solidFill>
                  <a:schemeClr val="accent1">
                    <a:lumMod val="75000"/>
                  </a:schemeClr>
                </a:solidFill>
                <a:latin typeface="+mn-lt"/>
              </a:rPr>
              <a:t>Budget Literacy</a:t>
            </a:r>
            <a:endParaRPr lang="en-US" b="1" dirty="0">
              <a:solidFill>
                <a:schemeClr val="accent1">
                  <a:lumMod val="75000"/>
                </a:schemeClr>
              </a:solidFill>
              <a:latin typeface="+mn-lt"/>
              <a:cs typeface="Calibri"/>
            </a:endParaRPr>
          </a:p>
          <a:p>
            <a:endParaRPr lang="en-US" altLang="en-US" kern="0" dirty="0">
              <a:solidFill>
                <a:srgbClr val="000000"/>
              </a:solidFill>
              <a:latin typeface="+mn-lt"/>
              <a:ea typeface="MS PGothic" charset="-128"/>
              <a:cs typeface="Arial" charset="0"/>
            </a:endParaRPr>
          </a:p>
          <a:p>
            <a:r>
              <a:rPr lang="en-US" altLang="en-US" kern="0" dirty="0">
                <a:solidFill>
                  <a:srgbClr val="000000"/>
                </a:solidFill>
                <a:latin typeface="+mn-lt"/>
                <a:ea typeface="MS PGothic" charset="-128"/>
                <a:cs typeface="Arial" charset="0"/>
              </a:rPr>
              <a:t>“The ability to read, decipher, and understand public budgets to enable and enhance meaningful citizen participation in the budget process”. </a:t>
            </a:r>
          </a:p>
          <a:p>
            <a:endParaRPr lang="en-US" i="1" dirty="0">
              <a:latin typeface="+mn-lt"/>
            </a:endParaRPr>
          </a:p>
          <a:p>
            <a:r>
              <a:rPr lang="en-US" i="1" dirty="0">
                <a:latin typeface="+mn-lt"/>
              </a:rPr>
              <a:t>Source: World Bank 2017</a:t>
            </a:r>
            <a:endParaRPr lang="en-US" dirty="0">
              <a:latin typeface="+mn-lt"/>
            </a:endParaRPr>
          </a:p>
        </p:txBody>
      </p:sp>
    </p:spTree>
    <p:extLst>
      <p:ext uri="{BB962C8B-B14F-4D97-AF65-F5344CB8AC3E}">
        <p14:creationId xmlns:p14="http://schemas.microsoft.com/office/powerpoint/2010/main" val="289215414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2669ADFF-FF59-4A25-8212-84D689CB8586}"/>
              </a:ext>
            </a:extLst>
          </p:cNvPr>
          <p:cNvSpPr>
            <a:spLocks noGrp="1"/>
          </p:cNvSpPr>
          <p:nvPr>
            <p:ph idx="1"/>
          </p:nvPr>
        </p:nvSpPr>
        <p:spPr>
          <a:xfrm>
            <a:off x="914400" y="1324206"/>
            <a:ext cx="8681300" cy="3933594"/>
          </a:xfrm>
        </p:spPr>
        <p:txBody>
          <a:bodyPr/>
          <a:lstStyle/>
          <a:p>
            <a:pPr marL="0" lvl="0" indent="0" algn="just">
              <a:spcBef>
                <a:spcPts val="0"/>
              </a:spcBef>
              <a:buNone/>
            </a:pPr>
            <a:endParaRPr lang="en-US" sz="2100" b="1" dirty="0">
              <a:solidFill>
                <a:srgbClr val="000000"/>
              </a:solidFill>
            </a:endParaRPr>
          </a:p>
          <a:p>
            <a:pPr marL="0" lvl="0" indent="0" algn="just">
              <a:spcBef>
                <a:spcPts val="0"/>
              </a:spcBef>
              <a:buNone/>
            </a:pPr>
            <a:endParaRPr lang="en-GB" sz="2100" b="1" dirty="0">
              <a:solidFill>
                <a:srgbClr val="000000"/>
              </a:solidFill>
            </a:endParaRPr>
          </a:p>
          <a:p>
            <a:pPr lvl="0" algn="just">
              <a:spcBef>
                <a:spcPts val="0"/>
              </a:spcBef>
            </a:pPr>
            <a:endParaRPr lang="en-US" sz="1800" dirty="0">
              <a:solidFill>
                <a:srgbClr val="000000"/>
              </a:solidFill>
            </a:endParaRPr>
          </a:p>
          <a:p>
            <a:pPr lvl="0" algn="just">
              <a:spcBef>
                <a:spcPts val="0"/>
              </a:spcBef>
            </a:pPr>
            <a:endParaRPr lang="en-US" sz="1800" dirty="0">
              <a:solidFill>
                <a:srgbClr val="000000"/>
              </a:solidFill>
            </a:endParaRPr>
          </a:p>
          <a:p>
            <a:pPr lvl="0" algn="just">
              <a:spcBef>
                <a:spcPts val="0"/>
              </a:spcBef>
            </a:pPr>
            <a:endParaRPr lang="en-US" sz="1800" dirty="0"/>
          </a:p>
        </p:txBody>
      </p:sp>
      <p:pic>
        <p:nvPicPr>
          <p:cNvPr id="15363" name="Рисунок 11" descr="pempal-logo.jpg"/>
          <p:cNvPicPr>
            <a:picLocks noChangeAspect="1"/>
          </p:cNvPicPr>
          <p:nvPr/>
        </p:nvPicPr>
        <p:blipFill>
          <a:blip r:embed="rId3"/>
          <a:srcRect/>
          <a:stretch>
            <a:fillRect/>
          </a:stretch>
        </p:blipFill>
        <p:spPr bwMode="auto">
          <a:xfrm>
            <a:off x="0" y="0"/>
            <a:ext cx="763588" cy="6858000"/>
          </a:xfrm>
          <a:prstGeom prst="rect">
            <a:avLst/>
          </a:prstGeom>
          <a:noFill/>
          <a:ln w="9525">
            <a:noFill/>
            <a:miter lim="800000"/>
            <a:headEnd/>
            <a:tailEnd/>
          </a:ln>
        </p:spPr>
      </p:pic>
      <p:pic>
        <p:nvPicPr>
          <p:cNvPr id="15364" name="Рисунок 15" descr="pempal-logo-top.gif"/>
          <p:cNvPicPr>
            <a:picLocks noChangeAspect="1"/>
          </p:cNvPicPr>
          <p:nvPr/>
        </p:nvPicPr>
        <p:blipFill>
          <a:blip r:embed="rId4"/>
          <a:srcRect/>
          <a:stretch>
            <a:fillRect/>
          </a:stretch>
        </p:blipFill>
        <p:spPr bwMode="auto">
          <a:xfrm>
            <a:off x="3429000" y="152400"/>
            <a:ext cx="3352800" cy="296319"/>
          </a:xfrm>
          <a:prstGeom prst="rect">
            <a:avLst/>
          </a:prstGeom>
          <a:noFill/>
          <a:ln w="9525">
            <a:noFill/>
            <a:miter lim="800000"/>
            <a:headEnd/>
            <a:tailEnd/>
          </a:ln>
        </p:spPr>
      </p:pic>
      <p:graphicFrame>
        <p:nvGraphicFramePr>
          <p:cNvPr id="5" name="Table 4">
            <a:extLst>
              <a:ext uri="{FF2B5EF4-FFF2-40B4-BE49-F238E27FC236}">
                <a16:creationId xmlns:a16="http://schemas.microsoft.com/office/drawing/2014/main" id="{C87C8ED0-01E0-4661-A495-BA6736295CFB}"/>
              </a:ext>
            </a:extLst>
          </p:cNvPr>
          <p:cNvGraphicFramePr>
            <a:graphicFrameLocks noGrp="1"/>
          </p:cNvGraphicFramePr>
          <p:nvPr>
            <p:extLst>
              <p:ext uri="{D42A27DB-BD31-4B8C-83A1-F6EECF244321}">
                <p14:modId xmlns:p14="http://schemas.microsoft.com/office/powerpoint/2010/main" val="2424613543"/>
              </p:ext>
            </p:extLst>
          </p:nvPr>
        </p:nvGraphicFramePr>
        <p:xfrm>
          <a:off x="914400" y="609600"/>
          <a:ext cx="8863264" cy="4969330"/>
        </p:xfrm>
        <a:graphic>
          <a:graphicData uri="http://schemas.openxmlformats.org/drawingml/2006/table">
            <a:tbl>
              <a:tblPr firstRow="1" bandRow="1">
                <a:tableStyleId>{5C22544A-7EE6-4342-B048-85BDC9FD1C3A}</a:tableStyleId>
              </a:tblPr>
              <a:tblGrid>
                <a:gridCol w="1676400">
                  <a:extLst>
                    <a:ext uri="{9D8B030D-6E8A-4147-A177-3AD203B41FA5}">
                      <a16:colId xmlns:a16="http://schemas.microsoft.com/office/drawing/2014/main" val="1165612406"/>
                    </a:ext>
                  </a:extLst>
                </a:gridCol>
                <a:gridCol w="7186864">
                  <a:extLst>
                    <a:ext uri="{9D8B030D-6E8A-4147-A177-3AD203B41FA5}">
                      <a16:colId xmlns:a16="http://schemas.microsoft.com/office/drawing/2014/main" val="2102325944"/>
                    </a:ext>
                  </a:extLst>
                </a:gridCol>
              </a:tblGrid>
              <a:tr h="333541">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200" b="1" dirty="0"/>
                        <a:t>Use of Citizen’s Budgets [2]</a:t>
                      </a:r>
                      <a:endParaRPr lang="en-US" sz="2200" b="1" dirty="0">
                        <a:solidFill>
                          <a:schemeClr val="tx1"/>
                        </a:solidFill>
                      </a:endParaRPr>
                    </a:p>
                  </a:txBody>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900" b="1" dirty="0">
                        <a:solidFill>
                          <a:schemeClr val="tx1"/>
                        </a:solidFill>
                      </a:endParaRPr>
                    </a:p>
                  </a:txBody>
                  <a:tcPr/>
                </a:tc>
                <a:extLst>
                  <a:ext uri="{0D108BD9-81ED-4DB2-BD59-A6C34878D82A}">
                    <a16:rowId xmlns:a16="http://schemas.microsoft.com/office/drawing/2014/main" val="2906384808"/>
                  </a:ext>
                </a:extLst>
              </a:tr>
              <a:tr h="84052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b="1" dirty="0">
                          <a:solidFill>
                            <a:schemeClr val="tx1"/>
                          </a:solidFill>
                        </a:rPr>
                        <a:t>Russian Federation</a:t>
                      </a:r>
                    </a:p>
                  </a:txBody>
                  <a:tcPr>
                    <a:solidFill>
                      <a:schemeClr val="accent1">
                        <a:lumMod val="20000"/>
                        <a:lumOff val="80000"/>
                      </a:schemeClr>
                    </a:solidFill>
                  </a:tcPr>
                </a:tc>
                <a:tc>
                  <a:txBody>
                    <a:bodyPr/>
                    <a:lstStyle/>
                    <a:p>
                      <a:pPr marL="285750" lvl="0" indent="-285750">
                        <a:buFont typeface="Arial" panose="020B0604020202020204" pitchFamily="34" charset="0"/>
                        <a:buChar char="•"/>
                      </a:pPr>
                      <a:r>
                        <a:rPr lang="en-US" sz="2000" kern="1200" dirty="0">
                          <a:solidFill>
                            <a:schemeClr val="dk1"/>
                          </a:solidFill>
                          <a:effectLst/>
                          <a:latin typeface="+mn-lt"/>
                          <a:ea typeface="+mn-ea"/>
                          <a:cs typeface="+mn-cs"/>
                        </a:rPr>
                        <a:t>At the central government level, the Citizen’s Budget is of an indicative nature and is not being used to engage the public in parliament hearings.</a:t>
                      </a:r>
                    </a:p>
                    <a:p>
                      <a:pPr marL="285750" lvl="0" indent="-285750">
                        <a:buFont typeface="Arial" panose="020B0604020202020204" pitchFamily="34" charset="0"/>
                        <a:buChar char="•"/>
                      </a:pPr>
                      <a:r>
                        <a:rPr lang="en-US" sz="2000" kern="1200" dirty="0">
                          <a:solidFill>
                            <a:schemeClr val="dk1"/>
                          </a:solidFill>
                          <a:effectLst/>
                          <a:latin typeface="+mn-lt"/>
                          <a:ea typeface="+mn-ea"/>
                          <a:cs typeface="+mn-cs"/>
                        </a:rPr>
                        <a:t>By 2017 72 out of 85 regions in the Russian Federation are utilizing Citizen’s Budgets to engage citizens in the public hearings that are convened to discuss the draft budget and budget execution reports.</a:t>
                      </a:r>
                    </a:p>
                  </a:txBody>
                  <a:tcPr>
                    <a:solidFill>
                      <a:schemeClr val="accent1">
                        <a:lumMod val="20000"/>
                        <a:lumOff val="80000"/>
                      </a:schemeClr>
                    </a:solidFill>
                  </a:tcPr>
                </a:tc>
                <a:extLst>
                  <a:ext uri="{0D108BD9-81ED-4DB2-BD59-A6C34878D82A}">
                    <a16:rowId xmlns:a16="http://schemas.microsoft.com/office/drawing/2014/main" val="3500837942"/>
                  </a:ext>
                </a:extLst>
              </a:tr>
              <a:tr h="84052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b="1" dirty="0">
                          <a:solidFill>
                            <a:schemeClr val="tx1"/>
                          </a:solidFill>
                        </a:rPr>
                        <a:t>Serbia</a:t>
                      </a:r>
                    </a:p>
                  </a:txBody>
                  <a:tcPr>
                    <a:solidFill>
                      <a:schemeClr val="accent1">
                        <a:lumMod val="20000"/>
                        <a:lumOff val="80000"/>
                      </a:schemeClr>
                    </a:solidFill>
                  </a:tcPr>
                </a:tc>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2000" b="0" dirty="0">
                          <a:solidFill>
                            <a:schemeClr val="tx1"/>
                          </a:solidFill>
                        </a:rPr>
                        <a:t>The Citizen’s Budget was published for the first time in 2015 </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2000" b="0" dirty="0">
                          <a:solidFill>
                            <a:schemeClr val="tx1"/>
                          </a:solidFill>
                        </a:rPr>
                        <a:t>It was updated after the Budget Act was adopted by the National Assembly and published on the website of the Ministry of Finance</a:t>
                      </a:r>
                    </a:p>
                  </a:txBody>
                  <a:tcPr>
                    <a:solidFill>
                      <a:schemeClr val="accent1">
                        <a:lumMod val="20000"/>
                        <a:lumOff val="80000"/>
                      </a:schemeClr>
                    </a:solidFill>
                  </a:tcPr>
                </a:tc>
                <a:extLst>
                  <a:ext uri="{0D108BD9-81ED-4DB2-BD59-A6C34878D82A}">
                    <a16:rowId xmlns:a16="http://schemas.microsoft.com/office/drawing/2014/main" val="1034107819"/>
                  </a:ext>
                </a:extLst>
              </a:tr>
              <a:tr h="100693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b="1" dirty="0">
                          <a:solidFill>
                            <a:schemeClr val="tx1"/>
                          </a:solidFill>
                        </a:rPr>
                        <a:t>Uzbekistan </a:t>
                      </a:r>
                    </a:p>
                  </a:txBody>
                  <a:tcPr>
                    <a:solidFill>
                      <a:schemeClr val="accent1">
                        <a:lumMod val="20000"/>
                        <a:lumOff val="80000"/>
                      </a:schemeClr>
                    </a:solidFill>
                  </a:tcPr>
                </a:tc>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2000" b="0" dirty="0">
                          <a:solidFill>
                            <a:schemeClr val="tx1"/>
                          </a:solidFill>
                        </a:rPr>
                        <a:t>A concept to develop the Citizen’s Budget of the Republic of Uzbekistan was prepared in November 2017</a:t>
                      </a:r>
                    </a:p>
                  </a:txBody>
                  <a:tcPr>
                    <a:solidFill>
                      <a:schemeClr val="accent1">
                        <a:lumMod val="20000"/>
                        <a:lumOff val="80000"/>
                      </a:schemeClr>
                    </a:solidFill>
                  </a:tcPr>
                </a:tc>
                <a:extLst>
                  <a:ext uri="{0D108BD9-81ED-4DB2-BD59-A6C34878D82A}">
                    <a16:rowId xmlns:a16="http://schemas.microsoft.com/office/drawing/2014/main" val="1508005115"/>
                  </a:ext>
                </a:extLst>
              </a:tr>
            </a:tbl>
          </a:graphicData>
        </a:graphic>
      </p:graphicFrame>
      <p:sp>
        <p:nvSpPr>
          <p:cNvPr id="8" name="Content Placeholder 1">
            <a:extLst>
              <a:ext uri="{FF2B5EF4-FFF2-40B4-BE49-F238E27FC236}">
                <a16:creationId xmlns:a16="http://schemas.microsoft.com/office/drawing/2014/main" id="{EBA4A0A4-394D-431B-BF19-32025D9BE6C3}"/>
              </a:ext>
            </a:extLst>
          </p:cNvPr>
          <p:cNvSpPr txBox="1">
            <a:spLocks/>
          </p:cNvSpPr>
          <p:nvPr/>
        </p:nvSpPr>
        <p:spPr bwMode="auto">
          <a:xfrm>
            <a:off x="952500" y="5739811"/>
            <a:ext cx="8825164" cy="838200"/>
          </a:xfrm>
          <a:prstGeom prst="rect">
            <a:avLst/>
          </a:prstGeom>
          <a:solidFill>
            <a:schemeClr val="bg1">
              <a:lumMod val="95000"/>
            </a:schemeClr>
          </a:solidFill>
          <a:ln w="9525">
            <a:solidFill>
              <a:srgbClr val="002060"/>
            </a:solidFill>
            <a:miter lim="800000"/>
            <a:headEnd/>
            <a:tailEnd/>
          </a:ln>
        </p:spPr>
        <p:txBody>
          <a:bodyPr vert="horz" wrap="square" lIns="91440" tIns="45720" rIns="91440" bIns="45720" numCol="1" anchor="t" anchorCtr="0" compatLnSpc="1">
            <a:prstTxWarp prst="textNoShape">
              <a:avLst/>
            </a:prstTxWarp>
          </a:bodyPr>
          <a:lst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spcBef>
                <a:spcPts val="0"/>
              </a:spcBef>
              <a:buNone/>
            </a:pPr>
            <a:r>
              <a:rPr lang="en-US" sz="1900" dirty="0">
                <a:solidFill>
                  <a:srgbClr val="000000"/>
                </a:solidFill>
                <a:latin typeface="Arial" panose="020B0604020202020204" pitchFamily="34" charset="0"/>
                <a:cs typeface="Arial" panose="020B0604020202020204" pitchFamily="34" charset="0"/>
              </a:rPr>
              <a:t>The 3 countries already publish Citizen’s Budgets, with 2 countries that have developed them for the subnational level as well (Croatia, Russian Federation)</a:t>
            </a:r>
          </a:p>
        </p:txBody>
      </p:sp>
    </p:spTree>
    <p:extLst>
      <p:ext uri="{BB962C8B-B14F-4D97-AF65-F5344CB8AC3E}">
        <p14:creationId xmlns:p14="http://schemas.microsoft.com/office/powerpoint/2010/main" val="147761276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363" name="Рисунок 11" descr="pempal-logo.jpg"/>
          <p:cNvPicPr>
            <a:picLocks noChangeAspect="1"/>
          </p:cNvPicPr>
          <p:nvPr/>
        </p:nvPicPr>
        <p:blipFill>
          <a:blip r:embed="rId3"/>
          <a:srcRect/>
          <a:stretch>
            <a:fillRect/>
          </a:stretch>
        </p:blipFill>
        <p:spPr bwMode="auto">
          <a:xfrm>
            <a:off x="0" y="0"/>
            <a:ext cx="763588" cy="6858000"/>
          </a:xfrm>
          <a:prstGeom prst="rect">
            <a:avLst/>
          </a:prstGeom>
          <a:noFill/>
          <a:ln w="9525">
            <a:noFill/>
            <a:miter lim="800000"/>
            <a:headEnd/>
            <a:tailEnd/>
          </a:ln>
        </p:spPr>
      </p:pic>
      <p:pic>
        <p:nvPicPr>
          <p:cNvPr id="15364" name="Рисунок 15" descr="pempal-logo-top.gif"/>
          <p:cNvPicPr>
            <a:picLocks noChangeAspect="1"/>
          </p:cNvPicPr>
          <p:nvPr/>
        </p:nvPicPr>
        <p:blipFill>
          <a:blip r:embed="rId4"/>
          <a:srcRect/>
          <a:stretch>
            <a:fillRect/>
          </a:stretch>
        </p:blipFill>
        <p:spPr bwMode="auto">
          <a:xfrm>
            <a:off x="3429000" y="152400"/>
            <a:ext cx="3352800" cy="296319"/>
          </a:xfrm>
          <a:prstGeom prst="rect">
            <a:avLst/>
          </a:prstGeom>
          <a:noFill/>
          <a:ln w="9525">
            <a:noFill/>
            <a:miter lim="800000"/>
            <a:headEnd/>
            <a:tailEnd/>
          </a:ln>
        </p:spPr>
      </p:pic>
      <p:sp>
        <p:nvSpPr>
          <p:cNvPr id="4" name="Rectangle 3">
            <a:extLst>
              <a:ext uri="{FF2B5EF4-FFF2-40B4-BE49-F238E27FC236}">
                <a16:creationId xmlns:a16="http://schemas.microsoft.com/office/drawing/2014/main" id="{CCD7A8FC-4401-4F16-A029-71BA6365BB21}"/>
              </a:ext>
            </a:extLst>
          </p:cNvPr>
          <p:cNvSpPr/>
          <p:nvPr/>
        </p:nvSpPr>
        <p:spPr>
          <a:xfrm>
            <a:off x="890588" y="4946241"/>
            <a:ext cx="8786812" cy="1677382"/>
          </a:xfrm>
          <a:prstGeom prst="rect">
            <a:avLst/>
          </a:prstGeom>
          <a:solidFill>
            <a:schemeClr val="bg1">
              <a:lumMod val="95000"/>
            </a:schemeClr>
          </a:solidFill>
          <a:ln>
            <a:solidFill>
              <a:srgbClr val="002060"/>
            </a:solidFill>
          </a:ln>
        </p:spPr>
        <p:txBody>
          <a:bodyPr wrap="square">
            <a:spAutoFit/>
          </a:bodyPr>
          <a:lstStyle/>
          <a:p>
            <a:pPr marL="285750" indent="-285750">
              <a:buFont typeface="Arial" panose="020B0604020202020204" pitchFamily="34" charset="0"/>
              <a:buChar char="•"/>
            </a:pPr>
            <a:r>
              <a:rPr lang="en-US" sz="1700" dirty="0"/>
              <a:t>4 countries that convene public budget hearings or consultations provide the public with an advance notice of 10 days on average</a:t>
            </a:r>
          </a:p>
          <a:p>
            <a:endParaRPr lang="en-US" sz="1700" dirty="0"/>
          </a:p>
          <a:p>
            <a:pPr marL="285750" indent="-285750">
              <a:buFont typeface="Arial" panose="020B0604020202020204" pitchFamily="34" charset="0"/>
              <a:buChar char="•"/>
            </a:pPr>
            <a:r>
              <a:rPr lang="en-US" sz="1700" dirty="0"/>
              <a:t>In addition to the draft budget proposal and other budget documents, 2 of the 4 countries that organize budget hearings/consultations provide background information in other formats that are more user friendly (Croatia &amp; Kyrgyz Republic</a:t>
            </a:r>
            <a:r>
              <a:rPr lang="en-US" dirty="0"/>
              <a:t>) </a:t>
            </a:r>
          </a:p>
        </p:txBody>
      </p:sp>
      <p:graphicFrame>
        <p:nvGraphicFramePr>
          <p:cNvPr id="9" name="Table 8">
            <a:extLst>
              <a:ext uri="{FF2B5EF4-FFF2-40B4-BE49-F238E27FC236}">
                <a16:creationId xmlns:a16="http://schemas.microsoft.com/office/drawing/2014/main" id="{D4BD9E7E-B384-47B3-830B-23A0992D3944}"/>
              </a:ext>
            </a:extLst>
          </p:cNvPr>
          <p:cNvGraphicFramePr>
            <a:graphicFrameLocks noGrp="1"/>
          </p:cNvGraphicFramePr>
          <p:nvPr>
            <p:extLst>
              <p:ext uri="{D42A27DB-BD31-4B8C-83A1-F6EECF244321}">
                <p14:modId xmlns:p14="http://schemas.microsoft.com/office/powerpoint/2010/main" val="116068331"/>
              </p:ext>
            </p:extLst>
          </p:nvPr>
        </p:nvGraphicFramePr>
        <p:xfrm>
          <a:off x="890588" y="609600"/>
          <a:ext cx="8786812" cy="4175760"/>
        </p:xfrm>
        <a:graphic>
          <a:graphicData uri="http://schemas.openxmlformats.org/drawingml/2006/table">
            <a:tbl>
              <a:tblPr firstRow="1" bandRow="1">
                <a:tableStyleId>{5C22544A-7EE6-4342-B048-85BDC9FD1C3A}</a:tableStyleId>
              </a:tblPr>
              <a:tblGrid>
                <a:gridCol w="1211974">
                  <a:extLst>
                    <a:ext uri="{9D8B030D-6E8A-4147-A177-3AD203B41FA5}">
                      <a16:colId xmlns:a16="http://schemas.microsoft.com/office/drawing/2014/main" val="4013345358"/>
                    </a:ext>
                  </a:extLst>
                </a:gridCol>
                <a:gridCol w="7574838">
                  <a:extLst>
                    <a:ext uri="{9D8B030D-6E8A-4147-A177-3AD203B41FA5}">
                      <a16:colId xmlns:a16="http://schemas.microsoft.com/office/drawing/2014/main" val="1183663624"/>
                    </a:ext>
                  </a:extLst>
                </a:gridCol>
              </a:tblGrid>
              <a:tr h="0">
                <a:tc gridSpan="2">
                  <a:txBody>
                    <a:bodyPr/>
                    <a:lstStyle/>
                    <a:p>
                      <a:r>
                        <a:rPr lang="en-US" sz="1900" dirty="0"/>
                        <a:t>Information shared with the Public Prior to Budget Consultations</a:t>
                      </a:r>
                    </a:p>
                  </a:txBody>
                  <a:tcPr/>
                </a:tc>
                <a:tc hMerge="1">
                  <a:txBody>
                    <a:bodyPr/>
                    <a:lstStyle/>
                    <a:p>
                      <a:endParaRPr lang="en-US" dirty="0"/>
                    </a:p>
                  </a:txBody>
                  <a:tcPr/>
                </a:tc>
                <a:extLst>
                  <a:ext uri="{0D108BD9-81ED-4DB2-BD59-A6C34878D82A}">
                    <a16:rowId xmlns:a16="http://schemas.microsoft.com/office/drawing/2014/main" val="726437969"/>
                  </a:ext>
                </a:extLst>
              </a:tr>
              <a:tr h="502920">
                <a:tc>
                  <a:txBody>
                    <a:bodyPr/>
                    <a:lstStyle/>
                    <a:p>
                      <a:r>
                        <a:rPr lang="en-US" sz="1700" b="1" dirty="0"/>
                        <a:t>Belarus</a:t>
                      </a:r>
                    </a:p>
                  </a:txBody>
                  <a:tcPr>
                    <a:solidFill>
                      <a:schemeClr val="accent1">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0" dirty="0">
                          <a:solidFill>
                            <a:schemeClr val="tx1"/>
                          </a:solidFill>
                        </a:rPr>
                        <a:t>Topics and schedules for ‘direct lines’ with the </a:t>
                      </a:r>
                      <a:r>
                        <a:rPr lang="en-US" sz="1800" b="0" dirty="0" err="1">
                          <a:solidFill>
                            <a:schemeClr val="tx1"/>
                          </a:solidFill>
                        </a:rPr>
                        <a:t>MoF</a:t>
                      </a:r>
                      <a:r>
                        <a:rPr lang="en-US" sz="1800" b="0" dirty="0">
                          <a:solidFill>
                            <a:schemeClr val="tx1"/>
                          </a:solidFill>
                        </a:rPr>
                        <a:t> (Belarus)</a:t>
                      </a:r>
                    </a:p>
                  </a:txBody>
                  <a:tcPr>
                    <a:solidFill>
                      <a:schemeClr val="accent1">
                        <a:lumMod val="20000"/>
                        <a:lumOff val="80000"/>
                      </a:schemeClr>
                    </a:solidFill>
                  </a:tcPr>
                </a:tc>
                <a:extLst>
                  <a:ext uri="{0D108BD9-81ED-4DB2-BD59-A6C34878D82A}">
                    <a16:rowId xmlns:a16="http://schemas.microsoft.com/office/drawing/2014/main" val="3147625950"/>
                  </a:ext>
                </a:extLst>
              </a:tr>
              <a:tr h="508000">
                <a:tc>
                  <a:txBody>
                    <a:bodyPr/>
                    <a:lstStyle/>
                    <a:p>
                      <a:r>
                        <a:rPr lang="en-US" sz="1700" b="1" dirty="0"/>
                        <a:t>Croatia</a:t>
                      </a:r>
                    </a:p>
                  </a:txBody>
                  <a:tcPr>
                    <a:solidFill>
                      <a:schemeClr val="accent1">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800" kern="1200" dirty="0">
                          <a:solidFill>
                            <a:schemeClr val="dk1"/>
                          </a:solidFill>
                          <a:effectLst/>
                          <a:latin typeface="+mn-lt"/>
                          <a:ea typeface="+mn-ea"/>
                          <a:cs typeface="+mn-cs"/>
                        </a:rPr>
                        <a:t> A citizens’ guide to the budget in the form of brochures on:</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800" kern="1200" dirty="0">
                          <a:solidFill>
                            <a:schemeClr val="dk1"/>
                          </a:solidFill>
                          <a:effectLst/>
                          <a:latin typeface="+mn-lt"/>
                          <a:ea typeface="+mn-ea"/>
                          <a:cs typeface="+mn-cs"/>
                        </a:rPr>
                        <a:t>The state budget and projections adopted by the Parliament</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800" kern="1200" dirty="0">
                          <a:solidFill>
                            <a:schemeClr val="dk1"/>
                          </a:solidFill>
                          <a:effectLst/>
                          <a:latin typeface="+mn-lt"/>
                          <a:ea typeface="+mn-ea"/>
                          <a:cs typeface="+mn-cs"/>
                        </a:rPr>
                        <a:t>The semi-annual and annual reports on the execution of the state budget (Croatia)</a:t>
                      </a:r>
                    </a:p>
                  </a:txBody>
                  <a:tcPr>
                    <a:solidFill>
                      <a:schemeClr val="accent1">
                        <a:lumMod val="20000"/>
                        <a:lumOff val="80000"/>
                      </a:schemeClr>
                    </a:solidFill>
                  </a:tcPr>
                </a:tc>
                <a:extLst>
                  <a:ext uri="{0D108BD9-81ED-4DB2-BD59-A6C34878D82A}">
                    <a16:rowId xmlns:a16="http://schemas.microsoft.com/office/drawing/2014/main" val="2629612997"/>
                  </a:ext>
                </a:extLst>
              </a:tr>
              <a:tr h="370840">
                <a:tc>
                  <a:txBody>
                    <a:bodyPr/>
                    <a:lstStyle/>
                    <a:p>
                      <a:r>
                        <a:rPr lang="en-US" sz="1700" b="1" dirty="0"/>
                        <a:t>Kyrgyz Republic</a:t>
                      </a:r>
                    </a:p>
                  </a:txBody>
                  <a:tcPr>
                    <a:solidFill>
                      <a:schemeClr val="accent1">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dk1"/>
                          </a:solidFill>
                          <a:effectLst/>
                          <a:latin typeface="+mn-lt"/>
                          <a:ea typeface="+mn-ea"/>
                          <a:cs typeface="+mn-cs"/>
                        </a:rPr>
                        <a:t>Public hearing announcements &amp; agenda &amp; presentations of government authorities are published on the </a:t>
                      </a:r>
                      <a:r>
                        <a:rPr lang="en-US" sz="1800" kern="1200" dirty="0" err="1">
                          <a:solidFill>
                            <a:schemeClr val="dk1"/>
                          </a:solidFill>
                          <a:effectLst/>
                          <a:latin typeface="+mn-lt"/>
                          <a:ea typeface="+mn-ea"/>
                          <a:cs typeface="+mn-cs"/>
                        </a:rPr>
                        <a:t>MoF</a:t>
                      </a:r>
                      <a:r>
                        <a:rPr lang="en-US" sz="1800" kern="1200" dirty="0">
                          <a:solidFill>
                            <a:schemeClr val="dk1"/>
                          </a:solidFill>
                          <a:effectLst/>
                          <a:latin typeface="+mn-lt"/>
                          <a:ea typeface="+mn-ea"/>
                          <a:cs typeface="+mn-cs"/>
                        </a:rPr>
                        <a:t> website 10 days in advance (Kyrgyz Republic)</a:t>
                      </a:r>
                    </a:p>
                  </a:txBody>
                  <a:tcPr>
                    <a:solidFill>
                      <a:schemeClr val="accent1">
                        <a:lumMod val="20000"/>
                        <a:lumOff val="80000"/>
                      </a:schemeClr>
                    </a:solidFill>
                  </a:tcPr>
                </a:tc>
                <a:extLst>
                  <a:ext uri="{0D108BD9-81ED-4DB2-BD59-A6C34878D82A}">
                    <a16:rowId xmlns:a16="http://schemas.microsoft.com/office/drawing/2014/main" val="2841061297"/>
                  </a:ext>
                </a:extLst>
              </a:tr>
              <a:tr h="370840">
                <a:tc>
                  <a:txBody>
                    <a:bodyPr/>
                    <a:lstStyle/>
                    <a:p>
                      <a:r>
                        <a:rPr lang="en-US" sz="1700" b="1" dirty="0"/>
                        <a:t>Russian Federation</a:t>
                      </a:r>
                    </a:p>
                  </a:txBody>
                  <a:tcPr>
                    <a:solidFill>
                      <a:schemeClr val="accent1">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dk1"/>
                          </a:solidFill>
                          <a:effectLst/>
                          <a:latin typeface="+mn-lt"/>
                          <a:ea typeface="+mn-ea"/>
                          <a:cs typeface="+mn-cs"/>
                        </a:rPr>
                        <a:t>Information on parliamentary hearings is published at least 10 days in advance &amp; should include: the topic of discussion, along with the date, time, location and procedure of the hearings and determination of their results (Russian Federation)</a:t>
                      </a:r>
                    </a:p>
                  </a:txBody>
                  <a:tcPr>
                    <a:solidFill>
                      <a:schemeClr val="accent1">
                        <a:lumMod val="20000"/>
                        <a:lumOff val="80000"/>
                      </a:schemeClr>
                    </a:solidFill>
                  </a:tcPr>
                </a:tc>
                <a:extLst>
                  <a:ext uri="{0D108BD9-81ED-4DB2-BD59-A6C34878D82A}">
                    <a16:rowId xmlns:a16="http://schemas.microsoft.com/office/drawing/2014/main" val="4274599458"/>
                  </a:ext>
                </a:extLst>
              </a:tr>
            </a:tbl>
          </a:graphicData>
        </a:graphic>
      </p:graphicFrame>
    </p:spTree>
    <p:extLst>
      <p:ext uri="{BB962C8B-B14F-4D97-AF65-F5344CB8AC3E}">
        <p14:creationId xmlns:p14="http://schemas.microsoft.com/office/powerpoint/2010/main" val="146180264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363" name="Рисунок 11" descr="pempal-logo.jpg"/>
          <p:cNvPicPr>
            <a:picLocks noChangeAspect="1"/>
          </p:cNvPicPr>
          <p:nvPr/>
        </p:nvPicPr>
        <p:blipFill>
          <a:blip r:embed="rId3"/>
          <a:srcRect/>
          <a:stretch>
            <a:fillRect/>
          </a:stretch>
        </p:blipFill>
        <p:spPr bwMode="auto">
          <a:xfrm>
            <a:off x="0" y="0"/>
            <a:ext cx="763588" cy="6858000"/>
          </a:xfrm>
          <a:prstGeom prst="rect">
            <a:avLst/>
          </a:prstGeom>
          <a:noFill/>
          <a:ln w="9525">
            <a:noFill/>
            <a:miter lim="800000"/>
            <a:headEnd/>
            <a:tailEnd/>
          </a:ln>
        </p:spPr>
      </p:pic>
      <p:pic>
        <p:nvPicPr>
          <p:cNvPr id="15364" name="Рисунок 15" descr="pempal-logo-top.gif"/>
          <p:cNvPicPr>
            <a:picLocks noChangeAspect="1"/>
          </p:cNvPicPr>
          <p:nvPr/>
        </p:nvPicPr>
        <p:blipFill>
          <a:blip r:embed="rId4"/>
          <a:srcRect/>
          <a:stretch>
            <a:fillRect/>
          </a:stretch>
        </p:blipFill>
        <p:spPr bwMode="auto">
          <a:xfrm>
            <a:off x="3429000" y="152400"/>
            <a:ext cx="3352800" cy="296319"/>
          </a:xfrm>
          <a:prstGeom prst="rect">
            <a:avLst/>
          </a:prstGeom>
          <a:noFill/>
          <a:ln w="9525">
            <a:noFill/>
            <a:miter lim="800000"/>
            <a:headEnd/>
            <a:tailEnd/>
          </a:ln>
        </p:spPr>
      </p:pic>
      <p:sp>
        <p:nvSpPr>
          <p:cNvPr id="2" name="Rectangle 1">
            <a:extLst>
              <a:ext uri="{FF2B5EF4-FFF2-40B4-BE49-F238E27FC236}">
                <a16:creationId xmlns:a16="http://schemas.microsoft.com/office/drawing/2014/main" id="{AC4D6622-F82C-42AB-B76D-4013C6E2F184}"/>
              </a:ext>
            </a:extLst>
          </p:cNvPr>
          <p:cNvSpPr/>
          <p:nvPr/>
        </p:nvSpPr>
        <p:spPr>
          <a:xfrm>
            <a:off x="1060450" y="1464735"/>
            <a:ext cx="8534400" cy="3000821"/>
          </a:xfrm>
          <a:prstGeom prst="rect">
            <a:avLst/>
          </a:prstGeom>
          <a:solidFill>
            <a:schemeClr val="bg1">
              <a:lumMod val="95000"/>
            </a:schemeClr>
          </a:solidFill>
          <a:ln>
            <a:solidFill>
              <a:srgbClr val="002060"/>
            </a:solidFill>
          </a:ln>
        </p:spPr>
        <p:txBody>
          <a:bodyPr wrap="square">
            <a:spAutoFit/>
          </a:bodyPr>
          <a:lstStyle/>
          <a:p>
            <a:pPr marL="285750" indent="-285750">
              <a:buFont typeface="Arial" panose="020B0604020202020204" pitchFamily="34" charset="0"/>
              <a:buChar char="•"/>
            </a:pPr>
            <a:r>
              <a:rPr lang="en-US" sz="2100" dirty="0"/>
              <a:t>3 of the 4 countries that organize budget hearings/consultations have taken steps to close the loop on if/how public comments were addressed or incorporated (Croatia, Kyrgyz Republic)</a:t>
            </a:r>
          </a:p>
          <a:p>
            <a:endParaRPr lang="en-US" sz="2100" dirty="0"/>
          </a:p>
          <a:p>
            <a:pPr marL="285750" indent="-285750">
              <a:buFont typeface="Arial" panose="020B0604020202020204" pitchFamily="34" charset="0"/>
              <a:buChar char="•"/>
            </a:pPr>
            <a:r>
              <a:rPr lang="en-US" sz="2100" dirty="0"/>
              <a:t>2 countries have specified a 15 day timeframe within which citizens are to receive a response to their petition (Belarus, Kyrgyz Republic)</a:t>
            </a:r>
          </a:p>
          <a:p>
            <a:endParaRPr lang="en-US" sz="2100" dirty="0"/>
          </a:p>
          <a:p>
            <a:pPr marL="285750" indent="-285750">
              <a:buFont typeface="Arial" panose="020B0604020202020204" pitchFamily="34" charset="0"/>
              <a:buChar char="•"/>
            </a:pPr>
            <a:r>
              <a:rPr lang="en-US" sz="2100" dirty="0"/>
              <a:t>There are no specifics or examples regarding the number of petitions that were addressed during a specific timeframe</a:t>
            </a:r>
          </a:p>
        </p:txBody>
      </p:sp>
      <p:sp>
        <p:nvSpPr>
          <p:cNvPr id="7" name="Title 3">
            <a:extLst>
              <a:ext uri="{FF2B5EF4-FFF2-40B4-BE49-F238E27FC236}">
                <a16:creationId xmlns:a16="http://schemas.microsoft.com/office/drawing/2014/main" id="{ECD324B4-7476-4694-AEB5-3CB8DADBE02D}"/>
              </a:ext>
            </a:extLst>
          </p:cNvPr>
          <p:cNvSpPr txBox="1">
            <a:spLocks/>
          </p:cNvSpPr>
          <p:nvPr/>
        </p:nvSpPr>
        <p:spPr bwMode="auto">
          <a:xfrm>
            <a:off x="1060450" y="685800"/>
            <a:ext cx="8534400" cy="541854"/>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algn="l"/>
            <a:r>
              <a:rPr lang="en-US" sz="2300" b="1" dirty="0"/>
              <a:t>Measures for Responding to Public Inputs </a:t>
            </a:r>
          </a:p>
        </p:txBody>
      </p:sp>
    </p:spTree>
    <p:extLst>
      <p:ext uri="{BB962C8B-B14F-4D97-AF65-F5344CB8AC3E}">
        <p14:creationId xmlns:p14="http://schemas.microsoft.com/office/powerpoint/2010/main" val="10514578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2669ADFF-FF59-4A25-8212-84D689CB8586}"/>
              </a:ext>
            </a:extLst>
          </p:cNvPr>
          <p:cNvSpPr>
            <a:spLocks noGrp="1"/>
          </p:cNvSpPr>
          <p:nvPr>
            <p:ph idx="1"/>
          </p:nvPr>
        </p:nvSpPr>
        <p:spPr>
          <a:xfrm>
            <a:off x="914400" y="1324206"/>
            <a:ext cx="8681300" cy="3933594"/>
          </a:xfrm>
        </p:spPr>
        <p:txBody>
          <a:bodyPr/>
          <a:lstStyle/>
          <a:p>
            <a:pPr marL="0" lvl="0" indent="0" algn="just">
              <a:spcBef>
                <a:spcPts val="0"/>
              </a:spcBef>
              <a:buNone/>
            </a:pPr>
            <a:endParaRPr lang="en-US" sz="2100" b="1" dirty="0">
              <a:solidFill>
                <a:srgbClr val="000000"/>
              </a:solidFill>
            </a:endParaRPr>
          </a:p>
          <a:p>
            <a:pPr marL="0" lvl="0" indent="0" algn="just">
              <a:spcBef>
                <a:spcPts val="0"/>
              </a:spcBef>
              <a:buNone/>
            </a:pPr>
            <a:endParaRPr lang="en-GB" sz="2100" b="1" dirty="0">
              <a:solidFill>
                <a:srgbClr val="000000"/>
              </a:solidFill>
            </a:endParaRPr>
          </a:p>
          <a:p>
            <a:pPr lvl="0" algn="just">
              <a:spcBef>
                <a:spcPts val="0"/>
              </a:spcBef>
            </a:pPr>
            <a:endParaRPr lang="en-US" sz="1800" dirty="0">
              <a:solidFill>
                <a:srgbClr val="000000"/>
              </a:solidFill>
            </a:endParaRPr>
          </a:p>
          <a:p>
            <a:pPr lvl="0" algn="just">
              <a:spcBef>
                <a:spcPts val="0"/>
              </a:spcBef>
            </a:pPr>
            <a:endParaRPr lang="en-US" sz="1800" dirty="0">
              <a:solidFill>
                <a:srgbClr val="000000"/>
              </a:solidFill>
            </a:endParaRPr>
          </a:p>
          <a:p>
            <a:pPr lvl="0" algn="just">
              <a:spcBef>
                <a:spcPts val="0"/>
              </a:spcBef>
            </a:pPr>
            <a:endParaRPr lang="en-US" sz="1800" dirty="0"/>
          </a:p>
        </p:txBody>
      </p:sp>
      <p:pic>
        <p:nvPicPr>
          <p:cNvPr id="15364" name="Рисунок 15" descr="pempal-logo-top.gif"/>
          <p:cNvPicPr>
            <a:picLocks noChangeAspect="1"/>
          </p:cNvPicPr>
          <p:nvPr/>
        </p:nvPicPr>
        <p:blipFill>
          <a:blip r:embed="rId3"/>
          <a:srcRect/>
          <a:stretch>
            <a:fillRect/>
          </a:stretch>
        </p:blipFill>
        <p:spPr bwMode="auto">
          <a:xfrm>
            <a:off x="3578650" y="73086"/>
            <a:ext cx="3483990" cy="307913"/>
          </a:xfrm>
          <a:prstGeom prst="rect">
            <a:avLst/>
          </a:prstGeom>
          <a:noFill/>
          <a:ln w="9525">
            <a:noFill/>
            <a:miter lim="800000"/>
            <a:headEnd/>
            <a:tailEnd/>
          </a:ln>
        </p:spPr>
      </p:pic>
      <p:graphicFrame>
        <p:nvGraphicFramePr>
          <p:cNvPr id="6" name="Table 5">
            <a:extLst>
              <a:ext uri="{FF2B5EF4-FFF2-40B4-BE49-F238E27FC236}">
                <a16:creationId xmlns:a16="http://schemas.microsoft.com/office/drawing/2014/main" id="{9A3AC6A2-E9CF-413C-9EE0-7397057C986D}"/>
              </a:ext>
            </a:extLst>
          </p:cNvPr>
          <p:cNvGraphicFramePr>
            <a:graphicFrameLocks noGrp="1"/>
          </p:cNvGraphicFramePr>
          <p:nvPr>
            <p:extLst>
              <p:ext uri="{D42A27DB-BD31-4B8C-83A1-F6EECF244321}">
                <p14:modId xmlns:p14="http://schemas.microsoft.com/office/powerpoint/2010/main" val="3742928666"/>
              </p:ext>
            </p:extLst>
          </p:nvPr>
        </p:nvGraphicFramePr>
        <p:xfrm>
          <a:off x="152400" y="533400"/>
          <a:ext cx="9601200" cy="6172200"/>
        </p:xfrm>
        <a:graphic>
          <a:graphicData uri="http://schemas.openxmlformats.org/drawingml/2006/table">
            <a:tbl>
              <a:tblPr firstRow="1" bandRow="1">
                <a:tableStyleId>{5C22544A-7EE6-4342-B048-85BDC9FD1C3A}</a:tableStyleId>
              </a:tblPr>
              <a:tblGrid>
                <a:gridCol w="1028731">
                  <a:extLst>
                    <a:ext uri="{9D8B030D-6E8A-4147-A177-3AD203B41FA5}">
                      <a16:colId xmlns:a16="http://schemas.microsoft.com/office/drawing/2014/main" val="4013345358"/>
                    </a:ext>
                  </a:extLst>
                </a:gridCol>
                <a:gridCol w="8572469">
                  <a:extLst>
                    <a:ext uri="{9D8B030D-6E8A-4147-A177-3AD203B41FA5}">
                      <a16:colId xmlns:a16="http://schemas.microsoft.com/office/drawing/2014/main" val="1183663624"/>
                    </a:ext>
                  </a:extLst>
                </a:gridCol>
              </a:tblGrid>
              <a:tr h="404405">
                <a:tc gridSpan="2">
                  <a:txBody>
                    <a:bodyPr/>
                    <a:lstStyle/>
                    <a:p>
                      <a:r>
                        <a:rPr lang="en-US" sz="1900" dirty="0"/>
                        <a:t>Measures for Responding to Public Inputs</a:t>
                      </a:r>
                    </a:p>
                  </a:txBody>
                  <a:tcPr/>
                </a:tc>
                <a:tc hMerge="1">
                  <a:txBody>
                    <a:bodyPr/>
                    <a:lstStyle/>
                    <a:p>
                      <a:endParaRPr lang="en-US" dirty="0"/>
                    </a:p>
                  </a:txBody>
                  <a:tcPr/>
                </a:tc>
                <a:extLst>
                  <a:ext uri="{0D108BD9-81ED-4DB2-BD59-A6C34878D82A}">
                    <a16:rowId xmlns:a16="http://schemas.microsoft.com/office/drawing/2014/main" val="726437969"/>
                  </a:ext>
                </a:extLst>
              </a:tr>
              <a:tr h="2225226">
                <a:tc>
                  <a:txBody>
                    <a:bodyPr/>
                    <a:lstStyle/>
                    <a:p>
                      <a:r>
                        <a:rPr lang="en-US" sz="1750" b="1" dirty="0"/>
                        <a:t>Belarus</a:t>
                      </a:r>
                    </a:p>
                  </a:txBody>
                  <a:tcPr>
                    <a:solidFill>
                      <a:schemeClr val="accent1">
                        <a:lumMod val="20000"/>
                        <a:lumOff val="80000"/>
                      </a:schemeClr>
                    </a:solidFill>
                  </a:tcPr>
                </a:tc>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750" b="0" dirty="0">
                          <a:solidFill>
                            <a:schemeClr val="tx1"/>
                          </a:solidFill>
                        </a:rPr>
                        <a:t>If a question/feedback cannot be addressed during direct line consultations &amp; requires additional investigation, a written response is provided to the citizen within 15 calendar days</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750" b="0" dirty="0">
                          <a:solidFill>
                            <a:schemeClr val="tx1"/>
                          </a:solidFill>
                        </a:rPr>
                        <a:t>If the amount of time to respond to a petition exceeds one month, then an update is provided to the petitioner to explain the reason for the delay and the timeline by which s/he can expect a response/action</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750" b="0" dirty="0">
                          <a:solidFill>
                            <a:schemeClr val="tx1"/>
                          </a:solidFill>
                        </a:rPr>
                        <a:t>A proposal to establish a centralized internet portal to receive citizens’ petitions is currently under consideration</a:t>
                      </a:r>
                    </a:p>
                  </a:txBody>
                  <a:tcPr>
                    <a:solidFill>
                      <a:schemeClr val="accent1">
                        <a:lumMod val="20000"/>
                        <a:lumOff val="80000"/>
                      </a:schemeClr>
                    </a:solidFill>
                  </a:tcPr>
                </a:tc>
                <a:extLst>
                  <a:ext uri="{0D108BD9-81ED-4DB2-BD59-A6C34878D82A}">
                    <a16:rowId xmlns:a16="http://schemas.microsoft.com/office/drawing/2014/main" val="3147625950"/>
                  </a:ext>
                </a:extLst>
              </a:tr>
              <a:tr h="1850143">
                <a:tc>
                  <a:txBody>
                    <a:bodyPr/>
                    <a:lstStyle/>
                    <a:p>
                      <a:r>
                        <a:rPr lang="en-US" sz="1750" b="1" dirty="0"/>
                        <a:t>Croatia</a:t>
                      </a:r>
                    </a:p>
                  </a:txBody>
                  <a:tcPr>
                    <a:solidFill>
                      <a:schemeClr val="accent1">
                        <a:lumMod val="20000"/>
                        <a:lumOff val="80000"/>
                      </a:schemeClr>
                    </a:solidFill>
                  </a:tcPr>
                </a:tc>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750" kern="1200" dirty="0">
                          <a:solidFill>
                            <a:schemeClr val="dk1"/>
                          </a:solidFill>
                          <a:effectLst/>
                          <a:latin typeface="+mn-lt"/>
                          <a:ea typeface="+mn-ea"/>
                          <a:cs typeface="+mn-cs"/>
                        </a:rPr>
                        <a:t>Public authorities are obliged to inform the interested public via their website on the accepted and reject proposals and comments, after the public consultations have ended</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750" kern="1200" dirty="0">
                          <a:solidFill>
                            <a:schemeClr val="dk1"/>
                          </a:solidFill>
                          <a:effectLst/>
                          <a:latin typeface="+mn-lt"/>
                          <a:ea typeface="+mn-ea"/>
                          <a:cs typeface="+mn-cs"/>
                        </a:rPr>
                        <a:t>National, regional &amp; local government entities are to publish their reports on public  consultations that have been conducted  consultations</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750" kern="1200" dirty="0">
                          <a:solidFill>
                            <a:schemeClr val="dk1"/>
                          </a:solidFill>
                          <a:effectLst/>
                          <a:latin typeface="+mn-lt"/>
                          <a:ea typeface="+mn-ea"/>
                          <a:cs typeface="+mn-cs"/>
                        </a:rPr>
                        <a:t>The explanation of the bill sent into parliamentary procedure states why certain suggestions have been accepted or rejected</a:t>
                      </a:r>
                    </a:p>
                  </a:txBody>
                  <a:tcPr>
                    <a:solidFill>
                      <a:schemeClr val="accent1">
                        <a:lumMod val="20000"/>
                        <a:lumOff val="80000"/>
                      </a:schemeClr>
                    </a:solidFill>
                  </a:tcPr>
                </a:tc>
                <a:extLst>
                  <a:ext uri="{0D108BD9-81ED-4DB2-BD59-A6C34878D82A}">
                    <a16:rowId xmlns:a16="http://schemas.microsoft.com/office/drawing/2014/main" val="2629612997"/>
                  </a:ext>
                </a:extLst>
              </a:tr>
              <a:tr h="1692426">
                <a:tc>
                  <a:txBody>
                    <a:bodyPr/>
                    <a:lstStyle/>
                    <a:p>
                      <a:r>
                        <a:rPr lang="en-US" sz="1750" b="1" dirty="0"/>
                        <a:t>Kyrgyz Republic</a:t>
                      </a:r>
                    </a:p>
                  </a:txBody>
                  <a:tcPr>
                    <a:solidFill>
                      <a:schemeClr val="accent1">
                        <a:lumMod val="20000"/>
                        <a:lumOff val="80000"/>
                      </a:schemeClr>
                    </a:solidFill>
                  </a:tcPr>
                </a:tc>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750" kern="1200" dirty="0">
                          <a:solidFill>
                            <a:schemeClr val="dk1"/>
                          </a:solidFill>
                          <a:effectLst/>
                          <a:latin typeface="+mn-lt"/>
                          <a:ea typeface="+mn-ea"/>
                          <a:cs typeface="+mn-cs"/>
                        </a:rPr>
                        <a:t>Following the public hearing on the budget, the KR Ministry of Finance publishes its minutes and summarizes the comments/suggestions that were provided. </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750" kern="1200" dirty="0">
                          <a:solidFill>
                            <a:schemeClr val="dk1"/>
                          </a:solidFill>
                          <a:effectLst/>
                          <a:latin typeface="+mn-lt"/>
                          <a:ea typeface="+mn-ea"/>
                          <a:cs typeface="+mn-cs"/>
                        </a:rPr>
                        <a:t>The Citizens’ Petitions section on the </a:t>
                      </a:r>
                      <a:r>
                        <a:rPr lang="en-US" sz="1750" kern="1200" dirty="0" err="1">
                          <a:solidFill>
                            <a:schemeClr val="dk1"/>
                          </a:solidFill>
                          <a:effectLst/>
                          <a:latin typeface="+mn-lt"/>
                          <a:ea typeface="+mn-ea"/>
                          <a:cs typeface="+mn-cs"/>
                        </a:rPr>
                        <a:t>MoF</a:t>
                      </a:r>
                      <a:r>
                        <a:rPr lang="en-US" sz="1750" kern="1200" dirty="0">
                          <a:solidFill>
                            <a:schemeClr val="dk1"/>
                          </a:solidFill>
                          <a:effectLst/>
                          <a:latin typeface="+mn-lt"/>
                          <a:ea typeface="+mn-ea"/>
                          <a:cs typeface="+mn-cs"/>
                        </a:rPr>
                        <a:t> website is another avenue for the public to provide comments &amp; suggestions on the draft republican budget and budget execution reports. Per KR legislation, responses to citizens’ petitions must be provided within two weeks</a:t>
                      </a:r>
                    </a:p>
                  </a:txBody>
                  <a:tcPr>
                    <a:solidFill>
                      <a:schemeClr val="accent1">
                        <a:lumMod val="20000"/>
                        <a:lumOff val="80000"/>
                      </a:schemeClr>
                    </a:solidFill>
                  </a:tcPr>
                </a:tc>
                <a:extLst>
                  <a:ext uri="{0D108BD9-81ED-4DB2-BD59-A6C34878D82A}">
                    <a16:rowId xmlns:a16="http://schemas.microsoft.com/office/drawing/2014/main" val="2841061297"/>
                  </a:ext>
                </a:extLst>
              </a:tr>
            </a:tbl>
          </a:graphicData>
        </a:graphic>
      </p:graphicFrame>
    </p:spTree>
    <p:extLst>
      <p:ext uri="{BB962C8B-B14F-4D97-AF65-F5344CB8AC3E}">
        <p14:creationId xmlns:p14="http://schemas.microsoft.com/office/powerpoint/2010/main" val="33596679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364" name="Рисунок 15" descr="pempal-logo-top.gif"/>
          <p:cNvPicPr>
            <a:picLocks noChangeAspect="1"/>
          </p:cNvPicPr>
          <p:nvPr/>
        </p:nvPicPr>
        <p:blipFill>
          <a:blip r:embed="rId3"/>
          <a:srcRect/>
          <a:stretch>
            <a:fillRect/>
          </a:stretch>
        </p:blipFill>
        <p:spPr bwMode="auto">
          <a:xfrm>
            <a:off x="3228617" y="76200"/>
            <a:ext cx="3448766" cy="304800"/>
          </a:xfrm>
          <a:prstGeom prst="rect">
            <a:avLst/>
          </a:prstGeom>
          <a:noFill/>
          <a:ln w="9525">
            <a:noFill/>
            <a:miter lim="800000"/>
            <a:headEnd/>
            <a:tailEnd/>
          </a:ln>
        </p:spPr>
      </p:pic>
      <p:graphicFrame>
        <p:nvGraphicFramePr>
          <p:cNvPr id="6" name="Table 5">
            <a:extLst>
              <a:ext uri="{FF2B5EF4-FFF2-40B4-BE49-F238E27FC236}">
                <a16:creationId xmlns:a16="http://schemas.microsoft.com/office/drawing/2014/main" id="{9A3AC6A2-E9CF-413C-9EE0-7397057C986D}"/>
              </a:ext>
            </a:extLst>
          </p:cNvPr>
          <p:cNvGraphicFramePr>
            <a:graphicFrameLocks noGrp="1"/>
          </p:cNvGraphicFramePr>
          <p:nvPr>
            <p:extLst>
              <p:ext uri="{D42A27DB-BD31-4B8C-83A1-F6EECF244321}">
                <p14:modId xmlns:p14="http://schemas.microsoft.com/office/powerpoint/2010/main" val="1832650220"/>
              </p:ext>
            </p:extLst>
          </p:nvPr>
        </p:nvGraphicFramePr>
        <p:xfrm>
          <a:off x="152400" y="533400"/>
          <a:ext cx="9601200" cy="6178813"/>
        </p:xfrm>
        <a:graphic>
          <a:graphicData uri="http://schemas.openxmlformats.org/drawingml/2006/table">
            <a:tbl>
              <a:tblPr firstRow="1" bandRow="1">
                <a:tableStyleId>{5C22544A-7EE6-4342-B048-85BDC9FD1C3A}</a:tableStyleId>
              </a:tblPr>
              <a:tblGrid>
                <a:gridCol w="1289462">
                  <a:extLst>
                    <a:ext uri="{9D8B030D-6E8A-4147-A177-3AD203B41FA5}">
                      <a16:colId xmlns:a16="http://schemas.microsoft.com/office/drawing/2014/main" val="4013345358"/>
                    </a:ext>
                  </a:extLst>
                </a:gridCol>
                <a:gridCol w="8311738">
                  <a:extLst>
                    <a:ext uri="{9D8B030D-6E8A-4147-A177-3AD203B41FA5}">
                      <a16:colId xmlns:a16="http://schemas.microsoft.com/office/drawing/2014/main" val="1183663624"/>
                    </a:ext>
                  </a:extLst>
                </a:gridCol>
              </a:tblGrid>
              <a:tr h="416856">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dirty="0"/>
                        <a:t>Measures for Responding to Public Inputs</a:t>
                      </a:r>
                    </a:p>
                  </a:txBody>
                  <a:tcPr/>
                </a:tc>
                <a:tc hMerge="1">
                  <a:txBody>
                    <a:bodyPr/>
                    <a:lstStyle/>
                    <a:p>
                      <a:endParaRPr lang="en-US" dirty="0"/>
                    </a:p>
                  </a:txBody>
                  <a:tcPr/>
                </a:tc>
                <a:extLst>
                  <a:ext uri="{0D108BD9-81ED-4DB2-BD59-A6C34878D82A}">
                    <a16:rowId xmlns:a16="http://schemas.microsoft.com/office/drawing/2014/main" val="726437969"/>
                  </a:ext>
                </a:extLst>
              </a:tr>
              <a:tr h="641317">
                <a:tc>
                  <a:txBody>
                    <a:bodyPr/>
                    <a:lstStyle/>
                    <a:p>
                      <a:r>
                        <a:rPr lang="en-US" sz="1800" b="1" dirty="0"/>
                        <a:t>Serbia </a:t>
                      </a:r>
                    </a:p>
                  </a:txBody>
                  <a:tcPr>
                    <a:solidFill>
                      <a:schemeClr val="accent1">
                        <a:lumMod val="20000"/>
                        <a:lumOff val="80000"/>
                      </a:schemeClr>
                    </a:solidFill>
                  </a:tcPr>
                </a:tc>
                <a:tc>
                  <a:txBody>
                    <a:bodyPr/>
                    <a:lstStyle/>
                    <a:p>
                      <a:pPr marL="285750" lvl="0" indent="-285750">
                        <a:buFont typeface="Arial" panose="020B0604020202020204" pitchFamily="34" charset="0"/>
                        <a:buChar char="•"/>
                      </a:pPr>
                      <a:r>
                        <a:rPr lang="en-US" sz="1800" kern="1200" dirty="0">
                          <a:solidFill>
                            <a:schemeClr val="dk1"/>
                          </a:solidFill>
                          <a:effectLst/>
                          <a:latin typeface="+mn-lt"/>
                          <a:ea typeface="+mn-ea"/>
                          <a:cs typeface="+mn-cs"/>
                        </a:rPr>
                        <a:t>The Fiscal Advisory Council’s assessment of the budget proposal is published on the website of the Fiscal Advisory and submitted to the National Assembly</a:t>
                      </a:r>
                    </a:p>
                  </a:txBody>
                  <a:tcPr>
                    <a:solidFill>
                      <a:schemeClr val="accent1">
                        <a:lumMod val="20000"/>
                        <a:lumOff val="80000"/>
                      </a:schemeClr>
                    </a:solidFill>
                  </a:tcPr>
                </a:tc>
                <a:extLst>
                  <a:ext uri="{0D108BD9-81ED-4DB2-BD59-A6C34878D82A}">
                    <a16:rowId xmlns:a16="http://schemas.microsoft.com/office/drawing/2014/main" val="3181902733"/>
                  </a:ext>
                </a:extLst>
              </a:tr>
              <a:tr h="2276675">
                <a:tc>
                  <a:txBody>
                    <a:bodyPr/>
                    <a:lstStyle/>
                    <a:p>
                      <a:endParaRPr lang="en-US" sz="1800" b="1" dirty="0"/>
                    </a:p>
                    <a:p>
                      <a:endParaRPr lang="en-US" sz="1800" b="1" dirty="0"/>
                    </a:p>
                    <a:p>
                      <a:r>
                        <a:rPr lang="en-US" sz="1800" b="1" dirty="0"/>
                        <a:t>Russian Federation</a:t>
                      </a:r>
                    </a:p>
                  </a:txBody>
                  <a:tcPr>
                    <a:solidFill>
                      <a:schemeClr val="accent1">
                        <a:lumMod val="20000"/>
                        <a:lumOff val="80000"/>
                      </a:schemeClr>
                    </a:solidFill>
                  </a:tcPr>
                </a:tc>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800" kern="1200" dirty="0">
                          <a:solidFill>
                            <a:schemeClr val="dk1"/>
                          </a:solidFill>
                          <a:effectLst/>
                          <a:latin typeface="+mn-lt"/>
                          <a:ea typeface="+mn-ea"/>
                          <a:cs typeface="+mn-cs"/>
                        </a:rPr>
                        <a:t>It is mandatory that the decisions of Public Council meetings as well as other documentation is posted online (including experts’ reviews of the regulatory drafts and other documents, annual action plans and annual reports on the outcomes of the Public Council’s activities)</a:t>
                      </a:r>
                    </a:p>
                    <a:p>
                      <a:pPr marL="285750" lvl="0" indent="-285750">
                        <a:buFont typeface="Arial" panose="020B0604020202020204" pitchFamily="34" charset="0"/>
                        <a:buChar char="•"/>
                      </a:pPr>
                      <a:r>
                        <a:rPr lang="en-US" sz="1800" kern="1200" dirty="0">
                          <a:solidFill>
                            <a:schemeClr val="dk1"/>
                          </a:solidFill>
                          <a:effectLst/>
                          <a:latin typeface="+mn-lt"/>
                          <a:ea typeface="+mn-ea"/>
                          <a:cs typeface="+mn-cs"/>
                        </a:rPr>
                        <a:t>Open parliament hearings are covered by mass media &amp; relevant materials and shorthand transcripts are furnished to the Parliament library within 10 days. Recommendations from open parliament hearings may be published in press, and are placed with the Fund of Electronic Information Resources of State Duma</a:t>
                      </a:r>
                    </a:p>
                  </a:txBody>
                  <a:tcPr>
                    <a:solidFill>
                      <a:schemeClr val="accent1">
                        <a:lumMod val="20000"/>
                        <a:lumOff val="80000"/>
                      </a:schemeClr>
                    </a:solidFill>
                  </a:tcPr>
                </a:tc>
                <a:extLst>
                  <a:ext uri="{0D108BD9-81ED-4DB2-BD59-A6C34878D82A}">
                    <a16:rowId xmlns:a16="http://schemas.microsoft.com/office/drawing/2014/main" val="4274599458"/>
                  </a:ext>
                </a:extLst>
              </a:tr>
              <a:tr h="2761152">
                <a:tc>
                  <a:txBody>
                    <a:bodyPr/>
                    <a:lstStyle/>
                    <a:p>
                      <a:endParaRPr lang="en-US" sz="1800" b="1" dirty="0"/>
                    </a:p>
                    <a:p>
                      <a:endParaRPr lang="en-US" sz="1800" b="1" dirty="0"/>
                    </a:p>
                    <a:p>
                      <a:endParaRPr lang="en-US" sz="1800" b="1" dirty="0"/>
                    </a:p>
                    <a:p>
                      <a:r>
                        <a:rPr lang="en-US" sz="1800" b="1" dirty="0"/>
                        <a:t>Uzbekistan</a:t>
                      </a:r>
                    </a:p>
                  </a:txBody>
                  <a:tcPr>
                    <a:solidFill>
                      <a:schemeClr val="accent1">
                        <a:lumMod val="20000"/>
                        <a:lumOff val="80000"/>
                      </a:schemeClr>
                    </a:solidFill>
                  </a:tcPr>
                </a:tc>
                <a:tc>
                  <a:txBody>
                    <a:bodyPr/>
                    <a:lstStyle/>
                    <a:p>
                      <a:pPr marL="285750" lvl="0" indent="-285750">
                        <a:buFont typeface="Arial" panose="020B0604020202020204" pitchFamily="34" charset="0"/>
                        <a:buChar char="•"/>
                      </a:pPr>
                      <a:r>
                        <a:rPr lang="en-US" sz="1800" kern="1200" dirty="0">
                          <a:solidFill>
                            <a:schemeClr val="dk1"/>
                          </a:solidFill>
                          <a:effectLst/>
                          <a:latin typeface="+mn-lt"/>
                          <a:ea typeface="+mn-ea"/>
                          <a:cs typeface="+mn-cs"/>
                        </a:rPr>
                        <a:t>1.3 million petitions have been submitted to public bodies through the Integrated portal of interactive public services during the past 4 years which have contributed to the adoption of measures on several issues. </a:t>
                      </a:r>
                    </a:p>
                    <a:p>
                      <a:pPr marL="285750" lvl="0" indent="-285750">
                        <a:buFont typeface="Arial" panose="020B0604020202020204" pitchFamily="34" charset="0"/>
                        <a:buChar char="•"/>
                      </a:pPr>
                      <a:r>
                        <a:rPr lang="en-US" sz="1800" kern="1200" dirty="0">
                          <a:solidFill>
                            <a:schemeClr val="dk1"/>
                          </a:solidFill>
                          <a:effectLst/>
                          <a:latin typeface="+mn-lt"/>
                          <a:ea typeface="+mn-ea"/>
                          <a:cs typeface="+mn-cs"/>
                        </a:rPr>
                        <a:t>The virtual office of the President of the Republic of Uzbekistan is another avenue for handling petitions from physical persons and legal entities and had received 1 million petitions by July 2017. </a:t>
                      </a:r>
                    </a:p>
                    <a:p>
                      <a:pPr marL="285750" lvl="0" indent="-285750">
                        <a:buFont typeface="Arial" panose="020B0604020202020204" pitchFamily="34" charset="0"/>
                        <a:buChar char="•"/>
                      </a:pPr>
                      <a:r>
                        <a:rPr lang="en-US" sz="1800" kern="1200" dirty="0">
                          <a:solidFill>
                            <a:schemeClr val="dk1"/>
                          </a:solidFill>
                          <a:effectLst/>
                          <a:latin typeface="+mn-lt"/>
                          <a:ea typeface="+mn-ea"/>
                          <a:cs typeface="+mn-cs"/>
                        </a:rPr>
                        <a:t>Other departments have also established virtual offices where citizens can send their petitions by e-mail or through a feedback form. </a:t>
                      </a:r>
                    </a:p>
                    <a:p>
                      <a:pPr marL="285750" lvl="0" indent="-285750">
                        <a:buFont typeface="Arial" panose="020B0604020202020204" pitchFamily="34" charset="0"/>
                        <a:buChar char="•"/>
                      </a:pPr>
                      <a:r>
                        <a:rPr lang="en-US" sz="1800" kern="1200" dirty="0">
                          <a:solidFill>
                            <a:schemeClr val="dk1"/>
                          </a:solidFill>
                          <a:effectLst/>
                          <a:latin typeface="+mn-lt"/>
                          <a:ea typeface="+mn-ea"/>
                          <a:cs typeface="+mn-cs"/>
                        </a:rPr>
                        <a:t>The section on Tax and Customs Policy is another forum for citizens to provide feedback. </a:t>
                      </a:r>
                    </a:p>
                  </a:txBody>
                  <a:tcPr>
                    <a:solidFill>
                      <a:schemeClr val="accent1">
                        <a:lumMod val="20000"/>
                        <a:lumOff val="80000"/>
                      </a:schemeClr>
                    </a:solidFill>
                  </a:tcPr>
                </a:tc>
                <a:extLst>
                  <a:ext uri="{0D108BD9-81ED-4DB2-BD59-A6C34878D82A}">
                    <a16:rowId xmlns:a16="http://schemas.microsoft.com/office/drawing/2014/main" val="3565457802"/>
                  </a:ext>
                </a:extLst>
              </a:tr>
            </a:tbl>
          </a:graphicData>
        </a:graphic>
      </p:graphicFrame>
    </p:spTree>
    <p:extLst>
      <p:ext uri="{BB962C8B-B14F-4D97-AF65-F5344CB8AC3E}">
        <p14:creationId xmlns:p14="http://schemas.microsoft.com/office/powerpoint/2010/main" val="404097923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363" name="Рисунок 11" descr="pempal-logo.jpg"/>
          <p:cNvPicPr>
            <a:picLocks noChangeAspect="1"/>
          </p:cNvPicPr>
          <p:nvPr/>
        </p:nvPicPr>
        <p:blipFill>
          <a:blip r:embed="rId3"/>
          <a:srcRect/>
          <a:stretch>
            <a:fillRect/>
          </a:stretch>
        </p:blipFill>
        <p:spPr bwMode="auto">
          <a:xfrm>
            <a:off x="0" y="0"/>
            <a:ext cx="763588" cy="6858000"/>
          </a:xfrm>
          <a:prstGeom prst="rect">
            <a:avLst/>
          </a:prstGeom>
          <a:noFill/>
          <a:ln w="9525">
            <a:noFill/>
            <a:miter lim="800000"/>
            <a:headEnd/>
            <a:tailEnd/>
          </a:ln>
        </p:spPr>
      </p:pic>
      <p:pic>
        <p:nvPicPr>
          <p:cNvPr id="15364" name="Рисунок 15" descr="pempal-logo-top.gif"/>
          <p:cNvPicPr>
            <a:picLocks noChangeAspect="1"/>
          </p:cNvPicPr>
          <p:nvPr/>
        </p:nvPicPr>
        <p:blipFill>
          <a:blip r:embed="rId4"/>
          <a:srcRect/>
          <a:stretch>
            <a:fillRect/>
          </a:stretch>
        </p:blipFill>
        <p:spPr bwMode="auto">
          <a:xfrm>
            <a:off x="3276600" y="197484"/>
            <a:ext cx="3205787" cy="283326"/>
          </a:xfrm>
          <a:prstGeom prst="rect">
            <a:avLst/>
          </a:prstGeom>
          <a:noFill/>
          <a:ln w="9525">
            <a:noFill/>
            <a:miter lim="800000"/>
            <a:headEnd/>
            <a:tailEnd/>
          </a:ln>
        </p:spPr>
      </p:pic>
      <p:sp>
        <p:nvSpPr>
          <p:cNvPr id="8" name="Title 3">
            <a:extLst>
              <a:ext uri="{FF2B5EF4-FFF2-40B4-BE49-F238E27FC236}">
                <a16:creationId xmlns:a16="http://schemas.microsoft.com/office/drawing/2014/main" id="{532DE40C-284E-4A18-A963-2150B364FFF3}"/>
              </a:ext>
            </a:extLst>
          </p:cNvPr>
          <p:cNvSpPr txBox="1">
            <a:spLocks/>
          </p:cNvSpPr>
          <p:nvPr/>
        </p:nvSpPr>
        <p:spPr bwMode="auto">
          <a:xfrm>
            <a:off x="1235765" y="2286000"/>
            <a:ext cx="8686800" cy="88244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algn="l"/>
            <a:r>
              <a:rPr lang="en-US" sz="3000" b="1" dirty="0">
                <a:solidFill>
                  <a:srgbClr val="002060"/>
                </a:solidFill>
              </a:rPr>
              <a:t>III. 2017 PEMPAL Survey: The Demand Side of Public Participation</a:t>
            </a:r>
          </a:p>
        </p:txBody>
      </p:sp>
    </p:spTree>
    <p:extLst>
      <p:ext uri="{BB962C8B-B14F-4D97-AF65-F5344CB8AC3E}">
        <p14:creationId xmlns:p14="http://schemas.microsoft.com/office/powerpoint/2010/main" val="96409177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2669ADFF-FF59-4A25-8212-84D689CB8586}"/>
              </a:ext>
            </a:extLst>
          </p:cNvPr>
          <p:cNvSpPr>
            <a:spLocks noGrp="1"/>
          </p:cNvSpPr>
          <p:nvPr>
            <p:ph idx="1"/>
          </p:nvPr>
        </p:nvSpPr>
        <p:spPr>
          <a:xfrm>
            <a:off x="1143000" y="1676400"/>
            <a:ext cx="8153400" cy="3697661"/>
          </a:xfrm>
        </p:spPr>
        <p:txBody>
          <a:bodyPr/>
          <a:lstStyle/>
          <a:p>
            <a:pPr marL="0" lvl="0" indent="0" algn="just">
              <a:spcBef>
                <a:spcPts val="0"/>
              </a:spcBef>
              <a:buNone/>
            </a:pPr>
            <a:endParaRPr lang="en-GB" sz="1900" dirty="0">
              <a:solidFill>
                <a:srgbClr val="000000"/>
              </a:solidFill>
            </a:endParaRPr>
          </a:p>
          <a:p>
            <a:pPr lvl="0" algn="just">
              <a:spcBef>
                <a:spcPts val="0"/>
              </a:spcBef>
            </a:pPr>
            <a:r>
              <a:rPr lang="en-US" sz="1900" b="1" dirty="0">
                <a:solidFill>
                  <a:srgbClr val="000000"/>
                </a:solidFill>
              </a:rPr>
              <a:t>Who participates</a:t>
            </a:r>
            <a:r>
              <a:rPr lang="en-US" sz="1900" dirty="0">
                <a:solidFill>
                  <a:srgbClr val="000000"/>
                </a:solidFill>
              </a:rPr>
              <a:t> (certain groups, or is it open to all)? Are vulnerable or under-represented people, or the CSOs that represent them, included in any consultations?</a:t>
            </a:r>
          </a:p>
          <a:p>
            <a:pPr marL="0" lvl="0" indent="0" algn="just">
              <a:spcBef>
                <a:spcPts val="0"/>
              </a:spcBef>
              <a:buNone/>
            </a:pPr>
            <a:endParaRPr lang="en-GB" sz="1900" dirty="0">
              <a:solidFill>
                <a:srgbClr val="000000"/>
              </a:solidFill>
            </a:endParaRPr>
          </a:p>
          <a:p>
            <a:pPr lvl="0" algn="just"/>
            <a:r>
              <a:rPr lang="en-US" sz="1900" b="1" dirty="0"/>
              <a:t>Are there CSOs in the country that are actively looking at budget information</a:t>
            </a:r>
            <a:r>
              <a:rPr lang="en-US" sz="1900" dirty="0"/>
              <a:t> e.g. If applicable, do countries know which CSOs were engaged to implement IBP’s Open Budget Survey? </a:t>
            </a:r>
            <a:endParaRPr lang="en-GB" sz="1900" dirty="0"/>
          </a:p>
          <a:p>
            <a:pPr lvl="0" algn="just"/>
            <a:endParaRPr lang="en-US" sz="1900" b="1" dirty="0"/>
          </a:p>
          <a:p>
            <a:pPr lvl="0" algn="just"/>
            <a:r>
              <a:rPr lang="en-US" sz="1900" b="1" dirty="0"/>
              <a:t>Is there any budget related training provided by </a:t>
            </a:r>
            <a:r>
              <a:rPr lang="en-US" sz="1900" b="1" dirty="0" err="1"/>
              <a:t>MoF</a:t>
            </a:r>
            <a:r>
              <a:rPr lang="en-US" sz="1900" b="1" dirty="0"/>
              <a:t> or other government agency for CSOs, journalists, media representatives</a:t>
            </a:r>
            <a:r>
              <a:rPr lang="en-US" sz="1900" dirty="0"/>
              <a:t>? </a:t>
            </a:r>
            <a:endParaRPr lang="en-GB" sz="1900" dirty="0"/>
          </a:p>
          <a:p>
            <a:pPr lvl="0" algn="just"/>
            <a:endParaRPr lang="en-US" sz="1900" b="1" dirty="0"/>
          </a:p>
          <a:p>
            <a:pPr lvl="0" algn="just"/>
            <a:r>
              <a:rPr lang="en-US" sz="1900" b="1" dirty="0"/>
              <a:t>Is there a budget literacy strategy aimed at improving literacy of citizens, certain groups? </a:t>
            </a:r>
            <a:r>
              <a:rPr lang="en-US" sz="1900" dirty="0"/>
              <a:t>If so provide objectives, scope and details of such a strategy.</a:t>
            </a:r>
            <a:endParaRPr lang="en-GB" sz="1900" dirty="0"/>
          </a:p>
          <a:p>
            <a:pPr lvl="0" algn="just">
              <a:spcBef>
                <a:spcPts val="0"/>
              </a:spcBef>
            </a:pPr>
            <a:endParaRPr lang="en-US" sz="1800" dirty="0">
              <a:solidFill>
                <a:srgbClr val="000000"/>
              </a:solidFill>
            </a:endParaRPr>
          </a:p>
          <a:p>
            <a:pPr lvl="0" algn="just">
              <a:spcBef>
                <a:spcPts val="0"/>
              </a:spcBef>
            </a:pPr>
            <a:endParaRPr lang="en-US" sz="1800" dirty="0">
              <a:solidFill>
                <a:srgbClr val="000000"/>
              </a:solidFill>
            </a:endParaRPr>
          </a:p>
          <a:p>
            <a:pPr lvl="0" algn="just">
              <a:spcBef>
                <a:spcPts val="0"/>
              </a:spcBef>
            </a:pPr>
            <a:endParaRPr lang="en-US" sz="1800" dirty="0"/>
          </a:p>
        </p:txBody>
      </p:sp>
      <p:pic>
        <p:nvPicPr>
          <p:cNvPr id="15363" name="Рисунок 11" descr="pempal-logo.jpg"/>
          <p:cNvPicPr>
            <a:picLocks noChangeAspect="1"/>
          </p:cNvPicPr>
          <p:nvPr/>
        </p:nvPicPr>
        <p:blipFill>
          <a:blip r:embed="rId3"/>
          <a:srcRect/>
          <a:stretch>
            <a:fillRect/>
          </a:stretch>
        </p:blipFill>
        <p:spPr bwMode="auto">
          <a:xfrm>
            <a:off x="0" y="0"/>
            <a:ext cx="763588" cy="6858000"/>
          </a:xfrm>
          <a:prstGeom prst="rect">
            <a:avLst/>
          </a:prstGeom>
          <a:noFill/>
          <a:ln w="9525">
            <a:noFill/>
            <a:miter lim="800000"/>
            <a:headEnd/>
            <a:tailEnd/>
          </a:ln>
        </p:spPr>
      </p:pic>
      <p:pic>
        <p:nvPicPr>
          <p:cNvPr id="15364" name="Рисунок 15" descr="pempal-logo-top.gif"/>
          <p:cNvPicPr>
            <a:picLocks noChangeAspect="1"/>
          </p:cNvPicPr>
          <p:nvPr/>
        </p:nvPicPr>
        <p:blipFill>
          <a:blip r:embed="rId4"/>
          <a:srcRect/>
          <a:stretch>
            <a:fillRect/>
          </a:stretch>
        </p:blipFill>
        <p:spPr bwMode="auto">
          <a:xfrm>
            <a:off x="3276600" y="197484"/>
            <a:ext cx="3205787" cy="283326"/>
          </a:xfrm>
          <a:prstGeom prst="rect">
            <a:avLst/>
          </a:prstGeom>
          <a:noFill/>
          <a:ln w="9525">
            <a:noFill/>
            <a:miter lim="800000"/>
            <a:headEnd/>
            <a:tailEnd/>
          </a:ln>
        </p:spPr>
      </p:pic>
      <p:sp>
        <p:nvSpPr>
          <p:cNvPr id="8" name="Title 3">
            <a:extLst>
              <a:ext uri="{FF2B5EF4-FFF2-40B4-BE49-F238E27FC236}">
                <a16:creationId xmlns:a16="http://schemas.microsoft.com/office/drawing/2014/main" id="{532DE40C-284E-4A18-A963-2150B364FFF3}"/>
              </a:ext>
            </a:extLst>
          </p:cNvPr>
          <p:cNvSpPr txBox="1">
            <a:spLocks/>
          </p:cNvSpPr>
          <p:nvPr/>
        </p:nvSpPr>
        <p:spPr bwMode="auto">
          <a:xfrm>
            <a:off x="1295400" y="762422"/>
            <a:ext cx="8305800" cy="34904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algn="l"/>
            <a:r>
              <a:rPr lang="en-US" sz="2300" b="1" dirty="0"/>
              <a:t>2017 PEMPAL Survey: The Demand Side of Public Participation</a:t>
            </a:r>
          </a:p>
        </p:txBody>
      </p:sp>
      <p:sp>
        <p:nvSpPr>
          <p:cNvPr id="9" name="TextBox 8">
            <a:extLst>
              <a:ext uri="{FF2B5EF4-FFF2-40B4-BE49-F238E27FC236}">
                <a16:creationId xmlns:a16="http://schemas.microsoft.com/office/drawing/2014/main" id="{BD5054E7-98DC-459E-AB63-4E04A64AEA80}"/>
              </a:ext>
            </a:extLst>
          </p:cNvPr>
          <p:cNvSpPr txBox="1"/>
          <p:nvPr/>
        </p:nvSpPr>
        <p:spPr>
          <a:xfrm>
            <a:off x="4267200" y="1245513"/>
            <a:ext cx="5638800" cy="430887"/>
          </a:xfrm>
          <a:prstGeom prst="rect">
            <a:avLst/>
          </a:prstGeom>
          <a:noFill/>
        </p:spPr>
        <p:txBody>
          <a:bodyPr wrap="square" rtlCol="0">
            <a:spAutoFit/>
          </a:bodyPr>
          <a:lstStyle/>
          <a:p>
            <a:r>
              <a:rPr lang="en-US" sz="2200" b="1" dirty="0">
                <a:latin typeface="+mn-lt"/>
              </a:rPr>
              <a:t>Questions </a:t>
            </a:r>
          </a:p>
        </p:txBody>
      </p:sp>
    </p:spTree>
    <p:extLst>
      <p:ext uri="{BB962C8B-B14F-4D97-AF65-F5344CB8AC3E}">
        <p14:creationId xmlns:p14="http://schemas.microsoft.com/office/powerpoint/2010/main" val="246217222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2669ADFF-FF59-4A25-8212-84D689CB8586}"/>
              </a:ext>
            </a:extLst>
          </p:cNvPr>
          <p:cNvSpPr>
            <a:spLocks noGrp="1"/>
          </p:cNvSpPr>
          <p:nvPr>
            <p:ph idx="1"/>
          </p:nvPr>
        </p:nvSpPr>
        <p:spPr>
          <a:xfrm>
            <a:off x="914400" y="1324206"/>
            <a:ext cx="8681300" cy="3742272"/>
          </a:xfrm>
        </p:spPr>
        <p:txBody>
          <a:bodyPr/>
          <a:lstStyle/>
          <a:p>
            <a:pPr marL="0" lvl="0" indent="0" algn="just">
              <a:spcBef>
                <a:spcPts val="0"/>
              </a:spcBef>
              <a:buNone/>
            </a:pPr>
            <a:endParaRPr lang="en-US" sz="2100" b="1" dirty="0">
              <a:solidFill>
                <a:srgbClr val="000000"/>
              </a:solidFill>
            </a:endParaRPr>
          </a:p>
          <a:p>
            <a:pPr marL="0" lvl="0" indent="0" algn="just">
              <a:spcBef>
                <a:spcPts val="0"/>
              </a:spcBef>
              <a:buNone/>
            </a:pPr>
            <a:endParaRPr lang="en-GB" sz="2100" b="1" dirty="0">
              <a:solidFill>
                <a:srgbClr val="000000"/>
              </a:solidFill>
            </a:endParaRPr>
          </a:p>
          <a:p>
            <a:pPr lvl="0" algn="just">
              <a:spcBef>
                <a:spcPts val="0"/>
              </a:spcBef>
            </a:pPr>
            <a:endParaRPr lang="en-US" sz="1800" dirty="0">
              <a:solidFill>
                <a:srgbClr val="000000"/>
              </a:solidFill>
            </a:endParaRPr>
          </a:p>
          <a:p>
            <a:pPr lvl="0" algn="just">
              <a:spcBef>
                <a:spcPts val="0"/>
              </a:spcBef>
            </a:pPr>
            <a:endParaRPr lang="en-US" sz="1800" dirty="0">
              <a:solidFill>
                <a:srgbClr val="000000"/>
              </a:solidFill>
            </a:endParaRPr>
          </a:p>
          <a:p>
            <a:pPr lvl="0" algn="just">
              <a:spcBef>
                <a:spcPts val="0"/>
              </a:spcBef>
            </a:pPr>
            <a:endParaRPr lang="en-US" sz="1800" dirty="0"/>
          </a:p>
        </p:txBody>
      </p:sp>
      <p:pic>
        <p:nvPicPr>
          <p:cNvPr id="15364" name="Рисунок 15" descr="pempal-logo-top.gif"/>
          <p:cNvPicPr>
            <a:picLocks noChangeAspect="1"/>
          </p:cNvPicPr>
          <p:nvPr/>
        </p:nvPicPr>
        <p:blipFill>
          <a:blip r:embed="rId3"/>
          <a:srcRect/>
          <a:stretch>
            <a:fillRect/>
          </a:stretch>
        </p:blipFill>
        <p:spPr bwMode="auto">
          <a:xfrm>
            <a:off x="3048000" y="88681"/>
            <a:ext cx="3581400" cy="316523"/>
          </a:xfrm>
          <a:prstGeom prst="rect">
            <a:avLst/>
          </a:prstGeom>
          <a:noFill/>
          <a:ln w="9525">
            <a:noFill/>
            <a:miter lim="800000"/>
            <a:headEnd/>
            <a:tailEnd/>
          </a:ln>
        </p:spPr>
      </p:pic>
      <p:graphicFrame>
        <p:nvGraphicFramePr>
          <p:cNvPr id="5" name="Table 4">
            <a:extLst>
              <a:ext uri="{FF2B5EF4-FFF2-40B4-BE49-F238E27FC236}">
                <a16:creationId xmlns:a16="http://schemas.microsoft.com/office/drawing/2014/main" id="{C87C8ED0-01E0-4661-A495-BA6736295CFB}"/>
              </a:ext>
            </a:extLst>
          </p:cNvPr>
          <p:cNvGraphicFramePr>
            <a:graphicFrameLocks noGrp="1"/>
          </p:cNvGraphicFramePr>
          <p:nvPr>
            <p:extLst>
              <p:ext uri="{D42A27DB-BD31-4B8C-83A1-F6EECF244321}">
                <p14:modId xmlns:p14="http://schemas.microsoft.com/office/powerpoint/2010/main" val="255950920"/>
              </p:ext>
            </p:extLst>
          </p:nvPr>
        </p:nvGraphicFramePr>
        <p:xfrm>
          <a:off x="152400" y="609600"/>
          <a:ext cx="9601200" cy="4929879"/>
        </p:xfrm>
        <a:graphic>
          <a:graphicData uri="http://schemas.openxmlformats.org/drawingml/2006/table">
            <a:tbl>
              <a:tblPr firstRow="1" bandRow="1">
                <a:tableStyleId>{5C22544A-7EE6-4342-B048-85BDC9FD1C3A}</a:tableStyleId>
              </a:tblPr>
              <a:tblGrid>
                <a:gridCol w="1259919">
                  <a:extLst>
                    <a:ext uri="{9D8B030D-6E8A-4147-A177-3AD203B41FA5}">
                      <a16:colId xmlns:a16="http://schemas.microsoft.com/office/drawing/2014/main" val="1165612406"/>
                    </a:ext>
                  </a:extLst>
                </a:gridCol>
                <a:gridCol w="8341281">
                  <a:extLst>
                    <a:ext uri="{9D8B030D-6E8A-4147-A177-3AD203B41FA5}">
                      <a16:colId xmlns:a16="http://schemas.microsoft.com/office/drawing/2014/main" val="2102325944"/>
                    </a:ext>
                  </a:extLst>
                </a:gridCol>
              </a:tblGrid>
              <a:tr h="137950">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b="1" dirty="0">
                          <a:solidFill>
                            <a:schemeClr val="bg1"/>
                          </a:solidFill>
                        </a:rPr>
                        <a:t>Who Participates in the Budget  Process?</a:t>
                      </a:r>
                    </a:p>
                  </a:txBody>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900" b="1" dirty="0">
                        <a:solidFill>
                          <a:schemeClr val="tx1"/>
                        </a:solidFill>
                      </a:endParaRPr>
                    </a:p>
                  </a:txBody>
                  <a:tcPr/>
                </a:tc>
                <a:extLst>
                  <a:ext uri="{0D108BD9-81ED-4DB2-BD59-A6C34878D82A}">
                    <a16:rowId xmlns:a16="http://schemas.microsoft.com/office/drawing/2014/main" val="2906384808"/>
                  </a:ext>
                </a:extLst>
              </a:tr>
              <a:tr h="34139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700" b="1" dirty="0">
                          <a:solidFill>
                            <a:schemeClr val="tx1"/>
                          </a:solidFill>
                        </a:rPr>
                        <a:t>Belarus</a:t>
                      </a:r>
                    </a:p>
                  </a:txBody>
                  <a:tcPr>
                    <a:solidFill>
                      <a:schemeClr val="accent1">
                        <a:lumMod val="20000"/>
                        <a:lumOff val="80000"/>
                      </a:schemeClr>
                    </a:solidFill>
                  </a:tcPr>
                </a:tc>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700" kern="1200" dirty="0">
                          <a:solidFill>
                            <a:schemeClr val="dk1"/>
                          </a:solidFill>
                          <a:effectLst/>
                          <a:latin typeface="+mn-lt"/>
                          <a:ea typeface="+mn-ea"/>
                          <a:cs typeface="+mn-cs"/>
                        </a:rPr>
                        <a:t>Direct lines are open for everyone, without any limitations.</a:t>
                      </a:r>
                    </a:p>
                  </a:txBody>
                  <a:tcPr>
                    <a:solidFill>
                      <a:schemeClr val="accent1">
                        <a:lumMod val="20000"/>
                        <a:lumOff val="80000"/>
                      </a:schemeClr>
                    </a:solidFill>
                  </a:tcPr>
                </a:tc>
                <a:extLst>
                  <a:ext uri="{0D108BD9-81ED-4DB2-BD59-A6C34878D82A}">
                    <a16:rowId xmlns:a16="http://schemas.microsoft.com/office/drawing/2014/main" val="1034107819"/>
                  </a:ext>
                </a:extLst>
              </a:tr>
              <a:tr h="109839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700" b="1" dirty="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700" b="1" dirty="0">
                          <a:solidFill>
                            <a:schemeClr val="tx1"/>
                          </a:solidFill>
                        </a:rPr>
                        <a:t>Croatia </a:t>
                      </a:r>
                    </a:p>
                  </a:txBody>
                  <a:tcPr>
                    <a:solidFill>
                      <a:schemeClr val="accent1">
                        <a:lumMod val="20000"/>
                        <a:lumOff val="80000"/>
                      </a:schemeClr>
                    </a:solidFill>
                  </a:tcPr>
                </a:tc>
                <a:tc>
                  <a:txBody>
                    <a:bodyPr/>
                    <a:lstStyle/>
                    <a:p>
                      <a:pPr marL="285750" lvl="0" indent="-285750">
                        <a:buFont typeface="Arial" panose="020B0604020202020204" pitchFamily="34" charset="0"/>
                        <a:buChar char="•"/>
                      </a:pPr>
                      <a:r>
                        <a:rPr lang="en-US" sz="1700" kern="1200" dirty="0">
                          <a:solidFill>
                            <a:schemeClr val="dk1"/>
                          </a:solidFill>
                          <a:effectLst/>
                          <a:latin typeface="+mn-lt"/>
                          <a:ea typeface="+mn-ea"/>
                          <a:cs typeface="+mn-cs"/>
                        </a:rPr>
                        <a:t>Everyone who is interested can join the debate on the bill. All received questions must be answered.</a:t>
                      </a:r>
                    </a:p>
                    <a:p>
                      <a:pPr marL="285750" lvl="0" indent="-285750">
                        <a:buFont typeface="Arial" panose="020B0604020202020204" pitchFamily="34" charset="0"/>
                        <a:buChar char="•"/>
                      </a:pPr>
                      <a:r>
                        <a:rPr lang="en-US" sz="1700" kern="1200" dirty="0">
                          <a:solidFill>
                            <a:schemeClr val="dk1"/>
                          </a:solidFill>
                          <a:effectLst/>
                          <a:latin typeface="+mn-lt"/>
                          <a:ea typeface="+mn-ea"/>
                          <a:cs typeface="+mn-cs"/>
                        </a:rPr>
                        <a:t>The public has no direct influence on the drafting of the proposed budget, but it can indirectly influence the members of parliament through the media.</a:t>
                      </a:r>
                    </a:p>
                  </a:txBody>
                  <a:tcPr>
                    <a:solidFill>
                      <a:schemeClr val="accent1">
                        <a:lumMod val="20000"/>
                        <a:lumOff val="80000"/>
                      </a:schemeClr>
                    </a:solidFill>
                  </a:tcPr>
                </a:tc>
                <a:extLst>
                  <a:ext uri="{0D108BD9-81ED-4DB2-BD59-A6C34878D82A}">
                    <a16:rowId xmlns:a16="http://schemas.microsoft.com/office/drawing/2014/main" val="1508005115"/>
                  </a:ext>
                </a:extLst>
              </a:tr>
              <a:tr h="84606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700" b="1" dirty="0">
                          <a:solidFill>
                            <a:schemeClr val="tx1"/>
                          </a:solidFill>
                        </a:rPr>
                        <a:t>Kyrgyz Republic</a:t>
                      </a:r>
                    </a:p>
                  </a:txBody>
                  <a:tcPr>
                    <a:solidFill>
                      <a:schemeClr val="accent1">
                        <a:lumMod val="20000"/>
                        <a:lumOff val="80000"/>
                      </a:schemeClr>
                    </a:solidFill>
                  </a:tcPr>
                </a:tc>
                <a:tc>
                  <a:txBody>
                    <a:bodyPr/>
                    <a:lstStyle/>
                    <a:p>
                      <a:pPr marL="285750" lvl="0" indent="-285750">
                        <a:buFont typeface="Arial" panose="020B0604020202020204" pitchFamily="34" charset="0"/>
                        <a:buChar char="•"/>
                      </a:pPr>
                      <a:r>
                        <a:rPr lang="en-US" sz="1700" kern="1200" dirty="0">
                          <a:solidFill>
                            <a:schemeClr val="dk1"/>
                          </a:solidFill>
                          <a:effectLst/>
                          <a:latin typeface="+mn-lt"/>
                          <a:ea typeface="+mn-ea"/>
                          <a:cs typeface="+mn-cs"/>
                        </a:rPr>
                        <a:t>Participation in public hearings is open to all. Since 2013 public hearings on the Central Government’s budget are attended by the representatives of government ministries, public councils, CSOs and technical experts</a:t>
                      </a:r>
                    </a:p>
                  </a:txBody>
                  <a:tcPr>
                    <a:solidFill>
                      <a:schemeClr val="accent1">
                        <a:lumMod val="20000"/>
                        <a:lumOff val="80000"/>
                      </a:schemeClr>
                    </a:solidFill>
                  </a:tcPr>
                </a:tc>
                <a:extLst>
                  <a:ext uri="{0D108BD9-81ED-4DB2-BD59-A6C34878D82A}">
                    <a16:rowId xmlns:a16="http://schemas.microsoft.com/office/drawing/2014/main" val="2828595645"/>
                  </a:ext>
                </a:extLst>
              </a:tr>
              <a:tr h="109839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700" b="1" dirty="0">
                          <a:solidFill>
                            <a:schemeClr val="tx1"/>
                          </a:solidFill>
                        </a:rPr>
                        <a:t>Russian Federation</a:t>
                      </a:r>
                    </a:p>
                  </a:txBody>
                  <a:tcPr>
                    <a:solidFill>
                      <a:schemeClr val="accent1">
                        <a:lumMod val="20000"/>
                        <a:lumOff val="80000"/>
                      </a:schemeClr>
                    </a:solidFill>
                  </a:tcPr>
                </a:tc>
                <a:tc>
                  <a:txBody>
                    <a:bodyPr/>
                    <a:lstStyle/>
                    <a:p>
                      <a:pPr marL="285750" lvl="0" indent="-285750">
                        <a:buFont typeface="Arial" panose="020B0604020202020204" pitchFamily="34" charset="0"/>
                        <a:buChar char="•"/>
                      </a:pPr>
                      <a:r>
                        <a:rPr lang="en-US" sz="1700" kern="1200" dirty="0">
                          <a:solidFill>
                            <a:schemeClr val="dk1"/>
                          </a:solidFill>
                          <a:effectLst/>
                          <a:latin typeface="+mn-lt"/>
                          <a:ea typeface="+mn-ea"/>
                          <a:cs typeface="+mn-cs"/>
                        </a:rPr>
                        <a:t>Public Councils can engage Russian citizens, NGOs and other associations of citizens not represented in the public council directly and/or by seeking their opinions, proposals and comments.</a:t>
                      </a:r>
                    </a:p>
                    <a:p>
                      <a:pPr marL="285750" lvl="0" indent="-285750">
                        <a:buFont typeface="Arial" panose="020B0604020202020204" pitchFamily="34" charset="0"/>
                        <a:buChar char="•"/>
                      </a:pPr>
                      <a:r>
                        <a:rPr lang="en-US" sz="1700" kern="1200" dirty="0">
                          <a:solidFill>
                            <a:schemeClr val="dk1"/>
                          </a:solidFill>
                          <a:effectLst/>
                          <a:latin typeface="+mn-lt"/>
                          <a:ea typeface="+mn-ea"/>
                          <a:cs typeface="+mn-cs"/>
                        </a:rPr>
                        <a:t>Parliamentary hearings are open to the mass media, NGOs and the general public. </a:t>
                      </a:r>
                    </a:p>
                  </a:txBody>
                  <a:tcPr>
                    <a:solidFill>
                      <a:schemeClr val="accent1">
                        <a:lumMod val="20000"/>
                        <a:lumOff val="80000"/>
                      </a:schemeClr>
                    </a:solidFill>
                  </a:tcPr>
                </a:tc>
                <a:extLst>
                  <a:ext uri="{0D108BD9-81ED-4DB2-BD59-A6C34878D82A}">
                    <a16:rowId xmlns:a16="http://schemas.microsoft.com/office/drawing/2014/main" val="956329542"/>
                  </a:ext>
                </a:extLst>
              </a:tr>
              <a:tr h="34139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700" b="1" dirty="0">
                          <a:solidFill>
                            <a:schemeClr val="tx1"/>
                          </a:solidFill>
                        </a:rPr>
                        <a:t>Serbia</a:t>
                      </a:r>
                    </a:p>
                  </a:txBody>
                  <a:tcPr>
                    <a:solidFill>
                      <a:schemeClr val="accent1">
                        <a:lumMod val="20000"/>
                        <a:lumOff val="80000"/>
                      </a:schemeClr>
                    </a:solidFill>
                  </a:tcPr>
                </a:tc>
                <a:tc>
                  <a:txBody>
                    <a:bodyPr/>
                    <a:lstStyle/>
                    <a:p>
                      <a:pPr marL="0" lvl="0" indent="0">
                        <a:buFont typeface="Arial" panose="020B0604020202020204" pitchFamily="34" charset="0"/>
                        <a:buNone/>
                      </a:pPr>
                      <a:r>
                        <a:rPr lang="en-US" sz="1700" kern="1200" dirty="0">
                          <a:solidFill>
                            <a:schemeClr val="dk1"/>
                          </a:solidFill>
                          <a:effectLst/>
                          <a:latin typeface="+mn-lt"/>
                          <a:ea typeface="+mn-ea"/>
                          <a:cs typeface="+mn-cs"/>
                        </a:rPr>
                        <a:t>-</a:t>
                      </a:r>
                    </a:p>
                  </a:txBody>
                  <a:tcPr>
                    <a:solidFill>
                      <a:schemeClr val="accent1">
                        <a:lumMod val="20000"/>
                        <a:lumOff val="80000"/>
                      </a:schemeClr>
                    </a:solidFill>
                  </a:tcPr>
                </a:tc>
                <a:extLst>
                  <a:ext uri="{0D108BD9-81ED-4DB2-BD59-A6C34878D82A}">
                    <a16:rowId xmlns:a16="http://schemas.microsoft.com/office/drawing/2014/main" val="3031095952"/>
                  </a:ext>
                </a:extLst>
              </a:tr>
              <a:tr h="70839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700" b="1" dirty="0">
                          <a:solidFill>
                            <a:schemeClr val="tx1"/>
                          </a:solidFill>
                        </a:rPr>
                        <a:t>Uzbekistan</a:t>
                      </a:r>
                    </a:p>
                  </a:txBody>
                  <a:tcPr>
                    <a:solidFill>
                      <a:schemeClr val="accent1">
                        <a:lumMod val="20000"/>
                        <a:lumOff val="80000"/>
                      </a:schemeClr>
                    </a:solidFill>
                  </a:tcPr>
                </a:tc>
                <a:tc>
                  <a:txBody>
                    <a:bodyPr/>
                    <a:lstStyle/>
                    <a:p>
                      <a:pPr marL="285750" lvl="0" indent="-285750">
                        <a:buFont typeface="Arial" panose="020B0604020202020204" pitchFamily="34" charset="0"/>
                        <a:buChar char="•"/>
                      </a:pPr>
                      <a:r>
                        <a:rPr lang="en-US" sz="1700" kern="1200" dirty="0">
                          <a:solidFill>
                            <a:schemeClr val="dk1"/>
                          </a:solidFill>
                          <a:effectLst/>
                          <a:latin typeface="+mn-lt"/>
                          <a:ea typeface="+mn-ea"/>
                          <a:cs typeface="+mn-cs"/>
                        </a:rPr>
                        <a:t>The </a:t>
                      </a:r>
                      <a:r>
                        <a:rPr lang="en-US" sz="1700" kern="1200" dirty="0" err="1">
                          <a:solidFill>
                            <a:schemeClr val="dk1"/>
                          </a:solidFill>
                          <a:effectLst/>
                          <a:latin typeface="+mn-lt"/>
                          <a:ea typeface="+mn-ea"/>
                          <a:cs typeface="+mn-cs"/>
                        </a:rPr>
                        <a:t>MoF</a:t>
                      </a:r>
                      <a:r>
                        <a:rPr lang="en-US" sz="1700" kern="1200" dirty="0">
                          <a:solidFill>
                            <a:schemeClr val="dk1"/>
                          </a:solidFill>
                          <a:effectLst/>
                          <a:latin typeface="+mn-lt"/>
                          <a:ea typeface="+mn-ea"/>
                          <a:cs typeface="+mn-cs"/>
                        </a:rPr>
                        <a:t> is making attempts to involve experts and other stakeholders in discussions and adoption of key budget documents.</a:t>
                      </a:r>
                    </a:p>
                  </a:txBody>
                  <a:tcPr>
                    <a:solidFill>
                      <a:schemeClr val="accent1">
                        <a:lumMod val="20000"/>
                        <a:lumOff val="80000"/>
                      </a:schemeClr>
                    </a:solidFill>
                  </a:tcPr>
                </a:tc>
                <a:extLst>
                  <a:ext uri="{0D108BD9-81ED-4DB2-BD59-A6C34878D82A}">
                    <a16:rowId xmlns:a16="http://schemas.microsoft.com/office/drawing/2014/main" val="1045321610"/>
                  </a:ext>
                </a:extLst>
              </a:tr>
            </a:tbl>
          </a:graphicData>
        </a:graphic>
      </p:graphicFrame>
      <p:sp>
        <p:nvSpPr>
          <p:cNvPr id="3" name="TextBox 2">
            <a:extLst>
              <a:ext uri="{FF2B5EF4-FFF2-40B4-BE49-F238E27FC236}">
                <a16:creationId xmlns:a16="http://schemas.microsoft.com/office/drawing/2014/main" id="{BCF439A2-F6CB-49DD-8B2A-1AD78A9023F4}"/>
              </a:ext>
            </a:extLst>
          </p:cNvPr>
          <p:cNvSpPr txBox="1"/>
          <p:nvPr/>
        </p:nvSpPr>
        <p:spPr>
          <a:xfrm>
            <a:off x="152400" y="5685041"/>
            <a:ext cx="9601200" cy="877163"/>
          </a:xfrm>
          <a:prstGeom prst="rect">
            <a:avLst/>
          </a:prstGeom>
          <a:solidFill>
            <a:schemeClr val="bg1">
              <a:lumMod val="95000"/>
            </a:schemeClr>
          </a:solidFill>
          <a:ln>
            <a:solidFill>
              <a:srgbClr val="002060"/>
            </a:solidFill>
          </a:ln>
        </p:spPr>
        <p:txBody>
          <a:bodyPr wrap="square" rtlCol="0">
            <a:spAutoFit/>
          </a:bodyPr>
          <a:lstStyle/>
          <a:p>
            <a:r>
              <a:rPr lang="en-US" sz="1700" dirty="0"/>
              <a:t>Although no groups are excluded from participating in the fiscal process, it is unclear whether  vulnerable or under-represented groups have opportunities to be represented</a:t>
            </a:r>
          </a:p>
          <a:p>
            <a:endParaRPr lang="en-US" sz="1700" dirty="0"/>
          </a:p>
        </p:txBody>
      </p:sp>
    </p:spTree>
    <p:extLst>
      <p:ext uri="{BB962C8B-B14F-4D97-AF65-F5344CB8AC3E}">
        <p14:creationId xmlns:p14="http://schemas.microsoft.com/office/powerpoint/2010/main" val="332143837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2669ADFF-FF59-4A25-8212-84D689CB8586}"/>
              </a:ext>
            </a:extLst>
          </p:cNvPr>
          <p:cNvSpPr>
            <a:spLocks noGrp="1"/>
          </p:cNvSpPr>
          <p:nvPr>
            <p:ph idx="1"/>
          </p:nvPr>
        </p:nvSpPr>
        <p:spPr>
          <a:xfrm>
            <a:off x="914400" y="1324206"/>
            <a:ext cx="8681300" cy="4209588"/>
          </a:xfrm>
        </p:spPr>
        <p:txBody>
          <a:bodyPr/>
          <a:lstStyle/>
          <a:p>
            <a:pPr marL="0" lvl="0" indent="0" algn="just">
              <a:spcBef>
                <a:spcPts val="0"/>
              </a:spcBef>
              <a:buNone/>
            </a:pPr>
            <a:endParaRPr lang="en-US" sz="2100" b="1" dirty="0">
              <a:solidFill>
                <a:srgbClr val="000000"/>
              </a:solidFill>
            </a:endParaRPr>
          </a:p>
          <a:p>
            <a:pPr marL="0" lvl="0" indent="0" algn="just">
              <a:spcBef>
                <a:spcPts val="0"/>
              </a:spcBef>
              <a:buNone/>
            </a:pPr>
            <a:endParaRPr lang="en-GB" sz="2100" b="1" dirty="0">
              <a:solidFill>
                <a:srgbClr val="000000"/>
              </a:solidFill>
            </a:endParaRPr>
          </a:p>
          <a:p>
            <a:pPr lvl="0" algn="just">
              <a:spcBef>
                <a:spcPts val="0"/>
              </a:spcBef>
            </a:pPr>
            <a:endParaRPr lang="en-US" sz="1800" dirty="0">
              <a:solidFill>
                <a:srgbClr val="000000"/>
              </a:solidFill>
            </a:endParaRPr>
          </a:p>
          <a:p>
            <a:pPr lvl="0" algn="just">
              <a:spcBef>
                <a:spcPts val="0"/>
              </a:spcBef>
            </a:pPr>
            <a:endParaRPr lang="en-US" sz="1800" dirty="0">
              <a:solidFill>
                <a:srgbClr val="000000"/>
              </a:solidFill>
            </a:endParaRPr>
          </a:p>
          <a:p>
            <a:pPr lvl="0" algn="just">
              <a:spcBef>
                <a:spcPts val="0"/>
              </a:spcBef>
            </a:pPr>
            <a:endParaRPr lang="en-US" sz="1800" dirty="0"/>
          </a:p>
        </p:txBody>
      </p:sp>
      <p:pic>
        <p:nvPicPr>
          <p:cNvPr id="15363" name="Рисунок 11" descr="pempal-logo.jpg"/>
          <p:cNvPicPr>
            <a:picLocks noChangeAspect="1"/>
          </p:cNvPicPr>
          <p:nvPr/>
        </p:nvPicPr>
        <p:blipFill>
          <a:blip r:embed="rId3"/>
          <a:srcRect/>
          <a:stretch>
            <a:fillRect/>
          </a:stretch>
        </p:blipFill>
        <p:spPr bwMode="auto">
          <a:xfrm>
            <a:off x="0" y="0"/>
            <a:ext cx="763588" cy="6858000"/>
          </a:xfrm>
          <a:prstGeom prst="rect">
            <a:avLst/>
          </a:prstGeom>
          <a:noFill/>
          <a:ln w="9525">
            <a:noFill/>
            <a:miter lim="800000"/>
            <a:headEnd/>
            <a:tailEnd/>
          </a:ln>
        </p:spPr>
      </p:pic>
      <p:pic>
        <p:nvPicPr>
          <p:cNvPr id="15364" name="Рисунок 15" descr="pempal-logo-top.gif"/>
          <p:cNvPicPr>
            <a:picLocks noChangeAspect="1"/>
          </p:cNvPicPr>
          <p:nvPr/>
        </p:nvPicPr>
        <p:blipFill>
          <a:blip r:embed="rId4"/>
          <a:srcRect/>
          <a:stretch>
            <a:fillRect/>
          </a:stretch>
        </p:blipFill>
        <p:spPr bwMode="auto">
          <a:xfrm>
            <a:off x="3428999" y="79077"/>
            <a:ext cx="3962401" cy="350195"/>
          </a:xfrm>
          <a:prstGeom prst="rect">
            <a:avLst/>
          </a:prstGeom>
          <a:noFill/>
          <a:ln w="9525">
            <a:noFill/>
            <a:miter lim="800000"/>
            <a:headEnd/>
            <a:tailEnd/>
          </a:ln>
        </p:spPr>
      </p:pic>
      <p:graphicFrame>
        <p:nvGraphicFramePr>
          <p:cNvPr id="5" name="Table 4">
            <a:extLst>
              <a:ext uri="{FF2B5EF4-FFF2-40B4-BE49-F238E27FC236}">
                <a16:creationId xmlns:a16="http://schemas.microsoft.com/office/drawing/2014/main" id="{C87C8ED0-01E0-4661-A495-BA6736295CFB}"/>
              </a:ext>
            </a:extLst>
          </p:cNvPr>
          <p:cNvGraphicFramePr>
            <a:graphicFrameLocks noGrp="1"/>
          </p:cNvGraphicFramePr>
          <p:nvPr>
            <p:extLst>
              <p:ext uri="{D42A27DB-BD31-4B8C-83A1-F6EECF244321}">
                <p14:modId xmlns:p14="http://schemas.microsoft.com/office/powerpoint/2010/main" val="2714959977"/>
              </p:ext>
            </p:extLst>
          </p:nvPr>
        </p:nvGraphicFramePr>
        <p:xfrm>
          <a:off x="883762" y="602974"/>
          <a:ext cx="8869838" cy="6019800"/>
        </p:xfrm>
        <a:graphic>
          <a:graphicData uri="http://schemas.openxmlformats.org/drawingml/2006/table">
            <a:tbl>
              <a:tblPr firstRow="1" bandRow="1">
                <a:tableStyleId>{5C22544A-7EE6-4342-B048-85BDC9FD1C3A}</a:tableStyleId>
              </a:tblPr>
              <a:tblGrid>
                <a:gridCol w="8869838">
                  <a:extLst>
                    <a:ext uri="{9D8B030D-6E8A-4147-A177-3AD203B41FA5}">
                      <a16:colId xmlns:a16="http://schemas.microsoft.com/office/drawing/2014/main" val="2102325944"/>
                    </a:ext>
                  </a:extLst>
                </a:gridCol>
              </a:tblGrid>
              <a:tr h="18991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200" b="1" dirty="0">
                          <a:solidFill>
                            <a:schemeClr val="bg1"/>
                          </a:solidFill>
                        </a:rPr>
                        <a:t>CSO Engagement in the Fiscal Process </a:t>
                      </a:r>
                    </a:p>
                  </a:txBody>
                  <a:tcPr/>
                </a:tc>
                <a:extLst>
                  <a:ext uri="{0D108BD9-81ED-4DB2-BD59-A6C34878D82A}">
                    <a16:rowId xmlns:a16="http://schemas.microsoft.com/office/drawing/2014/main" val="2906384808"/>
                  </a:ext>
                </a:extLst>
              </a:tr>
              <a:tr h="759053">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900" kern="1200" dirty="0">
                          <a:solidFill>
                            <a:schemeClr val="dk1"/>
                          </a:solidFill>
                          <a:effectLst/>
                          <a:latin typeface="+mn-lt"/>
                          <a:ea typeface="+mn-ea"/>
                          <a:cs typeface="+mn-cs"/>
                        </a:rPr>
                        <a:t>Conducting budget analysis (Belarus, Croatia, Kyrgyz Republic, Serbia, Russian Federation)</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sz="1900" kern="1200" dirty="0">
                        <a:solidFill>
                          <a:schemeClr val="dk1"/>
                        </a:solidFill>
                        <a:effectLst/>
                        <a:latin typeface="+mn-lt"/>
                        <a:ea typeface="+mn-ea"/>
                        <a:cs typeface="+mn-cs"/>
                      </a:endParaRPr>
                    </a:p>
                    <a:p>
                      <a:pPr marL="285750" lvl="0" indent="-285750">
                        <a:buFont typeface="Arial" panose="020B0604020202020204" pitchFamily="34" charset="0"/>
                        <a:buChar char="•"/>
                      </a:pPr>
                      <a:r>
                        <a:rPr lang="en-US" sz="1900" kern="1200" dirty="0">
                          <a:solidFill>
                            <a:schemeClr val="dk1"/>
                          </a:solidFill>
                          <a:effectLst/>
                          <a:latin typeface="+mn-lt"/>
                          <a:ea typeface="+mn-ea"/>
                          <a:cs typeface="+mn-cs"/>
                        </a:rPr>
                        <a:t>Conducting open budget surveys at the local and regional self-government levels (Croatia)</a:t>
                      </a:r>
                    </a:p>
                    <a:p>
                      <a:pPr marL="0" lvl="0" indent="0">
                        <a:buFont typeface="Arial" panose="020B0604020202020204" pitchFamily="34" charset="0"/>
                        <a:buNone/>
                      </a:pPr>
                      <a:endParaRPr lang="en-US" sz="1900" kern="1200" dirty="0">
                        <a:solidFill>
                          <a:schemeClr val="dk1"/>
                        </a:solidFill>
                        <a:effectLst/>
                        <a:latin typeface="+mn-lt"/>
                        <a:ea typeface="+mn-ea"/>
                        <a:cs typeface="+mn-cs"/>
                      </a:endParaRPr>
                    </a:p>
                    <a:p>
                      <a:pPr marL="285750" lvl="0" indent="-285750">
                        <a:buFont typeface="Arial" panose="020B0604020202020204" pitchFamily="34" charset="0"/>
                        <a:buChar char="•"/>
                      </a:pPr>
                      <a:r>
                        <a:rPr lang="en-US" sz="1900" kern="1200" dirty="0">
                          <a:solidFill>
                            <a:schemeClr val="dk1"/>
                          </a:solidFill>
                          <a:effectLst/>
                          <a:latin typeface="+mn-lt"/>
                          <a:ea typeface="+mn-ea"/>
                          <a:cs typeface="+mn-cs"/>
                        </a:rPr>
                        <a:t>Publishing opinions &amp; explanations of PFM issues in newsletter and press releases (Croatia) and on the State Duma website (Russian Federation)</a:t>
                      </a:r>
                    </a:p>
                    <a:p>
                      <a:pPr marL="0" lvl="0" indent="0">
                        <a:buFont typeface="Arial" panose="020B0604020202020204" pitchFamily="34" charset="0"/>
                        <a:buNone/>
                      </a:pPr>
                      <a:endParaRPr lang="en-US" sz="1900" kern="1200" dirty="0">
                        <a:solidFill>
                          <a:schemeClr val="dk1"/>
                        </a:solidFill>
                        <a:effectLst/>
                        <a:latin typeface="+mn-lt"/>
                        <a:ea typeface="+mn-ea"/>
                        <a:cs typeface="+mn-cs"/>
                      </a:endParaRPr>
                    </a:p>
                    <a:p>
                      <a:pPr marL="285750" lvl="0" indent="-285750">
                        <a:buFont typeface="Arial" panose="020B0604020202020204" pitchFamily="34" charset="0"/>
                        <a:buChar char="•"/>
                      </a:pPr>
                      <a:r>
                        <a:rPr lang="en-US" sz="1900" kern="1200" dirty="0">
                          <a:solidFill>
                            <a:schemeClr val="dk1"/>
                          </a:solidFill>
                          <a:effectLst/>
                          <a:latin typeface="+mn-lt"/>
                          <a:ea typeface="+mn-ea"/>
                          <a:cs typeface="+mn-cs"/>
                        </a:rPr>
                        <a:t>Developing an online tool for geo-visualization which depicts budget data for cities &amp; municipalities, and which can be used to create various budget scenarios &amp; solutions (Croatia)</a:t>
                      </a:r>
                    </a:p>
                    <a:p>
                      <a:pPr marL="0" lvl="0" indent="0">
                        <a:buFont typeface="Arial" panose="020B0604020202020204" pitchFamily="34" charset="0"/>
                        <a:buNone/>
                      </a:pPr>
                      <a:endParaRPr lang="en-US" sz="1900" kern="1200" dirty="0">
                        <a:solidFill>
                          <a:schemeClr val="dk1"/>
                        </a:solidFill>
                        <a:effectLst/>
                        <a:latin typeface="+mn-lt"/>
                        <a:ea typeface="+mn-ea"/>
                        <a:cs typeface="+mn-cs"/>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900" kern="1200" dirty="0">
                          <a:solidFill>
                            <a:schemeClr val="dk1"/>
                          </a:solidFill>
                          <a:effectLst/>
                          <a:latin typeface="+mn-lt"/>
                          <a:ea typeface="+mn-ea"/>
                          <a:cs typeface="+mn-cs"/>
                        </a:rPr>
                        <a:t>Participating in working groups and advisory boards on fiscal issues (Belarus, Russian Federation)</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sz="1900" kern="1200" dirty="0">
                        <a:solidFill>
                          <a:schemeClr val="dk1"/>
                        </a:solidFill>
                        <a:effectLst/>
                        <a:latin typeface="+mn-lt"/>
                        <a:ea typeface="+mn-ea"/>
                        <a:cs typeface="+mn-cs"/>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900" kern="1200" dirty="0">
                          <a:solidFill>
                            <a:schemeClr val="dk1"/>
                          </a:solidFill>
                          <a:effectLst/>
                          <a:latin typeface="+mn-lt"/>
                          <a:ea typeface="+mn-ea"/>
                          <a:cs typeface="+mn-cs"/>
                        </a:rPr>
                        <a:t>Participating in the national biennial Open Budget Survey conducted by the International Budget Partnership (Croatia, Kyrgyz Republic, Russian Federation, Serbia)</a:t>
                      </a:r>
                    </a:p>
                  </a:txBody>
                  <a:tcPr>
                    <a:solidFill>
                      <a:schemeClr val="accent1">
                        <a:lumMod val="20000"/>
                        <a:lumOff val="80000"/>
                      </a:schemeClr>
                    </a:solidFill>
                  </a:tcPr>
                </a:tc>
                <a:extLst>
                  <a:ext uri="{0D108BD9-81ED-4DB2-BD59-A6C34878D82A}">
                    <a16:rowId xmlns:a16="http://schemas.microsoft.com/office/drawing/2014/main" val="1034107819"/>
                  </a:ext>
                </a:extLst>
              </a:tr>
            </a:tbl>
          </a:graphicData>
        </a:graphic>
      </p:graphicFrame>
    </p:spTree>
    <p:extLst>
      <p:ext uri="{BB962C8B-B14F-4D97-AF65-F5344CB8AC3E}">
        <p14:creationId xmlns:p14="http://schemas.microsoft.com/office/powerpoint/2010/main" val="93258708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2669ADFF-FF59-4A25-8212-84D689CB8586}"/>
              </a:ext>
            </a:extLst>
          </p:cNvPr>
          <p:cNvSpPr>
            <a:spLocks noGrp="1"/>
          </p:cNvSpPr>
          <p:nvPr>
            <p:ph idx="1"/>
          </p:nvPr>
        </p:nvSpPr>
        <p:spPr>
          <a:xfrm>
            <a:off x="984249" y="1828800"/>
            <a:ext cx="8681300" cy="2600827"/>
          </a:xfrm>
          <a:solidFill>
            <a:schemeClr val="bg1">
              <a:lumMod val="95000"/>
            </a:schemeClr>
          </a:solidFill>
          <a:ln>
            <a:solidFill>
              <a:srgbClr val="002060"/>
            </a:solidFill>
          </a:ln>
        </p:spPr>
        <p:txBody>
          <a:bodyPr/>
          <a:lstStyle/>
          <a:p>
            <a:pPr lvl="0">
              <a:spcBef>
                <a:spcPts val="0"/>
              </a:spcBef>
              <a:buFont typeface="Arial" panose="020B0604020202020204" pitchFamily="34" charset="0"/>
              <a:buChar char="•"/>
            </a:pPr>
            <a:r>
              <a:rPr lang="en-US" sz="2100" dirty="0">
                <a:solidFill>
                  <a:srgbClr val="000000"/>
                </a:solidFill>
                <a:latin typeface="Arial" panose="020B0604020202020204" pitchFamily="34" charset="0"/>
                <a:cs typeface="Arial" panose="020B0604020202020204" pitchFamily="34" charset="0"/>
              </a:rPr>
              <a:t>Although none of the public entities in the surveyed countries systematically organize trainings, there have been efforts by  development partners in the Kyrgyz Republic &amp; Uzbekistan towards this end </a:t>
            </a:r>
          </a:p>
          <a:p>
            <a:pPr marL="0" lvl="0" indent="0">
              <a:spcBef>
                <a:spcPts val="0"/>
              </a:spcBef>
              <a:buNone/>
            </a:pPr>
            <a:endParaRPr lang="en-US" sz="2100" dirty="0">
              <a:solidFill>
                <a:srgbClr val="000000"/>
              </a:solidFill>
              <a:latin typeface="Arial" panose="020B0604020202020204" pitchFamily="34" charset="0"/>
              <a:cs typeface="Arial" panose="020B0604020202020204" pitchFamily="34" charset="0"/>
            </a:endParaRPr>
          </a:p>
          <a:p>
            <a:pPr lvl="0">
              <a:spcBef>
                <a:spcPts val="0"/>
              </a:spcBef>
              <a:buFont typeface="Arial" panose="020B0604020202020204" pitchFamily="34" charset="0"/>
              <a:buChar char="•"/>
            </a:pPr>
            <a:r>
              <a:rPr lang="en-US" sz="2100" dirty="0">
                <a:solidFill>
                  <a:srgbClr val="000000"/>
                </a:solidFill>
                <a:latin typeface="Arial" panose="020B0604020202020204" pitchFamily="34" charset="0"/>
                <a:cs typeface="Arial" panose="020B0604020202020204" pitchFamily="34" charset="0"/>
              </a:rPr>
              <a:t>Only one of the countries surveyed envisions organizing trainings for media &amp; journalists (Uzbekistan)</a:t>
            </a:r>
          </a:p>
          <a:p>
            <a:pPr marL="0" lvl="0" indent="0">
              <a:spcBef>
                <a:spcPts val="0"/>
              </a:spcBef>
              <a:buNone/>
            </a:pPr>
            <a:endParaRPr lang="en-US" sz="2100" dirty="0">
              <a:solidFill>
                <a:srgbClr val="000000"/>
              </a:solidFill>
              <a:latin typeface="Arial" panose="020B0604020202020204" pitchFamily="34" charset="0"/>
              <a:cs typeface="Arial" panose="020B0604020202020204" pitchFamily="34" charset="0"/>
            </a:endParaRPr>
          </a:p>
          <a:p>
            <a:pPr lvl="0">
              <a:spcBef>
                <a:spcPts val="0"/>
              </a:spcBef>
              <a:buFont typeface="Arial" panose="020B0604020202020204" pitchFamily="34" charset="0"/>
              <a:buChar char="•"/>
            </a:pPr>
            <a:endParaRPr lang="en-GB" sz="2100" b="1" dirty="0">
              <a:solidFill>
                <a:srgbClr val="000000"/>
              </a:solidFill>
            </a:endParaRPr>
          </a:p>
          <a:p>
            <a:pPr lvl="0" algn="just">
              <a:spcBef>
                <a:spcPts val="0"/>
              </a:spcBef>
            </a:pPr>
            <a:endParaRPr lang="en-US" sz="1800" dirty="0">
              <a:solidFill>
                <a:srgbClr val="000000"/>
              </a:solidFill>
            </a:endParaRPr>
          </a:p>
          <a:p>
            <a:pPr marL="0" lvl="0" indent="0" algn="just">
              <a:spcBef>
                <a:spcPts val="0"/>
              </a:spcBef>
              <a:buNone/>
            </a:pPr>
            <a:endParaRPr lang="en-US" sz="1800" dirty="0">
              <a:solidFill>
                <a:srgbClr val="000000"/>
              </a:solidFill>
            </a:endParaRPr>
          </a:p>
        </p:txBody>
      </p:sp>
      <p:pic>
        <p:nvPicPr>
          <p:cNvPr id="15363" name="Рисунок 11" descr="pempal-logo.jpg"/>
          <p:cNvPicPr>
            <a:picLocks noChangeAspect="1"/>
          </p:cNvPicPr>
          <p:nvPr/>
        </p:nvPicPr>
        <p:blipFill>
          <a:blip r:embed="rId3"/>
          <a:srcRect/>
          <a:stretch>
            <a:fillRect/>
          </a:stretch>
        </p:blipFill>
        <p:spPr bwMode="auto">
          <a:xfrm>
            <a:off x="0" y="0"/>
            <a:ext cx="763588" cy="6858000"/>
          </a:xfrm>
          <a:prstGeom prst="rect">
            <a:avLst/>
          </a:prstGeom>
          <a:noFill/>
          <a:ln w="9525">
            <a:noFill/>
            <a:miter lim="800000"/>
            <a:headEnd/>
            <a:tailEnd/>
          </a:ln>
        </p:spPr>
      </p:pic>
      <p:pic>
        <p:nvPicPr>
          <p:cNvPr id="15364" name="Рисунок 15" descr="pempal-logo-top.gif"/>
          <p:cNvPicPr>
            <a:picLocks noChangeAspect="1"/>
          </p:cNvPicPr>
          <p:nvPr/>
        </p:nvPicPr>
        <p:blipFill>
          <a:blip r:embed="rId4"/>
          <a:srcRect/>
          <a:stretch>
            <a:fillRect/>
          </a:stretch>
        </p:blipFill>
        <p:spPr bwMode="auto">
          <a:xfrm>
            <a:off x="3428999" y="79077"/>
            <a:ext cx="3962401" cy="350195"/>
          </a:xfrm>
          <a:prstGeom prst="rect">
            <a:avLst/>
          </a:prstGeom>
          <a:noFill/>
          <a:ln w="9525">
            <a:noFill/>
            <a:miter lim="800000"/>
            <a:headEnd/>
            <a:tailEnd/>
          </a:ln>
        </p:spPr>
      </p:pic>
      <p:sp>
        <p:nvSpPr>
          <p:cNvPr id="7" name="Title 3">
            <a:extLst>
              <a:ext uri="{FF2B5EF4-FFF2-40B4-BE49-F238E27FC236}">
                <a16:creationId xmlns:a16="http://schemas.microsoft.com/office/drawing/2014/main" id="{6596CD26-2582-4B1D-B5C3-147765695CC8}"/>
              </a:ext>
            </a:extLst>
          </p:cNvPr>
          <p:cNvSpPr txBox="1">
            <a:spLocks/>
          </p:cNvSpPr>
          <p:nvPr/>
        </p:nvSpPr>
        <p:spPr bwMode="auto">
          <a:xfrm>
            <a:off x="959219" y="697163"/>
            <a:ext cx="8901960" cy="838345"/>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algn="l"/>
            <a:r>
              <a:rPr lang="en-US" sz="2400" b="1" dirty="0"/>
              <a:t>Trainings on Budget Related Issues for NGOs, Journalists &amp; Media</a:t>
            </a:r>
          </a:p>
        </p:txBody>
      </p:sp>
    </p:spTree>
    <p:extLst>
      <p:ext uri="{BB962C8B-B14F-4D97-AF65-F5344CB8AC3E}">
        <p14:creationId xmlns:p14="http://schemas.microsoft.com/office/powerpoint/2010/main" val="13478691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3D1A85E2-1AEE-4F6C-AA5F-7D0DE380D7EF}"/>
              </a:ext>
            </a:extLst>
          </p:cNvPr>
          <p:cNvSpPr>
            <a:spLocks noGrp="1"/>
          </p:cNvSpPr>
          <p:nvPr>
            <p:ph type="title"/>
          </p:nvPr>
        </p:nvSpPr>
        <p:spPr>
          <a:xfrm>
            <a:off x="3342861" y="609600"/>
            <a:ext cx="3552825" cy="533400"/>
          </a:xfrm>
        </p:spPr>
        <p:txBody>
          <a:bodyPr/>
          <a:lstStyle/>
          <a:p>
            <a:r>
              <a:rPr lang="en-US" sz="2500" b="1" dirty="0"/>
              <a:t>Outline </a:t>
            </a:r>
          </a:p>
        </p:txBody>
      </p:sp>
      <p:pic>
        <p:nvPicPr>
          <p:cNvPr id="15363" name="Рисунок 11" descr="pempal-logo.jpg"/>
          <p:cNvPicPr>
            <a:picLocks noChangeAspect="1"/>
          </p:cNvPicPr>
          <p:nvPr/>
        </p:nvPicPr>
        <p:blipFill>
          <a:blip r:embed="rId3"/>
          <a:srcRect/>
          <a:stretch>
            <a:fillRect/>
          </a:stretch>
        </p:blipFill>
        <p:spPr bwMode="auto">
          <a:xfrm>
            <a:off x="0" y="0"/>
            <a:ext cx="763588" cy="6858000"/>
          </a:xfrm>
          <a:prstGeom prst="rect">
            <a:avLst/>
          </a:prstGeom>
          <a:noFill/>
          <a:ln w="9525">
            <a:noFill/>
            <a:miter lim="800000"/>
            <a:headEnd/>
            <a:tailEnd/>
          </a:ln>
        </p:spPr>
      </p:pic>
      <p:pic>
        <p:nvPicPr>
          <p:cNvPr id="15364" name="Рисунок 15" descr="pempal-logo-top.gif"/>
          <p:cNvPicPr>
            <a:picLocks noChangeAspect="1"/>
          </p:cNvPicPr>
          <p:nvPr/>
        </p:nvPicPr>
        <p:blipFill>
          <a:blip r:embed="rId4"/>
          <a:srcRect/>
          <a:stretch>
            <a:fillRect/>
          </a:stretch>
        </p:blipFill>
        <p:spPr bwMode="auto">
          <a:xfrm>
            <a:off x="3886200" y="246245"/>
            <a:ext cx="2209801" cy="195302"/>
          </a:xfrm>
          <a:prstGeom prst="rect">
            <a:avLst/>
          </a:prstGeom>
          <a:noFill/>
          <a:ln w="9525">
            <a:noFill/>
            <a:miter lim="800000"/>
            <a:headEnd/>
            <a:tailEnd/>
          </a:ln>
        </p:spPr>
      </p:pic>
      <p:sp>
        <p:nvSpPr>
          <p:cNvPr id="7" name="Rectangle 6">
            <a:extLst>
              <a:ext uri="{FF2B5EF4-FFF2-40B4-BE49-F238E27FC236}">
                <a16:creationId xmlns:a16="http://schemas.microsoft.com/office/drawing/2014/main" id="{746ED724-05E8-403A-B58D-AFA375CCD155}"/>
              </a:ext>
            </a:extLst>
          </p:cNvPr>
          <p:cNvSpPr/>
          <p:nvPr/>
        </p:nvSpPr>
        <p:spPr>
          <a:xfrm>
            <a:off x="1092200" y="1340870"/>
            <a:ext cx="8204200" cy="792730"/>
          </a:xfrm>
          <a:prstGeom prst="rect">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defTabSz="685800" fontAlgn="auto">
              <a:spcBef>
                <a:spcPts val="0"/>
              </a:spcBef>
              <a:spcAft>
                <a:spcPts val="0"/>
              </a:spcAft>
            </a:pPr>
            <a:r>
              <a:rPr lang="en-US" sz="2100" kern="0" dirty="0">
                <a:solidFill>
                  <a:sysClr val="windowText" lastClr="000000"/>
                </a:solidFill>
              </a:rPr>
              <a:t>1. Overview of International Frameworks on Public Participation in the Budget Cycle </a:t>
            </a:r>
            <a:endParaRPr lang="en-US" sz="2100" b="0" kern="0" dirty="0">
              <a:solidFill>
                <a:sysClr val="windowText" lastClr="000000"/>
              </a:solidFill>
              <a:highlight>
                <a:srgbClr val="FF0000"/>
              </a:highlight>
            </a:endParaRPr>
          </a:p>
        </p:txBody>
      </p:sp>
      <p:sp>
        <p:nvSpPr>
          <p:cNvPr id="8" name="Rectangle 7">
            <a:extLst>
              <a:ext uri="{FF2B5EF4-FFF2-40B4-BE49-F238E27FC236}">
                <a16:creationId xmlns:a16="http://schemas.microsoft.com/office/drawing/2014/main" id="{09D667C4-D48A-4B1B-9AFF-F515BA815A5F}"/>
              </a:ext>
            </a:extLst>
          </p:cNvPr>
          <p:cNvSpPr/>
          <p:nvPr/>
        </p:nvSpPr>
        <p:spPr>
          <a:xfrm>
            <a:off x="1092200" y="2457301"/>
            <a:ext cx="8204200" cy="600739"/>
          </a:xfrm>
          <a:prstGeom prst="rect">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defTabSz="685800" fontAlgn="auto">
              <a:spcBef>
                <a:spcPts val="0"/>
              </a:spcBef>
              <a:spcAft>
                <a:spcPts val="0"/>
              </a:spcAft>
            </a:pPr>
            <a:r>
              <a:rPr lang="en-US" sz="2000" b="0" kern="0" dirty="0">
                <a:solidFill>
                  <a:sysClr val="windowText" lastClr="000000"/>
                </a:solidFill>
              </a:rPr>
              <a:t>2. 2017 PEMPAL Survey: </a:t>
            </a:r>
            <a:r>
              <a:rPr lang="en-US" sz="2000" kern="0" dirty="0">
                <a:solidFill>
                  <a:sysClr val="windowText" lastClr="000000"/>
                </a:solidFill>
              </a:rPr>
              <a:t>The </a:t>
            </a:r>
            <a:r>
              <a:rPr lang="en-US" sz="2000" i="1" kern="0" dirty="0">
                <a:solidFill>
                  <a:sysClr val="windowText" lastClr="000000"/>
                </a:solidFill>
              </a:rPr>
              <a:t>Supply </a:t>
            </a:r>
            <a:r>
              <a:rPr lang="en-US" sz="2000" kern="0" dirty="0">
                <a:solidFill>
                  <a:sysClr val="windowText" lastClr="000000"/>
                </a:solidFill>
              </a:rPr>
              <a:t>Side of Public Participation </a:t>
            </a:r>
            <a:endParaRPr lang="en-US" sz="2000" b="0" kern="0" dirty="0">
              <a:solidFill>
                <a:sysClr val="windowText" lastClr="000000"/>
              </a:solidFill>
            </a:endParaRPr>
          </a:p>
        </p:txBody>
      </p:sp>
      <p:sp>
        <p:nvSpPr>
          <p:cNvPr id="9" name="Rectangle 8">
            <a:extLst>
              <a:ext uri="{FF2B5EF4-FFF2-40B4-BE49-F238E27FC236}">
                <a16:creationId xmlns:a16="http://schemas.microsoft.com/office/drawing/2014/main" id="{1EED5992-AE1A-4B69-BEC1-CB73B0B1CF04}"/>
              </a:ext>
            </a:extLst>
          </p:cNvPr>
          <p:cNvSpPr/>
          <p:nvPr/>
        </p:nvSpPr>
        <p:spPr>
          <a:xfrm>
            <a:off x="1092200" y="3429000"/>
            <a:ext cx="8204200" cy="600739"/>
          </a:xfrm>
          <a:prstGeom prst="rect">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42900" indent="-342900" defTabSz="685800" fontAlgn="auto">
              <a:spcBef>
                <a:spcPts val="0"/>
              </a:spcBef>
              <a:spcAft>
                <a:spcPts val="0"/>
              </a:spcAft>
            </a:pPr>
            <a:r>
              <a:rPr lang="en-US" sz="2000" kern="0" dirty="0">
                <a:solidFill>
                  <a:sysClr val="windowText" lastClr="000000"/>
                </a:solidFill>
              </a:rPr>
              <a:t>3. 2017 PEMPAL Survey: The </a:t>
            </a:r>
            <a:r>
              <a:rPr lang="en-US" sz="2000" i="1" kern="0" dirty="0">
                <a:solidFill>
                  <a:sysClr val="windowText" lastClr="000000"/>
                </a:solidFill>
              </a:rPr>
              <a:t>Demand </a:t>
            </a:r>
            <a:r>
              <a:rPr lang="en-US" sz="2000" kern="0" dirty="0">
                <a:solidFill>
                  <a:sysClr val="windowText" lastClr="000000"/>
                </a:solidFill>
              </a:rPr>
              <a:t>Side of Public Participation </a:t>
            </a:r>
            <a:endParaRPr lang="en-US" sz="2000" b="0" kern="0" dirty="0">
              <a:solidFill>
                <a:sysClr val="windowText" lastClr="000000"/>
              </a:solidFill>
            </a:endParaRPr>
          </a:p>
        </p:txBody>
      </p:sp>
      <p:sp>
        <p:nvSpPr>
          <p:cNvPr id="10" name="Rectangle 9">
            <a:extLst>
              <a:ext uri="{FF2B5EF4-FFF2-40B4-BE49-F238E27FC236}">
                <a16:creationId xmlns:a16="http://schemas.microsoft.com/office/drawing/2014/main" id="{1A069A3A-649E-4E9C-B81B-885F0A693E2C}"/>
              </a:ext>
            </a:extLst>
          </p:cNvPr>
          <p:cNvSpPr/>
          <p:nvPr/>
        </p:nvSpPr>
        <p:spPr>
          <a:xfrm>
            <a:off x="1095513" y="4400699"/>
            <a:ext cx="8204200" cy="600739"/>
          </a:xfrm>
          <a:prstGeom prst="rect">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42900" indent="-342900" defTabSz="685800" fontAlgn="auto">
              <a:spcBef>
                <a:spcPts val="0"/>
              </a:spcBef>
              <a:spcAft>
                <a:spcPts val="0"/>
              </a:spcAft>
            </a:pPr>
            <a:r>
              <a:rPr lang="en-US" sz="2000" kern="0" dirty="0">
                <a:solidFill>
                  <a:sysClr val="windowText" lastClr="000000"/>
                </a:solidFill>
              </a:rPr>
              <a:t>4. Recommendations</a:t>
            </a:r>
            <a:endParaRPr lang="en-US" sz="2000" b="0" kern="0" dirty="0">
              <a:solidFill>
                <a:sysClr val="windowText" lastClr="000000"/>
              </a:solidFill>
            </a:endParaRPr>
          </a:p>
        </p:txBody>
      </p:sp>
    </p:spTree>
    <p:extLst>
      <p:ext uri="{BB962C8B-B14F-4D97-AF65-F5344CB8AC3E}">
        <p14:creationId xmlns:p14="http://schemas.microsoft.com/office/powerpoint/2010/main" val="356747011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2669ADFF-FF59-4A25-8212-84D689CB8586}"/>
              </a:ext>
            </a:extLst>
          </p:cNvPr>
          <p:cNvSpPr>
            <a:spLocks noGrp="1"/>
          </p:cNvSpPr>
          <p:nvPr>
            <p:ph idx="1"/>
          </p:nvPr>
        </p:nvSpPr>
        <p:spPr>
          <a:xfrm>
            <a:off x="914400" y="1324206"/>
            <a:ext cx="8681300" cy="4209588"/>
          </a:xfrm>
        </p:spPr>
        <p:txBody>
          <a:bodyPr/>
          <a:lstStyle/>
          <a:p>
            <a:pPr marL="0" lvl="0" indent="0" algn="just">
              <a:spcBef>
                <a:spcPts val="0"/>
              </a:spcBef>
              <a:buNone/>
            </a:pPr>
            <a:endParaRPr lang="en-US" sz="2100" b="1" dirty="0">
              <a:solidFill>
                <a:srgbClr val="000000"/>
              </a:solidFill>
            </a:endParaRPr>
          </a:p>
          <a:p>
            <a:pPr marL="0" lvl="0" indent="0" algn="just">
              <a:spcBef>
                <a:spcPts val="0"/>
              </a:spcBef>
              <a:buNone/>
            </a:pPr>
            <a:endParaRPr lang="en-GB" sz="2100" b="1" dirty="0">
              <a:solidFill>
                <a:srgbClr val="000000"/>
              </a:solidFill>
            </a:endParaRPr>
          </a:p>
          <a:p>
            <a:pPr lvl="0" algn="just">
              <a:spcBef>
                <a:spcPts val="0"/>
              </a:spcBef>
            </a:pPr>
            <a:endParaRPr lang="en-US" sz="1800" dirty="0">
              <a:solidFill>
                <a:srgbClr val="000000"/>
              </a:solidFill>
            </a:endParaRPr>
          </a:p>
          <a:p>
            <a:pPr lvl="0" algn="just">
              <a:spcBef>
                <a:spcPts val="0"/>
              </a:spcBef>
            </a:pPr>
            <a:endParaRPr lang="en-US" sz="1800" dirty="0">
              <a:solidFill>
                <a:srgbClr val="000000"/>
              </a:solidFill>
            </a:endParaRPr>
          </a:p>
          <a:p>
            <a:pPr lvl="0" algn="just">
              <a:spcBef>
                <a:spcPts val="0"/>
              </a:spcBef>
            </a:pPr>
            <a:endParaRPr lang="en-US" sz="1800" dirty="0"/>
          </a:p>
        </p:txBody>
      </p:sp>
      <p:pic>
        <p:nvPicPr>
          <p:cNvPr id="15364" name="Рисунок 15" descr="pempal-logo-top.gif"/>
          <p:cNvPicPr>
            <a:picLocks noChangeAspect="1"/>
          </p:cNvPicPr>
          <p:nvPr/>
        </p:nvPicPr>
        <p:blipFill>
          <a:blip r:embed="rId3"/>
          <a:srcRect/>
          <a:stretch>
            <a:fillRect/>
          </a:stretch>
        </p:blipFill>
        <p:spPr bwMode="auto">
          <a:xfrm>
            <a:off x="3428999" y="79077"/>
            <a:ext cx="2863513" cy="253076"/>
          </a:xfrm>
          <a:prstGeom prst="rect">
            <a:avLst/>
          </a:prstGeom>
          <a:noFill/>
          <a:ln w="9525">
            <a:noFill/>
            <a:miter lim="800000"/>
            <a:headEnd/>
            <a:tailEnd/>
          </a:ln>
        </p:spPr>
      </p:pic>
      <p:graphicFrame>
        <p:nvGraphicFramePr>
          <p:cNvPr id="5" name="Table 4">
            <a:extLst>
              <a:ext uri="{FF2B5EF4-FFF2-40B4-BE49-F238E27FC236}">
                <a16:creationId xmlns:a16="http://schemas.microsoft.com/office/drawing/2014/main" id="{C87C8ED0-01E0-4661-A495-BA6736295CFB}"/>
              </a:ext>
            </a:extLst>
          </p:cNvPr>
          <p:cNvGraphicFramePr>
            <a:graphicFrameLocks noGrp="1"/>
          </p:cNvGraphicFramePr>
          <p:nvPr>
            <p:extLst>
              <p:ext uri="{D42A27DB-BD31-4B8C-83A1-F6EECF244321}">
                <p14:modId xmlns:p14="http://schemas.microsoft.com/office/powerpoint/2010/main" val="2844297093"/>
              </p:ext>
            </p:extLst>
          </p:nvPr>
        </p:nvGraphicFramePr>
        <p:xfrm>
          <a:off x="152400" y="457200"/>
          <a:ext cx="9595701" cy="6209904"/>
        </p:xfrm>
        <a:graphic>
          <a:graphicData uri="http://schemas.openxmlformats.org/drawingml/2006/table">
            <a:tbl>
              <a:tblPr firstRow="1" bandRow="1">
                <a:tableStyleId>{5C22544A-7EE6-4342-B048-85BDC9FD1C3A}</a:tableStyleId>
              </a:tblPr>
              <a:tblGrid>
                <a:gridCol w="1199463">
                  <a:extLst>
                    <a:ext uri="{9D8B030D-6E8A-4147-A177-3AD203B41FA5}">
                      <a16:colId xmlns:a16="http://schemas.microsoft.com/office/drawing/2014/main" val="1165612406"/>
                    </a:ext>
                  </a:extLst>
                </a:gridCol>
                <a:gridCol w="8396238">
                  <a:extLst>
                    <a:ext uri="{9D8B030D-6E8A-4147-A177-3AD203B41FA5}">
                      <a16:colId xmlns:a16="http://schemas.microsoft.com/office/drawing/2014/main" val="2102325944"/>
                    </a:ext>
                  </a:extLst>
                </a:gridCol>
              </a:tblGrid>
              <a:tr h="696288">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b="1" dirty="0">
                          <a:solidFill>
                            <a:schemeClr val="bg1"/>
                          </a:solidFill>
                        </a:rPr>
                        <a:t>Does the </a:t>
                      </a:r>
                      <a:r>
                        <a:rPr lang="en-US" sz="2000" b="1" dirty="0" err="1">
                          <a:solidFill>
                            <a:schemeClr val="bg1"/>
                          </a:solidFill>
                        </a:rPr>
                        <a:t>MoF</a:t>
                      </a:r>
                      <a:r>
                        <a:rPr lang="en-US" sz="2000" b="1" dirty="0">
                          <a:solidFill>
                            <a:schemeClr val="bg1"/>
                          </a:solidFill>
                        </a:rPr>
                        <a:t> or other public organization conduct trainings on budget related issues for NGOs, journalists &amp;  media? </a:t>
                      </a:r>
                    </a:p>
                  </a:txBody>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700" b="1" dirty="0">
                        <a:solidFill>
                          <a:schemeClr val="tx1"/>
                        </a:solidFill>
                      </a:endParaRPr>
                    </a:p>
                  </a:txBody>
                  <a:tcPr/>
                </a:tc>
                <a:extLst>
                  <a:ext uri="{0D108BD9-81ED-4DB2-BD59-A6C34878D82A}">
                    <a16:rowId xmlns:a16="http://schemas.microsoft.com/office/drawing/2014/main" val="2906384808"/>
                  </a:ext>
                </a:extLst>
              </a:tr>
              <a:tr h="60546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700" b="1" dirty="0">
                          <a:solidFill>
                            <a:schemeClr val="tx1"/>
                          </a:solidFill>
                        </a:rPr>
                        <a:t>Belarus</a:t>
                      </a:r>
                    </a:p>
                  </a:txBody>
                  <a:tcPr>
                    <a:solidFill>
                      <a:schemeClr val="accent1">
                        <a:lumMod val="20000"/>
                        <a:lumOff val="80000"/>
                      </a:schemeClr>
                    </a:solidFill>
                  </a:tcPr>
                </a:tc>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700" kern="1200" dirty="0">
                          <a:solidFill>
                            <a:schemeClr val="dk1"/>
                          </a:solidFill>
                          <a:effectLst/>
                          <a:latin typeface="+mn-lt"/>
                          <a:ea typeface="+mn-ea"/>
                          <a:cs typeface="+mn-cs"/>
                        </a:rPr>
                        <a:t>The Minister of Finance, as well as deputies &amp; heads of relevant units usually address the public, journalists &amp; representatives of mass media.</a:t>
                      </a:r>
                    </a:p>
                  </a:txBody>
                  <a:tcPr>
                    <a:solidFill>
                      <a:schemeClr val="accent1">
                        <a:lumMod val="20000"/>
                        <a:lumOff val="80000"/>
                      </a:schemeClr>
                    </a:solidFill>
                  </a:tcPr>
                </a:tc>
                <a:extLst>
                  <a:ext uri="{0D108BD9-81ED-4DB2-BD59-A6C34878D82A}">
                    <a16:rowId xmlns:a16="http://schemas.microsoft.com/office/drawing/2014/main" val="1034107819"/>
                  </a:ext>
                </a:extLst>
              </a:tr>
              <a:tr h="112011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700" b="1" dirty="0">
                          <a:solidFill>
                            <a:schemeClr val="tx1"/>
                          </a:solidFill>
                        </a:rPr>
                        <a:t>Croatia</a:t>
                      </a:r>
                    </a:p>
                  </a:txBody>
                  <a:tcPr>
                    <a:solidFill>
                      <a:schemeClr val="accent1">
                        <a:lumMod val="20000"/>
                        <a:lumOff val="80000"/>
                      </a:schemeClr>
                    </a:solidFill>
                  </a:tcPr>
                </a:tc>
                <a:tc>
                  <a:txBody>
                    <a:bodyPr/>
                    <a:lstStyle/>
                    <a:p>
                      <a:pPr marL="285750" lvl="0" indent="-285750">
                        <a:buFont typeface="Arial" panose="020B0604020202020204" pitchFamily="34" charset="0"/>
                        <a:buChar char="•"/>
                      </a:pPr>
                      <a:r>
                        <a:rPr lang="en-US" sz="1700" kern="1200" dirty="0">
                          <a:solidFill>
                            <a:schemeClr val="dk1"/>
                          </a:solidFill>
                          <a:effectLst/>
                          <a:latin typeface="+mn-lt"/>
                          <a:ea typeface="+mn-ea"/>
                          <a:cs typeface="+mn-cs"/>
                        </a:rPr>
                        <a:t>The </a:t>
                      </a:r>
                      <a:r>
                        <a:rPr lang="en-US" sz="1700" kern="1200" dirty="0" err="1">
                          <a:solidFill>
                            <a:schemeClr val="dk1"/>
                          </a:solidFill>
                          <a:effectLst/>
                          <a:latin typeface="+mn-lt"/>
                          <a:ea typeface="+mn-ea"/>
                          <a:cs typeface="+mn-cs"/>
                        </a:rPr>
                        <a:t>MoF</a:t>
                      </a:r>
                      <a:r>
                        <a:rPr lang="en-US" sz="1700" kern="1200" dirty="0">
                          <a:solidFill>
                            <a:schemeClr val="dk1"/>
                          </a:solidFill>
                          <a:effectLst/>
                          <a:latin typeface="+mn-lt"/>
                          <a:ea typeface="+mn-ea"/>
                          <a:cs typeface="+mn-cs"/>
                        </a:rPr>
                        <a:t> and other government entities do not conduct trainings for CSOs, journalists or media representatives. </a:t>
                      </a:r>
                    </a:p>
                    <a:p>
                      <a:pPr marL="285750" lvl="0" indent="-285750">
                        <a:buFont typeface="Arial" panose="020B0604020202020204" pitchFamily="34" charset="0"/>
                        <a:buChar char="•"/>
                      </a:pPr>
                      <a:r>
                        <a:rPr lang="en-US" sz="1700" kern="1200" dirty="0">
                          <a:solidFill>
                            <a:schemeClr val="dk1"/>
                          </a:solidFill>
                          <a:effectLst/>
                          <a:latin typeface="+mn-lt"/>
                          <a:ea typeface="+mn-ea"/>
                          <a:cs typeface="+mn-cs"/>
                        </a:rPr>
                        <a:t>However, </a:t>
                      </a:r>
                      <a:r>
                        <a:rPr lang="en-US" sz="1700" kern="1200" dirty="0" err="1">
                          <a:solidFill>
                            <a:schemeClr val="dk1"/>
                          </a:solidFill>
                          <a:effectLst/>
                          <a:latin typeface="+mn-lt"/>
                          <a:ea typeface="+mn-ea"/>
                          <a:cs typeface="+mn-cs"/>
                        </a:rPr>
                        <a:t>MoF</a:t>
                      </a:r>
                      <a:r>
                        <a:rPr lang="en-US" sz="1700" kern="1200" dirty="0">
                          <a:solidFill>
                            <a:schemeClr val="dk1"/>
                          </a:solidFill>
                          <a:effectLst/>
                          <a:latin typeface="+mn-lt"/>
                          <a:ea typeface="+mn-ea"/>
                          <a:cs typeface="+mn-cs"/>
                        </a:rPr>
                        <a:t> representatives participate in round tables and consultations organized by the academic community and CSOs.</a:t>
                      </a:r>
                    </a:p>
                  </a:txBody>
                  <a:tcPr>
                    <a:solidFill>
                      <a:schemeClr val="accent1">
                        <a:lumMod val="20000"/>
                        <a:lumOff val="80000"/>
                      </a:schemeClr>
                    </a:solidFill>
                  </a:tcPr>
                </a:tc>
                <a:extLst>
                  <a:ext uri="{0D108BD9-81ED-4DB2-BD59-A6C34878D82A}">
                    <a16:rowId xmlns:a16="http://schemas.microsoft.com/office/drawing/2014/main" val="1508005115"/>
                  </a:ext>
                </a:extLst>
              </a:tr>
              <a:tr h="112011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700" b="1" dirty="0">
                          <a:solidFill>
                            <a:schemeClr val="tx1"/>
                          </a:solidFill>
                        </a:rPr>
                        <a:t>Kyrgyz Republic</a:t>
                      </a:r>
                    </a:p>
                  </a:txBody>
                  <a:tcPr>
                    <a:solidFill>
                      <a:schemeClr val="accent1">
                        <a:lumMod val="20000"/>
                        <a:lumOff val="80000"/>
                      </a:schemeClr>
                    </a:solidFill>
                  </a:tcPr>
                </a:tc>
                <a:tc>
                  <a:txBody>
                    <a:bodyPr/>
                    <a:lstStyle/>
                    <a:p>
                      <a:pPr marL="285750" lvl="0" indent="-285750">
                        <a:buFont typeface="Arial" panose="020B0604020202020204" pitchFamily="34" charset="0"/>
                        <a:buChar char="•"/>
                      </a:pPr>
                      <a:r>
                        <a:rPr lang="en-US" sz="1700" kern="1200" dirty="0">
                          <a:solidFill>
                            <a:schemeClr val="dk1"/>
                          </a:solidFill>
                          <a:effectLst/>
                          <a:latin typeface="+mn-lt"/>
                          <a:ea typeface="+mn-ea"/>
                          <a:cs typeface="+mn-cs"/>
                        </a:rPr>
                        <a:t>Government entities do not organize systematic trainings on the budget for CSOs, journalists, and media representatives. </a:t>
                      </a:r>
                    </a:p>
                    <a:p>
                      <a:pPr marL="285750" lvl="0" indent="-285750">
                        <a:buFont typeface="Arial" panose="020B0604020202020204" pitchFamily="34" charset="0"/>
                        <a:buChar char="•"/>
                      </a:pPr>
                      <a:r>
                        <a:rPr lang="en-US" sz="1700" kern="1200" dirty="0">
                          <a:solidFill>
                            <a:schemeClr val="dk1"/>
                          </a:solidFill>
                          <a:effectLst/>
                          <a:latin typeface="+mn-lt"/>
                          <a:ea typeface="+mn-ea"/>
                          <a:cs typeface="+mn-cs"/>
                        </a:rPr>
                        <a:t>However, such trainings are delivered through projects financed by development partners &amp; </a:t>
                      </a:r>
                      <a:r>
                        <a:rPr lang="en-US" sz="1700" kern="1200" dirty="0" err="1">
                          <a:solidFill>
                            <a:schemeClr val="dk1"/>
                          </a:solidFill>
                          <a:effectLst/>
                          <a:latin typeface="+mn-lt"/>
                          <a:ea typeface="+mn-ea"/>
                          <a:cs typeface="+mn-cs"/>
                        </a:rPr>
                        <a:t>MoF</a:t>
                      </a:r>
                      <a:r>
                        <a:rPr lang="en-US" sz="1700" kern="1200" dirty="0">
                          <a:solidFill>
                            <a:schemeClr val="dk1"/>
                          </a:solidFill>
                          <a:effectLst/>
                          <a:latin typeface="+mn-lt"/>
                          <a:ea typeface="+mn-ea"/>
                          <a:cs typeface="+mn-cs"/>
                        </a:rPr>
                        <a:t> staff may be engaged as speakers</a:t>
                      </a:r>
                    </a:p>
                  </a:txBody>
                  <a:tcPr>
                    <a:solidFill>
                      <a:schemeClr val="accent1">
                        <a:lumMod val="20000"/>
                        <a:lumOff val="80000"/>
                      </a:schemeClr>
                    </a:solidFill>
                  </a:tcPr>
                </a:tc>
                <a:extLst>
                  <a:ext uri="{0D108BD9-81ED-4DB2-BD59-A6C34878D82A}">
                    <a16:rowId xmlns:a16="http://schemas.microsoft.com/office/drawing/2014/main" val="1209004374"/>
                  </a:ext>
                </a:extLst>
              </a:tr>
              <a:tr h="64730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700" b="1" dirty="0">
                          <a:solidFill>
                            <a:schemeClr val="tx1"/>
                          </a:solidFill>
                        </a:rPr>
                        <a:t>Russian Federation</a:t>
                      </a:r>
                    </a:p>
                  </a:txBody>
                  <a:tcPr>
                    <a:solidFill>
                      <a:schemeClr val="accent1">
                        <a:lumMod val="20000"/>
                        <a:lumOff val="80000"/>
                      </a:schemeClr>
                    </a:solidFill>
                  </a:tcPr>
                </a:tc>
                <a:tc>
                  <a:txBody>
                    <a:bodyPr/>
                    <a:lstStyle/>
                    <a:p>
                      <a:pPr marL="285750" lvl="0" indent="-285750">
                        <a:buFont typeface="Arial" panose="020B0604020202020204" pitchFamily="34" charset="0"/>
                        <a:buChar char="•"/>
                      </a:pPr>
                      <a:r>
                        <a:rPr lang="en-US" sz="1700" kern="1200" dirty="0">
                          <a:solidFill>
                            <a:schemeClr val="dk1"/>
                          </a:solidFill>
                          <a:effectLst/>
                          <a:latin typeface="+mn-lt"/>
                          <a:ea typeface="+mn-ea"/>
                          <a:cs typeface="+mn-cs"/>
                        </a:rPr>
                        <a:t>The </a:t>
                      </a:r>
                      <a:r>
                        <a:rPr lang="en-US" sz="1700" kern="1200" dirty="0" err="1">
                          <a:solidFill>
                            <a:schemeClr val="dk1"/>
                          </a:solidFill>
                          <a:effectLst/>
                          <a:latin typeface="+mn-lt"/>
                          <a:ea typeface="+mn-ea"/>
                          <a:cs typeface="+mn-cs"/>
                        </a:rPr>
                        <a:t>MoF</a:t>
                      </a:r>
                      <a:r>
                        <a:rPr lang="en-US" sz="1700" kern="1200" dirty="0">
                          <a:solidFill>
                            <a:schemeClr val="dk1"/>
                          </a:solidFill>
                          <a:effectLst/>
                          <a:latin typeface="+mn-lt"/>
                          <a:ea typeface="+mn-ea"/>
                          <a:cs typeface="+mn-cs"/>
                        </a:rPr>
                        <a:t> &amp; other government agencies do not provide systematic training related to budget issues for CSOs, journalists and media.</a:t>
                      </a:r>
                    </a:p>
                  </a:txBody>
                  <a:tcPr>
                    <a:solidFill>
                      <a:schemeClr val="accent1">
                        <a:lumMod val="20000"/>
                        <a:lumOff val="80000"/>
                      </a:schemeClr>
                    </a:solidFill>
                  </a:tcPr>
                </a:tc>
                <a:extLst>
                  <a:ext uri="{0D108BD9-81ED-4DB2-BD59-A6C34878D82A}">
                    <a16:rowId xmlns:a16="http://schemas.microsoft.com/office/drawing/2014/main" val="1310192205"/>
                  </a:ext>
                </a:extLst>
              </a:tr>
              <a:tr h="34814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700" b="1" dirty="0">
                          <a:solidFill>
                            <a:schemeClr val="tx1"/>
                          </a:solidFill>
                        </a:rPr>
                        <a:t>Serbia</a:t>
                      </a:r>
                    </a:p>
                  </a:txBody>
                  <a:tcPr>
                    <a:solidFill>
                      <a:schemeClr val="accent1">
                        <a:lumMod val="20000"/>
                        <a:lumOff val="80000"/>
                      </a:schemeClr>
                    </a:solidFill>
                  </a:tcPr>
                </a:tc>
                <a:tc>
                  <a:txBody>
                    <a:bodyPr/>
                    <a:lstStyle/>
                    <a:p>
                      <a:pPr marL="0" lvl="0" indent="0">
                        <a:buFont typeface="Arial" panose="020B0604020202020204" pitchFamily="34" charset="0"/>
                        <a:buNone/>
                      </a:pPr>
                      <a:r>
                        <a:rPr lang="en-US" sz="1700" kern="1200" dirty="0">
                          <a:solidFill>
                            <a:schemeClr val="dk1"/>
                          </a:solidFill>
                          <a:effectLst/>
                          <a:latin typeface="+mn-lt"/>
                          <a:ea typeface="+mn-ea"/>
                          <a:cs typeface="+mn-cs"/>
                        </a:rPr>
                        <a:t>-</a:t>
                      </a:r>
                    </a:p>
                  </a:txBody>
                  <a:tcPr>
                    <a:solidFill>
                      <a:schemeClr val="accent1">
                        <a:lumMod val="20000"/>
                        <a:lumOff val="80000"/>
                      </a:schemeClr>
                    </a:solidFill>
                  </a:tcPr>
                </a:tc>
                <a:extLst>
                  <a:ext uri="{0D108BD9-81ED-4DB2-BD59-A6C34878D82A}">
                    <a16:rowId xmlns:a16="http://schemas.microsoft.com/office/drawing/2014/main" val="588496095"/>
                  </a:ext>
                </a:extLst>
              </a:tr>
              <a:tr h="163476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700" b="1" dirty="0">
                          <a:solidFill>
                            <a:schemeClr val="tx1"/>
                          </a:solidFill>
                        </a:rPr>
                        <a:t>Uzbekistan</a:t>
                      </a:r>
                    </a:p>
                  </a:txBody>
                  <a:tcPr>
                    <a:solidFill>
                      <a:schemeClr val="accent1">
                        <a:lumMod val="20000"/>
                        <a:lumOff val="80000"/>
                      </a:schemeClr>
                    </a:solidFill>
                  </a:tcPr>
                </a:tc>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700" kern="1200" dirty="0">
                          <a:solidFill>
                            <a:schemeClr val="dk1"/>
                          </a:solidFill>
                          <a:effectLst/>
                          <a:latin typeface="+mn-lt"/>
                          <a:ea typeface="+mn-ea"/>
                          <a:cs typeface="+mn-cs"/>
                        </a:rPr>
                        <a:t>In 2014, the training center under the </a:t>
                      </a:r>
                      <a:r>
                        <a:rPr lang="en-US" sz="1700" kern="1200" dirty="0" err="1">
                          <a:solidFill>
                            <a:schemeClr val="dk1"/>
                          </a:solidFill>
                          <a:effectLst/>
                          <a:latin typeface="+mn-lt"/>
                          <a:ea typeface="+mn-ea"/>
                          <a:cs typeface="+mn-cs"/>
                        </a:rPr>
                        <a:t>MoF</a:t>
                      </a:r>
                      <a:r>
                        <a:rPr lang="en-US" sz="1700" kern="1200" dirty="0">
                          <a:solidFill>
                            <a:schemeClr val="dk1"/>
                          </a:solidFill>
                          <a:effectLst/>
                          <a:latin typeface="+mn-lt"/>
                          <a:ea typeface="+mn-ea"/>
                          <a:cs typeface="+mn-cs"/>
                        </a:rPr>
                        <a:t> organized a training workshop for representatives of mass media with the support of the UNDP Project on “Reform of the Budget System in Uzbekistan”. </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700" kern="1200" dirty="0">
                          <a:solidFill>
                            <a:schemeClr val="dk1"/>
                          </a:solidFill>
                          <a:effectLst/>
                          <a:latin typeface="+mn-lt"/>
                          <a:ea typeface="+mn-ea"/>
                          <a:cs typeface="+mn-cs"/>
                        </a:rPr>
                        <a:t>The Concept of preparation and publication of the Citizens’ Budget for 2018-2019 envisions organization of trainings for media &amp; journalists on key issues covered by the Citizens’ Budget.</a:t>
                      </a:r>
                    </a:p>
                  </a:txBody>
                  <a:tcPr>
                    <a:solidFill>
                      <a:schemeClr val="accent1">
                        <a:lumMod val="20000"/>
                        <a:lumOff val="80000"/>
                      </a:schemeClr>
                    </a:solidFill>
                  </a:tcPr>
                </a:tc>
                <a:extLst>
                  <a:ext uri="{0D108BD9-81ED-4DB2-BD59-A6C34878D82A}">
                    <a16:rowId xmlns:a16="http://schemas.microsoft.com/office/drawing/2014/main" val="2823040557"/>
                  </a:ext>
                </a:extLst>
              </a:tr>
            </a:tbl>
          </a:graphicData>
        </a:graphic>
      </p:graphicFrame>
    </p:spTree>
    <p:extLst>
      <p:ext uri="{BB962C8B-B14F-4D97-AF65-F5344CB8AC3E}">
        <p14:creationId xmlns:p14="http://schemas.microsoft.com/office/powerpoint/2010/main" val="352431345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2669ADFF-FF59-4A25-8212-84D689CB8586}"/>
              </a:ext>
            </a:extLst>
          </p:cNvPr>
          <p:cNvSpPr>
            <a:spLocks noGrp="1"/>
          </p:cNvSpPr>
          <p:nvPr>
            <p:ph idx="1"/>
          </p:nvPr>
        </p:nvSpPr>
        <p:spPr>
          <a:xfrm>
            <a:off x="984249" y="1828800"/>
            <a:ext cx="8681300" cy="2895600"/>
          </a:xfrm>
          <a:solidFill>
            <a:schemeClr val="bg1">
              <a:lumMod val="95000"/>
            </a:schemeClr>
          </a:solidFill>
          <a:ln>
            <a:solidFill>
              <a:srgbClr val="002060"/>
            </a:solidFill>
          </a:ln>
        </p:spPr>
        <p:txBody>
          <a:bodyPr/>
          <a:lstStyle/>
          <a:p>
            <a:pPr>
              <a:spcBef>
                <a:spcPts val="0"/>
              </a:spcBef>
              <a:buFont typeface="Arial" panose="020B0604020202020204" pitchFamily="34" charset="0"/>
              <a:buChar char="•"/>
            </a:pPr>
            <a:r>
              <a:rPr lang="en-US" sz="2000" dirty="0">
                <a:solidFill>
                  <a:schemeClr val="dk1"/>
                </a:solidFill>
                <a:latin typeface="Arial" panose="020B0604020202020204" pitchFamily="34" charset="0"/>
                <a:cs typeface="Arial" panose="020B0604020202020204" pitchFamily="34" charset="0"/>
              </a:rPr>
              <a:t>The </a:t>
            </a:r>
            <a:r>
              <a:rPr lang="en-US" sz="2000" dirty="0" err="1">
                <a:solidFill>
                  <a:schemeClr val="dk1"/>
                </a:solidFill>
                <a:latin typeface="Arial" panose="020B0604020202020204" pitchFamily="34" charset="0"/>
                <a:cs typeface="Arial" panose="020B0604020202020204" pitchFamily="34" charset="0"/>
              </a:rPr>
              <a:t>MoF</a:t>
            </a:r>
            <a:r>
              <a:rPr lang="en-US" sz="2000" dirty="0">
                <a:solidFill>
                  <a:schemeClr val="dk1"/>
                </a:solidFill>
                <a:latin typeface="Arial" panose="020B0604020202020204" pitchFamily="34" charset="0"/>
                <a:cs typeface="Arial" panose="020B0604020202020204" pitchFamily="34" charset="0"/>
              </a:rPr>
              <a:t>-led national program on Management of Public Finance and Regulation of Capital Markets in the </a:t>
            </a:r>
            <a:r>
              <a:rPr lang="en-US" sz="2000" dirty="0">
                <a:solidFill>
                  <a:srgbClr val="000000"/>
                </a:solidFill>
                <a:latin typeface="Arial" panose="020B0604020202020204" pitchFamily="34" charset="0"/>
                <a:cs typeface="Arial" panose="020B0604020202020204" pitchFamily="34" charset="0"/>
              </a:rPr>
              <a:t>Russian Federation </a:t>
            </a:r>
            <a:r>
              <a:rPr lang="en-US" sz="2000" dirty="0">
                <a:solidFill>
                  <a:schemeClr val="dk1"/>
                </a:solidFill>
                <a:latin typeface="Arial" panose="020B0604020202020204" pitchFamily="34" charset="0"/>
                <a:cs typeface="Arial" panose="020B0604020202020204" pitchFamily="34" charset="0"/>
              </a:rPr>
              <a:t>has included activities to improve the budget literacy of people and organizations engaged in the participatory budgeting process</a:t>
            </a:r>
          </a:p>
          <a:p>
            <a:pPr marL="0" indent="0">
              <a:spcBef>
                <a:spcPts val="0"/>
              </a:spcBef>
              <a:buNone/>
            </a:pPr>
            <a:endParaRPr lang="en-US" sz="2000" dirty="0">
              <a:solidFill>
                <a:schemeClr val="dk1"/>
              </a:solidFill>
              <a:latin typeface="Arial" panose="020B0604020202020204" pitchFamily="34" charset="0"/>
              <a:cs typeface="Arial" panose="020B0604020202020204" pitchFamily="34" charset="0"/>
            </a:endParaRPr>
          </a:p>
          <a:p>
            <a:pPr>
              <a:spcBef>
                <a:spcPts val="0"/>
              </a:spcBef>
              <a:buFont typeface="Arial" panose="020B0604020202020204" pitchFamily="34" charset="0"/>
              <a:buChar char="•"/>
            </a:pPr>
            <a:r>
              <a:rPr lang="en-US" sz="2000" dirty="0">
                <a:solidFill>
                  <a:schemeClr val="dk1"/>
                </a:solidFill>
                <a:latin typeface="Arial" panose="020B0604020202020204" pitchFamily="34" charset="0"/>
                <a:cs typeface="Arial" panose="020B0604020202020204" pitchFamily="34" charset="0"/>
              </a:rPr>
              <a:t> The Russian Federation’s </a:t>
            </a:r>
            <a:r>
              <a:rPr lang="en-US" sz="2000" dirty="0" err="1">
                <a:solidFill>
                  <a:schemeClr val="dk1"/>
                </a:solidFill>
                <a:latin typeface="Arial" panose="020B0604020202020204" pitchFamily="34" charset="0"/>
                <a:cs typeface="Arial" panose="020B0604020202020204" pitchFamily="34" charset="0"/>
              </a:rPr>
              <a:t>MoF</a:t>
            </a:r>
            <a:r>
              <a:rPr lang="en-US" sz="2000" dirty="0">
                <a:solidFill>
                  <a:schemeClr val="dk1"/>
                </a:solidFill>
                <a:latin typeface="Arial" panose="020B0604020202020204" pitchFamily="34" charset="0"/>
                <a:cs typeface="Arial" panose="020B0604020202020204" pitchFamily="34" charset="0"/>
              </a:rPr>
              <a:t> has developed &amp; piloted a training course on Budget Literacy for high school students &amp; Uzbekistan’s </a:t>
            </a:r>
            <a:r>
              <a:rPr lang="en-US" sz="2000" dirty="0" err="1">
                <a:solidFill>
                  <a:schemeClr val="dk1"/>
                </a:solidFill>
                <a:latin typeface="Arial" panose="020B0604020202020204" pitchFamily="34" charset="0"/>
                <a:cs typeface="Arial" panose="020B0604020202020204" pitchFamily="34" charset="0"/>
              </a:rPr>
              <a:t>MoF</a:t>
            </a:r>
            <a:r>
              <a:rPr lang="en-US" sz="2000" dirty="0">
                <a:solidFill>
                  <a:schemeClr val="dk1"/>
                </a:solidFill>
                <a:latin typeface="Arial" panose="020B0604020202020204" pitchFamily="34" charset="0"/>
                <a:cs typeface="Arial" panose="020B0604020202020204" pitchFamily="34" charset="0"/>
              </a:rPr>
              <a:t> has initiated a project on preparing a Budget Literacy training course for school children</a:t>
            </a:r>
            <a:endParaRPr lang="en-US" sz="2400" dirty="0">
              <a:solidFill>
                <a:schemeClr val="dk1"/>
              </a:solidFill>
            </a:endParaRPr>
          </a:p>
          <a:p>
            <a:pPr>
              <a:spcBef>
                <a:spcPts val="0"/>
              </a:spcBef>
              <a:buFont typeface="Arial" panose="020B0604020202020204" pitchFamily="34" charset="0"/>
              <a:buChar char="•"/>
            </a:pPr>
            <a:endParaRPr lang="en-US" sz="2400" dirty="0">
              <a:solidFill>
                <a:schemeClr val="dk1"/>
              </a:solidFill>
            </a:endParaRPr>
          </a:p>
          <a:p>
            <a:pPr lvl="0">
              <a:spcBef>
                <a:spcPts val="0"/>
              </a:spcBef>
              <a:buFont typeface="Arial" panose="020B0604020202020204" pitchFamily="34" charset="0"/>
              <a:buChar char="•"/>
            </a:pPr>
            <a:endParaRPr lang="en-US" sz="2100" dirty="0">
              <a:solidFill>
                <a:srgbClr val="000000"/>
              </a:solidFill>
              <a:latin typeface="Arial" panose="020B0604020202020204" pitchFamily="34" charset="0"/>
              <a:cs typeface="Arial" panose="020B0604020202020204" pitchFamily="34" charset="0"/>
            </a:endParaRPr>
          </a:p>
          <a:p>
            <a:pPr lvl="0">
              <a:spcBef>
                <a:spcPts val="0"/>
              </a:spcBef>
              <a:buFont typeface="Arial" panose="020B0604020202020204" pitchFamily="34" charset="0"/>
              <a:buChar char="•"/>
            </a:pPr>
            <a:endParaRPr lang="en-GB" sz="2100" b="1" dirty="0">
              <a:solidFill>
                <a:srgbClr val="000000"/>
              </a:solidFill>
            </a:endParaRPr>
          </a:p>
          <a:p>
            <a:pPr lvl="0" algn="just">
              <a:spcBef>
                <a:spcPts val="0"/>
              </a:spcBef>
            </a:pPr>
            <a:endParaRPr lang="en-US" sz="1800" dirty="0">
              <a:solidFill>
                <a:srgbClr val="000000"/>
              </a:solidFill>
            </a:endParaRPr>
          </a:p>
          <a:p>
            <a:pPr marL="0" lvl="0" indent="0" algn="just">
              <a:spcBef>
                <a:spcPts val="0"/>
              </a:spcBef>
              <a:buNone/>
            </a:pPr>
            <a:endParaRPr lang="en-US" sz="1800" dirty="0">
              <a:solidFill>
                <a:srgbClr val="000000"/>
              </a:solidFill>
            </a:endParaRPr>
          </a:p>
        </p:txBody>
      </p:sp>
      <p:pic>
        <p:nvPicPr>
          <p:cNvPr id="15363" name="Рисунок 11" descr="pempal-logo.jpg"/>
          <p:cNvPicPr>
            <a:picLocks noChangeAspect="1"/>
          </p:cNvPicPr>
          <p:nvPr/>
        </p:nvPicPr>
        <p:blipFill>
          <a:blip r:embed="rId3"/>
          <a:srcRect/>
          <a:stretch>
            <a:fillRect/>
          </a:stretch>
        </p:blipFill>
        <p:spPr bwMode="auto">
          <a:xfrm>
            <a:off x="0" y="0"/>
            <a:ext cx="763588" cy="6858000"/>
          </a:xfrm>
          <a:prstGeom prst="rect">
            <a:avLst/>
          </a:prstGeom>
          <a:noFill/>
          <a:ln w="9525">
            <a:noFill/>
            <a:miter lim="800000"/>
            <a:headEnd/>
            <a:tailEnd/>
          </a:ln>
        </p:spPr>
      </p:pic>
      <p:pic>
        <p:nvPicPr>
          <p:cNvPr id="15364" name="Рисунок 15" descr="pempal-logo-top.gif"/>
          <p:cNvPicPr>
            <a:picLocks noChangeAspect="1"/>
          </p:cNvPicPr>
          <p:nvPr/>
        </p:nvPicPr>
        <p:blipFill>
          <a:blip r:embed="rId4"/>
          <a:srcRect/>
          <a:stretch>
            <a:fillRect/>
          </a:stretch>
        </p:blipFill>
        <p:spPr bwMode="auto">
          <a:xfrm>
            <a:off x="3428999" y="79077"/>
            <a:ext cx="3962401" cy="350195"/>
          </a:xfrm>
          <a:prstGeom prst="rect">
            <a:avLst/>
          </a:prstGeom>
          <a:noFill/>
          <a:ln w="9525">
            <a:noFill/>
            <a:miter lim="800000"/>
            <a:headEnd/>
            <a:tailEnd/>
          </a:ln>
        </p:spPr>
      </p:pic>
      <p:sp>
        <p:nvSpPr>
          <p:cNvPr id="7" name="Title 3">
            <a:extLst>
              <a:ext uri="{FF2B5EF4-FFF2-40B4-BE49-F238E27FC236}">
                <a16:creationId xmlns:a16="http://schemas.microsoft.com/office/drawing/2014/main" id="{6596CD26-2582-4B1D-B5C3-147765695CC8}"/>
              </a:ext>
            </a:extLst>
          </p:cNvPr>
          <p:cNvSpPr txBox="1">
            <a:spLocks/>
          </p:cNvSpPr>
          <p:nvPr/>
        </p:nvSpPr>
        <p:spPr bwMode="auto">
          <a:xfrm>
            <a:off x="959219" y="697163"/>
            <a:ext cx="8901960" cy="838345"/>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algn="l"/>
            <a:r>
              <a:rPr lang="en-US" sz="2400" b="1" dirty="0">
                <a:solidFill>
                  <a:schemeClr val="bg1"/>
                </a:solidFill>
              </a:rPr>
              <a:t>Is there a Is budget literacy strategy intended for citizens</a:t>
            </a:r>
          </a:p>
          <a:p>
            <a:pPr algn="l"/>
            <a:endParaRPr lang="en-US" sz="2400" b="1" dirty="0"/>
          </a:p>
          <a:p>
            <a:pPr algn="l"/>
            <a:endParaRPr lang="en-US" sz="2400" b="1" dirty="0"/>
          </a:p>
        </p:txBody>
      </p:sp>
      <p:sp>
        <p:nvSpPr>
          <p:cNvPr id="6" name="Title 3">
            <a:extLst>
              <a:ext uri="{FF2B5EF4-FFF2-40B4-BE49-F238E27FC236}">
                <a16:creationId xmlns:a16="http://schemas.microsoft.com/office/drawing/2014/main" id="{7E2EC175-7DDB-41C0-A12D-4C60A1C35E8D}"/>
              </a:ext>
            </a:extLst>
          </p:cNvPr>
          <p:cNvSpPr txBox="1">
            <a:spLocks/>
          </p:cNvSpPr>
          <p:nvPr/>
        </p:nvSpPr>
        <p:spPr bwMode="auto">
          <a:xfrm>
            <a:off x="984249" y="845408"/>
            <a:ext cx="8534400" cy="541854"/>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algn="l"/>
            <a:r>
              <a:rPr lang="en-US" sz="2300" b="1" dirty="0"/>
              <a:t>Is there a Budget Literacy Strategy that is Intended for Citizens or other Groups?  </a:t>
            </a:r>
          </a:p>
        </p:txBody>
      </p:sp>
    </p:spTree>
    <p:extLst>
      <p:ext uri="{BB962C8B-B14F-4D97-AF65-F5344CB8AC3E}">
        <p14:creationId xmlns:p14="http://schemas.microsoft.com/office/powerpoint/2010/main" val="321310912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363" name="Рисунок 11" descr="pempal-logo.jpg"/>
          <p:cNvPicPr>
            <a:picLocks noChangeAspect="1"/>
          </p:cNvPicPr>
          <p:nvPr/>
        </p:nvPicPr>
        <p:blipFill>
          <a:blip r:embed="rId3"/>
          <a:srcRect/>
          <a:stretch>
            <a:fillRect/>
          </a:stretch>
        </p:blipFill>
        <p:spPr bwMode="auto">
          <a:xfrm>
            <a:off x="0" y="0"/>
            <a:ext cx="763588" cy="6858000"/>
          </a:xfrm>
          <a:prstGeom prst="rect">
            <a:avLst/>
          </a:prstGeom>
          <a:noFill/>
          <a:ln w="9525">
            <a:noFill/>
            <a:miter lim="800000"/>
            <a:headEnd/>
            <a:tailEnd/>
          </a:ln>
        </p:spPr>
      </p:pic>
      <p:pic>
        <p:nvPicPr>
          <p:cNvPr id="15364" name="Рисунок 15" descr="pempal-logo-top.gif"/>
          <p:cNvPicPr>
            <a:picLocks noChangeAspect="1"/>
          </p:cNvPicPr>
          <p:nvPr/>
        </p:nvPicPr>
        <p:blipFill>
          <a:blip r:embed="rId4"/>
          <a:srcRect/>
          <a:stretch>
            <a:fillRect/>
          </a:stretch>
        </p:blipFill>
        <p:spPr bwMode="auto">
          <a:xfrm>
            <a:off x="3428999" y="79077"/>
            <a:ext cx="2863513" cy="253076"/>
          </a:xfrm>
          <a:prstGeom prst="rect">
            <a:avLst/>
          </a:prstGeom>
          <a:noFill/>
          <a:ln w="9525">
            <a:noFill/>
            <a:miter lim="800000"/>
            <a:headEnd/>
            <a:tailEnd/>
          </a:ln>
        </p:spPr>
      </p:pic>
      <p:graphicFrame>
        <p:nvGraphicFramePr>
          <p:cNvPr id="5" name="Table 4">
            <a:extLst>
              <a:ext uri="{FF2B5EF4-FFF2-40B4-BE49-F238E27FC236}">
                <a16:creationId xmlns:a16="http://schemas.microsoft.com/office/drawing/2014/main" id="{C87C8ED0-01E0-4661-A495-BA6736295CFB}"/>
              </a:ext>
            </a:extLst>
          </p:cNvPr>
          <p:cNvGraphicFramePr>
            <a:graphicFrameLocks noGrp="1"/>
          </p:cNvGraphicFramePr>
          <p:nvPr>
            <p:extLst>
              <p:ext uri="{D42A27DB-BD31-4B8C-83A1-F6EECF244321}">
                <p14:modId xmlns:p14="http://schemas.microsoft.com/office/powerpoint/2010/main" val="3116026963"/>
              </p:ext>
            </p:extLst>
          </p:nvPr>
        </p:nvGraphicFramePr>
        <p:xfrm>
          <a:off x="914400" y="533400"/>
          <a:ext cx="8839200" cy="6248399"/>
        </p:xfrm>
        <a:graphic>
          <a:graphicData uri="http://schemas.openxmlformats.org/drawingml/2006/table">
            <a:tbl>
              <a:tblPr firstRow="1" bandRow="1">
                <a:tableStyleId>{5C22544A-7EE6-4342-B048-85BDC9FD1C3A}</a:tableStyleId>
              </a:tblPr>
              <a:tblGrid>
                <a:gridCol w="1318126">
                  <a:extLst>
                    <a:ext uri="{9D8B030D-6E8A-4147-A177-3AD203B41FA5}">
                      <a16:colId xmlns:a16="http://schemas.microsoft.com/office/drawing/2014/main" val="1165612406"/>
                    </a:ext>
                  </a:extLst>
                </a:gridCol>
                <a:gridCol w="7521074">
                  <a:extLst>
                    <a:ext uri="{9D8B030D-6E8A-4147-A177-3AD203B41FA5}">
                      <a16:colId xmlns:a16="http://schemas.microsoft.com/office/drawing/2014/main" val="2102325944"/>
                    </a:ext>
                  </a:extLst>
                </a:gridCol>
              </a:tblGrid>
              <a:tr h="387844">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900" b="1" dirty="0">
                          <a:solidFill>
                            <a:schemeClr val="bg1"/>
                          </a:solidFill>
                        </a:rPr>
                        <a:t>Is there a budget literacy strategy intended for citizens or other groups?</a:t>
                      </a:r>
                    </a:p>
                  </a:txBody>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700" b="1" dirty="0">
                        <a:solidFill>
                          <a:schemeClr val="tx1"/>
                        </a:solidFill>
                      </a:endParaRPr>
                    </a:p>
                  </a:txBody>
                  <a:tcPr/>
                </a:tc>
                <a:extLst>
                  <a:ext uri="{0D108BD9-81ED-4DB2-BD59-A6C34878D82A}">
                    <a16:rowId xmlns:a16="http://schemas.microsoft.com/office/drawing/2014/main" val="2906384808"/>
                  </a:ext>
                </a:extLst>
              </a:tr>
              <a:tr h="35681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700" b="1" dirty="0">
                          <a:solidFill>
                            <a:schemeClr val="tx1"/>
                          </a:solidFill>
                        </a:rPr>
                        <a:t>Belarus</a:t>
                      </a:r>
                    </a:p>
                  </a:txBody>
                  <a:tcPr>
                    <a:solidFill>
                      <a:schemeClr val="accent1">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700" kern="1200" dirty="0">
                          <a:solidFill>
                            <a:schemeClr val="dk1"/>
                          </a:solidFill>
                          <a:effectLst/>
                          <a:latin typeface="+mn-lt"/>
                          <a:ea typeface="+mn-ea"/>
                          <a:cs typeface="+mn-cs"/>
                        </a:rPr>
                        <a:t>NO</a:t>
                      </a:r>
                    </a:p>
                  </a:txBody>
                  <a:tcPr>
                    <a:solidFill>
                      <a:schemeClr val="accent1">
                        <a:lumMod val="20000"/>
                        <a:lumOff val="80000"/>
                      </a:schemeClr>
                    </a:solidFill>
                  </a:tcPr>
                </a:tc>
                <a:extLst>
                  <a:ext uri="{0D108BD9-81ED-4DB2-BD59-A6C34878D82A}">
                    <a16:rowId xmlns:a16="http://schemas.microsoft.com/office/drawing/2014/main" val="1034107819"/>
                  </a:ext>
                </a:extLst>
              </a:tr>
              <a:tr h="35681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700" b="1" dirty="0">
                          <a:solidFill>
                            <a:schemeClr val="tx1"/>
                          </a:solidFill>
                        </a:rPr>
                        <a:t>Croatia</a:t>
                      </a:r>
                    </a:p>
                  </a:txBody>
                  <a:tcPr>
                    <a:solidFill>
                      <a:schemeClr val="accent1">
                        <a:lumMod val="20000"/>
                        <a:lumOff val="80000"/>
                      </a:schemeClr>
                    </a:solidFill>
                  </a:tcPr>
                </a:tc>
                <a:tc>
                  <a:txBody>
                    <a:bodyPr/>
                    <a:lstStyle/>
                    <a:p>
                      <a:pPr marL="0" lvl="0" indent="0">
                        <a:buFont typeface="Arial" panose="020B0604020202020204" pitchFamily="34" charset="0"/>
                        <a:buNone/>
                      </a:pPr>
                      <a:r>
                        <a:rPr lang="en-US" sz="1700" kern="1200" dirty="0">
                          <a:solidFill>
                            <a:schemeClr val="dk1"/>
                          </a:solidFill>
                          <a:effectLst/>
                          <a:latin typeface="+mn-lt"/>
                          <a:ea typeface="+mn-ea"/>
                          <a:cs typeface="+mn-cs"/>
                        </a:rPr>
                        <a:t>NO</a:t>
                      </a:r>
                    </a:p>
                  </a:txBody>
                  <a:tcPr>
                    <a:solidFill>
                      <a:schemeClr val="accent1">
                        <a:lumMod val="20000"/>
                        <a:lumOff val="80000"/>
                      </a:schemeClr>
                    </a:solidFill>
                  </a:tcPr>
                </a:tc>
                <a:extLst>
                  <a:ext uri="{0D108BD9-81ED-4DB2-BD59-A6C34878D82A}">
                    <a16:rowId xmlns:a16="http://schemas.microsoft.com/office/drawing/2014/main" val="1508005115"/>
                  </a:ext>
                </a:extLst>
              </a:tr>
              <a:tr h="62055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700" b="1" dirty="0">
                          <a:solidFill>
                            <a:schemeClr val="tx1"/>
                          </a:solidFill>
                        </a:rPr>
                        <a:t>Kyrgyz Republic</a:t>
                      </a:r>
                    </a:p>
                  </a:txBody>
                  <a:tcPr>
                    <a:solidFill>
                      <a:schemeClr val="accent1">
                        <a:lumMod val="20000"/>
                        <a:lumOff val="80000"/>
                      </a:schemeClr>
                    </a:solidFill>
                  </a:tcPr>
                </a:tc>
                <a:tc>
                  <a:txBody>
                    <a:bodyPr/>
                    <a:lstStyle/>
                    <a:p>
                      <a:pPr marL="0" lvl="0" indent="0">
                        <a:buFont typeface="Arial" panose="020B0604020202020204" pitchFamily="34" charset="0"/>
                        <a:buNone/>
                      </a:pPr>
                      <a:r>
                        <a:rPr lang="en-US" sz="1700" kern="1200" dirty="0">
                          <a:solidFill>
                            <a:schemeClr val="dk1"/>
                          </a:solidFill>
                          <a:effectLst/>
                          <a:latin typeface="+mn-lt"/>
                          <a:ea typeface="+mn-ea"/>
                          <a:cs typeface="+mn-cs"/>
                        </a:rPr>
                        <a:t>NO</a:t>
                      </a:r>
                    </a:p>
                  </a:txBody>
                  <a:tcPr>
                    <a:solidFill>
                      <a:schemeClr val="accent1">
                        <a:lumMod val="20000"/>
                        <a:lumOff val="80000"/>
                      </a:schemeClr>
                    </a:solidFill>
                  </a:tcPr>
                </a:tc>
                <a:extLst>
                  <a:ext uri="{0D108BD9-81ED-4DB2-BD59-A6C34878D82A}">
                    <a16:rowId xmlns:a16="http://schemas.microsoft.com/office/drawing/2014/main" val="1209004374"/>
                  </a:ext>
                </a:extLst>
              </a:tr>
              <a:tr h="325788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700" b="1" dirty="0">
                          <a:solidFill>
                            <a:schemeClr val="tx1"/>
                          </a:solidFill>
                        </a:rPr>
                        <a:t>Russian Federation</a:t>
                      </a:r>
                    </a:p>
                  </a:txBody>
                  <a:tcPr>
                    <a:solidFill>
                      <a:schemeClr val="accent1">
                        <a:lumMod val="20000"/>
                        <a:lumOff val="80000"/>
                      </a:schemeClr>
                    </a:solidFill>
                  </a:tcPr>
                </a:tc>
                <a:tc>
                  <a:txBody>
                    <a:bodyPr/>
                    <a:lstStyle/>
                    <a:p>
                      <a:pPr marL="285750" lvl="0" indent="-285750">
                        <a:buFont typeface="Arial" panose="020B0604020202020204" pitchFamily="34" charset="0"/>
                        <a:buChar char="•"/>
                      </a:pPr>
                      <a:r>
                        <a:rPr lang="en-US" sz="1700" kern="1200" dirty="0">
                          <a:solidFill>
                            <a:schemeClr val="dk1"/>
                          </a:solidFill>
                          <a:effectLst/>
                          <a:latin typeface="+mn-lt"/>
                          <a:ea typeface="+mn-ea"/>
                          <a:cs typeface="+mn-cs"/>
                        </a:rPr>
                        <a:t>Training materials on improving financial literacy include a unit on public finance and taxation with a summary of a fiscal system and other issues. </a:t>
                      </a:r>
                    </a:p>
                    <a:p>
                      <a:pPr marL="285750" lvl="0" indent="-285750">
                        <a:buFont typeface="Arial" panose="020B0604020202020204" pitchFamily="34" charset="0"/>
                        <a:buChar char="•"/>
                      </a:pPr>
                      <a:r>
                        <a:rPr lang="en-US" sz="1700" kern="1200" dirty="0">
                          <a:solidFill>
                            <a:schemeClr val="dk1"/>
                          </a:solidFill>
                          <a:effectLst/>
                          <a:latin typeface="+mn-lt"/>
                          <a:ea typeface="+mn-ea"/>
                          <a:cs typeface="+mn-cs"/>
                        </a:rPr>
                        <a:t>The </a:t>
                      </a:r>
                      <a:r>
                        <a:rPr lang="en-US" sz="1700" kern="1200" dirty="0" err="1">
                          <a:solidFill>
                            <a:schemeClr val="dk1"/>
                          </a:solidFill>
                          <a:effectLst/>
                          <a:latin typeface="+mn-lt"/>
                          <a:ea typeface="+mn-ea"/>
                          <a:cs typeface="+mn-cs"/>
                        </a:rPr>
                        <a:t>MoF</a:t>
                      </a:r>
                      <a:r>
                        <a:rPr lang="en-US" sz="1700" kern="1200" dirty="0">
                          <a:solidFill>
                            <a:schemeClr val="dk1"/>
                          </a:solidFill>
                          <a:effectLst/>
                          <a:latin typeface="+mn-lt"/>
                          <a:ea typeface="+mn-ea"/>
                          <a:cs typeface="+mn-cs"/>
                        </a:rPr>
                        <a:t> implemented a World Bank supported project on Improvement of Budget Literacy of High School Students from 2015-17 that was intended to develop civic consciousness among youngsters &amp; skills to actively engage in the budget process. </a:t>
                      </a:r>
                    </a:p>
                    <a:p>
                      <a:pPr marL="285750" lvl="0" indent="-285750">
                        <a:buFont typeface="Arial" panose="020B0604020202020204" pitchFamily="34" charset="0"/>
                        <a:buChar char="•"/>
                      </a:pPr>
                      <a:r>
                        <a:rPr lang="en-US" sz="1700" kern="1200" dirty="0">
                          <a:solidFill>
                            <a:schemeClr val="dk1"/>
                          </a:solidFill>
                          <a:effectLst/>
                          <a:latin typeface="+mn-lt"/>
                          <a:ea typeface="+mn-ea"/>
                          <a:cs typeface="+mn-cs"/>
                        </a:rPr>
                        <a:t>A package of learning and teaching materials was developed under the project to support the Budget Literacy for High School Students training course. </a:t>
                      </a:r>
                    </a:p>
                    <a:p>
                      <a:pPr marL="285750" lvl="0" indent="-285750">
                        <a:buFont typeface="Arial" panose="020B0604020202020204" pitchFamily="34" charset="0"/>
                        <a:buChar char="•"/>
                      </a:pPr>
                      <a:r>
                        <a:rPr lang="en-US" sz="1700" kern="1200" dirty="0">
                          <a:solidFill>
                            <a:schemeClr val="dk1"/>
                          </a:solidFill>
                          <a:effectLst/>
                          <a:latin typeface="+mn-lt"/>
                          <a:ea typeface="+mn-ea"/>
                          <a:cs typeface="+mn-cs"/>
                        </a:rPr>
                        <a:t>The </a:t>
                      </a:r>
                      <a:r>
                        <a:rPr lang="en-US" sz="1700" kern="1200" dirty="0" err="1">
                          <a:solidFill>
                            <a:schemeClr val="dk1"/>
                          </a:solidFill>
                          <a:effectLst/>
                          <a:latin typeface="+mn-lt"/>
                          <a:ea typeface="+mn-ea"/>
                          <a:cs typeface="+mn-cs"/>
                        </a:rPr>
                        <a:t>MoF</a:t>
                      </a:r>
                      <a:r>
                        <a:rPr lang="en-US" sz="1700" kern="1200" dirty="0">
                          <a:solidFill>
                            <a:schemeClr val="dk1"/>
                          </a:solidFill>
                          <a:effectLst/>
                          <a:latin typeface="+mn-lt"/>
                          <a:ea typeface="+mn-ea"/>
                          <a:cs typeface="+mn-cs"/>
                        </a:rPr>
                        <a:t>-led national program on Management of Public Finance and Regulation of Capital Markets has included activities to improve the budget literacy of people and organizations engaged in the participatory budgeting process. </a:t>
                      </a:r>
                    </a:p>
                  </a:txBody>
                  <a:tcPr>
                    <a:solidFill>
                      <a:schemeClr val="accent1">
                        <a:lumMod val="20000"/>
                        <a:lumOff val="80000"/>
                      </a:schemeClr>
                    </a:solidFill>
                  </a:tcPr>
                </a:tc>
                <a:extLst>
                  <a:ext uri="{0D108BD9-81ED-4DB2-BD59-A6C34878D82A}">
                    <a16:rowId xmlns:a16="http://schemas.microsoft.com/office/drawing/2014/main" val="1310192205"/>
                  </a:ext>
                </a:extLst>
              </a:tr>
              <a:tr h="35681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700" b="1" dirty="0">
                          <a:solidFill>
                            <a:schemeClr val="tx1"/>
                          </a:solidFill>
                        </a:rPr>
                        <a:t>Serbia</a:t>
                      </a:r>
                    </a:p>
                  </a:txBody>
                  <a:tcPr>
                    <a:solidFill>
                      <a:schemeClr val="accent1">
                        <a:lumMod val="20000"/>
                        <a:lumOff val="80000"/>
                      </a:schemeClr>
                    </a:solidFill>
                  </a:tcPr>
                </a:tc>
                <a:tc>
                  <a:txBody>
                    <a:bodyPr/>
                    <a:lstStyle/>
                    <a:p>
                      <a:pPr marL="0" lvl="0" indent="0">
                        <a:buFont typeface="Arial" panose="020B0604020202020204" pitchFamily="34" charset="0"/>
                        <a:buNone/>
                      </a:pPr>
                      <a:r>
                        <a:rPr lang="en-US" sz="1700" kern="1200" dirty="0">
                          <a:solidFill>
                            <a:schemeClr val="dk1"/>
                          </a:solidFill>
                          <a:effectLst/>
                          <a:latin typeface="+mn-lt"/>
                          <a:ea typeface="+mn-ea"/>
                          <a:cs typeface="+mn-cs"/>
                        </a:rPr>
                        <a:t>-</a:t>
                      </a:r>
                    </a:p>
                  </a:txBody>
                  <a:tcPr>
                    <a:solidFill>
                      <a:schemeClr val="accent1">
                        <a:lumMod val="20000"/>
                        <a:lumOff val="80000"/>
                      </a:schemeClr>
                    </a:solidFill>
                  </a:tcPr>
                </a:tc>
                <a:extLst>
                  <a:ext uri="{0D108BD9-81ED-4DB2-BD59-A6C34878D82A}">
                    <a16:rowId xmlns:a16="http://schemas.microsoft.com/office/drawing/2014/main" val="588496095"/>
                  </a:ext>
                </a:extLst>
              </a:tr>
              <a:tr h="91166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700" b="1" dirty="0">
                          <a:solidFill>
                            <a:schemeClr val="tx1"/>
                          </a:solidFill>
                        </a:rPr>
                        <a:t>Uzbekistan</a:t>
                      </a:r>
                    </a:p>
                  </a:txBody>
                  <a:tcPr>
                    <a:solidFill>
                      <a:schemeClr val="accent1">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700" kern="1200" dirty="0">
                          <a:solidFill>
                            <a:schemeClr val="dk1"/>
                          </a:solidFill>
                          <a:effectLst/>
                          <a:latin typeface="+mn-lt"/>
                          <a:ea typeface="+mn-ea"/>
                          <a:cs typeface="+mn-cs"/>
                        </a:rPr>
                        <a:t>The </a:t>
                      </a:r>
                      <a:r>
                        <a:rPr lang="en-US" sz="1700" kern="1200" dirty="0" err="1">
                          <a:solidFill>
                            <a:schemeClr val="dk1"/>
                          </a:solidFill>
                          <a:effectLst/>
                          <a:latin typeface="+mn-lt"/>
                          <a:ea typeface="+mn-ea"/>
                          <a:cs typeface="+mn-cs"/>
                        </a:rPr>
                        <a:t>MoF’s</a:t>
                      </a:r>
                      <a:r>
                        <a:rPr lang="en-US" sz="1700" kern="1200" dirty="0">
                          <a:solidFill>
                            <a:schemeClr val="dk1"/>
                          </a:solidFill>
                          <a:effectLst/>
                          <a:latin typeface="+mn-lt"/>
                          <a:ea typeface="+mn-ea"/>
                          <a:cs typeface="+mn-cs"/>
                        </a:rPr>
                        <a:t> Training Center has initiated a project on preparing a Budget Literacy Training and has created a training package for schoolchildren</a:t>
                      </a:r>
                    </a:p>
                  </a:txBody>
                  <a:tcPr>
                    <a:solidFill>
                      <a:schemeClr val="accent1">
                        <a:lumMod val="20000"/>
                        <a:lumOff val="80000"/>
                      </a:schemeClr>
                    </a:solidFill>
                  </a:tcPr>
                </a:tc>
                <a:extLst>
                  <a:ext uri="{0D108BD9-81ED-4DB2-BD59-A6C34878D82A}">
                    <a16:rowId xmlns:a16="http://schemas.microsoft.com/office/drawing/2014/main" val="2823040557"/>
                  </a:ext>
                </a:extLst>
              </a:tr>
            </a:tbl>
          </a:graphicData>
        </a:graphic>
      </p:graphicFrame>
    </p:spTree>
    <p:extLst>
      <p:ext uri="{BB962C8B-B14F-4D97-AF65-F5344CB8AC3E}">
        <p14:creationId xmlns:p14="http://schemas.microsoft.com/office/powerpoint/2010/main" val="412970513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363" name="Рисунок 11" descr="pempal-logo.jpg"/>
          <p:cNvPicPr>
            <a:picLocks noChangeAspect="1"/>
          </p:cNvPicPr>
          <p:nvPr/>
        </p:nvPicPr>
        <p:blipFill>
          <a:blip r:embed="rId3"/>
          <a:srcRect/>
          <a:stretch>
            <a:fillRect/>
          </a:stretch>
        </p:blipFill>
        <p:spPr bwMode="auto">
          <a:xfrm>
            <a:off x="0" y="0"/>
            <a:ext cx="763588" cy="6858000"/>
          </a:xfrm>
          <a:prstGeom prst="rect">
            <a:avLst/>
          </a:prstGeom>
          <a:noFill/>
          <a:ln w="9525">
            <a:noFill/>
            <a:miter lim="800000"/>
            <a:headEnd/>
            <a:tailEnd/>
          </a:ln>
        </p:spPr>
      </p:pic>
      <p:pic>
        <p:nvPicPr>
          <p:cNvPr id="15364" name="Рисунок 15" descr="pempal-logo-top.gif"/>
          <p:cNvPicPr>
            <a:picLocks noChangeAspect="1"/>
          </p:cNvPicPr>
          <p:nvPr/>
        </p:nvPicPr>
        <p:blipFill>
          <a:blip r:embed="rId4"/>
          <a:srcRect/>
          <a:stretch>
            <a:fillRect/>
          </a:stretch>
        </p:blipFill>
        <p:spPr bwMode="auto">
          <a:xfrm>
            <a:off x="3124200" y="112644"/>
            <a:ext cx="2362200" cy="208770"/>
          </a:xfrm>
          <a:prstGeom prst="rect">
            <a:avLst/>
          </a:prstGeom>
          <a:noFill/>
          <a:ln w="9525">
            <a:noFill/>
            <a:miter lim="800000"/>
            <a:headEnd/>
            <a:tailEnd/>
          </a:ln>
        </p:spPr>
      </p:pic>
      <p:sp>
        <p:nvSpPr>
          <p:cNvPr id="2" name="TextBox 1">
            <a:extLst>
              <a:ext uri="{FF2B5EF4-FFF2-40B4-BE49-F238E27FC236}">
                <a16:creationId xmlns:a16="http://schemas.microsoft.com/office/drawing/2014/main" id="{9A547638-DB8D-430F-94A6-899A5883C333}"/>
              </a:ext>
            </a:extLst>
          </p:cNvPr>
          <p:cNvSpPr txBox="1"/>
          <p:nvPr/>
        </p:nvSpPr>
        <p:spPr>
          <a:xfrm>
            <a:off x="914400" y="381000"/>
            <a:ext cx="8839200" cy="6309420"/>
          </a:xfrm>
          <a:prstGeom prst="rect">
            <a:avLst/>
          </a:prstGeom>
          <a:solidFill>
            <a:schemeClr val="bg1">
              <a:lumMod val="95000"/>
            </a:schemeClr>
          </a:solidFill>
        </p:spPr>
        <p:txBody>
          <a:bodyPr wrap="square" rtlCol="0">
            <a:spAutoFit/>
          </a:bodyPr>
          <a:lstStyle/>
          <a:p>
            <a:r>
              <a:rPr lang="en-US" sz="1700" b="1" dirty="0"/>
              <a:t>Recommendations</a:t>
            </a:r>
          </a:p>
          <a:p>
            <a:endParaRPr lang="en-US" sz="1900" b="1" dirty="0"/>
          </a:p>
          <a:p>
            <a:r>
              <a:rPr lang="en-US" sz="1600" dirty="0"/>
              <a:t>There is scope to strengthen public participation in the budget process by: </a:t>
            </a:r>
          </a:p>
          <a:p>
            <a:endParaRPr lang="en-US" sz="1600" dirty="0"/>
          </a:p>
          <a:p>
            <a:pPr marL="285750" indent="-285750">
              <a:buFont typeface="Arial" panose="020B0604020202020204" pitchFamily="34" charset="0"/>
              <a:buChar char="•"/>
            </a:pPr>
            <a:r>
              <a:rPr lang="en-US" sz="1600" dirty="0"/>
              <a:t>Sharing user-friendly versions of draft budget documents in advance of public hearings,  such as citizen’s budgets and brief presentations in addition to the existing information on the schedules, contents </a:t>
            </a:r>
            <a:r>
              <a:rPr lang="en-US" sz="1600" dirty="0" err="1"/>
              <a:t>etc</a:t>
            </a:r>
            <a:endParaRPr lang="en-US" sz="1600" dirty="0"/>
          </a:p>
          <a:p>
            <a:endParaRPr lang="en-US" sz="1600" dirty="0"/>
          </a:p>
          <a:p>
            <a:pPr marL="285750" indent="-285750">
              <a:buFont typeface="Arial" panose="020B0604020202020204" pitchFamily="34" charset="0"/>
              <a:buChar char="•"/>
            </a:pPr>
            <a:r>
              <a:rPr lang="en-US" sz="1600" dirty="0"/>
              <a:t>Continuing to use various public participation mechanisms during the budget preparation stage, and citizen engagement efforts during the stages of budget execution &amp; audit</a:t>
            </a:r>
          </a:p>
          <a:p>
            <a:pPr marL="285750" indent="-285750">
              <a:buFont typeface="Arial" panose="020B0604020202020204" pitchFamily="34" charset="0"/>
              <a:buChar char="•"/>
            </a:pPr>
            <a:endParaRPr lang="en-US" sz="1600" dirty="0"/>
          </a:p>
          <a:p>
            <a:pPr marL="285750" indent="-285750">
              <a:buFont typeface="Arial" panose="020B0604020202020204" pitchFamily="34" charset="0"/>
              <a:buChar char="•"/>
            </a:pPr>
            <a:r>
              <a:rPr lang="en-US" sz="1600" dirty="0"/>
              <a:t>Encouraging line ministries &amp; SAIs to utilize interactive public participation mechanisms, particularly during the stages of budget execution and audit</a:t>
            </a:r>
          </a:p>
          <a:p>
            <a:endParaRPr lang="en-US" sz="1600" dirty="0"/>
          </a:p>
          <a:p>
            <a:pPr marL="285750" indent="-285750">
              <a:buFont typeface="Arial" panose="020B0604020202020204" pitchFamily="34" charset="0"/>
              <a:buChar char="•"/>
            </a:pPr>
            <a:r>
              <a:rPr lang="en-US" sz="1600" dirty="0"/>
              <a:t>Issuing guidelines to specify the role of citizens in the budget process &amp; the steps required to address their feedback in a timely manner, particularly in contexts where overarching legislative frameworks do not provide detailed advice</a:t>
            </a:r>
          </a:p>
          <a:p>
            <a:endParaRPr lang="en-US" sz="1600" dirty="0"/>
          </a:p>
          <a:p>
            <a:pPr marL="285750" indent="-285750">
              <a:buFont typeface="Arial" panose="020B0604020202020204" pitchFamily="34" charset="0"/>
              <a:buChar char="•"/>
            </a:pPr>
            <a:r>
              <a:rPr lang="en-US" sz="1600" dirty="0"/>
              <a:t>Encouraging public entities to organize regular budget literacy sessions/trainings for NGOs, journalists/media in collaboration with development partners, or exploring arrangements for think tanks/academia to assume the lead in collaboration with the </a:t>
            </a:r>
            <a:r>
              <a:rPr lang="en-US" sz="1600" dirty="0" err="1"/>
              <a:t>MoF</a:t>
            </a:r>
            <a:r>
              <a:rPr lang="en-US" sz="1600" dirty="0"/>
              <a:t>, line ministries &amp; local governments</a:t>
            </a:r>
          </a:p>
          <a:p>
            <a:pPr marL="285750" indent="-285750">
              <a:buFont typeface="Arial" panose="020B0604020202020204" pitchFamily="34" charset="0"/>
              <a:buChar char="•"/>
            </a:pPr>
            <a:endParaRPr lang="en-US" sz="1600" dirty="0"/>
          </a:p>
          <a:p>
            <a:pPr marL="285750" indent="-285750">
              <a:buFont typeface="Arial" panose="020B0604020202020204" pitchFamily="34" charset="0"/>
              <a:buChar char="•"/>
            </a:pPr>
            <a:r>
              <a:rPr lang="en-US" sz="1600" dirty="0"/>
              <a:t>Consider piloting budget literacy courses for adults and/or youngsters, either as stand-alone modules or as part of financial literacy/civic education</a:t>
            </a:r>
          </a:p>
        </p:txBody>
      </p:sp>
    </p:spTree>
    <p:extLst>
      <p:ext uri="{BB962C8B-B14F-4D97-AF65-F5344CB8AC3E}">
        <p14:creationId xmlns:p14="http://schemas.microsoft.com/office/powerpoint/2010/main" val="281051872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363" name="Рисунок 11" descr="pempal-logo.jpg"/>
          <p:cNvPicPr>
            <a:picLocks noChangeAspect="1"/>
          </p:cNvPicPr>
          <p:nvPr/>
        </p:nvPicPr>
        <p:blipFill>
          <a:blip r:embed="rId3"/>
          <a:srcRect/>
          <a:stretch>
            <a:fillRect/>
          </a:stretch>
        </p:blipFill>
        <p:spPr bwMode="auto">
          <a:xfrm>
            <a:off x="0" y="0"/>
            <a:ext cx="763588" cy="6858000"/>
          </a:xfrm>
          <a:prstGeom prst="rect">
            <a:avLst/>
          </a:prstGeom>
          <a:noFill/>
          <a:ln w="9525">
            <a:noFill/>
            <a:miter lim="800000"/>
            <a:headEnd/>
            <a:tailEnd/>
          </a:ln>
        </p:spPr>
      </p:pic>
      <p:pic>
        <p:nvPicPr>
          <p:cNvPr id="15364" name="Рисунок 15" descr="pempal-logo-top.gif"/>
          <p:cNvPicPr>
            <a:picLocks noChangeAspect="1"/>
          </p:cNvPicPr>
          <p:nvPr/>
        </p:nvPicPr>
        <p:blipFill>
          <a:blip r:embed="rId4"/>
          <a:srcRect/>
          <a:stretch>
            <a:fillRect/>
          </a:stretch>
        </p:blipFill>
        <p:spPr bwMode="auto">
          <a:xfrm>
            <a:off x="3428999" y="79077"/>
            <a:ext cx="2863513" cy="253076"/>
          </a:xfrm>
          <a:prstGeom prst="rect">
            <a:avLst/>
          </a:prstGeom>
          <a:noFill/>
          <a:ln w="9525">
            <a:noFill/>
            <a:miter lim="800000"/>
            <a:headEnd/>
            <a:tailEnd/>
          </a:ln>
        </p:spPr>
      </p:pic>
      <p:graphicFrame>
        <p:nvGraphicFramePr>
          <p:cNvPr id="6" name="Объект 3"/>
          <p:cNvGraphicFramePr>
            <a:graphicFrameLocks noGrp="1"/>
          </p:cNvGraphicFramePr>
          <p:nvPr>
            <p:ph idx="1"/>
            <p:extLst>
              <p:ext uri="{D42A27DB-BD31-4B8C-83A1-F6EECF244321}">
                <p14:modId xmlns:p14="http://schemas.microsoft.com/office/powerpoint/2010/main" val="2583501114"/>
              </p:ext>
            </p:extLst>
          </p:nvPr>
        </p:nvGraphicFramePr>
        <p:xfrm>
          <a:off x="990600" y="921112"/>
          <a:ext cx="8610600" cy="5528108"/>
        </p:xfrm>
        <a:graphic>
          <a:graphicData uri="http://schemas.openxmlformats.org/drawingml/2006/table">
            <a:tbl>
              <a:tblPr/>
              <a:tblGrid>
                <a:gridCol w="2603672">
                  <a:extLst>
                    <a:ext uri="{9D8B030D-6E8A-4147-A177-3AD203B41FA5}">
                      <a16:colId xmlns:a16="http://schemas.microsoft.com/office/drawing/2014/main" val="20000"/>
                    </a:ext>
                  </a:extLst>
                </a:gridCol>
                <a:gridCol w="6006928">
                  <a:extLst>
                    <a:ext uri="{9D8B030D-6E8A-4147-A177-3AD203B41FA5}">
                      <a16:colId xmlns:a16="http://schemas.microsoft.com/office/drawing/2014/main" val="20001"/>
                    </a:ext>
                  </a:extLst>
                </a:gridCol>
              </a:tblGrid>
              <a:tr h="382194">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700" b="1" dirty="0">
                          <a:solidFill>
                            <a:schemeClr val="bg1"/>
                          </a:solidFill>
                        </a:rPr>
                        <a:t>Title </a:t>
                      </a: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57150" cap="flat" cmpd="sng" algn="ctr">
                      <a:solidFill>
                        <a:srgbClr val="FFFFFF"/>
                      </a:solidFill>
                      <a:prstDash val="solid"/>
                      <a:round/>
                      <a:headEnd type="none" w="med" len="med"/>
                      <a:tailEnd type="none" w="med" len="med"/>
                    </a:lnB>
                    <a:solidFill>
                      <a:srgbClr val="C0B2D1"/>
                    </a:solidFill>
                  </a:tcPr>
                </a:tc>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400" kern="1200" dirty="0">
                          <a:solidFill>
                            <a:schemeClr val="bg1"/>
                          </a:solidFill>
                          <a:effectLst/>
                          <a:latin typeface="+mn-lt"/>
                          <a:ea typeface="+mn-ea"/>
                          <a:cs typeface="+mn-cs"/>
                        </a:rPr>
                        <a:t>link</a:t>
                      </a: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57150" cap="flat" cmpd="sng" algn="ctr">
                      <a:solidFill>
                        <a:srgbClr val="FFFFFF"/>
                      </a:solidFill>
                      <a:prstDash val="solid"/>
                      <a:round/>
                      <a:headEnd type="none" w="med" len="med"/>
                      <a:tailEnd type="none" w="med" len="med"/>
                    </a:lnB>
                    <a:solidFill>
                      <a:srgbClr val="C0B2D1"/>
                    </a:solidFill>
                  </a:tcPr>
                </a:tc>
                <a:extLst>
                  <a:ext uri="{0D108BD9-81ED-4DB2-BD59-A6C34878D82A}">
                    <a16:rowId xmlns:a16="http://schemas.microsoft.com/office/drawing/2014/main" val="10000"/>
                  </a:ext>
                </a:extLst>
              </a:tr>
              <a:tr h="455309">
                <a:tc>
                  <a:txBody>
                    <a:bodyPr/>
                    <a:lstStyle/>
                    <a:p>
                      <a:pPr marL="0" marR="0" lvl="0" indent="0" algn="l" defTabSz="914400" rtl="0" eaLnBrk="1" fontAlgn="auto" latinLnBrk="0" hangingPunct="1">
                        <a:lnSpc>
                          <a:spcPts val="2300"/>
                        </a:lnSpc>
                        <a:spcBef>
                          <a:spcPts val="0"/>
                        </a:spcBef>
                        <a:spcAft>
                          <a:spcPts val="0"/>
                        </a:spcAft>
                        <a:buClrTx/>
                        <a:buSzTx/>
                        <a:buFontTx/>
                        <a:buNone/>
                        <a:tabLst/>
                        <a:defRPr/>
                      </a:pPr>
                      <a:r>
                        <a:rPr lang="ru-RU" sz="1400" dirty="0">
                          <a:effectLst/>
                          <a:latin typeface="+mn-lt"/>
                          <a:ea typeface="Calibri"/>
                          <a:cs typeface="Times New Roman"/>
                        </a:rPr>
                        <a:t>1. </a:t>
                      </a:r>
                      <a:r>
                        <a:rPr lang="en-US" sz="1400" kern="1200" dirty="0">
                          <a:solidFill>
                            <a:schemeClr val="tx1"/>
                          </a:solidFill>
                          <a:effectLst/>
                          <a:latin typeface="+mn-lt"/>
                          <a:ea typeface="+mn-ea"/>
                          <a:cs typeface="+mn-cs"/>
                        </a:rPr>
                        <a:t>Public Participation in Fiscal Policy and the Budget Process – How to establish and/or strengthen mechanisms in PEMPAL countries?</a:t>
                      </a:r>
                    </a:p>
                    <a:p>
                      <a:pPr>
                        <a:lnSpc>
                          <a:spcPts val="2300"/>
                        </a:lnSpc>
                        <a:spcAft>
                          <a:spcPts val="0"/>
                        </a:spcAft>
                      </a:pPr>
                      <a:r>
                        <a:rPr lang="en-US" sz="1400" dirty="0">
                          <a:effectLst/>
                          <a:latin typeface="+mn-lt"/>
                          <a:ea typeface="Calibri"/>
                          <a:cs typeface="Times New Roman"/>
                        </a:rPr>
                        <a:t>Background paper</a:t>
                      </a:r>
                      <a:r>
                        <a:rPr lang="ru-RU" sz="1400" dirty="0">
                          <a:effectLst/>
                          <a:latin typeface="+mn-lt"/>
                          <a:ea typeface="Calibri"/>
                          <a:cs typeface="Times New Roman"/>
                        </a:rPr>
                        <a:t> </a:t>
                      </a:r>
                    </a:p>
                    <a:p>
                      <a:pPr>
                        <a:lnSpc>
                          <a:spcPts val="2300"/>
                        </a:lnSpc>
                        <a:spcAft>
                          <a:spcPts val="0"/>
                        </a:spcAft>
                      </a:pPr>
                      <a:endParaRPr lang="ru-RU" sz="1200" dirty="0">
                        <a:effectLst/>
                        <a:latin typeface="Times New Roman"/>
                        <a:ea typeface="Calibri"/>
                        <a:cs typeface="Times New Roman"/>
                      </a:endParaRPr>
                    </a:p>
                  </a:txBody>
                  <a:tcPr marL="68580" marR="6858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571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0D8E7"/>
                    </a:solidFill>
                  </a:tcPr>
                </a:tc>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US" sz="1400" b="0" i="0" u="none" strike="noStrike" kern="1200" cap="none" spc="0" normalizeH="0" baseline="0" noProof="0" dirty="0">
                          <a:ln>
                            <a:noFill/>
                          </a:ln>
                          <a:solidFill>
                            <a:srgbClr val="000000"/>
                          </a:solidFill>
                          <a:effectLst/>
                          <a:uLnTx/>
                          <a:uFillTx/>
                          <a:latin typeface="+mn-lt"/>
                          <a:ea typeface="+mn-ea"/>
                          <a:cs typeface="+mn-cs"/>
                        </a:rPr>
                        <a:t>ENG</a:t>
                      </a:r>
                      <a:r>
                        <a:rPr kumimoji="0" lang="ru-RU" sz="1400" b="0" i="0" u="none" strike="noStrike" kern="1200" cap="none" spc="0" normalizeH="0" baseline="0" noProof="0" dirty="0">
                          <a:ln>
                            <a:noFill/>
                          </a:ln>
                          <a:solidFill>
                            <a:srgbClr val="000000"/>
                          </a:solidFill>
                          <a:effectLst/>
                          <a:uLnTx/>
                          <a:uFillTx/>
                          <a:latin typeface="+mn-lt"/>
                          <a:ea typeface="+mn-ea"/>
                          <a:cs typeface="+mn-cs"/>
                        </a:rPr>
                        <a:t>:</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US" sz="1400" b="0" i="0" u="none" strike="noStrike" kern="1200" cap="none" spc="0" normalizeH="0" baseline="0" noProof="0" dirty="0">
                          <a:ln>
                            <a:noFill/>
                          </a:ln>
                          <a:solidFill>
                            <a:srgbClr val="000000"/>
                          </a:solidFill>
                          <a:effectLst/>
                          <a:uLnTx/>
                          <a:uFillTx/>
                          <a:latin typeface="+mn-lt"/>
                          <a:ea typeface="+mn-ea"/>
                          <a:cs typeface="+mn-cs"/>
                          <a:hlinkClick r:id="rId5"/>
                        </a:rPr>
                        <a:t>https://www.pempal.org/sites/pempal/files/filefield_paths/bcop_public_participation_backgroud_paper_august2017_eng.doc</a:t>
                      </a:r>
                      <a:r>
                        <a:rPr kumimoji="0" lang="ru-RU" sz="1400" b="0" i="0" u="none" strike="noStrike" kern="1200" cap="none" spc="0" normalizeH="0" baseline="0" noProof="0" dirty="0">
                          <a:ln>
                            <a:noFill/>
                          </a:ln>
                          <a:solidFill>
                            <a:srgbClr val="000000"/>
                          </a:solidFill>
                          <a:effectLst/>
                          <a:uLnTx/>
                          <a:uFillTx/>
                          <a:latin typeface="+mn-lt"/>
                          <a:ea typeface="+mn-ea"/>
                          <a:cs typeface="+mn-cs"/>
                        </a:rPr>
                        <a:t> </a:t>
                      </a:r>
                      <a:endParaRPr kumimoji="0" lang="en-US" sz="1400" b="0" i="0" u="none" strike="noStrike" kern="1200" cap="none" spc="0" normalizeH="0" baseline="0" noProof="0" dirty="0">
                        <a:ln>
                          <a:noFill/>
                        </a:ln>
                        <a:solidFill>
                          <a:srgbClr val="000000"/>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US" sz="1400" b="0" i="0" u="none" strike="noStrike" kern="1200" cap="none" spc="0" normalizeH="0" baseline="0" noProof="0" dirty="0">
                          <a:ln>
                            <a:noFill/>
                          </a:ln>
                          <a:solidFill>
                            <a:srgbClr val="000000"/>
                          </a:solidFill>
                          <a:effectLst/>
                          <a:uLnTx/>
                          <a:uFillTx/>
                          <a:latin typeface="+mn-lt"/>
                          <a:ea typeface="+mn-ea"/>
                          <a:cs typeface="+mn-cs"/>
                        </a:rPr>
                        <a:t>RUS</a:t>
                      </a:r>
                      <a:r>
                        <a:rPr kumimoji="0" lang="ru-RU" sz="1400" b="0" i="0" u="none" strike="noStrike" kern="1200" cap="none" spc="0" normalizeH="0" baseline="0" noProof="0" dirty="0">
                          <a:ln>
                            <a:noFill/>
                          </a:ln>
                          <a:solidFill>
                            <a:srgbClr val="000000"/>
                          </a:solidFill>
                          <a:effectLst/>
                          <a:uLnTx/>
                          <a:uFillTx/>
                          <a:latin typeface="+mn-lt"/>
                          <a:ea typeface="+mn-ea"/>
                          <a:cs typeface="+mn-cs"/>
                        </a:rPr>
                        <a:t>: </a:t>
                      </a:r>
                      <a:r>
                        <a:rPr kumimoji="0" lang="en-US" sz="1400" b="0" i="0" u="none" strike="noStrike" kern="1200" cap="none" spc="0" normalizeH="0" baseline="0" noProof="0" dirty="0">
                          <a:ln>
                            <a:noFill/>
                          </a:ln>
                          <a:solidFill>
                            <a:srgbClr val="000000"/>
                          </a:solidFill>
                          <a:effectLst/>
                          <a:uLnTx/>
                          <a:uFillTx/>
                          <a:latin typeface="+mn-lt"/>
                          <a:ea typeface="+mn-ea"/>
                          <a:cs typeface="+mn-cs"/>
                          <a:hlinkClick r:id="rId6"/>
                        </a:rPr>
                        <a:t>https://www.pempal.org/sites/pempal/files/filefield_paths/bcop_public_participation_backgroud_paper_august2017_rus_full.doc</a:t>
                      </a:r>
                      <a:endParaRPr kumimoji="0" lang="ru-RU" sz="1400" b="0" i="0" u="none" strike="noStrike" kern="1200" cap="none" spc="0" normalizeH="0" baseline="0" noProof="0" dirty="0">
                        <a:ln>
                          <a:noFill/>
                        </a:ln>
                        <a:solidFill>
                          <a:srgbClr val="000000"/>
                        </a:solidFill>
                        <a:effectLst/>
                        <a:uLnTx/>
                        <a:uFillTx/>
                        <a:latin typeface="+mn-lt"/>
                        <a:ea typeface="+mn-ea"/>
                        <a:cs typeface="+mn-cs"/>
                      </a:endParaRPr>
                    </a:p>
                    <a:p>
                      <a:pPr>
                        <a:lnSpc>
                          <a:spcPts val="2200"/>
                        </a:lnSpc>
                        <a:spcAft>
                          <a:spcPts val="0"/>
                        </a:spcAft>
                      </a:pPr>
                      <a:r>
                        <a:rPr kumimoji="0" lang="en-US" sz="1400" b="0" i="0" u="none" strike="noStrike" kern="1200" cap="none" spc="0" normalizeH="0" baseline="0" dirty="0">
                          <a:ln>
                            <a:noFill/>
                          </a:ln>
                          <a:solidFill>
                            <a:srgbClr val="000000"/>
                          </a:solidFill>
                          <a:effectLst/>
                          <a:uLnTx/>
                          <a:uFillTx/>
                          <a:latin typeface="+mn-lt"/>
                          <a:ea typeface="+mn-ea"/>
                          <a:cs typeface="+mn-cs"/>
                        </a:rPr>
                        <a:t>BCS</a:t>
                      </a:r>
                      <a:r>
                        <a:rPr kumimoji="0" lang="ru-RU" sz="1400" b="0" i="0" u="none" strike="noStrike" kern="1200" cap="none" spc="0" normalizeH="0" baseline="0" dirty="0">
                          <a:ln>
                            <a:noFill/>
                          </a:ln>
                          <a:solidFill>
                            <a:srgbClr val="000000"/>
                          </a:solidFill>
                          <a:effectLst/>
                          <a:uLnTx/>
                          <a:uFillTx/>
                          <a:latin typeface="+mn-lt"/>
                          <a:ea typeface="+mn-ea"/>
                          <a:cs typeface="+mn-cs"/>
                        </a:rPr>
                        <a:t>:</a:t>
                      </a:r>
                    </a:p>
                    <a:p>
                      <a:pPr>
                        <a:lnSpc>
                          <a:spcPts val="2200"/>
                        </a:lnSpc>
                        <a:spcAft>
                          <a:spcPts val="0"/>
                        </a:spcAft>
                      </a:pPr>
                      <a:r>
                        <a:rPr kumimoji="0" lang="en-US" sz="1400" b="0" i="0" u="none" strike="noStrike" kern="1200" cap="none" spc="0" normalizeH="0" baseline="0" dirty="0">
                          <a:ln>
                            <a:noFill/>
                          </a:ln>
                          <a:solidFill>
                            <a:srgbClr val="000000"/>
                          </a:solidFill>
                          <a:effectLst/>
                          <a:uLnTx/>
                          <a:uFillTx/>
                          <a:latin typeface="+mn-lt"/>
                          <a:ea typeface="+mn-ea"/>
                          <a:cs typeface="+mn-cs"/>
                          <a:hlinkClick r:id="rId7"/>
                        </a:rPr>
                        <a:t>https://www.pempal.org/sites/pempal/files/filefield_paths/bcop_public_participation_backgroud_paper_august2017_bcs.docx</a:t>
                      </a:r>
                      <a:r>
                        <a:rPr kumimoji="0" lang="ru-RU" sz="1400" b="0" i="0" u="none" strike="noStrike" kern="1200" cap="none" spc="0" normalizeH="0" baseline="0" dirty="0">
                          <a:ln>
                            <a:noFill/>
                          </a:ln>
                          <a:solidFill>
                            <a:srgbClr val="000000"/>
                          </a:solidFill>
                          <a:effectLst/>
                          <a:uLnTx/>
                          <a:uFillTx/>
                          <a:latin typeface="+mn-lt"/>
                          <a:ea typeface="+mn-ea"/>
                          <a:cs typeface="+mn-cs"/>
                        </a:rPr>
                        <a:t> </a:t>
                      </a:r>
                    </a:p>
                  </a:txBody>
                  <a:tcPr marL="68580" marR="6858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571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0D8E7"/>
                    </a:solidFill>
                  </a:tcPr>
                </a:tc>
                <a:extLst>
                  <a:ext uri="{0D108BD9-81ED-4DB2-BD59-A6C34878D82A}">
                    <a16:rowId xmlns:a16="http://schemas.microsoft.com/office/drawing/2014/main" val="10001"/>
                  </a:ext>
                </a:extLst>
              </a:tr>
              <a:tr h="731153">
                <a:tc>
                  <a:txBody>
                    <a:bodyPr/>
                    <a:lstStyle/>
                    <a:p>
                      <a:pPr>
                        <a:buNone/>
                      </a:pPr>
                      <a:r>
                        <a:rPr lang="ru-RU" sz="1200" dirty="0">
                          <a:effectLst/>
                          <a:latin typeface="Times New Roman"/>
                          <a:ea typeface="Calibri"/>
                          <a:cs typeface="Times New Roman"/>
                        </a:rPr>
                        <a:t>2. </a:t>
                      </a:r>
                      <a:r>
                        <a:rPr lang="en-US" sz="1400" kern="1200" dirty="0">
                          <a:solidFill>
                            <a:schemeClr val="tx1"/>
                          </a:solidFill>
                          <a:effectLst/>
                          <a:latin typeface="+mn-lt"/>
                          <a:ea typeface="+mn-ea"/>
                          <a:cs typeface="+mn-cs"/>
                        </a:rPr>
                        <a:t>Breaking Challenges in Constructing Citizens Budgets for PEMPAL Countries</a:t>
                      </a:r>
                    </a:p>
                    <a:p>
                      <a:pPr>
                        <a:lnSpc>
                          <a:spcPts val="2300"/>
                        </a:lnSpc>
                        <a:spcAft>
                          <a:spcPts val="0"/>
                        </a:spcAft>
                      </a:pPr>
                      <a:endParaRPr lang="ru-RU" sz="1200" dirty="0">
                        <a:effectLst/>
                        <a:latin typeface="Times New Roman"/>
                        <a:ea typeface="Calibri"/>
                        <a:cs typeface="Times New Roman"/>
                      </a:endParaRPr>
                    </a:p>
                  </a:txBody>
                  <a:tcPr marL="68580" marR="6858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0D8E7"/>
                    </a:solidFill>
                  </a:tcPr>
                </a:tc>
                <a:tc>
                  <a:txBody>
                    <a:bodyPr/>
                    <a:lstStyle/>
                    <a:p>
                      <a:pPr marL="0" marR="0" lvl="0" indent="0" algn="l" defTabSz="914400" rtl="0" eaLnBrk="1" fontAlgn="auto" latinLnBrk="0" hangingPunct="1">
                        <a:lnSpc>
                          <a:spcPts val="22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000000"/>
                          </a:solidFill>
                          <a:effectLst/>
                          <a:uLnTx/>
                          <a:uFillTx/>
                          <a:latin typeface="+mn-lt"/>
                          <a:ea typeface="+mn-ea"/>
                          <a:cs typeface="+mn-cs"/>
                        </a:rPr>
                        <a:t>ENG</a:t>
                      </a:r>
                      <a:r>
                        <a:rPr kumimoji="0" lang="ru-RU" sz="1400" b="0" i="0" u="none" strike="noStrike" kern="1200" cap="none" spc="0" normalizeH="0" baseline="0" noProof="0" dirty="0">
                          <a:ln>
                            <a:noFill/>
                          </a:ln>
                          <a:solidFill>
                            <a:srgbClr val="000000"/>
                          </a:solidFill>
                          <a:effectLst/>
                          <a:uLnTx/>
                          <a:uFillTx/>
                          <a:latin typeface="+mn-lt"/>
                          <a:ea typeface="+mn-ea"/>
                          <a:cs typeface="+mn-cs"/>
                        </a:rPr>
                        <a:t>:</a:t>
                      </a:r>
                    </a:p>
                    <a:p>
                      <a:pPr marL="0" algn="l" defTabSz="914400" rtl="0" eaLnBrk="1" latinLnBrk="0" hangingPunct="1">
                        <a:lnSpc>
                          <a:spcPts val="2200"/>
                        </a:lnSpc>
                        <a:spcAft>
                          <a:spcPts val="0"/>
                        </a:spcAft>
                      </a:pPr>
                      <a:r>
                        <a:rPr kumimoji="0" lang="en-US" sz="1400" b="0" i="0" u="none" strike="noStrike" kern="1200" cap="none" spc="0" normalizeH="0" baseline="0" noProof="0" dirty="0">
                          <a:ln>
                            <a:noFill/>
                          </a:ln>
                          <a:solidFill>
                            <a:srgbClr val="000000"/>
                          </a:solidFill>
                          <a:effectLst/>
                          <a:uLnTx/>
                          <a:uFillTx/>
                          <a:latin typeface="+mn-lt"/>
                          <a:ea typeface="+mn-ea"/>
                          <a:cs typeface="+mn-cs"/>
                          <a:hlinkClick r:id="rId8"/>
                        </a:rPr>
                        <a:t>https://www.pempal.org/sites/pempal/files/event/2017/Budget%20COP%20Events/Jun22_Moscow%2C%20Russian%20Federation/files/bcop_citizens_budgets_june2017_eng.doc</a:t>
                      </a:r>
                      <a:r>
                        <a:rPr kumimoji="0" lang="ru-RU" sz="1400" b="0" i="0" u="none" strike="noStrike" kern="1200" cap="none" spc="0" normalizeH="0" baseline="0" noProof="0" dirty="0">
                          <a:ln>
                            <a:noFill/>
                          </a:ln>
                          <a:solidFill>
                            <a:srgbClr val="000000"/>
                          </a:solidFill>
                          <a:effectLst/>
                          <a:uLnTx/>
                          <a:uFillTx/>
                          <a:latin typeface="+mn-lt"/>
                          <a:ea typeface="+mn-ea"/>
                          <a:cs typeface="+mn-cs"/>
                        </a:rPr>
                        <a:t> </a:t>
                      </a:r>
                    </a:p>
                    <a:p>
                      <a:pPr marL="0" algn="l" defTabSz="914400" rtl="0" eaLnBrk="1" latinLnBrk="0" hangingPunct="1">
                        <a:lnSpc>
                          <a:spcPts val="2200"/>
                        </a:lnSpc>
                        <a:spcAft>
                          <a:spcPts val="0"/>
                        </a:spcAft>
                      </a:pPr>
                      <a:r>
                        <a:rPr kumimoji="0" lang="en-US" sz="1400" b="0" i="0" u="none" strike="noStrike" kern="1200" cap="none" spc="0" normalizeH="0" baseline="0" noProof="0" dirty="0">
                          <a:ln>
                            <a:noFill/>
                          </a:ln>
                          <a:solidFill>
                            <a:srgbClr val="000000"/>
                          </a:solidFill>
                          <a:effectLst/>
                          <a:uLnTx/>
                          <a:uFillTx/>
                          <a:latin typeface="+mn-lt"/>
                          <a:ea typeface="+mn-ea"/>
                          <a:cs typeface="+mn-cs"/>
                        </a:rPr>
                        <a:t>RUS</a:t>
                      </a:r>
                      <a:r>
                        <a:rPr kumimoji="0" lang="ru-RU" sz="1400" b="0" i="0" u="none" strike="noStrike" kern="1200" cap="none" spc="0" normalizeH="0" baseline="0" noProof="0" dirty="0">
                          <a:ln>
                            <a:noFill/>
                          </a:ln>
                          <a:solidFill>
                            <a:srgbClr val="000000"/>
                          </a:solidFill>
                          <a:effectLst/>
                          <a:uLnTx/>
                          <a:uFillTx/>
                          <a:latin typeface="+mn-lt"/>
                          <a:ea typeface="+mn-ea"/>
                          <a:cs typeface="+mn-cs"/>
                        </a:rPr>
                        <a:t>:</a:t>
                      </a:r>
                    </a:p>
                    <a:p>
                      <a:pPr marL="0" marR="0" indent="0" algn="l" defTabSz="914400" rtl="0" eaLnBrk="1" fontAlgn="auto" latinLnBrk="0" hangingPunct="1">
                        <a:lnSpc>
                          <a:spcPts val="2200"/>
                        </a:lnSpc>
                        <a:spcBef>
                          <a:spcPts val="0"/>
                        </a:spcBef>
                        <a:spcAft>
                          <a:spcPts val="0"/>
                        </a:spcAft>
                        <a:buClrTx/>
                        <a:buSzTx/>
                        <a:buFontTx/>
                        <a:buNone/>
                        <a:tabLst/>
                        <a:defRPr/>
                      </a:pPr>
                      <a:r>
                        <a:rPr kumimoji="0" lang="en-US" sz="1400" b="0" i="0" u="none" strike="noStrike" kern="1200" cap="none" spc="0" normalizeH="0" baseline="0" dirty="0">
                          <a:ln>
                            <a:noFill/>
                          </a:ln>
                          <a:solidFill>
                            <a:srgbClr val="000000"/>
                          </a:solidFill>
                          <a:effectLst/>
                          <a:uLnTx/>
                          <a:uFillTx/>
                          <a:latin typeface="+mn-lt"/>
                          <a:ea typeface="+mn-ea"/>
                          <a:cs typeface="+mn-cs"/>
                          <a:hlinkClick r:id="rId9"/>
                        </a:rPr>
                        <a:t>https://www.pempal.org/sites/pempal/files/event/2017/files/bcop_citizens_budgets_june2017_rus.doc</a:t>
                      </a:r>
                      <a:r>
                        <a:rPr kumimoji="0" lang="ru-RU" sz="1400" b="0" i="0" u="none" strike="noStrike" kern="1200" cap="none" spc="0" normalizeH="0" baseline="0" dirty="0">
                          <a:ln>
                            <a:noFill/>
                          </a:ln>
                          <a:solidFill>
                            <a:srgbClr val="000000"/>
                          </a:solidFill>
                          <a:effectLst/>
                          <a:uLnTx/>
                          <a:uFillTx/>
                          <a:latin typeface="+mn-lt"/>
                          <a:ea typeface="+mn-ea"/>
                          <a:cs typeface="+mn-cs"/>
                        </a:rPr>
                        <a:t> </a:t>
                      </a:r>
                    </a:p>
                    <a:p>
                      <a:pPr marL="0" marR="0" indent="0" algn="l" defTabSz="914400" rtl="0" eaLnBrk="1" fontAlgn="auto" latinLnBrk="0" hangingPunct="1">
                        <a:lnSpc>
                          <a:spcPts val="2200"/>
                        </a:lnSpc>
                        <a:spcBef>
                          <a:spcPts val="0"/>
                        </a:spcBef>
                        <a:spcAft>
                          <a:spcPts val="0"/>
                        </a:spcAft>
                        <a:buClrTx/>
                        <a:buSzTx/>
                        <a:buFontTx/>
                        <a:buNone/>
                        <a:tabLst/>
                        <a:defRPr/>
                      </a:pPr>
                      <a:r>
                        <a:rPr kumimoji="0" lang="en-US" sz="1400" b="0" i="0" u="none" strike="noStrike" kern="1200" cap="none" spc="0" normalizeH="0" baseline="0" dirty="0">
                          <a:ln>
                            <a:noFill/>
                          </a:ln>
                          <a:solidFill>
                            <a:srgbClr val="000000"/>
                          </a:solidFill>
                          <a:effectLst/>
                          <a:uLnTx/>
                          <a:uFillTx/>
                          <a:latin typeface="+mn-lt"/>
                          <a:ea typeface="+mn-ea"/>
                          <a:cs typeface="+mn-cs"/>
                        </a:rPr>
                        <a:t>BCS</a:t>
                      </a:r>
                      <a:r>
                        <a:rPr kumimoji="0" lang="ru-RU" sz="1400" b="0" i="0" u="none" strike="noStrike" kern="1200" cap="none" spc="0" normalizeH="0" baseline="0" dirty="0">
                          <a:ln>
                            <a:noFill/>
                          </a:ln>
                          <a:solidFill>
                            <a:srgbClr val="000000"/>
                          </a:solidFill>
                          <a:effectLst/>
                          <a:uLnTx/>
                          <a:uFillTx/>
                          <a:latin typeface="+mn-lt"/>
                          <a:ea typeface="+mn-ea"/>
                          <a:cs typeface="+mn-cs"/>
                        </a:rPr>
                        <a:t>:</a:t>
                      </a:r>
                    </a:p>
                    <a:p>
                      <a:pPr marL="0" algn="l" defTabSz="914400" rtl="0" eaLnBrk="1" latinLnBrk="0" hangingPunct="1">
                        <a:lnSpc>
                          <a:spcPts val="2200"/>
                        </a:lnSpc>
                        <a:spcAft>
                          <a:spcPts val="0"/>
                        </a:spcAft>
                      </a:pPr>
                      <a:r>
                        <a:rPr kumimoji="0" lang="en-US" sz="1400" b="0" i="0" u="none" strike="noStrike" kern="1200" cap="none" spc="0" normalizeH="0" baseline="0" dirty="0">
                          <a:ln>
                            <a:noFill/>
                          </a:ln>
                          <a:solidFill>
                            <a:srgbClr val="000000"/>
                          </a:solidFill>
                          <a:effectLst/>
                          <a:uLnTx/>
                          <a:uFillTx/>
                          <a:latin typeface="+mn-lt"/>
                          <a:ea typeface="+mn-ea"/>
                          <a:cs typeface="+mn-cs"/>
                          <a:hlinkClick r:id="rId10"/>
                        </a:rPr>
                        <a:t>https://www.pempal.org/sites/pempal/files/event/2017/Bud%C5%BEet%20Doga%C4%91aji/Jun22_Moskva%2C%20Rusija/files/bcop_citizens_budgets_june2017_bcs.docx</a:t>
                      </a:r>
                      <a:r>
                        <a:rPr kumimoji="0" lang="ru-RU" sz="1400" b="0" i="0" u="none" strike="noStrike" kern="1200" cap="none" spc="0" normalizeH="0" baseline="0" dirty="0">
                          <a:ln>
                            <a:noFill/>
                          </a:ln>
                          <a:solidFill>
                            <a:srgbClr val="000000"/>
                          </a:solidFill>
                          <a:effectLst/>
                          <a:uLnTx/>
                          <a:uFillTx/>
                          <a:latin typeface="+mn-lt"/>
                          <a:ea typeface="+mn-ea"/>
                          <a:cs typeface="+mn-cs"/>
                        </a:rPr>
                        <a:t> </a:t>
                      </a:r>
                    </a:p>
                  </a:txBody>
                  <a:tcPr marL="68580" marR="6858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0D8E7"/>
                    </a:solidFill>
                  </a:tcPr>
                </a:tc>
                <a:extLst>
                  <a:ext uri="{0D108BD9-81ED-4DB2-BD59-A6C34878D82A}">
                    <a16:rowId xmlns:a16="http://schemas.microsoft.com/office/drawing/2014/main" val="10002"/>
                  </a:ext>
                </a:extLst>
              </a:tr>
            </a:tbl>
          </a:graphicData>
        </a:graphic>
      </p:graphicFrame>
      <p:sp>
        <p:nvSpPr>
          <p:cNvPr id="2" name="Прямоугольник 1"/>
          <p:cNvSpPr/>
          <p:nvPr/>
        </p:nvSpPr>
        <p:spPr>
          <a:xfrm>
            <a:off x="2200879" y="457200"/>
            <a:ext cx="5861541" cy="369332"/>
          </a:xfrm>
          <a:prstGeom prst="rect">
            <a:avLst/>
          </a:prstGeom>
        </p:spPr>
        <p:txBody>
          <a:bodyPr wrap="none">
            <a:spAutoFit/>
          </a:bodyPr>
          <a:lstStyle/>
          <a:p>
            <a:pPr lvl="0" algn="ctr" fontAlgn="auto">
              <a:spcBef>
                <a:spcPts val="0"/>
              </a:spcBef>
              <a:spcAft>
                <a:spcPts val="0"/>
              </a:spcAft>
              <a:defRPr/>
            </a:pPr>
            <a:r>
              <a:rPr lang="en-US" b="1" dirty="0"/>
              <a:t>WG BL Knowledge Products available for download</a:t>
            </a:r>
            <a:endParaRPr lang="en-US" b="1" dirty="0">
              <a:solidFill>
                <a:srgbClr val="FF0000"/>
              </a:solidFill>
            </a:endParaRPr>
          </a:p>
        </p:txBody>
      </p:sp>
    </p:spTree>
    <p:extLst>
      <p:ext uri="{BB962C8B-B14F-4D97-AF65-F5344CB8AC3E}">
        <p14:creationId xmlns:p14="http://schemas.microsoft.com/office/powerpoint/2010/main" val="86642258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375150" y="4267200"/>
            <a:ext cx="2113280" cy="1981200"/>
          </a:xfrm>
          <a:prstGeom prst="rect">
            <a:avLst/>
          </a:prstGeom>
        </p:spPr>
      </p:pic>
      <p:sp>
        <p:nvSpPr>
          <p:cNvPr id="3" name="Subtitle 2"/>
          <p:cNvSpPr>
            <a:spLocks noGrp="1"/>
          </p:cNvSpPr>
          <p:nvPr>
            <p:ph type="subTitle" idx="1"/>
          </p:nvPr>
        </p:nvSpPr>
        <p:spPr>
          <a:xfrm>
            <a:off x="1073150" y="990600"/>
            <a:ext cx="8337550" cy="5715000"/>
          </a:xfrm>
        </p:spPr>
        <p:txBody>
          <a:bodyPr rtlCol="0">
            <a:noAutofit/>
          </a:bodyPr>
          <a:lstStyle/>
          <a:p>
            <a:pPr marL="457200" indent="-457200" algn="just" fontAlgn="auto">
              <a:spcAft>
                <a:spcPts val="0"/>
              </a:spcAft>
              <a:buFont typeface="Arial" pitchFamily="34" charset="0"/>
              <a:buChar char="•"/>
              <a:defRPr/>
            </a:pPr>
            <a:endParaRPr lang="en-US" sz="2000" dirty="0">
              <a:solidFill>
                <a:schemeClr val="tx1"/>
              </a:solidFill>
            </a:endParaRPr>
          </a:p>
          <a:p>
            <a:pPr fontAlgn="auto">
              <a:spcAft>
                <a:spcPts val="0"/>
              </a:spcAft>
              <a:defRPr/>
            </a:pPr>
            <a:r>
              <a:rPr lang="en-US" sz="3600" dirty="0">
                <a:solidFill>
                  <a:srgbClr val="000000"/>
                </a:solidFill>
              </a:rPr>
              <a:t>Thank you for your attention!</a:t>
            </a:r>
            <a:endParaRPr lang="bs-Latn-BA" sz="3600" dirty="0">
              <a:solidFill>
                <a:srgbClr val="000000"/>
              </a:solidFill>
            </a:endParaRPr>
          </a:p>
          <a:p>
            <a:pPr fontAlgn="auto">
              <a:spcAft>
                <a:spcPts val="0"/>
              </a:spcAft>
              <a:defRPr/>
            </a:pPr>
            <a:endParaRPr lang="en-US" sz="2000" dirty="0">
              <a:solidFill>
                <a:srgbClr val="000000"/>
              </a:solidFill>
            </a:endParaRPr>
          </a:p>
          <a:p>
            <a:pPr fontAlgn="auto">
              <a:spcAft>
                <a:spcPts val="0"/>
              </a:spcAft>
              <a:defRPr/>
            </a:pPr>
            <a:r>
              <a:rPr lang="en-US" sz="2000" dirty="0">
                <a:solidFill>
                  <a:srgbClr val="000000"/>
                </a:solidFill>
              </a:rPr>
              <a:t>Questions can be referred to:</a:t>
            </a:r>
            <a:endParaRPr lang="en-US" sz="2000" dirty="0">
              <a:solidFill>
                <a:srgbClr val="000000"/>
              </a:solidFill>
              <a:cs typeface="Calibri"/>
            </a:endParaRPr>
          </a:p>
          <a:p>
            <a:pPr fontAlgn="auto">
              <a:spcAft>
                <a:spcPts val="0"/>
              </a:spcAft>
              <a:defRPr/>
            </a:pPr>
            <a:r>
              <a:rPr lang="en-US" sz="2000" dirty="0">
                <a:solidFill>
                  <a:srgbClr val="000000"/>
                </a:solidFill>
              </a:rPr>
              <a:t>Maya Gusarova, Sr. Public Sector Specialist </a:t>
            </a:r>
          </a:p>
          <a:p>
            <a:pPr fontAlgn="auto">
              <a:spcAft>
                <a:spcPts val="0"/>
              </a:spcAft>
              <a:defRPr/>
            </a:pPr>
            <a:r>
              <a:rPr lang="en-US" sz="2000" dirty="0">
                <a:solidFill>
                  <a:srgbClr val="000000"/>
                </a:solidFill>
                <a:hlinkClick r:id="rId4"/>
              </a:rPr>
              <a:t>mgusarova@worldbank.org</a:t>
            </a:r>
            <a:r>
              <a:rPr lang="en-US" sz="2000" dirty="0">
                <a:solidFill>
                  <a:srgbClr val="000000"/>
                </a:solidFill>
              </a:rPr>
              <a:t> </a:t>
            </a:r>
          </a:p>
          <a:p>
            <a:pPr fontAlgn="auto">
              <a:defRPr/>
            </a:pPr>
            <a:r>
              <a:rPr lang="en-US" sz="2000" dirty="0">
                <a:solidFill>
                  <a:srgbClr val="000000"/>
                </a:solidFill>
              </a:rPr>
              <a:t>Anna </a:t>
            </a:r>
            <a:r>
              <a:rPr lang="en-US" sz="2000" dirty="0" err="1">
                <a:solidFill>
                  <a:srgbClr val="000000"/>
                </a:solidFill>
                <a:cs typeface="Calibri"/>
              </a:rPr>
              <a:t>Belenchuk</a:t>
            </a:r>
            <a:r>
              <a:rPr lang="en-US" sz="2000" dirty="0">
                <a:solidFill>
                  <a:srgbClr val="000000"/>
                </a:solidFill>
                <a:cs typeface="Calibri"/>
              </a:rPr>
              <a:t>, PEMPAL BTLWG Leader</a:t>
            </a:r>
            <a:endParaRPr lang="en-US" dirty="0"/>
          </a:p>
          <a:p>
            <a:pPr fontAlgn="auto">
              <a:defRPr/>
            </a:pPr>
            <a:r>
              <a:rPr lang="en-US" sz="2000" dirty="0">
                <a:solidFill>
                  <a:schemeClr val="accent1"/>
                </a:solidFill>
                <a:hlinkClick r:id="rId5"/>
              </a:rPr>
              <a:t>Anna.Belenchuk@minfin.ru</a:t>
            </a:r>
            <a:r>
              <a:rPr lang="en-US" sz="2000" dirty="0">
                <a:solidFill>
                  <a:schemeClr val="accent1"/>
                </a:solidFill>
                <a:cs typeface="Calibri"/>
              </a:rPr>
              <a:t> </a:t>
            </a:r>
            <a:endParaRPr lang="en-US" dirty="0">
              <a:solidFill>
                <a:schemeClr val="accent1"/>
              </a:solidFill>
            </a:endParaRPr>
          </a:p>
          <a:p>
            <a:pPr fontAlgn="auto">
              <a:spcAft>
                <a:spcPts val="0"/>
              </a:spcAft>
              <a:defRPr/>
            </a:pPr>
            <a:endParaRPr lang="en-US" sz="2000" dirty="0">
              <a:solidFill>
                <a:srgbClr val="000000"/>
              </a:solidFill>
            </a:endParaRPr>
          </a:p>
          <a:p>
            <a:pPr fontAlgn="auto">
              <a:spcAft>
                <a:spcPts val="0"/>
              </a:spcAft>
              <a:defRPr/>
            </a:pPr>
            <a:endParaRPr lang="en-US" sz="2000" dirty="0">
              <a:solidFill>
                <a:srgbClr val="000000"/>
              </a:solidFill>
            </a:endParaRPr>
          </a:p>
          <a:p>
            <a:pPr fontAlgn="auto">
              <a:spcAft>
                <a:spcPts val="0"/>
              </a:spcAft>
              <a:defRPr/>
            </a:pPr>
            <a:endParaRPr lang="en-US" sz="2000" dirty="0">
              <a:solidFill>
                <a:srgbClr val="000000"/>
              </a:solidFill>
            </a:endParaRPr>
          </a:p>
          <a:p>
            <a:pPr fontAlgn="auto">
              <a:spcAft>
                <a:spcPts val="0"/>
              </a:spcAft>
              <a:defRPr/>
            </a:pPr>
            <a:endParaRPr lang="en-US" sz="2000" dirty="0">
              <a:solidFill>
                <a:srgbClr val="000000"/>
              </a:solidFill>
            </a:endParaRPr>
          </a:p>
          <a:p>
            <a:pPr fontAlgn="auto">
              <a:spcAft>
                <a:spcPts val="0"/>
              </a:spcAft>
              <a:defRPr/>
            </a:pPr>
            <a:endParaRPr lang="en-US" sz="2000" dirty="0">
              <a:solidFill>
                <a:srgbClr val="000000"/>
              </a:solidFill>
            </a:endParaRPr>
          </a:p>
          <a:p>
            <a:pPr fontAlgn="auto">
              <a:spcAft>
                <a:spcPts val="0"/>
              </a:spcAft>
              <a:defRPr/>
            </a:pPr>
            <a:endParaRPr lang="en-US" sz="2000" dirty="0">
              <a:solidFill>
                <a:srgbClr val="000000"/>
              </a:solidFill>
            </a:endParaRPr>
          </a:p>
          <a:p>
            <a:pPr fontAlgn="auto">
              <a:spcAft>
                <a:spcPts val="0"/>
              </a:spcAft>
              <a:defRPr/>
            </a:pPr>
            <a:endParaRPr lang="en-US" sz="2000" dirty="0">
              <a:solidFill>
                <a:srgbClr val="000000"/>
              </a:solidFill>
            </a:endParaRPr>
          </a:p>
        </p:txBody>
      </p:sp>
      <p:pic>
        <p:nvPicPr>
          <p:cNvPr id="74755" name="Рисунок 11" descr="pempal-logo.jpg"/>
          <p:cNvPicPr>
            <a:picLocks noChangeAspect="1"/>
          </p:cNvPicPr>
          <p:nvPr/>
        </p:nvPicPr>
        <p:blipFill>
          <a:blip r:embed="rId6"/>
          <a:srcRect/>
          <a:stretch>
            <a:fillRect/>
          </a:stretch>
        </p:blipFill>
        <p:spPr bwMode="auto">
          <a:xfrm>
            <a:off x="0" y="0"/>
            <a:ext cx="763588" cy="6858000"/>
          </a:xfrm>
          <a:prstGeom prst="rect">
            <a:avLst/>
          </a:prstGeom>
          <a:noFill/>
          <a:ln w="9525">
            <a:noFill/>
            <a:miter lim="800000"/>
            <a:headEnd/>
            <a:tailEnd/>
          </a:ln>
        </p:spPr>
      </p:pic>
      <p:pic>
        <p:nvPicPr>
          <p:cNvPr id="74756" name="Рисунок 15" descr="pempal-logo-top.gif"/>
          <p:cNvPicPr>
            <a:picLocks noChangeAspect="1"/>
          </p:cNvPicPr>
          <p:nvPr/>
        </p:nvPicPr>
        <p:blipFill>
          <a:blip r:embed="rId7"/>
          <a:srcRect/>
          <a:stretch>
            <a:fillRect/>
          </a:stretch>
        </p:blipFill>
        <p:spPr bwMode="auto">
          <a:xfrm>
            <a:off x="3384550" y="381000"/>
            <a:ext cx="3879850" cy="342900"/>
          </a:xfrm>
          <a:prstGeom prst="rect">
            <a:avLst/>
          </a:prstGeom>
          <a:noFill/>
          <a:ln w="9525">
            <a:noFill/>
            <a:miter lim="800000"/>
            <a:headEnd/>
            <a:tailEnd/>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031876" y="381000"/>
            <a:ext cx="8378825" cy="6477000"/>
          </a:xfrm>
        </p:spPr>
        <p:txBody>
          <a:bodyPr rtlCol="0">
            <a:noAutofit/>
          </a:bodyPr>
          <a:lstStyle/>
          <a:p>
            <a:pPr algn="just" fontAlgn="auto">
              <a:spcAft>
                <a:spcPts val="0"/>
              </a:spcAft>
              <a:defRPr/>
            </a:pPr>
            <a:endParaRPr lang="en-US" sz="1800" dirty="0">
              <a:solidFill>
                <a:schemeClr val="tx1"/>
              </a:solidFill>
            </a:endParaRPr>
          </a:p>
          <a:p>
            <a:pPr lvl="1" algn="just" fontAlgn="auto">
              <a:spcAft>
                <a:spcPts val="0"/>
              </a:spcAft>
              <a:defRPr/>
            </a:pPr>
            <a:endParaRPr lang="en-US" sz="1800" dirty="0">
              <a:solidFill>
                <a:schemeClr val="tx1"/>
              </a:solidFill>
            </a:endParaRPr>
          </a:p>
          <a:p>
            <a:pPr marL="914400" lvl="1" indent="-457200" algn="just" fontAlgn="auto">
              <a:spcAft>
                <a:spcPts val="0"/>
              </a:spcAft>
              <a:buFont typeface="Arial" pitchFamily="34" charset="0"/>
              <a:buChar char="•"/>
              <a:defRPr/>
            </a:pPr>
            <a:endParaRPr lang="bs-Latn-BA" sz="2000" dirty="0">
              <a:solidFill>
                <a:schemeClr val="tx1"/>
              </a:solidFill>
            </a:endParaRPr>
          </a:p>
          <a:p>
            <a:pPr algn="just" fontAlgn="auto">
              <a:spcAft>
                <a:spcPts val="0"/>
              </a:spcAft>
              <a:buFont typeface="Arial" pitchFamily="34" charset="0"/>
              <a:buNone/>
              <a:defRPr/>
            </a:pPr>
            <a:endParaRPr lang="bs-Latn-BA" sz="2800" dirty="0">
              <a:solidFill>
                <a:schemeClr val="tx1"/>
              </a:solidFill>
            </a:endParaRPr>
          </a:p>
          <a:p>
            <a:pPr marL="457200" indent="-457200" algn="just" fontAlgn="auto">
              <a:spcAft>
                <a:spcPts val="0"/>
              </a:spcAft>
              <a:buFont typeface="Arial" pitchFamily="34" charset="0"/>
              <a:buChar char="•"/>
              <a:defRPr/>
            </a:pPr>
            <a:endParaRPr lang="en-US" sz="2800" dirty="0">
              <a:solidFill>
                <a:schemeClr val="tx1"/>
              </a:solidFill>
            </a:endParaRPr>
          </a:p>
        </p:txBody>
      </p:sp>
      <p:pic>
        <p:nvPicPr>
          <p:cNvPr id="37890" name="Рисунок 11" descr="pempal-logo.jpg"/>
          <p:cNvPicPr>
            <a:picLocks noChangeAspect="1"/>
          </p:cNvPicPr>
          <p:nvPr/>
        </p:nvPicPr>
        <p:blipFill>
          <a:blip r:embed="rId3"/>
          <a:srcRect/>
          <a:stretch>
            <a:fillRect/>
          </a:stretch>
        </p:blipFill>
        <p:spPr bwMode="auto">
          <a:xfrm>
            <a:off x="0" y="0"/>
            <a:ext cx="763588" cy="6858000"/>
          </a:xfrm>
          <a:prstGeom prst="rect">
            <a:avLst/>
          </a:prstGeom>
          <a:noFill/>
          <a:ln w="9525">
            <a:noFill/>
            <a:miter lim="800000"/>
            <a:headEnd/>
            <a:tailEnd/>
          </a:ln>
        </p:spPr>
      </p:pic>
      <p:graphicFrame>
        <p:nvGraphicFramePr>
          <p:cNvPr id="5" name="Диаграмма 4"/>
          <p:cNvGraphicFramePr>
            <a:graphicFrameLocks/>
          </p:cNvGraphicFramePr>
          <p:nvPr>
            <p:extLst>
              <p:ext uri="{D42A27DB-BD31-4B8C-83A1-F6EECF244321}">
                <p14:modId xmlns:p14="http://schemas.microsoft.com/office/powerpoint/2010/main" val="811851770"/>
              </p:ext>
            </p:extLst>
          </p:nvPr>
        </p:nvGraphicFramePr>
        <p:xfrm>
          <a:off x="1219200" y="152400"/>
          <a:ext cx="8153401" cy="6477000"/>
        </p:xfrm>
        <a:graphic>
          <a:graphicData uri="http://schemas.openxmlformats.org/drawingml/2006/chart">
            <c:chart xmlns:c="http://schemas.openxmlformats.org/drawingml/2006/chart" xmlns:r="http://schemas.openxmlformats.org/officeDocument/2006/relationships" r:id="rId4"/>
          </a:graphicData>
        </a:graphic>
      </p:graphicFrame>
      <p:sp>
        <p:nvSpPr>
          <p:cNvPr id="6" name="TextBox 1"/>
          <p:cNvSpPr txBox="1"/>
          <p:nvPr/>
        </p:nvSpPr>
        <p:spPr>
          <a:xfrm>
            <a:off x="6019800" y="914400"/>
            <a:ext cx="3276615" cy="570111"/>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sz="1200" b="1" dirty="0"/>
              <a:t>Source: based on the results of the 201</a:t>
            </a:r>
            <a:r>
              <a:rPr lang="ru-RU" sz="1200" b="1" dirty="0"/>
              <a:t>7</a:t>
            </a:r>
            <a:r>
              <a:rPr lang="en-US" sz="1200" b="1" dirty="0"/>
              <a:t> IBP Open Budget Survey</a:t>
            </a:r>
          </a:p>
        </p:txBody>
      </p:sp>
    </p:spTree>
    <p:extLst>
      <p:ext uri="{BB962C8B-B14F-4D97-AF65-F5344CB8AC3E}">
        <p14:creationId xmlns:p14="http://schemas.microsoft.com/office/powerpoint/2010/main" val="177370567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3D1A85E2-1AEE-4F6C-AA5F-7D0DE380D7EF}"/>
              </a:ext>
            </a:extLst>
          </p:cNvPr>
          <p:cNvSpPr>
            <a:spLocks noGrp="1"/>
          </p:cNvSpPr>
          <p:nvPr>
            <p:ph type="title"/>
          </p:nvPr>
        </p:nvSpPr>
        <p:spPr>
          <a:xfrm>
            <a:off x="1295400" y="2057400"/>
            <a:ext cx="7620000" cy="2209800"/>
          </a:xfrm>
        </p:spPr>
        <p:txBody>
          <a:bodyPr/>
          <a:lstStyle/>
          <a:p>
            <a:pPr algn="l"/>
            <a:r>
              <a:rPr lang="en-US" sz="3000" b="1" dirty="0">
                <a:solidFill>
                  <a:schemeClr val="tx2"/>
                </a:solidFill>
              </a:rPr>
              <a:t>I.  Overview of International Frameworks on Public Participation in the Budget Cycle </a:t>
            </a:r>
          </a:p>
        </p:txBody>
      </p:sp>
      <p:pic>
        <p:nvPicPr>
          <p:cNvPr id="15363" name="Рисунок 11" descr="pempal-logo.jpg"/>
          <p:cNvPicPr>
            <a:picLocks noChangeAspect="1"/>
          </p:cNvPicPr>
          <p:nvPr/>
        </p:nvPicPr>
        <p:blipFill>
          <a:blip r:embed="rId3"/>
          <a:srcRect/>
          <a:stretch>
            <a:fillRect/>
          </a:stretch>
        </p:blipFill>
        <p:spPr bwMode="auto">
          <a:xfrm>
            <a:off x="0" y="0"/>
            <a:ext cx="763588" cy="6858000"/>
          </a:xfrm>
          <a:prstGeom prst="rect">
            <a:avLst/>
          </a:prstGeom>
          <a:noFill/>
          <a:ln w="9525">
            <a:noFill/>
            <a:miter lim="800000"/>
            <a:headEnd/>
            <a:tailEnd/>
          </a:ln>
        </p:spPr>
      </p:pic>
      <p:pic>
        <p:nvPicPr>
          <p:cNvPr id="15364" name="Рисунок 15" descr="pempal-logo-top.gif"/>
          <p:cNvPicPr>
            <a:picLocks noChangeAspect="1"/>
          </p:cNvPicPr>
          <p:nvPr/>
        </p:nvPicPr>
        <p:blipFill>
          <a:blip r:embed="rId4"/>
          <a:srcRect/>
          <a:stretch>
            <a:fillRect/>
          </a:stretch>
        </p:blipFill>
        <p:spPr bwMode="auto">
          <a:xfrm>
            <a:off x="3200400" y="304800"/>
            <a:ext cx="4001386" cy="353642"/>
          </a:xfrm>
          <a:prstGeom prst="rect">
            <a:avLst/>
          </a:prstGeom>
          <a:noFill/>
          <a:ln w="9525">
            <a:noFill/>
            <a:miter lim="800000"/>
            <a:headEnd/>
            <a:tailEnd/>
          </a:ln>
        </p:spPr>
      </p:pic>
    </p:spTree>
    <p:extLst>
      <p:ext uri="{BB962C8B-B14F-4D97-AF65-F5344CB8AC3E}">
        <p14:creationId xmlns:p14="http://schemas.microsoft.com/office/powerpoint/2010/main" val="97392886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3D1A85E2-1AEE-4F6C-AA5F-7D0DE380D7EF}"/>
              </a:ext>
            </a:extLst>
          </p:cNvPr>
          <p:cNvSpPr>
            <a:spLocks noGrp="1"/>
          </p:cNvSpPr>
          <p:nvPr>
            <p:ph type="title"/>
          </p:nvPr>
        </p:nvSpPr>
        <p:spPr>
          <a:xfrm>
            <a:off x="733771" y="779340"/>
            <a:ext cx="8257829" cy="432154"/>
          </a:xfrm>
        </p:spPr>
        <p:txBody>
          <a:bodyPr/>
          <a:lstStyle/>
          <a:p>
            <a:r>
              <a:rPr lang="en-US" sz="2500" b="1" dirty="0"/>
              <a:t>GIFT’s Scope of Public Participation</a:t>
            </a:r>
          </a:p>
        </p:txBody>
      </p:sp>
      <p:pic>
        <p:nvPicPr>
          <p:cNvPr id="15363" name="Рисунок 11" descr="pempal-logo.jpg"/>
          <p:cNvPicPr>
            <a:picLocks noChangeAspect="1"/>
          </p:cNvPicPr>
          <p:nvPr/>
        </p:nvPicPr>
        <p:blipFill>
          <a:blip r:embed="rId3"/>
          <a:srcRect/>
          <a:stretch>
            <a:fillRect/>
          </a:stretch>
        </p:blipFill>
        <p:spPr bwMode="auto">
          <a:xfrm>
            <a:off x="0" y="0"/>
            <a:ext cx="763588" cy="6858000"/>
          </a:xfrm>
          <a:prstGeom prst="rect">
            <a:avLst/>
          </a:prstGeom>
          <a:noFill/>
          <a:ln w="9525">
            <a:noFill/>
            <a:miter lim="800000"/>
            <a:headEnd/>
            <a:tailEnd/>
          </a:ln>
        </p:spPr>
      </p:pic>
      <p:pic>
        <p:nvPicPr>
          <p:cNvPr id="15364" name="Рисунок 15" descr="pempal-logo-top.gif"/>
          <p:cNvPicPr>
            <a:picLocks noChangeAspect="1"/>
          </p:cNvPicPr>
          <p:nvPr/>
        </p:nvPicPr>
        <p:blipFill>
          <a:blip r:embed="rId4"/>
          <a:srcRect/>
          <a:stretch>
            <a:fillRect/>
          </a:stretch>
        </p:blipFill>
        <p:spPr bwMode="auto">
          <a:xfrm>
            <a:off x="3962400" y="282527"/>
            <a:ext cx="2863850" cy="253106"/>
          </a:xfrm>
          <a:prstGeom prst="rect">
            <a:avLst/>
          </a:prstGeom>
          <a:noFill/>
          <a:ln w="9525">
            <a:noFill/>
            <a:miter lim="800000"/>
            <a:headEnd/>
            <a:tailEnd/>
          </a:ln>
        </p:spPr>
      </p:pic>
      <p:sp>
        <p:nvSpPr>
          <p:cNvPr id="2" name="TextBox 1">
            <a:extLst>
              <a:ext uri="{FF2B5EF4-FFF2-40B4-BE49-F238E27FC236}">
                <a16:creationId xmlns:a16="http://schemas.microsoft.com/office/drawing/2014/main" id="{1F46A0F3-1D62-4AA0-937B-54029172D76D}"/>
              </a:ext>
            </a:extLst>
          </p:cNvPr>
          <p:cNvSpPr txBox="1"/>
          <p:nvPr/>
        </p:nvSpPr>
        <p:spPr>
          <a:xfrm>
            <a:off x="1066800" y="1475079"/>
            <a:ext cx="7772400" cy="4832092"/>
          </a:xfrm>
          <a:prstGeom prst="rect">
            <a:avLst/>
          </a:prstGeom>
          <a:noFill/>
        </p:spPr>
        <p:txBody>
          <a:bodyPr wrap="square" rtlCol="0">
            <a:spAutoFit/>
          </a:bodyPr>
          <a:lstStyle/>
          <a:p>
            <a:pPr lvl="0"/>
            <a:r>
              <a:rPr lang="en-NZ" sz="2200" b="1" dirty="0">
                <a:latin typeface="+mn-lt"/>
              </a:rPr>
              <a:t>All fiscal policy and budget making activities </a:t>
            </a:r>
            <a:r>
              <a:rPr lang="en-NZ" sz="2200" dirty="0">
                <a:latin typeface="+mn-lt"/>
              </a:rPr>
              <a:t>including:</a:t>
            </a:r>
          </a:p>
          <a:p>
            <a:pPr lvl="0"/>
            <a:endParaRPr lang="en-GB" sz="2200" dirty="0">
              <a:latin typeface="+mn-lt"/>
            </a:endParaRPr>
          </a:p>
          <a:p>
            <a:pPr marL="342900" lvl="0" indent="-342900">
              <a:buFont typeface="Arial"/>
              <a:buChar char="•"/>
            </a:pPr>
            <a:r>
              <a:rPr lang="en-NZ" sz="2200" b="1" dirty="0">
                <a:latin typeface="+mn-lt"/>
              </a:rPr>
              <a:t>The annual </a:t>
            </a:r>
            <a:r>
              <a:rPr lang="en-US" sz="2200" b="1" dirty="0">
                <a:latin typeface="+mn-lt"/>
              </a:rPr>
              <a:t>budget</a:t>
            </a:r>
            <a:r>
              <a:rPr lang="en-NZ" sz="2200" b="1" dirty="0">
                <a:latin typeface="+mn-lt"/>
              </a:rPr>
              <a:t> cycle</a:t>
            </a:r>
            <a:r>
              <a:rPr lang="en-NZ" sz="2200" dirty="0">
                <a:latin typeface="+mn-lt"/>
              </a:rPr>
              <a:t> (8 documents)</a:t>
            </a:r>
          </a:p>
          <a:p>
            <a:pPr marL="342900" lvl="0" indent="-342900">
              <a:buFont typeface="Arial"/>
              <a:buChar char="•"/>
            </a:pPr>
            <a:endParaRPr lang="en-GB" sz="2200" dirty="0">
              <a:latin typeface="+mn-lt"/>
            </a:endParaRPr>
          </a:p>
          <a:p>
            <a:pPr marL="342900" lvl="0" indent="-342900">
              <a:buFont typeface="Arial"/>
              <a:buChar char="•"/>
            </a:pPr>
            <a:r>
              <a:rPr lang="en-NZ" sz="2200" b="1" dirty="0">
                <a:latin typeface="+mn-lt"/>
              </a:rPr>
              <a:t>Fiscal policy reviews</a:t>
            </a:r>
            <a:r>
              <a:rPr lang="en-NZ" sz="2200" dirty="0">
                <a:latin typeface="+mn-lt"/>
              </a:rPr>
              <a:t> that may extend over a longer period than the window for preparation of the annual budget cycle (on revenues, expenditures, tax, finances, assets, liability management)</a:t>
            </a:r>
            <a:endParaRPr lang="en-NZ" sz="2200" b="1" dirty="0">
              <a:latin typeface="+mn-lt"/>
            </a:endParaRPr>
          </a:p>
          <a:p>
            <a:pPr marL="342900" lvl="0" indent="-342900">
              <a:buFont typeface="Arial"/>
              <a:buChar char="•"/>
            </a:pPr>
            <a:endParaRPr lang="en-GB" sz="2200" dirty="0">
              <a:latin typeface="+mn-lt"/>
            </a:endParaRPr>
          </a:p>
          <a:p>
            <a:pPr marL="342900" lvl="0" indent="-342900">
              <a:buFont typeface="Arial"/>
              <a:buChar char="•"/>
            </a:pPr>
            <a:r>
              <a:rPr lang="en-US" sz="2200" b="1" dirty="0">
                <a:latin typeface="+mn-lt"/>
              </a:rPr>
              <a:t>D</a:t>
            </a:r>
            <a:r>
              <a:rPr lang="en-NZ" sz="2200" b="1" dirty="0">
                <a:latin typeface="+mn-lt"/>
              </a:rPr>
              <a:t>esign, production and delivery of public goods and services</a:t>
            </a:r>
            <a:r>
              <a:rPr lang="en-NZ" sz="2200" dirty="0">
                <a:latin typeface="+mn-lt"/>
              </a:rPr>
              <a:t> (including feedback and independent mechanisms)</a:t>
            </a:r>
            <a:endParaRPr lang="en-US" sz="2200" dirty="0">
              <a:latin typeface="+mn-lt"/>
            </a:endParaRPr>
          </a:p>
          <a:p>
            <a:pPr marL="342900" lvl="0" indent="-342900">
              <a:buFont typeface="Arial"/>
              <a:buChar char="•"/>
            </a:pPr>
            <a:endParaRPr lang="en-GB" sz="2200" dirty="0">
              <a:latin typeface="+mn-lt"/>
            </a:endParaRPr>
          </a:p>
          <a:p>
            <a:pPr marL="342900" indent="-342900">
              <a:buFont typeface="Arial"/>
              <a:buChar char="•"/>
            </a:pPr>
            <a:r>
              <a:rPr lang="en-US" sz="2200" b="1" dirty="0">
                <a:latin typeface="+mn-lt"/>
              </a:rPr>
              <a:t>D</a:t>
            </a:r>
            <a:r>
              <a:rPr lang="en-NZ" sz="2200" b="1" dirty="0">
                <a:latin typeface="+mn-lt"/>
              </a:rPr>
              <a:t>esign and delivery of public investment projects</a:t>
            </a:r>
            <a:r>
              <a:rPr lang="en-NZ" sz="2200" dirty="0">
                <a:latin typeface="+mn-lt"/>
              </a:rPr>
              <a:t> (planning, appraisal, selection, implementation &amp; audit)</a:t>
            </a:r>
            <a:endParaRPr lang="en-GB" sz="2200" dirty="0">
              <a:latin typeface="+mn-lt"/>
            </a:endParaRPr>
          </a:p>
        </p:txBody>
      </p:sp>
    </p:spTree>
    <p:extLst>
      <p:ext uri="{BB962C8B-B14F-4D97-AF65-F5344CB8AC3E}">
        <p14:creationId xmlns:p14="http://schemas.microsoft.com/office/powerpoint/2010/main" val="10213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3D1A85E2-1AEE-4F6C-AA5F-7D0DE380D7EF}"/>
              </a:ext>
            </a:extLst>
          </p:cNvPr>
          <p:cNvSpPr>
            <a:spLocks noGrp="1"/>
          </p:cNvSpPr>
          <p:nvPr>
            <p:ph type="title"/>
          </p:nvPr>
        </p:nvSpPr>
        <p:spPr>
          <a:xfrm>
            <a:off x="1434685" y="571499"/>
            <a:ext cx="7734300" cy="381000"/>
          </a:xfrm>
        </p:spPr>
        <p:txBody>
          <a:bodyPr/>
          <a:lstStyle/>
          <a:p>
            <a:r>
              <a:rPr lang="en-US" sz="2200" b="1" dirty="0"/>
              <a:t>Budget Transparency Toolkit</a:t>
            </a:r>
          </a:p>
        </p:txBody>
      </p:sp>
      <p:sp>
        <p:nvSpPr>
          <p:cNvPr id="3" name="Content Placeholder 2">
            <a:extLst>
              <a:ext uri="{FF2B5EF4-FFF2-40B4-BE49-F238E27FC236}">
                <a16:creationId xmlns:a16="http://schemas.microsoft.com/office/drawing/2014/main" id="{8A0FDCD3-9D47-4AF4-9E02-36CEE73158DE}"/>
              </a:ext>
            </a:extLst>
          </p:cNvPr>
          <p:cNvSpPr>
            <a:spLocks noGrp="1"/>
          </p:cNvSpPr>
          <p:nvPr>
            <p:ph sz="half" idx="1"/>
          </p:nvPr>
        </p:nvSpPr>
        <p:spPr>
          <a:xfrm>
            <a:off x="838200" y="1295400"/>
            <a:ext cx="3962400" cy="5248238"/>
          </a:xfrm>
        </p:spPr>
        <p:txBody>
          <a:bodyPr/>
          <a:lstStyle/>
          <a:p>
            <a:pPr marL="0" indent="0">
              <a:spcBef>
                <a:spcPts val="0"/>
              </a:spcBef>
              <a:buNone/>
            </a:pPr>
            <a:r>
              <a:rPr lang="en-US" sz="1900" b="1" dirty="0">
                <a:solidFill>
                  <a:schemeClr val="tx2">
                    <a:lumMod val="75000"/>
                  </a:schemeClr>
                </a:solidFill>
              </a:rPr>
              <a:t>Public participation should:</a:t>
            </a:r>
          </a:p>
          <a:p>
            <a:pPr marL="0" indent="0">
              <a:spcBef>
                <a:spcPts val="0"/>
              </a:spcBef>
              <a:buNone/>
            </a:pPr>
            <a:endParaRPr lang="en-US" sz="1900" b="1" dirty="0">
              <a:solidFill>
                <a:schemeClr val="accent1">
                  <a:lumMod val="75000"/>
                </a:schemeClr>
              </a:solidFill>
            </a:endParaRPr>
          </a:p>
          <a:p>
            <a:pPr>
              <a:spcBef>
                <a:spcPts val="0"/>
              </a:spcBef>
              <a:buFont typeface="Arial" panose="020B0604020202020204" pitchFamily="34" charset="0"/>
              <a:buChar char="•"/>
            </a:pPr>
            <a:r>
              <a:rPr lang="en-US" sz="1900" dirty="0"/>
              <a:t>Be part of a broader government communication strategy</a:t>
            </a:r>
          </a:p>
          <a:p>
            <a:pPr marL="0" indent="0">
              <a:spcBef>
                <a:spcPts val="0"/>
              </a:spcBef>
              <a:buNone/>
            </a:pPr>
            <a:endParaRPr lang="en-US" sz="1900" dirty="0"/>
          </a:p>
          <a:p>
            <a:pPr>
              <a:spcBef>
                <a:spcPts val="0"/>
              </a:spcBef>
              <a:buFont typeface="Arial" panose="020B0604020202020204" pitchFamily="34" charset="0"/>
              <a:buChar char="•"/>
            </a:pPr>
            <a:r>
              <a:rPr lang="en-US" sz="1900" dirty="0"/>
              <a:t>Add to, complement or strengthen existing governance arrangements</a:t>
            </a:r>
          </a:p>
          <a:p>
            <a:pPr marL="0" indent="0">
              <a:spcBef>
                <a:spcPts val="0"/>
              </a:spcBef>
              <a:buNone/>
            </a:pPr>
            <a:endParaRPr lang="en-US" sz="1900" dirty="0"/>
          </a:p>
          <a:p>
            <a:pPr lvl="0">
              <a:spcBef>
                <a:spcPts val="0"/>
              </a:spcBef>
              <a:buFont typeface="Arial"/>
              <a:buChar char="•"/>
            </a:pPr>
            <a:r>
              <a:rPr lang="en-US" sz="1900" dirty="0"/>
              <a:t>Include</a:t>
            </a:r>
            <a:r>
              <a:rPr lang="en-GB" sz="1900" dirty="0"/>
              <a:t> </a:t>
            </a:r>
            <a:r>
              <a:rPr lang="en-US" sz="1900" dirty="0"/>
              <a:t>establishing timely consultative processes during the budget cycle</a:t>
            </a:r>
          </a:p>
          <a:p>
            <a:pPr marL="0" lvl="0" indent="0">
              <a:spcBef>
                <a:spcPts val="0"/>
              </a:spcBef>
              <a:buNone/>
            </a:pPr>
            <a:r>
              <a:rPr lang="en-US" sz="1900" dirty="0"/>
              <a:t> </a:t>
            </a:r>
          </a:p>
          <a:p>
            <a:pPr lvl="0">
              <a:spcBef>
                <a:spcPts val="0"/>
              </a:spcBef>
              <a:buFont typeface="Arial"/>
              <a:buChar char="•"/>
            </a:pPr>
            <a:r>
              <a:rPr lang="en-US" sz="1900" dirty="0"/>
              <a:t>Be supported by information on the effects of the budget on income and wellbeing of different income groups and households</a:t>
            </a:r>
          </a:p>
        </p:txBody>
      </p:sp>
      <p:sp>
        <p:nvSpPr>
          <p:cNvPr id="5" name="Content Placeholder 4">
            <a:extLst>
              <a:ext uri="{FF2B5EF4-FFF2-40B4-BE49-F238E27FC236}">
                <a16:creationId xmlns:a16="http://schemas.microsoft.com/office/drawing/2014/main" id="{63B0FE80-3787-419D-AA48-C77E232022FA}"/>
              </a:ext>
            </a:extLst>
          </p:cNvPr>
          <p:cNvSpPr>
            <a:spLocks noGrp="1"/>
          </p:cNvSpPr>
          <p:nvPr>
            <p:ph sz="half" idx="2"/>
          </p:nvPr>
        </p:nvSpPr>
        <p:spPr>
          <a:xfrm>
            <a:off x="5180845" y="1166018"/>
            <a:ext cx="4267956" cy="5248238"/>
          </a:xfrm>
        </p:spPr>
        <p:txBody>
          <a:bodyPr/>
          <a:lstStyle/>
          <a:p>
            <a:pPr marL="0" lvl="0" indent="0">
              <a:buNone/>
            </a:pPr>
            <a:r>
              <a:rPr lang="en-US" sz="1900" b="1" dirty="0">
                <a:solidFill>
                  <a:schemeClr val="tx2">
                    <a:lumMod val="75000"/>
                  </a:schemeClr>
                </a:solidFill>
              </a:rPr>
              <a:t>The design of a participation process should:</a:t>
            </a:r>
            <a:endParaRPr lang="en-US" sz="1800" b="1" dirty="0">
              <a:solidFill>
                <a:schemeClr val="tx2">
                  <a:lumMod val="75000"/>
                </a:schemeClr>
              </a:solidFill>
            </a:endParaRPr>
          </a:p>
          <a:p>
            <a:pPr lvl="0">
              <a:buFont typeface="Arial" panose="020B0604020202020204" pitchFamily="34" charset="0"/>
              <a:buChar char="•"/>
            </a:pPr>
            <a:r>
              <a:rPr lang="en-US" sz="1900" b="1" dirty="0"/>
              <a:t>Publish clear objectives, scope and process </a:t>
            </a:r>
            <a:r>
              <a:rPr lang="en-US" sz="1900" dirty="0"/>
              <a:t>of public engagement in budgeting</a:t>
            </a:r>
          </a:p>
          <a:p>
            <a:pPr lvl="0">
              <a:buFont typeface="Arial" panose="020B0604020202020204" pitchFamily="34" charset="0"/>
              <a:buChar char="•"/>
            </a:pPr>
            <a:r>
              <a:rPr lang="en-US" sz="1900" b="1" dirty="0"/>
              <a:t>Tailor engagement methods </a:t>
            </a:r>
            <a:r>
              <a:rPr lang="en-US" sz="1900" dirty="0"/>
              <a:t>that are best suited to various participants </a:t>
            </a:r>
          </a:p>
          <a:p>
            <a:pPr lvl="0">
              <a:buFont typeface="Arial" panose="020B0604020202020204" pitchFamily="34" charset="0"/>
              <a:buChar char="•"/>
            </a:pPr>
            <a:r>
              <a:rPr lang="en-US" sz="1900" b="1" dirty="0"/>
              <a:t>Use a mix of mechanisms</a:t>
            </a:r>
            <a:r>
              <a:rPr lang="en-US" sz="1900" dirty="0"/>
              <a:t>, proportionate to the nature of the issue concerned</a:t>
            </a:r>
          </a:p>
          <a:p>
            <a:pPr lvl="0">
              <a:buFont typeface="Arial" panose="020B0604020202020204" pitchFamily="34" charset="0"/>
              <a:buChar char="•"/>
            </a:pPr>
            <a:r>
              <a:rPr lang="en-US" sz="1900" b="1" dirty="0"/>
              <a:t>Allow enough time for the results from participation to impact</a:t>
            </a:r>
            <a:r>
              <a:rPr lang="en-US" sz="1900" dirty="0"/>
              <a:t> budget policy</a:t>
            </a:r>
          </a:p>
          <a:p>
            <a:pPr lvl="0">
              <a:buFont typeface="Arial" panose="020B0604020202020204" pitchFamily="34" charset="0"/>
              <a:buChar char="•"/>
            </a:pPr>
            <a:r>
              <a:rPr lang="en-US" sz="1900" b="1" dirty="0"/>
              <a:t>Follow up and give citizens timely feedback </a:t>
            </a:r>
            <a:r>
              <a:rPr lang="en-US" sz="1900" dirty="0"/>
              <a:t>about progress and results</a:t>
            </a:r>
          </a:p>
          <a:p>
            <a:pPr lvl="0">
              <a:buFont typeface="Arial" panose="020B0604020202020204" pitchFamily="34" charset="0"/>
              <a:buChar char="•"/>
            </a:pPr>
            <a:r>
              <a:rPr lang="en-US" sz="1900" b="1" dirty="0"/>
              <a:t>Ensure that vulnerable population groups are included</a:t>
            </a:r>
            <a:endParaRPr lang="en-US" sz="1900" dirty="0"/>
          </a:p>
          <a:p>
            <a:pPr marL="0" indent="0">
              <a:buNone/>
            </a:pPr>
            <a:endParaRPr lang="en-US" dirty="0"/>
          </a:p>
        </p:txBody>
      </p:sp>
      <p:pic>
        <p:nvPicPr>
          <p:cNvPr id="15363" name="Рисунок 11" descr="pempal-logo.jpg"/>
          <p:cNvPicPr>
            <a:picLocks noChangeAspect="1"/>
          </p:cNvPicPr>
          <p:nvPr/>
        </p:nvPicPr>
        <p:blipFill>
          <a:blip r:embed="rId3"/>
          <a:srcRect/>
          <a:stretch>
            <a:fillRect/>
          </a:stretch>
        </p:blipFill>
        <p:spPr bwMode="auto">
          <a:xfrm>
            <a:off x="0" y="0"/>
            <a:ext cx="763588" cy="6858000"/>
          </a:xfrm>
          <a:prstGeom prst="rect">
            <a:avLst/>
          </a:prstGeom>
          <a:noFill/>
          <a:ln w="9525">
            <a:noFill/>
            <a:miter lim="800000"/>
            <a:headEnd/>
            <a:tailEnd/>
          </a:ln>
        </p:spPr>
      </p:pic>
      <p:pic>
        <p:nvPicPr>
          <p:cNvPr id="15364" name="Рисунок 15" descr="pempal-logo-top.gif"/>
          <p:cNvPicPr>
            <a:picLocks noChangeAspect="1"/>
          </p:cNvPicPr>
          <p:nvPr/>
        </p:nvPicPr>
        <p:blipFill>
          <a:blip r:embed="rId4"/>
          <a:srcRect/>
          <a:stretch>
            <a:fillRect/>
          </a:stretch>
        </p:blipFill>
        <p:spPr bwMode="auto">
          <a:xfrm>
            <a:off x="3810000" y="142789"/>
            <a:ext cx="2695308" cy="238211"/>
          </a:xfrm>
          <a:prstGeom prst="rect">
            <a:avLst/>
          </a:prstGeom>
          <a:noFill/>
          <a:ln w="9525">
            <a:noFill/>
            <a:miter lim="800000"/>
            <a:headEnd/>
            <a:tailEnd/>
          </a:ln>
        </p:spPr>
      </p:pic>
    </p:spTree>
    <p:extLst>
      <p:ext uri="{BB962C8B-B14F-4D97-AF65-F5344CB8AC3E}">
        <p14:creationId xmlns:p14="http://schemas.microsoft.com/office/powerpoint/2010/main" val="4165447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3D1A85E2-1AEE-4F6C-AA5F-7D0DE380D7EF}"/>
              </a:ext>
            </a:extLst>
          </p:cNvPr>
          <p:cNvSpPr>
            <a:spLocks noGrp="1"/>
          </p:cNvSpPr>
          <p:nvPr>
            <p:ph type="title"/>
          </p:nvPr>
        </p:nvSpPr>
        <p:spPr>
          <a:xfrm>
            <a:off x="914400" y="457200"/>
            <a:ext cx="8846102" cy="762000"/>
          </a:xfrm>
        </p:spPr>
        <p:txBody>
          <a:bodyPr/>
          <a:lstStyle/>
          <a:p>
            <a:r>
              <a:rPr lang="en-US" sz="2200" b="1" dirty="0"/>
              <a:t>Open Budget Survey: Executive Branch Engagement with the Public </a:t>
            </a:r>
          </a:p>
        </p:txBody>
      </p:sp>
      <p:sp>
        <p:nvSpPr>
          <p:cNvPr id="3" name="Content Placeholder 2">
            <a:extLst>
              <a:ext uri="{FF2B5EF4-FFF2-40B4-BE49-F238E27FC236}">
                <a16:creationId xmlns:a16="http://schemas.microsoft.com/office/drawing/2014/main" id="{8A0FDCD3-9D47-4AF4-9E02-36CEE73158DE}"/>
              </a:ext>
            </a:extLst>
          </p:cNvPr>
          <p:cNvSpPr>
            <a:spLocks noGrp="1"/>
          </p:cNvSpPr>
          <p:nvPr>
            <p:ph idx="1"/>
          </p:nvPr>
        </p:nvSpPr>
        <p:spPr>
          <a:xfrm>
            <a:off x="990600" y="1366227"/>
            <a:ext cx="3962400" cy="5105400"/>
          </a:xfrm>
        </p:spPr>
        <p:txBody>
          <a:bodyPr/>
          <a:lstStyle/>
          <a:p>
            <a:pPr marL="0" indent="0">
              <a:spcBef>
                <a:spcPts val="0"/>
              </a:spcBef>
              <a:buNone/>
            </a:pPr>
            <a:r>
              <a:rPr lang="en-US" sz="1900" b="1" dirty="0">
                <a:solidFill>
                  <a:srgbClr val="002060"/>
                </a:solidFill>
              </a:rPr>
              <a:t>Participatory Practices</a:t>
            </a:r>
          </a:p>
          <a:p>
            <a:pPr marL="0" indent="0">
              <a:spcBef>
                <a:spcPts val="0"/>
              </a:spcBef>
              <a:buNone/>
            </a:pPr>
            <a:endParaRPr lang="en-US" sz="1900" dirty="0">
              <a:solidFill>
                <a:schemeClr val="accent1">
                  <a:lumMod val="75000"/>
                </a:schemeClr>
              </a:solidFill>
            </a:endParaRPr>
          </a:p>
          <a:p>
            <a:pPr marL="285750" indent="-285750">
              <a:spcBef>
                <a:spcPts val="0"/>
              </a:spcBef>
              <a:buFont typeface="Arial"/>
              <a:buChar char="•"/>
            </a:pPr>
            <a:r>
              <a:rPr lang="en-US" sz="1800" dirty="0"/>
              <a:t>Establish interactive participation mechanisms &amp; involve a two-way conversation </a:t>
            </a:r>
          </a:p>
          <a:p>
            <a:pPr marL="285750" indent="-285750">
              <a:spcBef>
                <a:spcPts val="0"/>
              </a:spcBef>
              <a:buFont typeface="Arial"/>
              <a:buChar char="•"/>
            </a:pPr>
            <a:r>
              <a:rPr lang="en-US" sz="1800" dirty="0"/>
              <a:t>Take concrete steps to include vulnerable and under-represented groups</a:t>
            </a:r>
          </a:p>
          <a:p>
            <a:pPr marL="285750" indent="-285750">
              <a:spcBef>
                <a:spcPts val="0"/>
              </a:spcBef>
              <a:buFont typeface="Arial"/>
              <a:buChar char="•"/>
            </a:pPr>
            <a:r>
              <a:rPr lang="en-US" sz="1800" dirty="0"/>
              <a:t>Incorporate participation into its budget calendar/timetable</a:t>
            </a:r>
          </a:p>
          <a:p>
            <a:pPr marL="285750" indent="-285750">
              <a:spcBef>
                <a:spcPts val="0"/>
              </a:spcBef>
              <a:buFont typeface="Arial"/>
              <a:buChar char="•"/>
            </a:pPr>
            <a:r>
              <a:rPr lang="en-US" sz="1800" dirty="0"/>
              <a:t>Provide comprehensive information on the budget engagement process</a:t>
            </a:r>
          </a:p>
          <a:p>
            <a:pPr marL="285750" indent="-285750">
              <a:spcBef>
                <a:spcPts val="0"/>
              </a:spcBef>
              <a:buFont typeface="Arial"/>
              <a:buChar char="•"/>
            </a:pPr>
            <a:r>
              <a:rPr lang="en-US" sz="1800" dirty="0"/>
              <a:t>Provide the public feedback on how citizens’ inputs have been used </a:t>
            </a:r>
          </a:p>
          <a:p>
            <a:pPr>
              <a:buFont typeface="Arial"/>
              <a:buChar char="•"/>
            </a:pPr>
            <a:r>
              <a:rPr lang="en-US" sz="1800" dirty="0"/>
              <a:t>At least one line ministry should use participation mechanisms that encourage interactive exchange with the public</a:t>
            </a:r>
            <a:endParaRPr lang="en-US" sz="1800" dirty="0">
              <a:solidFill>
                <a:schemeClr val="accent1">
                  <a:lumMod val="75000"/>
                </a:schemeClr>
              </a:solidFill>
            </a:endParaRPr>
          </a:p>
          <a:p>
            <a:pPr marL="0" indent="0">
              <a:spcBef>
                <a:spcPts val="0"/>
              </a:spcBef>
              <a:buNone/>
            </a:pPr>
            <a:endParaRPr lang="en-US" sz="1700" b="1" dirty="0">
              <a:solidFill>
                <a:schemeClr val="accent1">
                  <a:lumMod val="75000"/>
                </a:schemeClr>
              </a:solidFill>
            </a:endParaRPr>
          </a:p>
          <a:p>
            <a:pPr marL="0" lvl="0" indent="0">
              <a:spcBef>
                <a:spcPts val="0"/>
              </a:spcBef>
              <a:buNone/>
            </a:pPr>
            <a:endParaRPr lang="en-US" sz="1700" b="1" baseline="30000" dirty="0">
              <a:solidFill>
                <a:schemeClr val="accent1">
                  <a:lumMod val="75000"/>
                </a:schemeClr>
              </a:solidFill>
            </a:endParaRPr>
          </a:p>
        </p:txBody>
      </p:sp>
      <p:pic>
        <p:nvPicPr>
          <p:cNvPr id="15363" name="Рисунок 11" descr="pempal-logo.jpg"/>
          <p:cNvPicPr>
            <a:picLocks noChangeAspect="1"/>
          </p:cNvPicPr>
          <p:nvPr/>
        </p:nvPicPr>
        <p:blipFill>
          <a:blip r:embed="rId3"/>
          <a:srcRect/>
          <a:stretch>
            <a:fillRect/>
          </a:stretch>
        </p:blipFill>
        <p:spPr bwMode="auto">
          <a:xfrm>
            <a:off x="0" y="0"/>
            <a:ext cx="763588" cy="6858000"/>
          </a:xfrm>
          <a:prstGeom prst="rect">
            <a:avLst/>
          </a:prstGeom>
          <a:noFill/>
          <a:ln w="9525">
            <a:noFill/>
            <a:miter lim="800000"/>
            <a:headEnd/>
            <a:tailEnd/>
          </a:ln>
        </p:spPr>
      </p:pic>
      <p:pic>
        <p:nvPicPr>
          <p:cNvPr id="15364" name="Рисунок 15" descr="pempal-logo-top.gif"/>
          <p:cNvPicPr>
            <a:picLocks noChangeAspect="1"/>
          </p:cNvPicPr>
          <p:nvPr/>
        </p:nvPicPr>
        <p:blipFill>
          <a:blip r:embed="rId4"/>
          <a:srcRect/>
          <a:stretch>
            <a:fillRect/>
          </a:stretch>
        </p:blipFill>
        <p:spPr bwMode="auto">
          <a:xfrm>
            <a:off x="3810000" y="81198"/>
            <a:ext cx="2590800" cy="228975"/>
          </a:xfrm>
          <a:prstGeom prst="rect">
            <a:avLst/>
          </a:prstGeom>
          <a:noFill/>
          <a:ln w="9525">
            <a:noFill/>
            <a:miter lim="800000"/>
            <a:headEnd/>
            <a:tailEnd/>
          </a:ln>
        </p:spPr>
      </p:pic>
      <p:sp>
        <p:nvSpPr>
          <p:cNvPr id="6" name="Content Placeholder 2">
            <a:extLst>
              <a:ext uri="{FF2B5EF4-FFF2-40B4-BE49-F238E27FC236}">
                <a16:creationId xmlns:a16="http://schemas.microsoft.com/office/drawing/2014/main" id="{098C6DB2-EA39-447F-A1F8-57F08377B338}"/>
              </a:ext>
            </a:extLst>
          </p:cNvPr>
          <p:cNvSpPr txBox="1">
            <a:spLocks/>
          </p:cNvSpPr>
          <p:nvPr/>
        </p:nvSpPr>
        <p:spPr bwMode="auto">
          <a:xfrm>
            <a:off x="5337451" y="1304399"/>
            <a:ext cx="4274102" cy="548472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Font typeface="Arial" charset="0"/>
              <a:buNone/>
            </a:pPr>
            <a:r>
              <a:rPr lang="en-US" sz="1900" b="1" dirty="0">
                <a:solidFill>
                  <a:srgbClr val="002060"/>
                </a:solidFill>
              </a:rPr>
              <a:t>Topics for Engagement During Budget Formulation/Execution</a:t>
            </a:r>
          </a:p>
          <a:p>
            <a:pPr marL="0" indent="0">
              <a:buFont typeface="Arial" charset="0"/>
              <a:buNone/>
            </a:pPr>
            <a:endParaRPr lang="en-US" sz="1800" b="1" dirty="0">
              <a:solidFill>
                <a:srgbClr val="000000"/>
              </a:solidFill>
            </a:endParaRPr>
          </a:p>
          <a:p>
            <a:pPr>
              <a:buFont typeface="Arial" panose="020B0604020202020204" pitchFamily="34" charset="0"/>
              <a:buChar char="•"/>
            </a:pPr>
            <a:r>
              <a:rPr lang="en-US" sz="1800" dirty="0">
                <a:solidFill>
                  <a:srgbClr val="000000"/>
                </a:solidFill>
              </a:rPr>
              <a:t>Macroeconomic issues/Changes in macroeconomic circumstances</a:t>
            </a:r>
            <a:endParaRPr lang="en-GB" sz="1800" dirty="0">
              <a:solidFill>
                <a:srgbClr val="000000"/>
              </a:solidFill>
            </a:endParaRPr>
          </a:p>
          <a:p>
            <a:pPr>
              <a:buFont typeface="Arial" panose="020B0604020202020204" pitchFamily="34" charset="0"/>
              <a:buChar char="•"/>
            </a:pPr>
            <a:r>
              <a:rPr lang="en-US" sz="1800" dirty="0">
                <a:solidFill>
                  <a:srgbClr val="000000"/>
                </a:solidFill>
              </a:rPr>
              <a:t>Revenue Forecasts, policies and administration/Collection of Revenue</a:t>
            </a:r>
            <a:endParaRPr lang="en-GB" sz="1800" dirty="0">
              <a:solidFill>
                <a:srgbClr val="000000"/>
              </a:solidFill>
            </a:endParaRPr>
          </a:p>
          <a:p>
            <a:pPr>
              <a:buFont typeface="Arial" panose="020B0604020202020204" pitchFamily="34" charset="0"/>
              <a:buChar char="•"/>
            </a:pPr>
            <a:r>
              <a:rPr lang="en-US" sz="1800" dirty="0">
                <a:solidFill>
                  <a:srgbClr val="000000"/>
                </a:solidFill>
              </a:rPr>
              <a:t>Social spending policies/Implementation of social spending </a:t>
            </a:r>
            <a:endParaRPr lang="en-GB" sz="1800" dirty="0">
              <a:solidFill>
                <a:srgbClr val="000000"/>
              </a:solidFill>
            </a:endParaRPr>
          </a:p>
          <a:p>
            <a:pPr>
              <a:buFont typeface="Arial" panose="020B0604020202020204" pitchFamily="34" charset="0"/>
              <a:buChar char="•"/>
            </a:pPr>
            <a:r>
              <a:rPr lang="en-US" sz="1800" dirty="0">
                <a:solidFill>
                  <a:srgbClr val="000000"/>
                </a:solidFill>
              </a:rPr>
              <a:t>Deficit and debt levels/Changes in deficit and debt levels </a:t>
            </a:r>
            <a:endParaRPr lang="en-GB" sz="1800" dirty="0">
              <a:solidFill>
                <a:srgbClr val="000000"/>
              </a:solidFill>
            </a:endParaRPr>
          </a:p>
          <a:p>
            <a:pPr>
              <a:buFont typeface="Arial" panose="020B0604020202020204" pitchFamily="34" charset="0"/>
              <a:buChar char="•"/>
            </a:pPr>
            <a:r>
              <a:rPr lang="en-US" sz="1800" dirty="0">
                <a:solidFill>
                  <a:srgbClr val="000000"/>
                </a:solidFill>
              </a:rPr>
              <a:t>Public investment projects/Implementation of public investment projects</a:t>
            </a:r>
            <a:endParaRPr lang="en-GB" sz="1800" dirty="0">
              <a:solidFill>
                <a:srgbClr val="000000"/>
              </a:solidFill>
            </a:endParaRPr>
          </a:p>
          <a:p>
            <a:pPr>
              <a:buFont typeface="Arial" panose="020B0604020202020204" pitchFamily="34" charset="0"/>
              <a:buChar char="•"/>
            </a:pPr>
            <a:r>
              <a:rPr lang="en-US" sz="1800" dirty="0">
                <a:solidFill>
                  <a:srgbClr val="000000"/>
                </a:solidFill>
              </a:rPr>
              <a:t>Public services/Delivery of Public services</a:t>
            </a:r>
            <a:endParaRPr lang="en-US" sz="1600" dirty="0">
              <a:solidFill>
                <a:srgbClr val="000000"/>
              </a:solidFill>
            </a:endParaRPr>
          </a:p>
          <a:p>
            <a:pPr>
              <a:buFont typeface="Arial"/>
              <a:buChar char="•"/>
            </a:pPr>
            <a:endParaRPr lang="en-US" sz="1700" b="1" dirty="0">
              <a:solidFill>
                <a:schemeClr val="accent1">
                  <a:lumMod val="75000"/>
                </a:schemeClr>
              </a:solidFill>
            </a:endParaRPr>
          </a:p>
          <a:p>
            <a:pPr marL="0" indent="0">
              <a:spcBef>
                <a:spcPts val="0"/>
              </a:spcBef>
              <a:buFont typeface="Arial" charset="0"/>
              <a:buNone/>
            </a:pPr>
            <a:endParaRPr lang="en-US" sz="1700" b="1" dirty="0">
              <a:solidFill>
                <a:schemeClr val="accent1">
                  <a:lumMod val="75000"/>
                </a:schemeClr>
              </a:solidFill>
            </a:endParaRPr>
          </a:p>
          <a:p>
            <a:pPr marL="0" indent="0">
              <a:spcBef>
                <a:spcPts val="0"/>
              </a:spcBef>
              <a:buFont typeface="Arial" charset="0"/>
              <a:buNone/>
            </a:pPr>
            <a:endParaRPr lang="en-US" sz="1700" b="1" baseline="30000" dirty="0">
              <a:solidFill>
                <a:schemeClr val="accent1">
                  <a:lumMod val="75000"/>
                </a:schemeClr>
              </a:solidFill>
            </a:endParaRPr>
          </a:p>
        </p:txBody>
      </p:sp>
    </p:spTree>
    <p:extLst>
      <p:ext uri="{BB962C8B-B14F-4D97-AF65-F5344CB8AC3E}">
        <p14:creationId xmlns:p14="http://schemas.microsoft.com/office/powerpoint/2010/main" val="402550787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3D1A85E2-1AEE-4F6C-AA5F-7D0DE380D7EF}"/>
              </a:ext>
            </a:extLst>
          </p:cNvPr>
          <p:cNvSpPr>
            <a:spLocks noGrp="1"/>
          </p:cNvSpPr>
          <p:nvPr>
            <p:ph type="title"/>
          </p:nvPr>
        </p:nvSpPr>
        <p:spPr>
          <a:xfrm>
            <a:off x="763588" y="530187"/>
            <a:ext cx="9066212" cy="688048"/>
          </a:xfrm>
        </p:spPr>
        <p:txBody>
          <a:bodyPr/>
          <a:lstStyle/>
          <a:p>
            <a:r>
              <a:rPr lang="en-US" sz="2200" b="1" dirty="0"/>
              <a:t>Open Budget Survey: Engagement of Oversight Institutions with the Public </a:t>
            </a:r>
          </a:p>
        </p:txBody>
      </p:sp>
      <p:sp>
        <p:nvSpPr>
          <p:cNvPr id="5" name="Text Placeholder 4">
            <a:extLst>
              <a:ext uri="{FF2B5EF4-FFF2-40B4-BE49-F238E27FC236}">
                <a16:creationId xmlns:a16="http://schemas.microsoft.com/office/drawing/2014/main" id="{0EF2297C-430F-4EBB-BDDB-85DCA3A75C40}"/>
              </a:ext>
            </a:extLst>
          </p:cNvPr>
          <p:cNvSpPr>
            <a:spLocks noGrp="1"/>
          </p:cNvSpPr>
          <p:nvPr>
            <p:ph type="body" idx="1"/>
          </p:nvPr>
        </p:nvSpPr>
        <p:spPr>
          <a:xfrm>
            <a:off x="1828800" y="1312380"/>
            <a:ext cx="1905001" cy="422275"/>
          </a:xfrm>
        </p:spPr>
        <p:txBody>
          <a:bodyPr/>
          <a:lstStyle/>
          <a:p>
            <a:r>
              <a:rPr lang="en-US" sz="2000" dirty="0">
                <a:solidFill>
                  <a:srgbClr val="002060"/>
                </a:solidFill>
              </a:rPr>
              <a:t>Legislature </a:t>
            </a:r>
          </a:p>
        </p:txBody>
      </p:sp>
      <p:sp>
        <p:nvSpPr>
          <p:cNvPr id="3" name="Content Placeholder 2">
            <a:extLst>
              <a:ext uri="{FF2B5EF4-FFF2-40B4-BE49-F238E27FC236}">
                <a16:creationId xmlns:a16="http://schemas.microsoft.com/office/drawing/2014/main" id="{8A0FDCD3-9D47-4AF4-9E02-36CEE73158DE}"/>
              </a:ext>
            </a:extLst>
          </p:cNvPr>
          <p:cNvSpPr>
            <a:spLocks noGrp="1"/>
          </p:cNvSpPr>
          <p:nvPr>
            <p:ph sz="half" idx="2"/>
          </p:nvPr>
        </p:nvSpPr>
        <p:spPr>
          <a:xfrm>
            <a:off x="898459" y="1828800"/>
            <a:ext cx="4376870" cy="4724400"/>
          </a:xfrm>
        </p:spPr>
        <p:txBody>
          <a:bodyPr/>
          <a:lstStyle/>
          <a:p>
            <a:pPr>
              <a:buFont typeface="Arial" panose="020B0604020202020204" pitchFamily="34" charset="0"/>
              <a:buChar char="•"/>
            </a:pPr>
            <a:r>
              <a:rPr lang="en-US" sz="2000" dirty="0">
                <a:solidFill>
                  <a:srgbClr val="000000"/>
                </a:solidFill>
              </a:rPr>
              <a:t>Hold public hearings and/or use other participation mechanisms which are opened to everyone, through which the public and CSOs can provide input or testify (i.e. during pre-budget and/or approval stages; Audit Reports). </a:t>
            </a:r>
          </a:p>
          <a:p>
            <a:pPr marL="0" indent="0">
              <a:buNone/>
            </a:pPr>
            <a:endParaRPr lang="en-US" sz="2000" dirty="0">
              <a:solidFill>
                <a:srgbClr val="000000"/>
              </a:solidFill>
            </a:endParaRPr>
          </a:p>
          <a:p>
            <a:pPr>
              <a:buFont typeface="Arial" panose="020B0604020202020204" pitchFamily="34" charset="0"/>
              <a:buChar char="•"/>
            </a:pPr>
            <a:r>
              <a:rPr lang="en-US" sz="2000" dirty="0">
                <a:solidFill>
                  <a:srgbClr val="000000"/>
                </a:solidFill>
              </a:rPr>
              <a:t>Review and scrutinize Audit Reports produced by the SAI, and check on whether the Executive is taking the appropriate corrective actions based on the SAI’s recommendations. </a:t>
            </a:r>
          </a:p>
          <a:p>
            <a:pPr marL="0" indent="0">
              <a:buNone/>
            </a:pPr>
            <a:endParaRPr lang="en-US" sz="1800" dirty="0">
              <a:solidFill>
                <a:srgbClr val="000000"/>
              </a:solidFill>
            </a:endParaRPr>
          </a:p>
          <a:p>
            <a:pPr marL="0" indent="0">
              <a:spcBef>
                <a:spcPts val="0"/>
              </a:spcBef>
              <a:buNone/>
            </a:pPr>
            <a:endParaRPr lang="en-US" sz="1700" b="1" dirty="0">
              <a:solidFill>
                <a:schemeClr val="accent1">
                  <a:lumMod val="75000"/>
                </a:schemeClr>
              </a:solidFill>
            </a:endParaRPr>
          </a:p>
          <a:p>
            <a:pPr marL="0" lvl="0" indent="0">
              <a:spcBef>
                <a:spcPts val="0"/>
              </a:spcBef>
              <a:buNone/>
            </a:pPr>
            <a:endParaRPr lang="en-US" sz="1700" b="1" baseline="30000" dirty="0">
              <a:solidFill>
                <a:schemeClr val="accent1">
                  <a:lumMod val="75000"/>
                </a:schemeClr>
              </a:solidFill>
            </a:endParaRPr>
          </a:p>
        </p:txBody>
      </p:sp>
      <p:sp>
        <p:nvSpPr>
          <p:cNvPr id="6" name="Text Placeholder 5">
            <a:extLst>
              <a:ext uri="{FF2B5EF4-FFF2-40B4-BE49-F238E27FC236}">
                <a16:creationId xmlns:a16="http://schemas.microsoft.com/office/drawing/2014/main" id="{2E8645AB-8968-48D3-BB3F-C8AE93A72D20}"/>
              </a:ext>
            </a:extLst>
          </p:cNvPr>
          <p:cNvSpPr>
            <a:spLocks noGrp="1"/>
          </p:cNvSpPr>
          <p:nvPr>
            <p:ph type="body" sz="quarter" idx="3"/>
          </p:nvPr>
        </p:nvSpPr>
        <p:spPr>
          <a:xfrm>
            <a:off x="5840555" y="1355657"/>
            <a:ext cx="3276600" cy="428625"/>
          </a:xfrm>
        </p:spPr>
        <p:txBody>
          <a:bodyPr/>
          <a:lstStyle/>
          <a:p>
            <a:r>
              <a:rPr lang="en-US" sz="2000" dirty="0">
                <a:solidFill>
                  <a:srgbClr val="002060"/>
                </a:solidFill>
              </a:rPr>
              <a:t>Supreme Audit Institution</a:t>
            </a:r>
          </a:p>
        </p:txBody>
      </p:sp>
      <p:sp>
        <p:nvSpPr>
          <p:cNvPr id="7" name="Content Placeholder 6">
            <a:extLst>
              <a:ext uri="{FF2B5EF4-FFF2-40B4-BE49-F238E27FC236}">
                <a16:creationId xmlns:a16="http://schemas.microsoft.com/office/drawing/2014/main" id="{19B25EE1-8119-4C3F-A9C3-BEB6A89BD4AB}"/>
              </a:ext>
            </a:extLst>
          </p:cNvPr>
          <p:cNvSpPr>
            <a:spLocks noGrp="1"/>
          </p:cNvSpPr>
          <p:nvPr>
            <p:ph sz="quarter" idx="4"/>
          </p:nvPr>
        </p:nvSpPr>
        <p:spPr>
          <a:xfrm>
            <a:off x="5497655" y="1981200"/>
            <a:ext cx="3962400" cy="3951288"/>
          </a:xfrm>
        </p:spPr>
        <p:txBody>
          <a:bodyPr/>
          <a:lstStyle/>
          <a:p>
            <a:r>
              <a:rPr lang="en-US" sz="2000" dirty="0">
                <a:solidFill>
                  <a:srgbClr val="000000"/>
                </a:solidFill>
              </a:rPr>
              <a:t>Maintain formal mechanisms through which the public can suggest issues/topics to include in the SAI’s audit program.</a:t>
            </a:r>
          </a:p>
        </p:txBody>
      </p:sp>
      <p:pic>
        <p:nvPicPr>
          <p:cNvPr id="15363" name="Рисунок 11" descr="pempal-logo.jpg"/>
          <p:cNvPicPr>
            <a:picLocks noChangeAspect="1"/>
          </p:cNvPicPr>
          <p:nvPr/>
        </p:nvPicPr>
        <p:blipFill>
          <a:blip r:embed="rId3"/>
          <a:srcRect/>
          <a:stretch>
            <a:fillRect/>
          </a:stretch>
        </p:blipFill>
        <p:spPr bwMode="auto">
          <a:xfrm>
            <a:off x="0" y="0"/>
            <a:ext cx="763588" cy="6858000"/>
          </a:xfrm>
          <a:prstGeom prst="rect">
            <a:avLst/>
          </a:prstGeom>
          <a:noFill/>
          <a:ln w="9525">
            <a:noFill/>
            <a:miter lim="800000"/>
            <a:headEnd/>
            <a:tailEnd/>
          </a:ln>
        </p:spPr>
      </p:pic>
      <p:pic>
        <p:nvPicPr>
          <p:cNvPr id="15364" name="Рисунок 15" descr="pempal-logo-top.gif"/>
          <p:cNvPicPr>
            <a:picLocks noChangeAspect="1"/>
          </p:cNvPicPr>
          <p:nvPr/>
        </p:nvPicPr>
        <p:blipFill>
          <a:blip r:embed="rId4"/>
          <a:srcRect/>
          <a:stretch>
            <a:fillRect/>
          </a:stretch>
        </p:blipFill>
        <p:spPr bwMode="auto">
          <a:xfrm>
            <a:off x="3344379" y="101638"/>
            <a:ext cx="3914913" cy="345999"/>
          </a:xfrm>
          <a:prstGeom prst="rect">
            <a:avLst/>
          </a:prstGeom>
          <a:noFill/>
          <a:ln w="9525">
            <a:noFill/>
            <a:miter lim="800000"/>
            <a:headEnd/>
            <a:tailEnd/>
          </a:ln>
        </p:spPr>
      </p:pic>
    </p:spTree>
    <p:extLst>
      <p:ext uri="{BB962C8B-B14F-4D97-AF65-F5344CB8AC3E}">
        <p14:creationId xmlns:p14="http://schemas.microsoft.com/office/powerpoint/2010/main" val="238701023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19383</TotalTime>
  <Words>10627</Words>
  <Application>Microsoft Office PowerPoint</Application>
  <PresentationFormat>A4 Paper (210x297 mm)</PresentationFormat>
  <Paragraphs>547</Paragraphs>
  <Slides>35</Slides>
  <Notes>35</Notes>
  <HiddenSlides>0</HiddenSlides>
  <MMClips>0</MMClips>
  <ScaleCrop>false</ScaleCrop>
  <HeadingPairs>
    <vt:vector size="4" baseType="variant">
      <vt:variant>
        <vt:lpstr>Theme</vt:lpstr>
      </vt:variant>
      <vt:variant>
        <vt:i4>1</vt:i4>
      </vt:variant>
      <vt:variant>
        <vt:lpstr>Slide Titles</vt:lpstr>
      </vt:variant>
      <vt:variant>
        <vt:i4>35</vt:i4>
      </vt:variant>
    </vt:vector>
  </HeadingPairs>
  <TitlesOfParts>
    <vt:vector size="36" baseType="lpstr">
      <vt:lpstr>Office Theme</vt:lpstr>
      <vt:lpstr>Mainstreaming Public Participation in Fiscal Policy and Budget Processes in PEMPAL Countries: Progress to Date &amp; Next Steps</vt:lpstr>
      <vt:lpstr>Definitions</vt:lpstr>
      <vt:lpstr>Outline </vt:lpstr>
      <vt:lpstr>PowerPoint Presentation</vt:lpstr>
      <vt:lpstr>I.  Overview of International Frameworks on Public Participation in the Budget Cycle </vt:lpstr>
      <vt:lpstr>GIFT’s Scope of Public Participation</vt:lpstr>
      <vt:lpstr>Budget Transparency Toolkit</vt:lpstr>
      <vt:lpstr>Open Budget Survey: Executive Branch Engagement with the Public </vt:lpstr>
      <vt:lpstr>Open Budget Survey: Engagement of Oversight Institutions with the Public </vt:lpstr>
      <vt:lpstr>Public Participation &amp; Closing the Feedback Loop: The Linchpin of International Frameworks</vt:lpstr>
      <vt:lpstr>II. 2017 PEMPAL Survey: The Supply Side of Public Participation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Manager/>
  <Company>The World Bank Group</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2017 BCOP plenary</dc:title>
  <dc:subject/>
  <dc:creator>Deanna Aubrey</dc:creator>
  <cp:keywords>BCOP Budget Literacy and Transparency Working Group</cp:keywords>
  <dc:description/>
  <cp:lastModifiedBy>Andrei Nikolaevich Salnikov</cp:lastModifiedBy>
  <cp:revision>971</cp:revision>
  <cp:lastPrinted>2018-03-06T21:29:22Z</cp:lastPrinted>
  <dcterms:created xsi:type="dcterms:W3CDTF">2010-10-04T16:57:49Z</dcterms:created>
  <dcterms:modified xsi:type="dcterms:W3CDTF">2018-10-12T10:06:02Z</dcterms:modified>
  <cp:category>PEMPAL</cp:category>
</cp:coreProperties>
</file>