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7"/>
  </p:notesMasterIdLst>
  <p:handoutMasterIdLst>
    <p:handoutMasterId r:id="rId38"/>
  </p:handoutMasterIdLst>
  <p:sldIdLst>
    <p:sldId id="271" r:id="rId2"/>
    <p:sldId id="515" r:id="rId3"/>
    <p:sldId id="421" r:id="rId4"/>
    <p:sldId id="518" r:id="rId5"/>
    <p:sldId id="453" r:id="rId6"/>
    <p:sldId id="422" r:id="rId7"/>
    <p:sldId id="423" r:id="rId8"/>
    <p:sldId id="424" r:id="rId9"/>
    <p:sldId id="425" r:id="rId10"/>
    <p:sldId id="427" r:id="rId11"/>
    <p:sldId id="471" r:id="rId12"/>
    <p:sldId id="493" r:id="rId13"/>
    <p:sldId id="472" r:id="rId14"/>
    <p:sldId id="466" r:id="rId15"/>
    <p:sldId id="474" r:id="rId16"/>
    <p:sldId id="475" r:id="rId17"/>
    <p:sldId id="476" r:id="rId18"/>
    <p:sldId id="477" r:id="rId19"/>
    <p:sldId id="440" r:id="rId20"/>
    <p:sldId id="441" r:id="rId21"/>
    <p:sldId id="481" r:id="rId22"/>
    <p:sldId id="484" r:id="rId23"/>
    <p:sldId id="464" r:id="rId24"/>
    <p:sldId id="483" r:id="rId25"/>
    <p:sldId id="447" r:id="rId26"/>
    <p:sldId id="495" r:id="rId27"/>
    <p:sldId id="446" r:id="rId28"/>
    <p:sldId id="448" r:id="rId29"/>
    <p:sldId id="490" r:id="rId30"/>
    <p:sldId id="450" r:id="rId31"/>
    <p:sldId id="492" r:id="rId32"/>
    <p:sldId id="451" r:id="rId33"/>
    <p:sldId id="496" r:id="rId34"/>
    <p:sldId id="517" r:id="rId35"/>
    <p:sldId id="312" r:id="rId36"/>
  </p:sldIdLst>
  <p:sldSz cx="9906000" cy="6858000" type="A4"/>
  <p:notesSz cx="6797675" cy="992822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pos="3120">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ena Mondo" initials="EM" lastIdx="9"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17" autoAdjust="0"/>
    <p:restoredTop sz="93875" autoAdjust="0"/>
  </p:normalViewPr>
  <p:slideViewPr>
    <p:cSldViewPr>
      <p:cViewPr>
        <p:scale>
          <a:sx n="60" d="100"/>
          <a:sy n="60" d="100"/>
        </p:scale>
        <p:origin x="-1692" y="-264"/>
      </p:cViewPr>
      <p:guideLst>
        <p:guide orient="horz" pos="2160"/>
        <p:guide pos="2880"/>
        <p:guide pos="312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49" d="100"/>
          <a:sy n="49" d="100"/>
        </p:scale>
        <p:origin x="2624"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ya V. Gusarova" userId="S::mgusarova@worldbank.org::c3893246-8080-489f-8f5d-ff90d18ae7f2" providerId="AD" clId="Web-{F2EADB1B-3072-4DAF-B67D-F418201039CB}"/>
    <pc:docChg chg="modSld">
      <pc:chgData name="Maya V. Gusarova" userId="S::mgusarova@worldbank.org::c3893246-8080-489f-8f5d-ff90d18ae7f2" providerId="AD" clId="Web-{F2EADB1B-3072-4DAF-B67D-F418201039CB}" dt="2018-10-12T10:06:01.235" v="133" actId="20577"/>
      <pc:docMkLst>
        <pc:docMk/>
      </pc:docMkLst>
      <pc:sldChg chg="modSp">
        <pc:chgData name="Maya V. Gusarova" userId="S::mgusarova@worldbank.org::c3893246-8080-489f-8f5d-ff90d18ae7f2" providerId="AD" clId="Web-{F2EADB1B-3072-4DAF-B67D-F418201039CB}" dt="2018-10-12T09:55:10.252" v="81" actId="20577"/>
        <pc:sldMkLst>
          <pc:docMk/>
          <pc:sldMk cId="0" sldId="271"/>
        </pc:sldMkLst>
        <pc:spChg chg="mod">
          <ac:chgData name="Maya V. Gusarova" userId="S::mgusarova@worldbank.org::c3893246-8080-489f-8f5d-ff90d18ae7f2" providerId="AD" clId="Web-{F2EADB1B-3072-4DAF-B67D-F418201039CB}" dt="2018-10-12T09:55:10.252" v="81" actId="20577"/>
          <ac:spMkLst>
            <pc:docMk/>
            <pc:sldMk cId="0" sldId="271"/>
            <ac:spMk id="15365" creationId="{00000000-0000-0000-0000-000000000000}"/>
          </ac:spMkLst>
        </pc:spChg>
      </pc:sldChg>
      <pc:sldChg chg="modSp">
        <pc:chgData name="Maya V. Gusarova" userId="S::mgusarova@worldbank.org::c3893246-8080-489f-8f5d-ff90d18ae7f2" providerId="AD" clId="Web-{F2EADB1B-3072-4DAF-B67D-F418201039CB}" dt="2018-10-12T10:06:01.235" v="133" actId="20577"/>
        <pc:sldMkLst>
          <pc:docMk/>
          <pc:sldMk cId="0" sldId="312"/>
        </pc:sldMkLst>
        <pc:spChg chg="mod">
          <ac:chgData name="Maya V. Gusarova" userId="S::mgusarova@worldbank.org::c3893246-8080-489f-8f5d-ff90d18ae7f2" providerId="AD" clId="Web-{F2EADB1B-3072-4DAF-B67D-F418201039CB}" dt="2018-10-12T10:06:01.235" v="133" actId="20577"/>
          <ac:spMkLst>
            <pc:docMk/>
            <pc:sldMk cId="0" sldId="312"/>
            <ac:spMk id="3" creationId="{00000000-0000-0000-0000-000000000000}"/>
          </ac:spMkLst>
        </pc:spChg>
      </pc:sldChg>
      <pc:sldChg chg="modSp">
        <pc:chgData name="Maya V. Gusarova" userId="S::mgusarova@worldbank.org::c3893246-8080-489f-8f5d-ff90d18ae7f2" providerId="AD" clId="Web-{F2EADB1B-3072-4DAF-B67D-F418201039CB}" dt="2018-10-12T09:51:01.827" v="52" actId="20577"/>
        <pc:sldMkLst>
          <pc:docMk/>
          <pc:sldMk cId="2892154141" sldId="515"/>
        </pc:sldMkLst>
        <pc:spChg chg="mod">
          <ac:chgData name="Maya V. Gusarova" userId="S::mgusarova@worldbank.org::c3893246-8080-489f-8f5d-ff90d18ae7f2" providerId="AD" clId="Web-{F2EADB1B-3072-4DAF-B67D-F418201039CB}" dt="2018-10-12T09:51:01.827" v="52" actId="20577"/>
          <ac:spMkLst>
            <pc:docMk/>
            <pc:sldMk cId="2892154141" sldId="515"/>
            <ac:spMk id="2" creationId="{0F1333C6-C391-4475-BB4F-000C1E63ED6A}"/>
          </ac:spMkLst>
        </pc:spChg>
      </pc:sldChg>
      <pc:sldChg chg="modSp">
        <pc:chgData name="Maya V. Gusarova" userId="S::mgusarova@worldbank.org::c3893246-8080-489f-8f5d-ff90d18ae7f2" providerId="AD" clId="Web-{F2EADB1B-3072-4DAF-B67D-F418201039CB}" dt="2018-10-12T09:59:02.699" v="105"/>
        <pc:sldMkLst>
          <pc:docMk/>
          <pc:sldMk cId="866422581" sldId="517"/>
        </pc:sldMkLst>
        <pc:graphicFrameChg chg="mod modGraphic">
          <ac:chgData name="Maya V. Gusarova" userId="S::mgusarova@worldbank.org::c3893246-8080-489f-8f5d-ff90d18ae7f2" providerId="AD" clId="Web-{F2EADB1B-3072-4DAF-B67D-F418201039CB}" dt="2018-10-12T09:59:02.699" v="105"/>
          <ac:graphicFrameMkLst>
            <pc:docMk/>
            <pc:sldMk cId="866422581" sldId="517"/>
            <ac:graphicFrameMk id="6" creationId="{00000000-0000-0000-0000-000000000000}"/>
          </ac:graphicFrameMkLst>
        </pc:graphicFrameChg>
      </pc:sldChg>
    </pc:docChg>
  </pc:docChgLst>
</pc:chgInfo>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main.minfin.ru\minfin\DiskL\02\OTDEL\01\&#1048;&#1085;&#1076;&#1077;&#1082;&#1089;%20&#1086;&#1090;&#1082;&#1088;&#1099;&#1090;&#1086;&#1089;&#1090;&#1080;%20&#1052;&#1041;&#1055;\&#1050;&#1086;&#1087;&#1080;&#1103;%20&#1050;&#1086;&#1087;&#1080;&#1103;%20&#1055;&#1088;&#1080;&#1083;&#1086;&#1078;&#1077;&#1085;&#1080;&#1077;_&#1057;&#1072;&#1084;&#1086;&#1086;&#1073;&#1089;&#1083;&#1077;&#1076;&#1086;&#1074;&#1072;&#1085;&#1080;&#1077;_109%20(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a:solidFill>
                  <a:srgbClr val="FF0000"/>
                </a:solidFill>
              </a:defRPr>
            </a:pPr>
            <a:r>
              <a:rPr lang="hr-HR" sz="1800" b="1" i="0" baseline="0" dirty="0" smtClean="0">
                <a:solidFill>
                  <a:schemeClr val="tx1"/>
                </a:solidFill>
                <a:effectLst/>
              </a:rPr>
              <a:t>GRAFIČKI PRIKAZ</a:t>
            </a:r>
            <a:r>
              <a:rPr lang="en-US" sz="1800" b="1" i="0" baseline="0" dirty="0" smtClean="0">
                <a:solidFill>
                  <a:schemeClr val="tx1"/>
                </a:solidFill>
                <a:effectLst/>
              </a:rPr>
              <a:t>: </a:t>
            </a:r>
            <a:r>
              <a:rPr lang="hr-HR" sz="1800" b="1" i="0" baseline="0" dirty="0" smtClean="0">
                <a:solidFill>
                  <a:schemeClr val="tx1"/>
                </a:solidFill>
                <a:effectLst/>
              </a:rPr>
              <a:t>SUDJELOVANJE JAVNOSTI U PRORAČUNSKOM PROCESU </a:t>
            </a:r>
            <a:r>
              <a:rPr lang="en-US" sz="1800" b="1" i="0" baseline="0" dirty="0" smtClean="0">
                <a:solidFill>
                  <a:schemeClr val="tx1"/>
                </a:solidFill>
                <a:effectLst/>
              </a:rPr>
              <a:t>2017</a:t>
            </a:r>
            <a:r>
              <a:rPr lang="hr-HR" sz="1800" b="1" i="0" baseline="0" dirty="0" smtClean="0">
                <a:solidFill>
                  <a:schemeClr val="tx1"/>
                </a:solidFill>
                <a:effectLst/>
              </a:rPr>
              <a:t>.</a:t>
            </a:r>
            <a:r>
              <a:rPr lang="en-US" sz="1800" b="1" i="0" baseline="0" dirty="0" smtClean="0">
                <a:solidFill>
                  <a:schemeClr val="tx1"/>
                </a:solidFill>
                <a:effectLst/>
              </a:rPr>
              <a:t>: </a:t>
            </a:r>
            <a:r>
              <a:rPr lang="hr-HR" sz="1800" b="1" i="0" baseline="0" dirty="0" smtClean="0">
                <a:solidFill>
                  <a:schemeClr val="tx1"/>
                </a:solidFill>
                <a:effectLst/>
              </a:rPr>
              <a:t>DRŽAVE ČLANICE </a:t>
            </a:r>
            <a:r>
              <a:rPr lang="en-US" sz="1800" b="1" i="0" baseline="0" dirty="0" smtClean="0">
                <a:solidFill>
                  <a:schemeClr val="tx1"/>
                </a:solidFill>
                <a:effectLst/>
              </a:rPr>
              <a:t>PEMPAL</a:t>
            </a:r>
            <a:r>
              <a:rPr lang="hr-HR" sz="1800" b="1" i="0" baseline="0" dirty="0" smtClean="0">
                <a:solidFill>
                  <a:schemeClr val="tx1"/>
                </a:solidFill>
                <a:effectLst/>
              </a:rPr>
              <a:t>-A</a:t>
            </a:r>
            <a:endParaRPr lang="ru-RU" dirty="0">
              <a:solidFill>
                <a:schemeClr val="tx1"/>
              </a:solidFill>
              <a:effectLst/>
            </a:endParaRPr>
          </a:p>
        </c:rich>
      </c:tx>
      <c:layout/>
      <c:overlay val="0"/>
    </c:title>
    <c:autoTitleDeleted val="0"/>
    <c:plotArea>
      <c:layout/>
      <c:barChart>
        <c:barDir val="bar"/>
        <c:grouping val="clustered"/>
        <c:varyColors val="0"/>
        <c:ser>
          <c:idx val="0"/>
          <c:order val="0"/>
          <c:tx>
            <c:strRef>
              <c:f>Лист2!$H$4</c:f>
              <c:strCache>
                <c:ptCount val="1"/>
                <c:pt idx="0">
                  <c:v>Score
(max 100)</c:v>
                </c:pt>
              </c:strCache>
            </c:strRef>
          </c:tx>
          <c:spPr>
            <a:solidFill>
              <a:srgbClr val="953735"/>
            </a:solidFill>
            <a:effectLst>
              <a:outerShdw blurRad="50800" dist="38100" dir="2700000" algn="tl" rotWithShape="0">
                <a:prstClr val="black">
                  <a:alpha val="40000"/>
                </a:prstClr>
              </a:outerShdw>
            </a:effectLst>
          </c:spPr>
          <c:invertIfNegative val="0"/>
          <c:dLbls>
            <c:spPr>
              <a:noFill/>
              <a:ln>
                <a:noFill/>
              </a:ln>
              <a:effectLst/>
            </c:spPr>
            <c:txPr>
              <a:bodyPr/>
              <a:lstStyle/>
              <a:p>
                <a:pPr>
                  <a:defRPr b="1"/>
                </a:pPr>
                <a:endParaRPr lang="sr-Latn-R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Лист2!$G$5:$G$22</c:f>
              <c:strCache>
                <c:ptCount val="18"/>
                <c:pt idx="0">
                  <c:v>Kyrgyz Republic</c:v>
                </c:pt>
                <c:pt idx="1">
                  <c:v>Ukraine</c:v>
                </c:pt>
                <c:pt idx="2">
                  <c:v>Croatia</c:v>
                </c:pt>
                <c:pt idx="3">
                  <c:v>Bulgaria</c:v>
                </c:pt>
                <c:pt idx="4">
                  <c:v>Georgia</c:v>
                </c:pt>
                <c:pt idx="5">
                  <c:v>Kazakhstan</c:v>
                </c:pt>
                <c:pt idx="6">
                  <c:v>Russia</c:v>
                </c:pt>
                <c:pt idx="7">
                  <c:v>Azerbaijan</c:v>
                </c:pt>
                <c:pt idx="8">
                  <c:v>Hungary</c:v>
                </c:pt>
                <c:pt idx="9">
                  <c:v>BiH</c:v>
                </c:pt>
                <c:pt idx="10">
                  <c:v>Czech Republic</c:v>
                </c:pt>
                <c:pt idx="11">
                  <c:v>Moldova</c:v>
                </c:pt>
                <c:pt idx="12">
                  <c:v>Tajikistan</c:v>
                </c:pt>
                <c:pt idx="13">
                  <c:v>Romania</c:v>
                </c:pt>
                <c:pt idx="14">
                  <c:v>Albania</c:v>
                </c:pt>
                <c:pt idx="15">
                  <c:v>Serbia</c:v>
                </c:pt>
                <c:pt idx="16">
                  <c:v>Macedonia</c:v>
                </c:pt>
                <c:pt idx="17">
                  <c:v>Turkey</c:v>
                </c:pt>
              </c:strCache>
            </c:strRef>
          </c:cat>
          <c:val>
            <c:numRef>
              <c:f>Лист2!$H$5:$H$22</c:f>
              <c:numCache>
                <c:formatCode>General</c:formatCode>
                <c:ptCount val="18"/>
                <c:pt idx="0">
                  <c:v>31</c:v>
                </c:pt>
                <c:pt idx="1">
                  <c:v>30</c:v>
                </c:pt>
                <c:pt idx="2">
                  <c:v>26</c:v>
                </c:pt>
                <c:pt idx="3">
                  <c:v>22</c:v>
                </c:pt>
                <c:pt idx="4">
                  <c:v>22</c:v>
                </c:pt>
                <c:pt idx="5">
                  <c:v>13</c:v>
                </c:pt>
                <c:pt idx="6">
                  <c:v>13</c:v>
                </c:pt>
                <c:pt idx="7">
                  <c:v>11</c:v>
                </c:pt>
                <c:pt idx="8">
                  <c:v>11</c:v>
                </c:pt>
                <c:pt idx="9">
                  <c:v>9</c:v>
                </c:pt>
                <c:pt idx="10">
                  <c:v>9</c:v>
                </c:pt>
                <c:pt idx="11">
                  <c:v>7</c:v>
                </c:pt>
                <c:pt idx="12">
                  <c:v>7</c:v>
                </c:pt>
                <c:pt idx="13">
                  <c:v>6</c:v>
                </c:pt>
                <c:pt idx="14">
                  <c:v>2</c:v>
                </c:pt>
                <c:pt idx="15">
                  <c:v>2</c:v>
                </c:pt>
                <c:pt idx="16">
                  <c:v>0</c:v>
                </c:pt>
                <c:pt idx="17">
                  <c:v>0</c:v>
                </c:pt>
              </c:numCache>
            </c:numRef>
          </c:val>
          <c:extLst xmlns:c16r2="http://schemas.microsoft.com/office/drawing/2015/06/chart">
            <c:ext xmlns:c16="http://schemas.microsoft.com/office/drawing/2014/chart" uri="{C3380CC4-5D6E-409C-BE32-E72D297353CC}">
              <c16:uniqueId val="{00000000-0430-40E3-A95B-AE9B5C1A9544}"/>
            </c:ext>
          </c:extLst>
        </c:ser>
        <c:dLbls>
          <c:showLegendKey val="0"/>
          <c:showVal val="1"/>
          <c:showCatName val="0"/>
          <c:showSerName val="0"/>
          <c:showPercent val="0"/>
          <c:showBubbleSize val="0"/>
        </c:dLbls>
        <c:gapWidth val="75"/>
        <c:axId val="131229568"/>
        <c:axId val="131273472"/>
      </c:barChart>
      <c:catAx>
        <c:axId val="131229568"/>
        <c:scaling>
          <c:orientation val="minMax"/>
        </c:scaling>
        <c:delete val="0"/>
        <c:axPos val="l"/>
        <c:numFmt formatCode="General" sourceLinked="0"/>
        <c:majorTickMark val="none"/>
        <c:minorTickMark val="none"/>
        <c:tickLblPos val="nextTo"/>
        <c:txPr>
          <a:bodyPr/>
          <a:lstStyle/>
          <a:p>
            <a:pPr>
              <a:defRPr sz="1400"/>
            </a:pPr>
            <a:endParaRPr lang="sr-Latn-RS"/>
          </a:p>
        </c:txPr>
        <c:crossAx val="131273472"/>
        <c:crosses val="autoZero"/>
        <c:auto val="1"/>
        <c:lblAlgn val="ctr"/>
        <c:lblOffset val="100"/>
        <c:noMultiLvlLbl val="0"/>
      </c:catAx>
      <c:valAx>
        <c:axId val="131273472"/>
        <c:scaling>
          <c:orientation val="minMax"/>
        </c:scaling>
        <c:delete val="0"/>
        <c:axPos val="b"/>
        <c:numFmt formatCode="General" sourceLinked="1"/>
        <c:majorTickMark val="none"/>
        <c:minorTickMark val="none"/>
        <c:tickLblPos val="nextTo"/>
        <c:crossAx val="131229568"/>
        <c:crosses val="autoZero"/>
        <c:crossBetween val="between"/>
      </c:valAx>
    </c:plotArea>
    <c:legend>
      <c:legendPos val="b"/>
      <c:layout>
        <c:manualLayout>
          <c:xMode val="edge"/>
          <c:yMode val="edge"/>
          <c:x val="3.571282707670087E-2"/>
          <c:y val="0.90661123977149916"/>
          <c:w val="0.93476072132353116"/>
          <c:h val="9.3388760228500844E-2"/>
        </c:manualLayout>
      </c:layout>
      <c:overlay val="0"/>
      <c:txPr>
        <a:bodyPr/>
        <a:lstStyle/>
        <a:p>
          <a:pPr>
            <a:defRPr sz="1600"/>
          </a:pPr>
          <a:endParaRPr lang="sr-Latn-RS"/>
        </a:p>
      </c:txPr>
    </c:legend>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0.00935</cdr:x>
      <cdr:y>0.12941</cdr:y>
    </cdr:from>
    <cdr:to>
      <cdr:x>0.15662</cdr:x>
      <cdr:y>0.90588</cdr:y>
    </cdr:to>
    <cdr:sp macro="" textlink="">
      <cdr:nvSpPr>
        <cdr:cNvPr id="2" name="Tekstni okvir 1"/>
        <cdr:cNvSpPr txBox="1"/>
      </cdr:nvSpPr>
      <cdr:spPr>
        <a:xfrm xmlns:a="http://schemas.openxmlformats.org/drawingml/2006/main">
          <a:off x="76200" y="838200"/>
          <a:ext cx="1200785" cy="5029200"/>
        </a:xfrm>
        <a:prstGeom xmlns:a="http://schemas.openxmlformats.org/drawingml/2006/main" prst="rect">
          <a:avLst/>
        </a:prstGeom>
        <a:solidFill xmlns:a="http://schemas.openxmlformats.org/drawingml/2006/main">
          <a:schemeClr val="lt1"/>
        </a:solidFill>
        <a:ln xmlns:a="http://schemas.openxmlformats.org/drawingml/2006/main" w="6350">
          <a:solidFill>
            <a:prstClr val="black"/>
          </a:solidFill>
        </a:ln>
        <a:effectLst xmlns:a="http://schemas.openxmlformats.org/drawingml/2006/main"/>
      </cdr:spPr>
      <cdr:style>
        <a:lnRef xmlns:a="http://schemas.openxmlformats.org/drawingml/2006/main" idx="0">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dk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p xmlns:a="http://schemas.openxmlformats.org/drawingml/2006/main">
          <a:pPr>
            <a:lnSpc>
              <a:spcPct val="115000"/>
            </a:lnSpc>
            <a:spcAft>
              <a:spcPts val="1000"/>
            </a:spcAft>
          </a:pPr>
          <a:r>
            <a:rPr lang="hr-HR" sz="800" dirty="0">
              <a:effectLst/>
              <a:ea typeface="Calibri"/>
              <a:cs typeface="Times New Roman"/>
            </a:rPr>
            <a:t>Turska</a:t>
          </a:r>
        </a:p>
        <a:p xmlns:a="http://schemas.openxmlformats.org/drawingml/2006/main">
          <a:pPr>
            <a:lnSpc>
              <a:spcPct val="115000"/>
            </a:lnSpc>
            <a:spcAft>
              <a:spcPts val="1000"/>
            </a:spcAft>
          </a:pPr>
          <a:r>
            <a:rPr lang="hr-HR" sz="800" dirty="0">
              <a:effectLst/>
              <a:ea typeface="Calibri"/>
              <a:cs typeface="Times New Roman"/>
            </a:rPr>
            <a:t>Makedonija</a:t>
          </a:r>
        </a:p>
        <a:p xmlns:a="http://schemas.openxmlformats.org/drawingml/2006/main">
          <a:pPr>
            <a:lnSpc>
              <a:spcPct val="115000"/>
            </a:lnSpc>
            <a:spcAft>
              <a:spcPts val="1000"/>
            </a:spcAft>
          </a:pPr>
          <a:r>
            <a:rPr lang="hr-HR" sz="800" dirty="0">
              <a:effectLst/>
              <a:ea typeface="Calibri"/>
              <a:cs typeface="Times New Roman"/>
            </a:rPr>
            <a:t>Srbija</a:t>
          </a:r>
        </a:p>
        <a:p xmlns:a="http://schemas.openxmlformats.org/drawingml/2006/main">
          <a:pPr>
            <a:lnSpc>
              <a:spcPct val="115000"/>
            </a:lnSpc>
            <a:spcAft>
              <a:spcPts val="1000"/>
            </a:spcAft>
          </a:pPr>
          <a:r>
            <a:rPr lang="hr-HR" sz="800" dirty="0">
              <a:effectLst/>
              <a:ea typeface="Calibri"/>
              <a:cs typeface="Times New Roman"/>
            </a:rPr>
            <a:t>Albanija</a:t>
          </a:r>
        </a:p>
        <a:p xmlns:a="http://schemas.openxmlformats.org/drawingml/2006/main">
          <a:pPr>
            <a:lnSpc>
              <a:spcPct val="115000"/>
            </a:lnSpc>
            <a:spcAft>
              <a:spcPts val="1000"/>
            </a:spcAft>
          </a:pPr>
          <a:r>
            <a:rPr lang="hr-HR" sz="800" dirty="0">
              <a:effectLst/>
              <a:ea typeface="Calibri"/>
              <a:cs typeface="Times New Roman"/>
            </a:rPr>
            <a:t>Rumunjska</a:t>
          </a:r>
        </a:p>
        <a:p xmlns:a="http://schemas.openxmlformats.org/drawingml/2006/main">
          <a:pPr>
            <a:lnSpc>
              <a:spcPct val="115000"/>
            </a:lnSpc>
            <a:spcAft>
              <a:spcPts val="1000"/>
            </a:spcAft>
          </a:pPr>
          <a:r>
            <a:rPr lang="hr-HR" sz="800" dirty="0">
              <a:effectLst/>
              <a:ea typeface="Calibri"/>
              <a:cs typeface="Times New Roman"/>
            </a:rPr>
            <a:t>Tadžikistan</a:t>
          </a:r>
        </a:p>
        <a:p xmlns:a="http://schemas.openxmlformats.org/drawingml/2006/main">
          <a:pPr>
            <a:lnSpc>
              <a:spcPct val="115000"/>
            </a:lnSpc>
            <a:spcAft>
              <a:spcPts val="1000"/>
            </a:spcAft>
          </a:pPr>
          <a:r>
            <a:rPr lang="hr-HR" sz="800" dirty="0" err="1">
              <a:effectLst/>
              <a:ea typeface="Calibri"/>
              <a:cs typeface="Times New Roman"/>
            </a:rPr>
            <a:t>Moldova</a:t>
          </a:r>
          <a:endParaRPr lang="hr-HR" sz="800" dirty="0">
            <a:effectLst/>
            <a:ea typeface="Calibri"/>
            <a:cs typeface="Times New Roman"/>
          </a:endParaRPr>
        </a:p>
        <a:p xmlns:a="http://schemas.openxmlformats.org/drawingml/2006/main">
          <a:pPr>
            <a:lnSpc>
              <a:spcPct val="115000"/>
            </a:lnSpc>
            <a:spcAft>
              <a:spcPts val="1000"/>
            </a:spcAft>
          </a:pPr>
          <a:r>
            <a:rPr lang="hr-HR" sz="800" dirty="0">
              <a:effectLst/>
              <a:ea typeface="Calibri"/>
              <a:cs typeface="Times New Roman"/>
            </a:rPr>
            <a:t>Češka Republika</a:t>
          </a:r>
        </a:p>
        <a:p xmlns:a="http://schemas.openxmlformats.org/drawingml/2006/main">
          <a:pPr>
            <a:lnSpc>
              <a:spcPct val="115000"/>
            </a:lnSpc>
            <a:spcAft>
              <a:spcPts val="1000"/>
            </a:spcAft>
          </a:pPr>
          <a:r>
            <a:rPr lang="hr-HR" sz="800" dirty="0">
              <a:effectLst/>
              <a:ea typeface="Calibri"/>
              <a:cs typeface="Times New Roman"/>
            </a:rPr>
            <a:t>BiH</a:t>
          </a:r>
        </a:p>
        <a:p xmlns:a="http://schemas.openxmlformats.org/drawingml/2006/main">
          <a:pPr>
            <a:lnSpc>
              <a:spcPct val="115000"/>
            </a:lnSpc>
            <a:spcAft>
              <a:spcPts val="1000"/>
            </a:spcAft>
          </a:pPr>
          <a:r>
            <a:rPr lang="hr-HR" sz="800" dirty="0">
              <a:effectLst/>
              <a:ea typeface="Calibri"/>
              <a:cs typeface="Times New Roman"/>
            </a:rPr>
            <a:t>Mađarska</a:t>
          </a:r>
        </a:p>
        <a:p xmlns:a="http://schemas.openxmlformats.org/drawingml/2006/main">
          <a:pPr>
            <a:lnSpc>
              <a:spcPct val="115000"/>
            </a:lnSpc>
            <a:spcAft>
              <a:spcPts val="1000"/>
            </a:spcAft>
          </a:pPr>
          <a:r>
            <a:rPr lang="hr-HR" sz="800" dirty="0">
              <a:effectLst/>
              <a:ea typeface="Calibri"/>
              <a:cs typeface="Times New Roman"/>
            </a:rPr>
            <a:t>Azerbajdžan </a:t>
          </a:r>
        </a:p>
        <a:p xmlns:a="http://schemas.openxmlformats.org/drawingml/2006/main">
          <a:pPr>
            <a:lnSpc>
              <a:spcPct val="115000"/>
            </a:lnSpc>
            <a:spcAft>
              <a:spcPts val="1000"/>
            </a:spcAft>
          </a:pPr>
          <a:r>
            <a:rPr lang="hr-HR" sz="800" dirty="0">
              <a:effectLst/>
              <a:ea typeface="Calibri"/>
              <a:cs typeface="Times New Roman"/>
            </a:rPr>
            <a:t>Rusija</a:t>
          </a:r>
        </a:p>
        <a:p xmlns:a="http://schemas.openxmlformats.org/drawingml/2006/main">
          <a:pPr>
            <a:lnSpc>
              <a:spcPct val="115000"/>
            </a:lnSpc>
            <a:spcAft>
              <a:spcPts val="1000"/>
            </a:spcAft>
          </a:pPr>
          <a:r>
            <a:rPr lang="hr-HR" sz="800" dirty="0">
              <a:effectLst/>
              <a:ea typeface="Calibri"/>
              <a:cs typeface="Times New Roman"/>
            </a:rPr>
            <a:t>Kazahstan</a:t>
          </a:r>
        </a:p>
        <a:p xmlns:a="http://schemas.openxmlformats.org/drawingml/2006/main">
          <a:pPr>
            <a:lnSpc>
              <a:spcPct val="115000"/>
            </a:lnSpc>
            <a:spcAft>
              <a:spcPts val="1000"/>
            </a:spcAft>
          </a:pPr>
          <a:r>
            <a:rPr lang="hr-HR" sz="800" dirty="0">
              <a:effectLst/>
              <a:ea typeface="Calibri"/>
              <a:cs typeface="Times New Roman"/>
            </a:rPr>
            <a:t>Gruzija</a:t>
          </a:r>
        </a:p>
        <a:p xmlns:a="http://schemas.openxmlformats.org/drawingml/2006/main">
          <a:pPr>
            <a:lnSpc>
              <a:spcPct val="115000"/>
            </a:lnSpc>
            <a:spcAft>
              <a:spcPts val="1000"/>
            </a:spcAft>
          </a:pPr>
          <a:r>
            <a:rPr lang="hr-HR" sz="800" dirty="0">
              <a:effectLst/>
              <a:ea typeface="Calibri"/>
              <a:cs typeface="Times New Roman"/>
            </a:rPr>
            <a:t>Bugarska</a:t>
          </a:r>
        </a:p>
        <a:p xmlns:a="http://schemas.openxmlformats.org/drawingml/2006/main">
          <a:pPr>
            <a:lnSpc>
              <a:spcPct val="115000"/>
            </a:lnSpc>
            <a:spcAft>
              <a:spcPts val="1000"/>
            </a:spcAft>
          </a:pPr>
          <a:r>
            <a:rPr lang="hr-HR" sz="800" dirty="0">
              <a:effectLst/>
              <a:ea typeface="Calibri"/>
              <a:cs typeface="Times New Roman"/>
            </a:rPr>
            <a:t>Hrvatska</a:t>
          </a:r>
        </a:p>
        <a:p xmlns:a="http://schemas.openxmlformats.org/drawingml/2006/main">
          <a:pPr>
            <a:lnSpc>
              <a:spcPct val="115000"/>
            </a:lnSpc>
            <a:spcAft>
              <a:spcPts val="1000"/>
            </a:spcAft>
          </a:pPr>
          <a:r>
            <a:rPr lang="hr-HR" sz="800" dirty="0">
              <a:effectLst/>
              <a:ea typeface="Calibri"/>
              <a:cs typeface="Times New Roman"/>
            </a:rPr>
            <a:t>Ukrajina</a:t>
          </a:r>
        </a:p>
        <a:p xmlns:a="http://schemas.openxmlformats.org/drawingml/2006/main">
          <a:pPr>
            <a:lnSpc>
              <a:spcPct val="115000"/>
            </a:lnSpc>
            <a:spcAft>
              <a:spcPts val="1000"/>
            </a:spcAft>
          </a:pPr>
          <a:r>
            <a:rPr lang="hr-HR" sz="800" dirty="0" err="1">
              <a:effectLst/>
              <a:ea typeface="Calibri"/>
              <a:cs typeface="Times New Roman"/>
            </a:rPr>
            <a:t>Kirgiska</a:t>
          </a:r>
          <a:r>
            <a:rPr lang="hr-HR" sz="800" dirty="0">
              <a:effectLst/>
              <a:ea typeface="Calibri"/>
              <a:cs typeface="Times New Roman"/>
            </a:rPr>
            <a:t> Republika</a:t>
          </a:r>
        </a:p>
        <a:p xmlns:a="http://schemas.openxmlformats.org/drawingml/2006/main">
          <a:pPr>
            <a:lnSpc>
              <a:spcPct val="115000"/>
            </a:lnSpc>
            <a:spcAft>
              <a:spcPts val="1000"/>
            </a:spcAft>
          </a:pPr>
          <a:r>
            <a:rPr lang="hr-HR" sz="800" dirty="0">
              <a:effectLst/>
              <a:ea typeface="Calibri"/>
              <a:cs typeface="Times New Roman"/>
            </a:rPr>
            <a:t> </a:t>
          </a:r>
        </a:p>
        <a:p xmlns:a="http://schemas.openxmlformats.org/drawingml/2006/main">
          <a:pPr>
            <a:lnSpc>
              <a:spcPct val="115000"/>
            </a:lnSpc>
            <a:spcAft>
              <a:spcPts val="1000"/>
            </a:spcAft>
          </a:pPr>
          <a:r>
            <a:rPr lang="hr-HR" sz="500" dirty="0">
              <a:effectLst/>
              <a:ea typeface="Calibri"/>
              <a:cs typeface="Times New Roman"/>
            </a:rPr>
            <a:t> </a:t>
          </a:r>
          <a:endParaRPr lang="hr-HR" sz="1100" dirty="0">
            <a:effectLst/>
            <a:ea typeface="Calibri"/>
            <a:cs typeface="Times New Roman"/>
          </a:endParaRPr>
        </a:p>
        <a:p xmlns:a="http://schemas.openxmlformats.org/drawingml/2006/main">
          <a:pPr>
            <a:lnSpc>
              <a:spcPct val="115000"/>
            </a:lnSpc>
            <a:spcAft>
              <a:spcPts val="1000"/>
            </a:spcAft>
          </a:pPr>
          <a:r>
            <a:rPr lang="hr-HR" sz="500" dirty="0">
              <a:effectLst/>
              <a:ea typeface="Calibri"/>
              <a:cs typeface="Times New Roman"/>
            </a:rPr>
            <a:t> </a:t>
          </a:r>
          <a:endParaRPr lang="hr-HR" sz="1100" dirty="0">
            <a:effectLst/>
            <a:ea typeface="Calibri"/>
            <a:cs typeface="Times New Roman"/>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050" cy="495975"/>
          </a:xfrm>
          <a:prstGeom prst="rect">
            <a:avLst/>
          </a:prstGeom>
        </p:spPr>
        <p:txBody>
          <a:bodyPr vert="horz" lIns="91440" tIns="45720" rIns="91440" bIns="45720" rtlCol="0"/>
          <a:lstStyle>
            <a:lvl1pPr algn="l" fontAlgn="auto">
              <a:spcBef>
                <a:spcPts val="0"/>
              </a:spcBef>
              <a:spcAft>
                <a:spcPts val="0"/>
              </a:spcAft>
              <a:defRPr sz="1200" dirty="0">
                <a:latin typeface="+mn-lt"/>
              </a:defRPr>
            </a:lvl1pPr>
          </a:lstStyle>
          <a:p>
            <a:pPr>
              <a:defRPr/>
            </a:pPr>
            <a:endParaRPr lang="en-US"/>
          </a:p>
        </p:txBody>
      </p:sp>
      <p:sp>
        <p:nvSpPr>
          <p:cNvPr id="3" name="Date Placeholder 2"/>
          <p:cNvSpPr>
            <a:spLocks noGrp="1"/>
          </p:cNvSpPr>
          <p:nvPr>
            <p:ph type="dt" sz="quarter" idx="1"/>
          </p:nvPr>
        </p:nvSpPr>
        <p:spPr>
          <a:xfrm>
            <a:off x="3851103" y="0"/>
            <a:ext cx="2945050" cy="495975"/>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83DEF46C-3B29-459B-AD1C-1E45D54687AF}" type="datetimeFigureOut">
              <a:rPr lang="en-US"/>
              <a:pPr>
                <a:defRPr/>
              </a:pPr>
              <a:t>10/12/2018</a:t>
            </a:fld>
            <a:endParaRPr lang="en-US" dirty="0"/>
          </a:p>
        </p:txBody>
      </p:sp>
      <p:sp>
        <p:nvSpPr>
          <p:cNvPr id="4" name="Footer Placeholder 3"/>
          <p:cNvSpPr>
            <a:spLocks noGrp="1"/>
          </p:cNvSpPr>
          <p:nvPr>
            <p:ph type="ftr" sz="quarter" idx="2"/>
          </p:nvPr>
        </p:nvSpPr>
        <p:spPr>
          <a:xfrm>
            <a:off x="1" y="9430503"/>
            <a:ext cx="2945050" cy="495975"/>
          </a:xfrm>
          <a:prstGeom prst="rect">
            <a:avLst/>
          </a:prstGeom>
        </p:spPr>
        <p:txBody>
          <a:bodyPr vert="horz" lIns="91440" tIns="45720" rIns="91440" bIns="45720" rtlCol="0" anchor="b"/>
          <a:lstStyle>
            <a:lvl1pPr algn="l" fontAlgn="auto">
              <a:spcBef>
                <a:spcPts val="0"/>
              </a:spcBef>
              <a:spcAft>
                <a:spcPts val="0"/>
              </a:spcAft>
              <a:defRPr sz="1200" dirty="0">
                <a:latin typeface="+mn-lt"/>
              </a:defRPr>
            </a:lvl1pPr>
          </a:lstStyle>
          <a:p>
            <a:pPr>
              <a:defRPr/>
            </a:pPr>
            <a:endParaRPr lang="en-US"/>
          </a:p>
        </p:txBody>
      </p:sp>
      <p:sp>
        <p:nvSpPr>
          <p:cNvPr id="5" name="Slide Number Placeholder 4"/>
          <p:cNvSpPr>
            <a:spLocks noGrp="1"/>
          </p:cNvSpPr>
          <p:nvPr>
            <p:ph type="sldNum" sz="quarter" idx="3"/>
          </p:nvPr>
        </p:nvSpPr>
        <p:spPr>
          <a:xfrm>
            <a:off x="3851103" y="9430503"/>
            <a:ext cx="2945050" cy="495975"/>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A3FA3048-62B1-4C44-B29A-EA0FED456B63}" type="slidenum">
              <a:rPr lang="en-US"/>
              <a:pPr>
                <a:defRPr/>
              </a:pPr>
              <a:t>‹#›</a:t>
            </a:fld>
            <a:endParaRPr lang="en-US" dirty="0"/>
          </a:p>
        </p:txBody>
      </p:sp>
    </p:spTree>
    <p:extLst>
      <p:ext uri="{BB962C8B-B14F-4D97-AF65-F5344CB8AC3E}">
        <p14:creationId xmlns:p14="http://schemas.microsoft.com/office/powerpoint/2010/main" val="452277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050" cy="495975"/>
          </a:xfrm>
          <a:prstGeom prst="rect">
            <a:avLst/>
          </a:prstGeom>
        </p:spPr>
        <p:txBody>
          <a:bodyPr vert="horz" lIns="91440" tIns="45720" rIns="91440" bIns="45720" rtlCol="0"/>
          <a:lstStyle>
            <a:lvl1pPr algn="l" fontAlgn="auto">
              <a:spcBef>
                <a:spcPts val="0"/>
              </a:spcBef>
              <a:spcAft>
                <a:spcPts val="0"/>
              </a:spcAft>
              <a:defRPr sz="1200" dirty="0">
                <a:latin typeface="+mn-lt"/>
              </a:defRPr>
            </a:lvl1pPr>
          </a:lstStyle>
          <a:p>
            <a:pPr>
              <a:defRPr/>
            </a:pPr>
            <a:endParaRPr lang="en-US"/>
          </a:p>
        </p:txBody>
      </p:sp>
      <p:sp>
        <p:nvSpPr>
          <p:cNvPr id="3" name="Date Placeholder 2"/>
          <p:cNvSpPr>
            <a:spLocks noGrp="1"/>
          </p:cNvSpPr>
          <p:nvPr>
            <p:ph type="dt" idx="1"/>
          </p:nvPr>
        </p:nvSpPr>
        <p:spPr>
          <a:xfrm>
            <a:off x="3851103" y="0"/>
            <a:ext cx="2945050" cy="495975"/>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611A730C-CD51-46F1-A484-178E442E2468}" type="datetimeFigureOut">
              <a:rPr lang="en-US"/>
              <a:pPr>
                <a:defRPr/>
              </a:pPr>
              <a:t>10/12/2018</a:t>
            </a:fld>
            <a:endParaRPr lang="en-US" dirty="0"/>
          </a:p>
        </p:txBody>
      </p:sp>
      <p:sp>
        <p:nvSpPr>
          <p:cNvPr id="4" name="Slide Image Placeholder 3"/>
          <p:cNvSpPr>
            <a:spLocks noGrp="1" noRot="1" noChangeAspect="1"/>
          </p:cNvSpPr>
          <p:nvPr>
            <p:ph type="sldImg" idx="2"/>
          </p:nvPr>
        </p:nvSpPr>
        <p:spPr>
          <a:xfrm>
            <a:off x="711200" y="744538"/>
            <a:ext cx="5375275" cy="3722687"/>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79159" y="4715253"/>
            <a:ext cx="5439358" cy="4469012"/>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9430503"/>
            <a:ext cx="2945050" cy="495975"/>
          </a:xfrm>
          <a:prstGeom prst="rect">
            <a:avLst/>
          </a:prstGeom>
        </p:spPr>
        <p:txBody>
          <a:bodyPr vert="horz" lIns="91440" tIns="45720" rIns="91440" bIns="45720" rtlCol="0" anchor="b"/>
          <a:lstStyle>
            <a:lvl1pPr algn="l" fontAlgn="auto">
              <a:spcBef>
                <a:spcPts val="0"/>
              </a:spcBef>
              <a:spcAft>
                <a:spcPts val="0"/>
              </a:spcAft>
              <a:defRPr sz="1200" dirty="0">
                <a:latin typeface="+mn-lt"/>
              </a:defRPr>
            </a:lvl1pPr>
          </a:lstStyle>
          <a:p>
            <a:pPr>
              <a:defRPr/>
            </a:pPr>
            <a:endParaRPr lang="en-US"/>
          </a:p>
        </p:txBody>
      </p:sp>
      <p:sp>
        <p:nvSpPr>
          <p:cNvPr id="7" name="Slide Number Placeholder 6"/>
          <p:cNvSpPr>
            <a:spLocks noGrp="1"/>
          </p:cNvSpPr>
          <p:nvPr>
            <p:ph type="sldNum" sz="quarter" idx="5"/>
          </p:nvPr>
        </p:nvSpPr>
        <p:spPr>
          <a:xfrm>
            <a:off x="3851103" y="9430503"/>
            <a:ext cx="2945050" cy="495975"/>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C228C16A-6598-4F59-8139-79C5FA12BCDD}" type="slidenum">
              <a:rPr lang="en-US"/>
              <a:pPr>
                <a:defRPr/>
              </a:pPr>
              <a:t>‹#›</a:t>
            </a:fld>
            <a:endParaRPr lang="en-US" dirty="0"/>
          </a:p>
        </p:txBody>
      </p:sp>
    </p:spTree>
    <p:extLst>
      <p:ext uri="{BB962C8B-B14F-4D97-AF65-F5344CB8AC3E}">
        <p14:creationId xmlns:p14="http://schemas.microsoft.com/office/powerpoint/2010/main" val="394533053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narodne-novine.nn.hr/clanci/sluzbeni/full/2017_05_44_998.html" TargetMode="External"/><Relationship Id="rId2" Type="http://schemas.openxmlformats.org/officeDocument/2006/relationships/slide" Target="../slides/slide14.xml"/><Relationship Id="rId1" Type="http://schemas.openxmlformats.org/officeDocument/2006/relationships/notesMaster" Target="../notesMasters/notesMaster1.xml"/><Relationship Id="rId4" Type="http://schemas.openxmlformats.org/officeDocument/2006/relationships/hyperlink" Target="http://www.mfin.hr/hr/savjetovanje-s-javnoscu" TargetMode="Externa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narodne-novine.nn.hr/clanci/sluzbeni/full/2017_05_44_998.html" TargetMode="External"/><Relationship Id="rId2" Type="http://schemas.openxmlformats.org/officeDocument/2006/relationships/slide" Target="../slides/slide15.xml"/><Relationship Id="rId1" Type="http://schemas.openxmlformats.org/officeDocument/2006/relationships/notesMaster" Target="../notesMasters/notesMaster1.xml"/><Relationship Id="rId4" Type="http://schemas.openxmlformats.org/officeDocument/2006/relationships/hyperlink" Target="http://www.mfin.hr/hr/savjetovanje-s-javnoscu" TargetMode="Externa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narodne-novine.nn.hr/clanci/sluzbeni/full/2017_05_44_998.html" TargetMode="External"/><Relationship Id="rId2" Type="http://schemas.openxmlformats.org/officeDocument/2006/relationships/slide" Target="../slides/slide19.xml"/><Relationship Id="rId1" Type="http://schemas.openxmlformats.org/officeDocument/2006/relationships/notesMaster" Target="../notesMasters/notesMaster1.xml"/><Relationship Id="rId4" Type="http://schemas.openxmlformats.org/officeDocument/2006/relationships/hyperlink" Target="http://www.mfin.hr/hr/savjetovanje-s-javnoscu"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narodne-novine.nn.hr/clanci/sluzbeni/full/2017_05_44_998.html" TargetMode="External"/><Relationship Id="rId2" Type="http://schemas.openxmlformats.org/officeDocument/2006/relationships/slide" Target="../slides/slide20.xml"/><Relationship Id="rId1" Type="http://schemas.openxmlformats.org/officeDocument/2006/relationships/notesMaster" Target="../notesMasters/notesMaster1.xml"/><Relationship Id="rId4" Type="http://schemas.openxmlformats.org/officeDocument/2006/relationships/hyperlink" Target="http://www.mfin.hr/hr/savjetovanje-s-javnoscu" TargetMode="Externa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narodne-novine.nn.hr/clanci/sluzbeni/full/2017_05_44_998.html" TargetMode="External"/><Relationship Id="rId2" Type="http://schemas.openxmlformats.org/officeDocument/2006/relationships/slide" Target="../slides/slide21.xml"/><Relationship Id="rId1" Type="http://schemas.openxmlformats.org/officeDocument/2006/relationships/notesMaster" Target="../notesMasters/notesMaster1.xml"/><Relationship Id="rId4" Type="http://schemas.openxmlformats.org/officeDocument/2006/relationships/hyperlink" Target="http://www.mfin.hr/hr/savjetovanje-s-javnoscu" TargetMode="Externa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narodne-novine.nn.hr/clanci/sluzbeni/full/2017_05_44_998.html" TargetMode="External"/><Relationship Id="rId2" Type="http://schemas.openxmlformats.org/officeDocument/2006/relationships/slide" Target="../slides/slide22.xml"/><Relationship Id="rId1" Type="http://schemas.openxmlformats.org/officeDocument/2006/relationships/notesMaster" Target="../notesMasters/notesMaster1.xml"/><Relationship Id="rId4" Type="http://schemas.openxmlformats.org/officeDocument/2006/relationships/hyperlink" Target="http://www.mfin.hr/hr/savjetovanje-s-javnoscu" TargetMode="Externa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narodne-novine.nn.hr/clanci/sluzbeni/full/2017_05_44_998.html" TargetMode="External"/><Relationship Id="rId2" Type="http://schemas.openxmlformats.org/officeDocument/2006/relationships/slide" Target="../slides/slide23.xml"/><Relationship Id="rId1" Type="http://schemas.openxmlformats.org/officeDocument/2006/relationships/notesMaster" Target="../notesMasters/notesMaster1.xml"/><Relationship Id="rId4" Type="http://schemas.openxmlformats.org/officeDocument/2006/relationships/hyperlink" Target="http://www.mfin.hr/hr/savjetovanje-s-javnoscu" TargetMode="External"/></Relationships>
</file>

<file path=ppt/notesSlides/_rels/notesSlide24.xml.rels><?xml version="1.0" encoding="UTF-8" standalone="yes"?>
<Relationships xmlns="http://schemas.openxmlformats.org/package/2006/relationships"><Relationship Id="rId3" Type="http://schemas.openxmlformats.org/officeDocument/2006/relationships/hyperlink" Target="http://narodne-novine.nn.hr/clanci/sluzbeni/full/2017_05_44_998.html" TargetMode="External"/><Relationship Id="rId2" Type="http://schemas.openxmlformats.org/officeDocument/2006/relationships/slide" Target="../slides/slide24.xml"/><Relationship Id="rId1" Type="http://schemas.openxmlformats.org/officeDocument/2006/relationships/notesMaster" Target="../notesMasters/notesMaster1.xml"/><Relationship Id="rId4" Type="http://schemas.openxmlformats.org/officeDocument/2006/relationships/hyperlink" Target="http://www.mfin.hr/hr/savjetovanje-s-javnoscu" TargetMode="Externa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3" Type="http://schemas.openxmlformats.org/officeDocument/2006/relationships/hyperlink" Target="http://narodne-novine.nn.hr/clanci/sluzbeni/full/2017_05_44_998.html" TargetMode="External"/><Relationship Id="rId2" Type="http://schemas.openxmlformats.org/officeDocument/2006/relationships/slide" Target="../slides/slide27.xml"/><Relationship Id="rId1" Type="http://schemas.openxmlformats.org/officeDocument/2006/relationships/notesMaster" Target="../notesMasters/notesMaster1.xml"/><Relationship Id="rId4" Type="http://schemas.openxmlformats.org/officeDocument/2006/relationships/hyperlink" Target="http://www.mfin.hr/hr/savjetovanje-s-javnoscu" TargetMode="External"/></Relationships>
</file>

<file path=ppt/notesSlides/_rels/notesSlide28.xml.rels><?xml version="1.0" encoding="UTF-8" standalone="yes"?>
<Relationships xmlns="http://schemas.openxmlformats.org/package/2006/relationships"><Relationship Id="rId3" Type="http://schemas.openxmlformats.org/officeDocument/2006/relationships/hyperlink" Target="http://narodne-novine.nn.hr/clanci/sluzbeni/full/2017_05_44_998.html" TargetMode="External"/><Relationship Id="rId2" Type="http://schemas.openxmlformats.org/officeDocument/2006/relationships/slide" Target="../slides/slide28.xml"/><Relationship Id="rId1" Type="http://schemas.openxmlformats.org/officeDocument/2006/relationships/notesMaster" Target="../notesMasters/notesMaster1.xml"/><Relationship Id="rId4" Type="http://schemas.openxmlformats.org/officeDocument/2006/relationships/hyperlink" Target="http://www.mfin.hr/hr/savjetovanje-s-javnoscu" TargetMode="External"/></Relationships>
</file>

<file path=ppt/notesSlides/_rels/notesSlide29.xml.rels><?xml version="1.0" encoding="UTF-8" standalone="yes"?>
<Relationships xmlns="http://schemas.openxmlformats.org/package/2006/relationships"><Relationship Id="rId3" Type="http://schemas.openxmlformats.org/officeDocument/2006/relationships/hyperlink" Target="http://narodne-novine.nn.hr/clanci/sluzbeni/full/2017_05_44_998.html" TargetMode="External"/><Relationship Id="rId2" Type="http://schemas.openxmlformats.org/officeDocument/2006/relationships/slide" Target="../slides/slide29.xml"/><Relationship Id="rId1" Type="http://schemas.openxmlformats.org/officeDocument/2006/relationships/notesMaster" Target="../notesMasters/notesMaster1.xml"/><Relationship Id="rId4" Type="http://schemas.openxmlformats.org/officeDocument/2006/relationships/hyperlink" Target="http://www.mfin.hr/hr/savjetovanje-s-javnoscu"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3" Type="http://schemas.openxmlformats.org/officeDocument/2006/relationships/hyperlink" Target="http://narodne-novine.nn.hr/clanci/sluzbeni/full/2017_05_44_998.html" TargetMode="External"/><Relationship Id="rId2" Type="http://schemas.openxmlformats.org/officeDocument/2006/relationships/slide" Target="../slides/slide30.xml"/><Relationship Id="rId1" Type="http://schemas.openxmlformats.org/officeDocument/2006/relationships/notesMaster" Target="../notesMasters/notesMaster1.xml"/><Relationship Id="rId4" Type="http://schemas.openxmlformats.org/officeDocument/2006/relationships/hyperlink" Target="http://www.mfin.hr/hr/savjetovanje-s-javnoscu" TargetMode="External"/></Relationships>
</file>

<file path=ppt/notesSlides/_rels/notesSlide31.xml.rels><?xml version="1.0" encoding="UTF-8" standalone="yes"?>
<Relationships xmlns="http://schemas.openxmlformats.org/package/2006/relationships"><Relationship Id="rId3" Type="http://schemas.openxmlformats.org/officeDocument/2006/relationships/hyperlink" Target="http://narodne-novine.nn.hr/clanci/sluzbeni/full/2017_05_44_998.html" TargetMode="External"/><Relationship Id="rId2" Type="http://schemas.openxmlformats.org/officeDocument/2006/relationships/slide" Target="../slides/slide31.xml"/><Relationship Id="rId1" Type="http://schemas.openxmlformats.org/officeDocument/2006/relationships/notesMaster" Target="../notesMasters/notesMaster1.xml"/><Relationship Id="rId4" Type="http://schemas.openxmlformats.org/officeDocument/2006/relationships/hyperlink" Target="http://www.mfin.hr/hr/savjetovanje-s-javnoscu" TargetMode="External"/></Relationships>
</file>

<file path=ppt/notesSlides/_rels/notesSlide32.xml.rels><?xml version="1.0" encoding="UTF-8" standalone="yes"?>
<Relationships xmlns="http://schemas.openxmlformats.org/package/2006/relationships"><Relationship Id="rId3" Type="http://schemas.openxmlformats.org/officeDocument/2006/relationships/hyperlink" Target="http://narodne-novine.nn.hr/clanci/sluzbeni/full/2017_05_44_998.html" TargetMode="External"/><Relationship Id="rId2" Type="http://schemas.openxmlformats.org/officeDocument/2006/relationships/slide" Target="../slides/slide32.xml"/><Relationship Id="rId1" Type="http://schemas.openxmlformats.org/officeDocument/2006/relationships/notesMaster" Target="../notesMasters/notesMaster1.xml"/><Relationship Id="rId4" Type="http://schemas.openxmlformats.org/officeDocument/2006/relationships/hyperlink" Target="http://www.mfin.hr/hr/savjetovanje-s-javnoscu" TargetMode="External"/></Relationships>
</file>

<file path=ppt/notesSlides/_rels/notesSlide33.xml.rels><?xml version="1.0" encoding="UTF-8" standalone="yes"?>
<Relationships xmlns="http://schemas.openxmlformats.org/package/2006/relationships"><Relationship Id="rId3" Type="http://schemas.openxmlformats.org/officeDocument/2006/relationships/hyperlink" Target="http://narodne-novine.nn.hr/clanci/sluzbeni/full/2017_05_44_998.html" TargetMode="External"/><Relationship Id="rId2" Type="http://schemas.openxmlformats.org/officeDocument/2006/relationships/slide" Target="../slides/slide33.xml"/><Relationship Id="rId1" Type="http://schemas.openxmlformats.org/officeDocument/2006/relationships/notesMaster" Target="../notesMasters/notesMaster1.xml"/><Relationship Id="rId4" Type="http://schemas.openxmlformats.org/officeDocument/2006/relationships/hyperlink" Target="http://www.mfin.hr/hr/savjetovanje-s-javnoscu" TargetMode="Externa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711200" y="744538"/>
            <a:ext cx="5375275" cy="3722687"/>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1</a:t>
            </a:fld>
            <a:endParaRPr lang="en-US"/>
          </a:p>
        </p:txBody>
      </p:sp>
    </p:spTree>
    <p:extLst>
      <p:ext uri="{BB962C8B-B14F-4D97-AF65-F5344CB8AC3E}">
        <p14:creationId xmlns:p14="http://schemas.microsoft.com/office/powerpoint/2010/main" val="2405828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711200" y="744538"/>
            <a:ext cx="5375275" cy="3722687"/>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marL="342900" indent="-342900" algn="just" fontAlgn="auto">
              <a:spcAft>
                <a:spcPts val="0"/>
              </a:spcAft>
              <a:buFont typeface="Arial"/>
              <a:buChar char="•"/>
              <a:defRPr/>
            </a:pPr>
            <a:r>
              <a:rPr lang="en-US" sz="2200" b="1" dirty="0">
                <a:solidFill>
                  <a:srgbClr val="376092"/>
                </a:solidFill>
              </a:rPr>
              <a:t>Public participation reforms will take much longer than making key budget documentation available and accessible</a:t>
            </a:r>
            <a:r>
              <a:rPr lang="en-US" sz="2200" b="1" dirty="0">
                <a:solidFill>
                  <a:schemeClr val="tx1"/>
                </a:solidFill>
              </a:rPr>
              <a:t>, </a:t>
            </a:r>
            <a:r>
              <a:rPr lang="en-US" sz="2200" dirty="0">
                <a:solidFill>
                  <a:schemeClr val="tx1"/>
                </a:solidFill>
              </a:rPr>
              <a:t>as it requires working on two levels: </a:t>
            </a:r>
            <a:r>
              <a:rPr lang="en-US" sz="2200" i="1" dirty="0">
                <a:solidFill>
                  <a:schemeClr val="tx1"/>
                </a:solidFill>
              </a:rPr>
              <a:t>government</a:t>
            </a:r>
            <a:r>
              <a:rPr lang="en-US" sz="2200" dirty="0">
                <a:solidFill>
                  <a:schemeClr val="tx1"/>
                </a:solidFill>
              </a:rPr>
              <a:t> and </a:t>
            </a:r>
            <a:r>
              <a:rPr lang="en-US" sz="2200" i="1" dirty="0">
                <a:solidFill>
                  <a:schemeClr val="tx1"/>
                </a:solidFill>
              </a:rPr>
              <a:t>public/civil society</a:t>
            </a:r>
            <a:r>
              <a:rPr lang="en-US" sz="2200" dirty="0">
                <a:solidFill>
                  <a:schemeClr val="tx1"/>
                </a:solidFill>
              </a:rPr>
              <a:t>.</a:t>
            </a:r>
            <a:endParaRPr lang="en-US" sz="2200" b="1" dirty="0">
              <a:solidFill>
                <a:schemeClr val="tx1"/>
              </a:solidFill>
            </a:endParaRPr>
          </a:p>
          <a:p>
            <a:pPr marL="800100" lvl="1" indent="-342900" algn="just" fontAlgn="auto">
              <a:spcAft>
                <a:spcPts val="0"/>
              </a:spcAft>
              <a:buFont typeface="Arial"/>
              <a:buChar char="•"/>
              <a:defRPr/>
            </a:pPr>
            <a:r>
              <a:rPr lang="en-US" sz="2200" dirty="0">
                <a:solidFill>
                  <a:schemeClr val="tx1"/>
                </a:solidFill>
              </a:rPr>
              <a:t>Establishing mechanisms for citizens to participate (supply initiatives)</a:t>
            </a:r>
          </a:p>
          <a:p>
            <a:pPr marL="800100" lvl="1" indent="-342900" algn="just" fontAlgn="auto">
              <a:spcAft>
                <a:spcPts val="0"/>
              </a:spcAft>
              <a:buFont typeface="Arial"/>
              <a:buChar char="•"/>
              <a:defRPr/>
            </a:pPr>
            <a:r>
              <a:rPr lang="en-US" sz="2200" dirty="0">
                <a:solidFill>
                  <a:schemeClr val="tx1"/>
                </a:solidFill>
              </a:rPr>
              <a:t>Implementing reforms to increase the demand for budget information (demand initiatives).</a:t>
            </a: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10</a:t>
            </a:fld>
            <a:endParaRPr lang="en-US"/>
          </a:p>
        </p:txBody>
      </p:sp>
    </p:spTree>
    <p:extLst>
      <p:ext uri="{BB962C8B-B14F-4D97-AF65-F5344CB8AC3E}">
        <p14:creationId xmlns:p14="http://schemas.microsoft.com/office/powerpoint/2010/main" val="18758705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711200" y="744538"/>
            <a:ext cx="5375275" cy="3722687"/>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11</a:t>
            </a:fld>
            <a:endParaRPr lang="en-US"/>
          </a:p>
        </p:txBody>
      </p:sp>
    </p:spTree>
    <p:extLst>
      <p:ext uri="{BB962C8B-B14F-4D97-AF65-F5344CB8AC3E}">
        <p14:creationId xmlns:p14="http://schemas.microsoft.com/office/powerpoint/2010/main" val="37952260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711200" y="744538"/>
            <a:ext cx="5375275" cy="3722687"/>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12</a:t>
            </a:fld>
            <a:endParaRPr lang="en-US"/>
          </a:p>
        </p:txBody>
      </p:sp>
    </p:spTree>
    <p:extLst>
      <p:ext uri="{BB962C8B-B14F-4D97-AF65-F5344CB8AC3E}">
        <p14:creationId xmlns:p14="http://schemas.microsoft.com/office/powerpoint/2010/main" val="34038625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711200" y="744538"/>
            <a:ext cx="5375275" cy="3722687"/>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marL="342900" indent="-342900" algn="just" fontAlgn="auto">
              <a:spcAft>
                <a:spcPts val="0"/>
              </a:spcAft>
              <a:buFont typeface="Arial"/>
              <a:buChar char="•"/>
              <a:defRPr/>
            </a:pPr>
            <a:r>
              <a:rPr lang="en-US" sz="2200" b="1" dirty="0">
                <a:solidFill>
                  <a:srgbClr val="376092"/>
                </a:solidFill>
              </a:rPr>
              <a:t>Public participation reforms will take much longer than making key budget documentation available and accessible</a:t>
            </a:r>
            <a:r>
              <a:rPr lang="en-US" sz="2200" b="1" dirty="0">
                <a:solidFill>
                  <a:schemeClr val="tx1"/>
                </a:solidFill>
              </a:rPr>
              <a:t>, </a:t>
            </a:r>
            <a:r>
              <a:rPr lang="en-US" sz="2200" dirty="0">
                <a:solidFill>
                  <a:schemeClr val="tx1"/>
                </a:solidFill>
              </a:rPr>
              <a:t>as it requires working on two levels: </a:t>
            </a:r>
            <a:r>
              <a:rPr lang="en-US" sz="2200" i="1" dirty="0">
                <a:solidFill>
                  <a:schemeClr val="tx1"/>
                </a:solidFill>
              </a:rPr>
              <a:t>government</a:t>
            </a:r>
            <a:r>
              <a:rPr lang="en-US" sz="2200" dirty="0">
                <a:solidFill>
                  <a:schemeClr val="tx1"/>
                </a:solidFill>
              </a:rPr>
              <a:t> and </a:t>
            </a:r>
            <a:r>
              <a:rPr lang="en-US" sz="2200" i="1" dirty="0">
                <a:solidFill>
                  <a:schemeClr val="tx1"/>
                </a:solidFill>
              </a:rPr>
              <a:t>public/civil society</a:t>
            </a:r>
            <a:r>
              <a:rPr lang="en-US" sz="2200" dirty="0">
                <a:solidFill>
                  <a:schemeClr val="tx1"/>
                </a:solidFill>
              </a:rPr>
              <a:t>.</a:t>
            </a:r>
            <a:endParaRPr lang="en-US" sz="2200" b="1" dirty="0">
              <a:solidFill>
                <a:schemeClr val="tx1"/>
              </a:solidFill>
            </a:endParaRPr>
          </a:p>
          <a:p>
            <a:pPr marL="800100" lvl="1" indent="-342900" algn="just" fontAlgn="auto">
              <a:spcAft>
                <a:spcPts val="0"/>
              </a:spcAft>
              <a:buFont typeface="Arial"/>
              <a:buChar char="•"/>
              <a:defRPr/>
            </a:pPr>
            <a:r>
              <a:rPr lang="en-US" sz="2200" dirty="0">
                <a:solidFill>
                  <a:schemeClr val="tx1"/>
                </a:solidFill>
              </a:rPr>
              <a:t>Establishing mechanisms for citizens to participate (supply initiatives)</a:t>
            </a:r>
          </a:p>
          <a:p>
            <a:pPr marL="800100" lvl="1" indent="-342900" algn="just" fontAlgn="auto">
              <a:spcAft>
                <a:spcPts val="0"/>
              </a:spcAft>
              <a:buFont typeface="Arial"/>
              <a:buChar char="•"/>
              <a:defRPr/>
            </a:pPr>
            <a:r>
              <a:rPr lang="en-US" sz="2200" dirty="0">
                <a:solidFill>
                  <a:schemeClr val="tx1"/>
                </a:solidFill>
              </a:rPr>
              <a:t>Implementing reforms to increase the demand for budget information (demand initiatives).</a:t>
            </a: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13</a:t>
            </a:fld>
            <a:endParaRPr lang="en-US"/>
          </a:p>
        </p:txBody>
      </p:sp>
    </p:spTree>
    <p:extLst>
      <p:ext uri="{BB962C8B-B14F-4D97-AF65-F5344CB8AC3E}">
        <p14:creationId xmlns:p14="http://schemas.microsoft.com/office/powerpoint/2010/main" val="9392981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711200" y="744538"/>
            <a:ext cx="5375275" cy="3722687"/>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normAutofit fontScale="85000" lnSpcReduction="10000"/>
          </a:bodyPr>
          <a:lstStyle/>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Right of Access to Information</a:t>
            </a:r>
            <a:r>
              <a:rPr lang="en-GB" sz="1200" kern="1200" dirty="0">
                <a:solidFill>
                  <a:schemeClr val="tx1"/>
                </a:solidFill>
                <a:effectLst/>
                <a:latin typeface="+mn-lt"/>
                <a:ea typeface="+mn-ea"/>
                <a:cs typeface="+mn-cs"/>
              </a:rPr>
              <a:t> (Official Gazette no. </a:t>
            </a:r>
            <a:r>
              <a:rPr lang="en-GB" sz="1200" u="sng" kern="1200" dirty="0">
                <a:solidFill>
                  <a:schemeClr val="tx1"/>
                </a:solidFill>
                <a:effectLst/>
                <a:latin typeface="+mn-lt"/>
                <a:ea typeface="+mn-ea"/>
                <a:cs typeface="+mn-cs"/>
              </a:rPr>
              <a:t>25/13 and 85/15</a:t>
            </a:r>
            <a:r>
              <a:rPr lang="en-GB" sz="1200" kern="1200" dirty="0">
                <a:solidFill>
                  <a:schemeClr val="tx1"/>
                </a:solidFill>
                <a:effectLst/>
                <a:latin typeface="+mn-lt"/>
                <a:ea typeface="+mn-ea"/>
                <a:cs typeface="+mn-cs"/>
              </a:rPr>
              <a:t>) stipulates, among other things, the right to access and reuse the information owned by the public authorities, the limitations, the procedure and way of achieving and facilitating access to and reuse of information. In order to keep the public informed, public authorities competent for drafting acts and by-laws are obliged to publish on their website their annual plan of normative activities and consultation plan for drafts of acts and other regulations related to their area of work. Public consultations with the interested public usually last around 30 days. Public authorities are obliged to inform the interested public via their website on the accepted and reject proposals and comments, after the public consultations have ended. They should also publish the report on the conducted consultations with the interested public which is submitted to the Government of the Republic of Croatia. </a:t>
            </a:r>
            <a:r>
              <a:rPr lang="en-GB" sz="1200" b="1" kern="1200" dirty="0">
                <a:solidFill>
                  <a:schemeClr val="tx1"/>
                </a:solidFill>
                <a:effectLst/>
                <a:latin typeface="+mn-lt"/>
                <a:ea typeface="+mn-ea"/>
                <a:cs typeface="+mn-cs"/>
              </a:rPr>
              <a:t>The aforementioned is also applied to the local and regional self-government units. The ultimate objective is to facilitate the interaction with citizens and representatives of the interested public in the democratic process and encourage a more active participation of citizens in the public life.</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b="1"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Evaluation of the Impact of Regulations </a:t>
            </a:r>
            <a:r>
              <a:rPr lang="en-GB" sz="1200" kern="1200" dirty="0">
                <a:solidFill>
                  <a:schemeClr val="tx1"/>
                </a:solidFill>
                <a:effectLst/>
                <a:latin typeface="+mn-lt"/>
                <a:ea typeface="+mn-ea"/>
                <a:cs typeface="+mn-cs"/>
              </a:rPr>
              <a:t>(Official Gazette no. </a:t>
            </a:r>
            <a:r>
              <a:rPr lang="en-GB" sz="1200" u="sng" kern="1200" dirty="0">
                <a:solidFill>
                  <a:schemeClr val="tx1"/>
                </a:solidFill>
                <a:effectLst/>
                <a:latin typeface="+mn-lt"/>
                <a:ea typeface="+mn-ea"/>
                <a:cs typeface="+mn-cs"/>
                <a:hlinkClick r:id="rId3"/>
              </a:rPr>
              <a:t>44/17</a:t>
            </a:r>
            <a:r>
              <a:rPr lang="en-GB" sz="1200" kern="1200" dirty="0">
                <a:solidFill>
                  <a:schemeClr val="tx1"/>
                </a:solidFill>
                <a:effectLst/>
                <a:latin typeface="+mn-lt"/>
                <a:ea typeface="+mn-ea"/>
                <a:cs typeface="+mn-cs"/>
              </a:rPr>
              <a:t>) among other things stipulates that the competent professional body shall develop a Statement on the evaluation of the impact of regulations and conduct consultations with the interested public (for the duration of at least 30 days, and in emergency cases a minimum of 15 days), pursuant to the special regulations that govern the right of access to information. For example, consultations with the interested public are conducted by the Ministry of Finance through their website (</a:t>
            </a:r>
            <a:r>
              <a:rPr lang="en-GB" sz="1200" u="sng" kern="1200" dirty="0">
                <a:solidFill>
                  <a:schemeClr val="tx1"/>
                </a:solidFill>
                <a:effectLst/>
                <a:latin typeface="+mn-lt"/>
                <a:ea typeface="+mn-ea"/>
                <a:cs typeface="+mn-cs"/>
                <a:hlinkClick r:id="rId4"/>
              </a:rPr>
              <a:t>http://www.mfin.hr/hr/savjetovanje-s-javnoscu</a:t>
            </a:r>
            <a:r>
              <a:rPr lang="en-GB" sz="1200" kern="1200" dirty="0">
                <a:solidFill>
                  <a:schemeClr val="tx1"/>
                </a:solidFill>
                <a:effectLst/>
                <a:latin typeface="+mn-lt"/>
                <a:ea typeface="+mn-ea"/>
                <a:cs typeface="+mn-cs"/>
              </a:rPr>
              <a:t>). The procedure of evaluating the impact of regulations ensures that the legislative procedure is open and transparent by including the interested public in the drafting of regulations, establishes possible barriers to the business of entrepreneurs and the status of citizens, and encourages cooperation and </a:t>
            </a:r>
            <a:r>
              <a:rPr lang="en-GB" sz="1200" kern="1200" dirty="0" err="1">
                <a:solidFill>
                  <a:schemeClr val="tx1"/>
                </a:solidFill>
                <a:effectLst/>
                <a:latin typeface="+mn-lt"/>
                <a:ea typeface="+mn-ea"/>
                <a:cs typeface="+mn-cs"/>
              </a:rPr>
              <a:t>interministerial</a:t>
            </a:r>
            <a:r>
              <a:rPr lang="en-GB" sz="1200" kern="1200" dirty="0">
                <a:solidFill>
                  <a:schemeClr val="tx1"/>
                </a:solidFill>
                <a:effectLst/>
                <a:latin typeface="+mn-lt"/>
                <a:ea typeface="+mn-ea"/>
                <a:cs typeface="+mn-cs"/>
              </a:rPr>
              <a:t> coordination of central government bodies in the procedure of drafting law</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US" sz="1200" kern="1200" dirty="0">
              <a:solidFill>
                <a:schemeClr val="tx1"/>
              </a:solidFill>
              <a:effectLst/>
              <a:latin typeface="+mn-lt"/>
              <a:ea typeface="+mn-ea"/>
              <a:cs typeface="+mn-cs"/>
            </a:endParaRPr>
          </a:p>
          <a:p>
            <a:pPr marL="342900" indent="-342900" algn="just" fontAlgn="auto">
              <a:spcAft>
                <a:spcPts val="0"/>
              </a:spcAft>
              <a:buFont typeface="Arial"/>
              <a:buChar char="•"/>
              <a:defRPr/>
            </a:pPr>
            <a:endParaRPr lang="en-US" sz="2200" dirty="0">
              <a:solidFill>
                <a:schemeClr val="tx1"/>
              </a:solidFill>
            </a:endParaRP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14</a:t>
            </a:fld>
            <a:endParaRPr lang="en-US"/>
          </a:p>
        </p:txBody>
      </p:sp>
    </p:spTree>
    <p:extLst>
      <p:ext uri="{BB962C8B-B14F-4D97-AF65-F5344CB8AC3E}">
        <p14:creationId xmlns:p14="http://schemas.microsoft.com/office/powerpoint/2010/main" val="39105908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711200" y="744538"/>
            <a:ext cx="5375275" cy="3722687"/>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normAutofit fontScale="85000" lnSpcReduction="10000"/>
          </a:bodyPr>
          <a:lstStyle/>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Right of Access to Information</a:t>
            </a:r>
            <a:r>
              <a:rPr lang="en-GB" sz="1200" kern="1200" dirty="0">
                <a:solidFill>
                  <a:schemeClr val="tx1"/>
                </a:solidFill>
                <a:effectLst/>
                <a:latin typeface="+mn-lt"/>
                <a:ea typeface="+mn-ea"/>
                <a:cs typeface="+mn-cs"/>
              </a:rPr>
              <a:t> (Official Gazette no. </a:t>
            </a:r>
            <a:r>
              <a:rPr lang="en-GB" sz="1200" u="sng" kern="1200" dirty="0">
                <a:solidFill>
                  <a:schemeClr val="tx1"/>
                </a:solidFill>
                <a:effectLst/>
                <a:latin typeface="+mn-lt"/>
                <a:ea typeface="+mn-ea"/>
                <a:cs typeface="+mn-cs"/>
              </a:rPr>
              <a:t>25/13 and 85/15</a:t>
            </a:r>
            <a:r>
              <a:rPr lang="en-GB" sz="1200" kern="1200" dirty="0">
                <a:solidFill>
                  <a:schemeClr val="tx1"/>
                </a:solidFill>
                <a:effectLst/>
                <a:latin typeface="+mn-lt"/>
                <a:ea typeface="+mn-ea"/>
                <a:cs typeface="+mn-cs"/>
              </a:rPr>
              <a:t>) stipulates, among other things, the right to access and reuse the information owned by the public authorities, the limitations, the procedure and way of achieving and facilitating access to and reuse of information. In order to keep the public informed, public authorities competent for drafting acts and by-laws are obliged to publish on their website their annual plan of normative activities and consultation plan for drafts of acts and other regulations related to their area of work. Public consultations with the interested public usually last around 30 days. Public authorities are obliged to inform the interested public via their website on the accepted and reject proposals and comments, after the public consultations have ended. They should also publish the report on the conducted consultations with the interested public which is submitted to the Government of the Republic of Croatia. </a:t>
            </a:r>
            <a:r>
              <a:rPr lang="en-GB" sz="1200" b="1" kern="1200" dirty="0">
                <a:solidFill>
                  <a:schemeClr val="tx1"/>
                </a:solidFill>
                <a:effectLst/>
                <a:latin typeface="+mn-lt"/>
                <a:ea typeface="+mn-ea"/>
                <a:cs typeface="+mn-cs"/>
              </a:rPr>
              <a:t>The aforementioned is also applied to the local and regional self-government units. The ultimate objective is to facilitate the interaction with citizens and representatives of the interested public in the democratic process and encourage a more active participation of citizens in the public life.</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b="1"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Evaluation of the Impact of Regulations </a:t>
            </a:r>
            <a:r>
              <a:rPr lang="en-GB" sz="1200" kern="1200" dirty="0">
                <a:solidFill>
                  <a:schemeClr val="tx1"/>
                </a:solidFill>
                <a:effectLst/>
                <a:latin typeface="+mn-lt"/>
                <a:ea typeface="+mn-ea"/>
                <a:cs typeface="+mn-cs"/>
              </a:rPr>
              <a:t>(Official Gazette no. </a:t>
            </a:r>
            <a:r>
              <a:rPr lang="en-GB" sz="1200" u="sng" kern="1200" dirty="0">
                <a:solidFill>
                  <a:schemeClr val="tx1"/>
                </a:solidFill>
                <a:effectLst/>
                <a:latin typeface="+mn-lt"/>
                <a:ea typeface="+mn-ea"/>
                <a:cs typeface="+mn-cs"/>
                <a:hlinkClick r:id="rId3"/>
              </a:rPr>
              <a:t>44/17</a:t>
            </a:r>
            <a:r>
              <a:rPr lang="en-GB" sz="1200" kern="1200" dirty="0">
                <a:solidFill>
                  <a:schemeClr val="tx1"/>
                </a:solidFill>
                <a:effectLst/>
                <a:latin typeface="+mn-lt"/>
                <a:ea typeface="+mn-ea"/>
                <a:cs typeface="+mn-cs"/>
              </a:rPr>
              <a:t>) among other things stipulates that the competent professional body shall develop a Statement on the evaluation of the impact of regulations and conduct consultations with the interested public (for the duration of at least 30 days, and in emergency cases a minimum of 15 days), pursuant to the special regulations that govern the right of access to information. For example, consultations with the interested public are conducted by the Ministry of Finance through their website (</a:t>
            </a:r>
            <a:r>
              <a:rPr lang="en-GB" sz="1200" u="sng" kern="1200" dirty="0">
                <a:solidFill>
                  <a:schemeClr val="tx1"/>
                </a:solidFill>
                <a:effectLst/>
                <a:latin typeface="+mn-lt"/>
                <a:ea typeface="+mn-ea"/>
                <a:cs typeface="+mn-cs"/>
                <a:hlinkClick r:id="rId4"/>
              </a:rPr>
              <a:t>http://www.mfin.hr/hr/savjetovanje-s-javnoscu</a:t>
            </a:r>
            <a:r>
              <a:rPr lang="en-GB" sz="1200" kern="1200" dirty="0">
                <a:solidFill>
                  <a:schemeClr val="tx1"/>
                </a:solidFill>
                <a:effectLst/>
                <a:latin typeface="+mn-lt"/>
                <a:ea typeface="+mn-ea"/>
                <a:cs typeface="+mn-cs"/>
              </a:rPr>
              <a:t>). The procedure of evaluating the impact of regulations ensures that the legislative procedure is open and transparent by including the interested public in the drafting of regulations, establishes possible barriers to the business of entrepreneurs and the status of citizens, and encourages cooperation and </a:t>
            </a:r>
            <a:r>
              <a:rPr lang="en-GB" sz="1200" kern="1200" dirty="0" err="1">
                <a:solidFill>
                  <a:schemeClr val="tx1"/>
                </a:solidFill>
                <a:effectLst/>
                <a:latin typeface="+mn-lt"/>
                <a:ea typeface="+mn-ea"/>
                <a:cs typeface="+mn-cs"/>
              </a:rPr>
              <a:t>interministerial</a:t>
            </a:r>
            <a:r>
              <a:rPr lang="en-GB" sz="1200" kern="1200" dirty="0">
                <a:solidFill>
                  <a:schemeClr val="tx1"/>
                </a:solidFill>
                <a:effectLst/>
                <a:latin typeface="+mn-lt"/>
                <a:ea typeface="+mn-ea"/>
                <a:cs typeface="+mn-cs"/>
              </a:rPr>
              <a:t> coordination of central government bodies in the procedure of drafting laws. </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US" sz="1200" kern="1200" dirty="0">
              <a:solidFill>
                <a:schemeClr val="tx1"/>
              </a:solidFill>
              <a:effectLst/>
              <a:latin typeface="+mn-lt"/>
              <a:ea typeface="+mn-ea"/>
              <a:cs typeface="+mn-cs"/>
            </a:endParaRPr>
          </a:p>
          <a:p>
            <a:pPr marL="342900" indent="-342900" algn="just" fontAlgn="auto">
              <a:spcAft>
                <a:spcPts val="0"/>
              </a:spcAft>
              <a:buFont typeface="Arial"/>
              <a:buChar char="•"/>
              <a:defRPr/>
            </a:pPr>
            <a:endParaRPr lang="en-US" sz="2200" dirty="0">
              <a:solidFill>
                <a:schemeClr val="tx1"/>
              </a:solidFill>
            </a:endParaRP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15</a:t>
            </a:fld>
            <a:endParaRPr lang="en-US"/>
          </a:p>
        </p:txBody>
      </p:sp>
    </p:spTree>
    <p:extLst>
      <p:ext uri="{BB962C8B-B14F-4D97-AF65-F5344CB8AC3E}">
        <p14:creationId xmlns:p14="http://schemas.microsoft.com/office/powerpoint/2010/main" val="33181206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711200" y="744538"/>
            <a:ext cx="5375275" cy="3722687"/>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marL="342900" indent="-342900" algn="just" fontAlgn="auto">
              <a:spcAft>
                <a:spcPts val="0"/>
              </a:spcAft>
              <a:buFont typeface="Arial"/>
              <a:buChar char="•"/>
              <a:defRPr/>
            </a:pPr>
            <a:r>
              <a:rPr lang="en-US" sz="2200" b="1" dirty="0">
                <a:solidFill>
                  <a:srgbClr val="376092"/>
                </a:solidFill>
              </a:rPr>
              <a:t>Public participation reforms will take much longer than making key budget documentation available and accessible</a:t>
            </a:r>
            <a:r>
              <a:rPr lang="en-US" sz="2200" b="1" dirty="0">
                <a:solidFill>
                  <a:schemeClr val="tx1"/>
                </a:solidFill>
              </a:rPr>
              <a:t>, </a:t>
            </a:r>
            <a:r>
              <a:rPr lang="en-US" sz="2200" dirty="0">
                <a:solidFill>
                  <a:schemeClr val="tx1"/>
                </a:solidFill>
              </a:rPr>
              <a:t>as it requires working on two levels: </a:t>
            </a:r>
            <a:r>
              <a:rPr lang="en-US" sz="2200" i="1" dirty="0">
                <a:solidFill>
                  <a:schemeClr val="tx1"/>
                </a:solidFill>
              </a:rPr>
              <a:t>government</a:t>
            </a:r>
            <a:r>
              <a:rPr lang="en-US" sz="2200" dirty="0">
                <a:solidFill>
                  <a:schemeClr val="tx1"/>
                </a:solidFill>
              </a:rPr>
              <a:t> and </a:t>
            </a:r>
            <a:r>
              <a:rPr lang="en-US" sz="2200" i="1" dirty="0">
                <a:solidFill>
                  <a:schemeClr val="tx1"/>
                </a:solidFill>
              </a:rPr>
              <a:t>public/civil society</a:t>
            </a:r>
            <a:r>
              <a:rPr lang="en-US" sz="2200" dirty="0">
                <a:solidFill>
                  <a:schemeClr val="tx1"/>
                </a:solidFill>
              </a:rPr>
              <a:t>.</a:t>
            </a:r>
            <a:endParaRPr lang="en-US" sz="2200" b="1" dirty="0">
              <a:solidFill>
                <a:schemeClr val="tx1"/>
              </a:solidFill>
            </a:endParaRPr>
          </a:p>
          <a:p>
            <a:pPr marL="800100" lvl="1" indent="-342900" algn="just" fontAlgn="auto">
              <a:spcAft>
                <a:spcPts val="0"/>
              </a:spcAft>
              <a:buFont typeface="Arial"/>
              <a:buChar char="•"/>
              <a:defRPr/>
            </a:pPr>
            <a:r>
              <a:rPr lang="en-US" sz="2200" dirty="0">
                <a:solidFill>
                  <a:schemeClr val="tx1"/>
                </a:solidFill>
              </a:rPr>
              <a:t>Establishing mechanisms for citizens to participate (supply initiatives)</a:t>
            </a:r>
          </a:p>
          <a:p>
            <a:pPr marL="800100" lvl="1" indent="-342900" algn="just" fontAlgn="auto">
              <a:spcAft>
                <a:spcPts val="0"/>
              </a:spcAft>
              <a:buFont typeface="Arial"/>
              <a:buChar char="•"/>
              <a:defRPr/>
            </a:pPr>
            <a:r>
              <a:rPr lang="en-US" sz="2200" dirty="0">
                <a:solidFill>
                  <a:schemeClr val="tx1"/>
                </a:solidFill>
              </a:rPr>
              <a:t>Implementing reforms to increase the demand for budget information (demand initiatives).</a:t>
            </a: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16</a:t>
            </a:fld>
            <a:endParaRPr lang="en-US"/>
          </a:p>
        </p:txBody>
      </p:sp>
    </p:spTree>
    <p:extLst>
      <p:ext uri="{BB962C8B-B14F-4D97-AF65-F5344CB8AC3E}">
        <p14:creationId xmlns:p14="http://schemas.microsoft.com/office/powerpoint/2010/main" val="19269302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711200" y="744538"/>
            <a:ext cx="5375275" cy="3722687"/>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marL="342900" indent="-342900" algn="just" fontAlgn="auto">
              <a:spcAft>
                <a:spcPts val="0"/>
              </a:spcAft>
              <a:buFont typeface="Arial"/>
              <a:buChar char="•"/>
              <a:defRPr/>
            </a:pPr>
            <a:r>
              <a:rPr lang="en-US" sz="2200" b="1" dirty="0">
                <a:solidFill>
                  <a:srgbClr val="376092"/>
                </a:solidFill>
              </a:rPr>
              <a:t>Public participation reforms will take much longer than making key budget documentation available and accessible</a:t>
            </a:r>
            <a:r>
              <a:rPr lang="en-US" sz="2200" b="1" dirty="0">
                <a:solidFill>
                  <a:schemeClr val="tx1"/>
                </a:solidFill>
              </a:rPr>
              <a:t>, </a:t>
            </a:r>
            <a:r>
              <a:rPr lang="en-US" sz="2200" dirty="0">
                <a:solidFill>
                  <a:schemeClr val="tx1"/>
                </a:solidFill>
              </a:rPr>
              <a:t>as it requires working on two levels: </a:t>
            </a:r>
            <a:r>
              <a:rPr lang="en-US" sz="2200" i="1" dirty="0">
                <a:solidFill>
                  <a:schemeClr val="tx1"/>
                </a:solidFill>
              </a:rPr>
              <a:t>government</a:t>
            </a:r>
            <a:r>
              <a:rPr lang="en-US" sz="2200" dirty="0">
                <a:solidFill>
                  <a:schemeClr val="tx1"/>
                </a:solidFill>
              </a:rPr>
              <a:t> and </a:t>
            </a:r>
            <a:r>
              <a:rPr lang="en-US" sz="2200" i="1" dirty="0">
                <a:solidFill>
                  <a:schemeClr val="tx1"/>
                </a:solidFill>
              </a:rPr>
              <a:t>public/civil society</a:t>
            </a:r>
            <a:r>
              <a:rPr lang="en-US" sz="2200" dirty="0">
                <a:solidFill>
                  <a:schemeClr val="tx1"/>
                </a:solidFill>
              </a:rPr>
              <a:t>.</a:t>
            </a:r>
            <a:endParaRPr lang="en-US" sz="2200" b="1" dirty="0">
              <a:solidFill>
                <a:schemeClr val="tx1"/>
              </a:solidFill>
            </a:endParaRPr>
          </a:p>
          <a:p>
            <a:pPr marL="800100" lvl="1" indent="-342900" algn="just" fontAlgn="auto">
              <a:spcAft>
                <a:spcPts val="0"/>
              </a:spcAft>
              <a:buFont typeface="Arial"/>
              <a:buChar char="•"/>
              <a:defRPr/>
            </a:pPr>
            <a:r>
              <a:rPr lang="en-US" sz="2200" dirty="0">
                <a:solidFill>
                  <a:schemeClr val="tx1"/>
                </a:solidFill>
              </a:rPr>
              <a:t>Establishing mechanisms for citizens to participate (supply initiatives)</a:t>
            </a:r>
          </a:p>
          <a:p>
            <a:pPr marL="800100" lvl="1" indent="-342900" algn="just" fontAlgn="auto">
              <a:spcAft>
                <a:spcPts val="0"/>
              </a:spcAft>
              <a:buFont typeface="Arial"/>
              <a:buChar char="•"/>
              <a:defRPr/>
            </a:pPr>
            <a:r>
              <a:rPr lang="en-US" sz="2200" dirty="0">
                <a:solidFill>
                  <a:schemeClr val="tx1"/>
                </a:solidFill>
              </a:rPr>
              <a:t>Implementing reforms to increase the demand for budget information (demand initiatives).</a:t>
            </a: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17</a:t>
            </a:fld>
            <a:endParaRPr lang="en-US"/>
          </a:p>
        </p:txBody>
      </p:sp>
    </p:spTree>
    <p:extLst>
      <p:ext uri="{BB962C8B-B14F-4D97-AF65-F5344CB8AC3E}">
        <p14:creationId xmlns:p14="http://schemas.microsoft.com/office/powerpoint/2010/main" val="33420226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711200" y="744538"/>
            <a:ext cx="5375275" cy="3722687"/>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marL="342900" indent="-342900" algn="just" fontAlgn="auto">
              <a:spcAft>
                <a:spcPts val="0"/>
              </a:spcAft>
              <a:buFont typeface="Arial"/>
              <a:buChar char="•"/>
              <a:defRPr/>
            </a:pPr>
            <a:r>
              <a:rPr lang="en-US" sz="2200" b="1" dirty="0">
                <a:solidFill>
                  <a:srgbClr val="376092"/>
                </a:solidFill>
              </a:rPr>
              <a:t>Public participation reforms will take much longer than making key budget documentation available and accessible</a:t>
            </a:r>
            <a:r>
              <a:rPr lang="en-US" sz="2200" b="1" dirty="0">
                <a:solidFill>
                  <a:schemeClr val="tx1"/>
                </a:solidFill>
              </a:rPr>
              <a:t>, </a:t>
            </a:r>
            <a:r>
              <a:rPr lang="en-US" sz="2200" dirty="0">
                <a:solidFill>
                  <a:schemeClr val="tx1"/>
                </a:solidFill>
              </a:rPr>
              <a:t>as it requires working on two levels: </a:t>
            </a:r>
            <a:r>
              <a:rPr lang="en-US" sz="2200" i="1" dirty="0">
                <a:solidFill>
                  <a:schemeClr val="tx1"/>
                </a:solidFill>
              </a:rPr>
              <a:t>government</a:t>
            </a:r>
            <a:r>
              <a:rPr lang="en-US" sz="2200" dirty="0">
                <a:solidFill>
                  <a:schemeClr val="tx1"/>
                </a:solidFill>
              </a:rPr>
              <a:t> and </a:t>
            </a:r>
            <a:r>
              <a:rPr lang="en-US" sz="2200" i="1" dirty="0">
                <a:solidFill>
                  <a:schemeClr val="tx1"/>
                </a:solidFill>
              </a:rPr>
              <a:t>public/civil society</a:t>
            </a:r>
            <a:r>
              <a:rPr lang="en-US" sz="2200" dirty="0">
                <a:solidFill>
                  <a:schemeClr val="tx1"/>
                </a:solidFill>
              </a:rPr>
              <a:t>.</a:t>
            </a:r>
            <a:endParaRPr lang="en-US" sz="2200" b="1" dirty="0">
              <a:solidFill>
                <a:schemeClr val="tx1"/>
              </a:solidFill>
            </a:endParaRPr>
          </a:p>
          <a:p>
            <a:pPr marL="800100" lvl="1" indent="-342900" algn="just" fontAlgn="auto">
              <a:spcAft>
                <a:spcPts val="0"/>
              </a:spcAft>
              <a:buFont typeface="Arial"/>
              <a:buChar char="•"/>
              <a:defRPr/>
            </a:pPr>
            <a:r>
              <a:rPr lang="en-US" sz="2200" dirty="0">
                <a:solidFill>
                  <a:schemeClr val="tx1"/>
                </a:solidFill>
              </a:rPr>
              <a:t>Establishing mechanisms for citizens to participate (supply initiatives)</a:t>
            </a:r>
          </a:p>
          <a:p>
            <a:pPr marL="800100" lvl="1" indent="-342900" algn="just" fontAlgn="auto">
              <a:spcAft>
                <a:spcPts val="0"/>
              </a:spcAft>
              <a:buFont typeface="Arial"/>
              <a:buChar char="•"/>
              <a:defRPr/>
            </a:pPr>
            <a:r>
              <a:rPr lang="en-US" sz="2200" dirty="0">
                <a:solidFill>
                  <a:schemeClr val="tx1"/>
                </a:solidFill>
              </a:rPr>
              <a:t>Implementing reforms to increase the demand for budget information (demand initiatives).</a:t>
            </a: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18</a:t>
            </a:fld>
            <a:endParaRPr lang="en-US"/>
          </a:p>
        </p:txBody>
      </p:sp>
    </p:spTree>
    <p:extLst>
      <p:ext uri="{BB962C8B-B14F-4D97-AF65-F5344CB8AC3E}">
        <p14:creationId xmlns:p14="http://schemas.microsoft.com/office/powerpoint/2010/main" val="655084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711200" y="744538"/>
            <a:ext cx="5375275" cy="3722687"/>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normAutofit fontScale="85000" lnSpcReduction="10000"/>
          </a:bodyPr>
          <a:lstStyle/>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Right of Access to Information</a:t>
            </a:r>
            <a:r>
              <a:rPr lang="en-GB" sz="1200" kern="1200" dirty="0">
                <a:solidFill>
                  <a:schemeClr val="tx1"/>
                </a:solidFill>
                <a:effectLst/>
                <a:latin typeface="+mn-lt"/>
                <a:ea typeface="+mn-ea"/>
                <a:cs typeface="+mn-cs"/>
              </a:rPr>
              <a:t> (Official Gazette no. </a:t>
            </a:r>
            <a:r>
              <a:rPr lang="en-GB" sz="1200" u="sng" kern="1200" dirty="0">
                <a:solidFill>
                  <a:schemeClr val="tx1"/>
                </a:solidFill>
                <a:effectLst/>
                <a:latin typeface="+mn-lt"/>
                <a:ea typeface="+mn-ea"/>
                <a:cs typeface="+mn-cs"/>
              </a:rPr>
              <a:t>25/13 and 85/15</a:t>
            </a:r>
            <a:r>
              <a:rPr lang="en-GB" sz="1200" kern="1200" dirty="0">
                <a:solidFill>
                  <a:schemeClr val="tx1"/>
                </a:solidFill>
                <a:effectLst/>
                <a:latin typeface="+mn-lt"/>
                <a:ea typeface="+mn-ea"/>
                <a:cs typeface="+mn-cs"/>
              </a:rPr>
              <a:t>) stipulates, among other things, the right to access and reuse the information owned by the public authorities, the limitations, the procedure and way of achieving and facilitating access to and reuse of information. In order to keep the public informed, public authorities competent for drafting acts and by-laws are obliged to publish on their website their annual plan of normative activities and consultation plan for drafts of acts and other regulations related to their area of work. Public consultations with the interested public usually last around 30 days. Public authorities are obliged to inform the interested public via their website on the accepted and reject proposals and comments, after the public consultations have ended. They should also publish the report on the conducted consultations with the interested public which is submitted to the Government of the Republic of Croatia. </a:t>
            </a:r>
            <a:r>
              <a:rPr lang="en-GB" sz="1200" b="1" kern="1200" dirty="0">
                <a:solidFill>
                  <a:schemeClr val="tx1"/>
                </a:solidFill>
                <a:effectLst/>
                <a:latin typeface="+mn-lt"/>
                <a:ea typeface="+mn-ea"/>
                <a:cs typeface="+mn-cs"/>
              </a:rPr>
              <a:t>The aforementioned is also applied to the local and regional self-government units. The ultimate objective is to facilitate the interaction with citizens and representatives of the interested public in the democratic process and encourage a more active participation of citizens in the public life.</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b="1"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Evaluation of the Impact of Regulations </a:t>
            </a:r>
            <a:r>
              <a:rPr lang="en-GB" sz="1200" kern="1200" dirty="0">
                <a:solidFill>
                  <a:schemeClr val="tx1"/>
                </a:solidFill>
                <a:effectLst/>
                <a:latin typeface="+mn-lt"/>
                <a:ea typeface="+mn-ea"/>
                <a:cs typeface="+mn-cs"/>
              </a:rPr>
              <a:t>(Official Gazette no. </a:t>
            </a:r>
            <a:r>
              <a:rPr lang="en-GB" sz="1200" u="sng" kern="1200" dirty="0">
                <a:solidFill>
                  <a:schemeClr val="tx1"/>
                </a:solidFill>
                <a:effectLst/>
                <a:latin typeface="+mn-lt"/>
                <a:ea typeface="+mn-ea"/>
                <a:cs typeface="+mn-cs"/>
                <a:hlinkClick r:id="rId3"/>
              </a:rPr>
              <a:t>44/17</a:t>
            </a:r>
            <a:r>
              <a:rPr lang="en-GB" sz="1200" kern="1200" dirty="0">
                <a:solidFill>
                  <a:schemeClr val="tx1"/>
                </a:solidFill>
                <a:effectLst/>
                <a:latin typeface="+mn-lt"/>
                <a:ea typeface="+mn-ea"/>
                <a:cs typeface="+mn-cs"/>
              </a:rPr>
              <a:t>) among other things stipulates that the competent professional body shall develop a Statement on the evaluation of the impact of regulations and conduct consultations with the interested public (for the duration of at least 30 days, and in emergency cases a minimum of 15 days), pursuant to the special regulations that govern the right of access to information. For example, consultations with the interested public are conducted by the Ministry of Finance through their website (</a:t>
            </a:r>
            <a:r>
              <a:rPr lang="en-GB" sz="1200" u="sng" kern="1200" dirty="0">
                <a:solidFill>
                  <a:schemeClr val="tx1"/>
                </a:solidFill>
                <a:effectLst/>
                <a:latin typeface="+mn-lt"/>
                <a:ea typeface="+mn-ea"/>
                <a:cs typeface="+mn-cs"/>
                <a:hlinkClick r:id="rId4"/>
              </a:rPr>
              <a:t>http://www.mfin.hr/hr/savjetovanje-s-javnoscu</a:t>
            </a:r>
            <a:r>
              <a:rPr lang="en-GB" sz="1200" kern="1200" dirty="0">
                <a:solidFill>
                  <a:schemeClr val="tx1"/>
                </a:solidFill>
                <a:effectLst/>
                <a:latin typeface="+mn-lt"/>
                <a:ea typeface="+mn-ea"/>
                <a:cs typeface="+mn-cs"/>
              </a:rPr>
              <a:t>). The procedure of evaluating the impact of regulations ensures that the legislative procedure is open and transparent by including the interested public in the drafting of regulations, establishes possible barriers to the business of entrepreneurs and the status of citizens, and encourages cooperation and </a:t>
            </a:r>
            <a:r>
              <a:rPr lang="en-GB" sz="1200" kern="1200" dirty="0" err="1">
                <a:solidFill>
                  <a:schemeClr val="tx1"/>
                </a:solidFill>
                <a:effectLst/>
                <a:latin typeface="+mn-lt"/>
                <a:ea typeface="+mn-ea"/>
                <a:cs typeface="+mn-cs"/>
              </a:rPr>
              <a:t>interministerial</a:t>
            </a:r>
            <a:r>
              <a:rPr lang="en-GB" sz="1200" kern="1200" dirty="0">
                <a:solidFill>
                  <a:schemeClr val="tx1"/>
                </a:solidFill>
                <a:effectLst/>
                <a:latin typeface="+mn-lt"/>
                <a:ea typeface="+mn-ea"/>
                <a:cs typeface="+mn-cs"/>
              </a:rPr>
              <a:t> coordination of central government bodies in the procedure of drafting laws. </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US" sz="1200" kern="1200" dirty="0">
              <a:solidFill>
                <a:schemeClr val="tx1"/>
              </a:solidFill>
              <a:effectLst/>
              <a:latin typeface="+mn-lt"/>
              <a:ea typeface="+mn-ea"/>
              <a:cs typeface="+mn-cs"/>
            </a:endParaRPr>
          </a:p>
          <a:p>
            <a:pPr marL="342900" indent="-342900" algn="just" fontAlgn="auto">
              <a:spcAft>
                <a:spcPts val="0"/>
              </a:spcAft>
              <a:buFont typeface="Arial"/>
              <a:buChar char="•"/>
              <a:defRPr/>
            </a:pPr>
            <a:endParaRPr lang="en-US" sz="2200" dirty="0">
              <a:solidFill>
                <a:schemeClr val="tx1"/>
              </a:solidFill>
            </a:endParaRP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19</a:t>
            </a:fld>
            <a:endParaRPr lang="en-US"/>
          </a:p>
        </p:txBody>
      </p:sp>
    </p:spTree>
    <p:extLst>
      <p:ext uri="{BB962C8B-B14F-4D97-AF65-F5344CB8AC3E}">
        <p14:creationId xmlns:p14="http://schemas.microsoft.com/office/powerpoint/2010/main" val="38254734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711200" y="744538"/>
            <a:ext cx="5375275" cy="3722687"/>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2</a:t>
            </a:fld>
            <a:endParaRPr lang="en-US"/>
          </a:p>
        </p:txBody>
      </p:sp>
    </p:spTree>
    <p:extLst>
      <p:ext uri="{BB962C8B-B14F-4D97-AF65-F5344CB8AC3E}">
        <p14:creationId xmlns:p14="http://schemas.microsoft.com/office/powerpoint/2010/main" val="28097904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711200" y="744538"/>
            <a:ext cx="5375275" cy="3722687"/>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normAutofit fontScale="85000" lnSpcReduction="10000"/>
          </a:bodyPr>
          <a:lstStyle/>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Right of Access to Information</a:t>
            </a:r>
            <a:r>
              <a:rPr lang="en-GB" sz="1200" kern="1200" dirty="0">
                <a:solidFill>
                  <a:schemeClr val="tx1"/>
                </a:solidFill>
                <a:effectLst/>
                <a:latin typeface="+mn-lt"/>
                <a:ea typeface="+mn-ea"/>
                <a:cs typeface="+mn-cs"/>
              </a:rPr>
              <a:t> (Official Gazette no. </a:t>
            </a:r>
            <a:r>
              <a:rPr lang="en-GB" sz="1200" u="sng" kern="1200" dirty="0">
                <a:solidFill>
                  <a:schemeClr val="tx1"/>
                </a:solidFill>
                <a:effectLst/>
                <a:latin typeface="+mn-lt"/>
                <a:ea typeface="+mn-ea"/>
                <a:cs typeface="+mn-cs"/>
              </a:rPr>
              <a:t>25/13 and 85/15</a:t>
            </a:r>
            <a:r>
              <a:rPr lang="en-GB" sz="1200" kern="1200" dirty="0">
                <a:solidFill>
                  <a:schemeClr val="tx1"/>
                </a:solidFill>
                <a:effectLst/>
                <a:latin typeface="+mn-lt"/>
                <a:ea typeface="+mn-ea"/>
                <a:cs typeface="+mn-cs"/>
              </a:rPr>
              <a:t>) stipulates, among other things, the right to access and reuse the information owned by the public authorities, the limitations, the procedure and way of achieving and facilitating access to and reuse of information. In order to keep the public informed, public authorities competent for drafting acts and by-laws are obliged to publish on their website their annual plan of normative activities and consultation plan for drafts of acts and other regulations related to their area of work. Public consultations with the interested public usually last around 30 days. Public authorities are obliged to inform the interested public via their website on the accepted and reject proposals and comments, after the public consultations have ended. They should also publish the report on the conducted consultations with the interested public which is submitted to the Government of the Republic of Croatia. </a:t>
            </a:r>
            <a:r>
              <a:rPr lang="en-GB" sz="1200" b="1" kern="1200" dirty="0">
                <a:solidFill>
                  <a:schemeClr val="tx1"/>
                </a:solidFill>
                <a:effectLst/>
                <a:latin typeface="+mn-lt"/>
                <a:ea typeface="+mn-ea"/>
                <a:cs typeface="+mn-cs"/>
              </a:rPr>
              <a:t>The aforementioned is also applied to the local and regional self-government units. The ultimate objective is to facilitate the interaction with citizens and representatives of the interested public in the democratic process and encourage a more active participation of citizens in the public life.</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b="1"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Evaluation of the Impact of Regulations </a:t>
            </a:r>
            <a:r>
              <a:rPr lang="en-GB" sz="1200" kern="1200" dirty="0">
                <a:solidFill>
                  <a:schemeClr val="tx1"/>
                </a:solidFill>
                <a:effectLst/>
                <a:latin typeface="+mn-lt"/>
                <a:ea typeface="+mn-ea"/>
                <a:cs typeface="+mn-cs"/>
              </a:rPr>
              <a:t>(Official Gazette no. </a:t>
            </a:r>
            <a:r>
              <a:rPr lang="en-GB" sz="1200" u="sng" kern="1200" dirty="0">
                <a:solidFill>
                  <a:schemeClr val="tx1"/>
                </a:solidFill>
                <a:effectLst/>
                <a:latin typeface="+mn-lt"/>
                <a:ea typeface="+mn-ea"/>
                <a:cs typeface="+mn-cs"/>
                <a:hlinkClick r:id="rId3"/>
              </a:rPr>
              <a:t>44/17</a:t>
            </a:r>
            <a:r>
              <a:rPr lang="en-GB" sz="1200" kern="1200" dirty="0">
                <a:solidFill>
                  <a:schemeClr val="tx1"/>
                </a:solidFill>
                <a:effectLst/>
                <a:latin typeface="+mn-lt"/>
                <a:ea typeface="+mn-ea"/>
                <a:cs typeface="+mn-cs"/>
              </a:rPr>
              <a:t>) among other things stipulates that the competent professional body shall develop a Statement on the evaluation of the impact of regulations and conduct consultations with the interested public (for the duration of at least 30 days, and in emergency cases a minimum of 15 days), pursuant to the special regulations that govern the right of access to information. For example, consultations with the interested public are conducted by the Ministry of Finance through their website (</a:t>
            </a:r>
            <a:r>
              <a:rPr lang="en-GB" sz="1200" u="sng" kern="1200" dirty="0">
                <a:solidFill>
                  <a:schemeClr val="tx1"/>
                </a:solidFill>
                <a:effectLst/>
                <a:latin typeface="+mn-lt"/>
                <a:ea typeface="+mn-ea"/>
                <a:cs typeface="+mn-cs"/>
                <a:hlinkClick r:id="rId4"/>
              </a:rPr>
              <a:t>http://www.mfin.hr/hr/savjetovanje-s-javnoscu</a:t>
            </a:r>
            <a:r>
              <a:rPr lang="en-GB" sz="1200" kern="1200" dirty="0">
                <a:solidFill>
                  <a:schemeClr val="tx1"/>
                </a:solidFill>
                <a:effectLst/>
                <a:latin typeface="+mn-lt"/>
                <a:ea typeface="+mn-ea"/>
                <a:cs typeface="+mn-cs"/>
              </a:rPr>
              <a:t>). The procedure of evaluating the impact of regulations ensures that the legislative procedure is open and transparent by including the interested public in the drafting of regulations, establishes possible barriers to the business of entrepreneurs and the status of citizens, and encourages cooperation and </a:t>
            </a:r>
            <a:r>
              <a:rPr lang="en-GB" sz="1200" kern="1200" dirty="0" err="1">
                <a:solidFill>
                  <a:schemeClr val="tx1"/>
                </a:solidFill>
                <a:effectLst/>
                <a:latin typeface="+mn-lt"/>
                <a:ea typeface="+mn-ea"/>
                <a:cs typeface="+mn-cs"/>
              </a:rPr>
              <a:t>interministerial</a:t>
            </a:r>
            <a:r>
              <a:rPr lang="en-GB" sz="1200" kern="1200" dirty="0">
                <a:solidFill>
                  <a:schemeClr val="tx1"/>
                </a:solidFill>
                <a:effectLst/>
                <a:latin typeface="+mn-lt"/>
                <a:ea typeface="+mn-ea"/>
                <a:cs typeface="+mn-cs"/>
              </a:rPr>
              <a:t> coordination of central government bodies in the procedure of drafting laws. </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US" sz="1200" kern="1200" dirty="0">
              <a:solidFill>
                <a:schemeClr val="tx1"/>
              </a:solidFill>
              <a:effectLst/>
              <a:latin typeface="+mn-lt"/>
              <a:ea typeface="+mn-ea"/>
              <a:cs typeface="+mn-cs"/>
            </a:endParaRPr>
          </a:p>
          <a:p>
            <a:pPr marL="342900" indent="-342900" algn="just" fontAlgn="auto">
              <a:spcAft>
                <a:spcPts val="0"/>
              </a:spcAft>
              <a:buFont typeface="Arial"/>
              <a:buChar char="•"/>
              <a:defRPr/>
            </a:pPr>
            <a:endParaRPr lang="en-US" sz="2200" dirty="0">
              <a:solidFill>
                <a:schemeClr val="tx1"/>
              </a:solidFill>
            </a:endParaRP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20</a:t>
            </a:fld>
            <a:endParaRPr lang="en-US"/>
          </a:p>
        </p:txBody>
      </p:sp>
    </p:spTree>
    <p:extLst>
      <p:ext uri="{BB962C8B-B14F-4D97-AF65-F5344CB8AC3E}">
        <p14:creationId xmlns:p14="http://schemas.microsoft.com/office/powerpoint/2010/main" val="20723439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711200" y="744538"/>
            <a:ext cx="5375275" cy="3722687"/>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normAutofit fontScale="85000" lnSpcReduction="10000"/>
          </a:bodyPr>
          <a:lstStyle/>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Right of Access to Information</a:t>
            </a:r>
            <a:r>
              <a:rPr lang="en-GB" sz="1200" kern="1200" dirty="0">
                <a:solidFill>
                  <a:schemeClr val="tx1"/>
                </a:solidFill>
                <a:effectLst/>
                <a:latin typeface="+mn-lt"/>
                <a:ea typeface="+mn-ea"/>
                <a:cs typeface="+mn-cs"/>
              </a:rPr>
              <a:t> (Official Gazette no. </a:t>
            </a:r>
            <a:r>
              <a:rPr lang="en-GB" sz="1200" u="sng" kern="1200" dirty="0">
                <a:solidFill>
                  <a:schemeClr val="tx1"/>
                </a:solidFill>
                <a:effectLst/>
                <a:latin typeface="+mn-lt"/>
                <a:ea typeface="+mn-ea"/>
                <a:cs typeface="+mn-cs"/>
              </a:rPr>
              <a:t>25/13 and 85/15</a:t>
            </a:r>
            <a:r>
              <a:rPr lang="en-GB" sz="1200" kern="1200" dirty="0">
                <a:solidFill>
                  <a:schemeClr val="tx1"/>
                </a:solidFill>
                <a:effectLst/>
                <a:latin typeface="+mn-lt"/>
                <a:ea typeface="+mn-ea"/>
                <a:cs typeface="+mn-cs"/>
              </a:rPr>
              <a:t>) stipulates, among other things, the right to access and reuse the information owned by the public authorities, the limitations, the procedure and way of achieving and facilitating access to and reuse of information. In order to keep the public informed, public authorities competent for drafting acts and by-laws are obliged to publish on their website their annual plan of normative activities and consultation plan for drafts of acts and other regulations related to their area of work. Public consultations with the interested public usually last around 30 days. Public authorities are obliged to inform the interested public via their website on the accepted and reject proposals and comments, after the public consultations have ended. They should also publish the report on the conducted consultations with the interested public which is submitted to the Government of the Republic of Croatia. </a:t>
            </a:r>
            <a:r>
              <a:rPr lang="en-GB" sz="1200" b="1" kern="1200" dirty="0">
                <a:solidFill>
                  <a:schemeClr val="tx1"/>
                </a:solidFill>
                <a:effectLst/>
                <a:latin typeface="+mn-lt"/>
                <a:ea typeface="+mn-ea"/>
                <a:cs typeface="+mn-cs"/>
              </a:rPr>
              <a:t>The aforementioned is also applied to the local and regional self-government units. The ultimate objective is to facilitate the interaction with citizens and representatives of the interested public in the democratic process and encourage a more active participation of citizens in the public life.</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b="1"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Evaluation of the Impact of Regulations </a:t>
            </a:r>
            <a:r>
              <a:rPr lang="en-GB" sz="1200" kern="1200" dirty="0">
                <a:solidFill>
                  <a:schemeClr val="tx1"/>
                </a:solidFill>
                <a:effectLst/>
                <a:latin typeface="+mn-lt"/>
                <a:ea typeface="+mn-ea"/>
                <a:cs typeface="+mn-cs"/>
              </a:rPr>
              <a:t>(Official Gazette no. </a:t>
            </a:r>
            <a:r>
              <a:rPr lang="en-GB" sz="1200" u="sng" kern="1200" dirty="0">
                <a:solidFill>
                  <a:schemeClr val="tx1"/>
                </a:solidFill>
                <a:effectLst/>
                <a:latin typeface="+mn-lt"/>
                <a:ea typeface="+mn-ea"/>
                <a:cs typeface="+mn-cs"/>
                <a:hlinkClick r:id="rId3"/>
              </a:rPr>
              <a:t>44/17</a:t>
            </a:r>
            <a:r>
              <a:rPr lang="en-GB" sz="1200" kern="1200" dirty="0">
                <a:solidFill>
                  <a:schemeClr val="tx1"/>
                </a:solidFill>
                <a:effectLst/>
                <a:latin typeface="+mn-lt"/>
                <a:ea typeface="+mn-ea"/>
                <a:cs typeface="+mn-cs"/>
              </a:rPr>
              <a:t>) among other things stipulates that the competent professional body shall develop a Statement on the evaluation of the impact of regulations and conduct consultations with the interested public (for the duration of at least 30 days, and in emergency cases a minimum of 15 days), pursuant to the special regulations that govern the right of access to information. For example, consultations with the interested public are conducted by the Ministry of Finance through their website (</a:t>
            </a:r>
            <a:r>
              <a:rPr lang="en-GB" sz="1200" u="sng" kern="1200" dirty="0">
                <a:solidFill>
                  <a:schemeClr val="tx1"/>
                </a:solidFill>
                <a:effectLst/>
                <a:latin typeface="+mn-lt"/>
                <a:ea typeface="+mn-ea"/>
                <a:cs typeface="+mn-cs"/>
                <a:hlinkClick r:id="rId4"/>
              </a:rPr>
              <a:t>http://www.mfin.hr/hr/savjetovanje-s-javnoscu</a:t>
            </a:r>
            <a:r>
              <a:rPr lang="en-GB" sz="1200" kern="1200" dirty="0">
                <a:solidFill>
                  <a:schemeClr val="tx1"/>
                </a:solidFill>
                <a:effectLst/>
                <a:latin typeface="+mn-lt"/>
                <a:ea typeface="+mn-ea"/>
                <a:cs typeface="+mn-cs"/>
              </a:rPr>
              <a:t>). The procedure of evaluating the impact of regulations ensures that the legislative procedure is open and transparent by including the interested public in the drafting of regulations, establishes possible barriers to the business of entrepreneurs and the status of citizens, and encourages cooperation and </a:t>
            </a:r>
            <a:r>
              <a:rPr lang="en-GB" sz="1200" kern="1200" dirty="0" err="1">
                <a:solidFill>
                  <a:schemeClr val="tx1"/>
                </a:solidFill>
                <a:effectLst/>
                <a:latin typeface="+mn-lt"/>
                <a:ea typeface="+mn-ea"/>
                <a:cs typeface="+mn-cs"/>
              </a:rPr>
              <a:t>interministerial</a:t>
            </a:r>
            <a:r>
              <a:rPr lang="en-GB" sz="1200" kern="1200" dirty="0">
                <a:solidFill>
                  <a:schemeClr val="tx1"/>
                </a:solidFill>
                <a:effectLst/>
                <a:latin typeface="+mn-lt"/>
                <a:ea typeface="+mn-ea"/>
                <a:cs typeface="+mn-cs"/>
              </a:rPr>
              <a:t> coordination of central government bodies in the procedure of drafting laws. </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US" sz="1200" kern="1200" dirty="0">
              <a:solidFill>
                <a:schemeClr val="tx1"/>
              </a:solidFill>
              <a:effectLst/>
              <a:latin typeface="+mn-lt"/>
              <a:ea typeface="+mn-ea"/>
              <a:cs typeface="+mn-cs"/>
            </a:endParaRPr>
          </a:p>
          <a:p>
            <a:pPr marL="342900" indent="-342900" algn="just" fontAlgn="auto">
              <a:spcAft>
                <a:spcPts val="0"/>
              </a:spcAft>
              <a:buFont typeface="Arial"/>
              <a:buChar char="•"/>
              <a:defRPr/>
            </a:pPr>
            <a:endParaRPr lang="en-US" sz="2200" dirty="0">
              <a:solidFill>
                <a:schemeClr val="tx1"/>
              </a:solidFill>
            </a:endParaRP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21</a:t>
            </a:fld>
            <a:endParaRPr lang="en-US"/>
          </a:p>
        </p:txBody>
      </p:sp>
    </p:spTree>
    <p:extLst>
      <p:ext uri="{BB962C8B-B14F-4D97-AF65-F5344CB8AC3E}">
        <p14:creationId xmlns:p14="http://schemas.microsoft.com/office/powerpoint/2010/main" val="310125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711200" y="744538"/>
            <a:ext cx="5375275" cy="3722687"/>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normAutofit fontScale="85000" lnSpcReduction="10000"/>
          </a:bodyPr>
          <a:lstStyle/>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Right of Access to Information</a:t>
            </a:r>
            <a:r>
              <a:rPr lang="en-GB" sz="1200" kern="1200" dirty="0">
                <a:solidFill>
                  <a:schemeClr val="tx1"/>
                </a:solidFill>
                <a:effectLst/>
                <a:latin typeface="+mn-lt"/>
                <a:ea typeface="+mn-ea"/>
                <a:cs typeface="+mn-cs"/>
              </a:rPr>
              <a:t> (Official Gazette no. </a:t>
            </a:r>
            <a:r>
              <a:rPr lang="en-GB" sz="1200" u="sng" kern="1200" dirty="0">
                <a:solidFill>
                  <a:schemeClr val="tx1"/>
                </a:solidFill>
                <a:effectLst/>
                <a:latin typeface="+mn-lt"/>
                <a:ea typeface="+mn-ea"/>
                <a:cs typeface="+mn-cs"/>
              </a:rPr>
              <a:t>25/13 and 85/15</a:t>
            </a:r>
            <a:r>
              <a:rPr lang="en-GB" sz="1200" kern="1200" dirty="0">
                <a:solidFill>
                  <a:schemeClr val="tx1"/>
                </a:solidFill>
                <a:effectLst/>
                <a:latin typeface="+mn-lt"/>
                <a:ea typeface="+mn-ea"/>
                <a:cs typeface="+mn-cs"/>
              </a:rPr>
              <a:t>) stipulates, among other things, the right to access and reuse the information owned by the public authorities, the limitations, the procedure and way of achieving and facilitating access to and reuse of information. In order to keep the public informed, public authorities competent for drafting acts and by-laws are obliged to publish on their website their annual plan of normative activities and consultation plan for drafts of acts and other regulations related to their area of work. Public consultations with the interested public usually last around 30 days. Public authorities are obliged to inform the interested public via their website on the accepted and reject proposals and comments, after the public consultations have ended. They should also publish the report on the conducted consultations with the interested public which is submitted to the Government of the Republic of Croatia. </a:t>
            </a:r>
            <a:r>
              <a:rPr lang="en-GB" sz="1200" b="1" kern="1200" dirty="0">
                <a:solidFill>
                  <a:schemeClr val="tx1"/>
                </a:solidFill>
                <a:effectLst/>
                <a:latin typeface="+mn-lt"/>
                <a:ea typeface="+mn-ea"/>
                <a:cs typeface="+mn-cs"/>
              </a:rPr>
              <a:t>The aforementioned is also applied to the local and regional self-government units. The ultimate objective is to facilitate the interaction with citizens and representatives of the interested public in the democratic process and encourage a more active participation of citizens in the public life.</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b="1"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Evaluation of the Impact of Regulations </a:t>
            </a:r>
            <a:r>
              <a:rPr lang="en-GB" sz="1200" kern="1200" dirty="0">
                <a:solidFill>
                  <a:schemeClr val="tx1"/>
                </a:solidFill>
                <a:effectLst/>
                <a:latin typeface="+mn-lt"/>
                <a:ea typeface="+mn-ea"/>
                <a:cs typeface="+mn-cs"/>
              </a:rPr>
              <a:t>(Official Gazette no. </a:t>
            </a:r>
            <a:r>
              <a:rPr lang="en-GB" sz="1200" u="sng" kern="1200" dirty="0">
                <a:solidFill>
                  <a:schemeClr val="tx1"/>
                </a:solidFill>
                <a:effectLst/>
                <a:latin typeface="+mn-lt"/>
                <a:ea typeface="+mn-ea"/>
                <a:cs typeface="+mn-cs"/>
                <a:hlinkClick r:id="rId3"/>
              </a:rPr>
              <a:t>44/17</a:t>
            </a:r>
            <a:r>
              <a:rPr lang="en-GB" sz="1200" kern="1200" dirty="0">
                <a:solidFill>
                  <a:schemeClr val="tx1"/>
                </a:solidFill>
                <a:effectLst/>
                <a:latin typeface="+mn-lt"/>
                <a:ea typeface="+mn-ea"/>
                <a:cs typeface="+mn-cs"/>
              </a:rPr>
              <a:t>) among other things stipulates that the competent professional body shall develop a Statement on the evaluation of the impact of regulations and conduct consultations with the interested public (for the duration of at least 30 days, and in emergency cases a minimum of 15 days), pursuant to the special regulations that govern the right of access to information. For example, consultations with the interested public are conducted by the Ministry of Finance through their website (</a:t>
            </a:r>
            <a:r>
              <a:rPr lang="en-GB" sz="1200" u="sng" kern="1200" dirty="0">
                <a:solidFill>
                  <a:schemeClr val="tx1"/>
                </a:solidFill>
                <a:effectLst/>
                <a:latin typeface="+mn-lt"/>
                <a:ea typeface="+mn-ea"/>
                <a:cs typeface="+mn-cs"/>
                <a:hlinkClick r:id="rId4"/>
              </a:rPr>
              <a:t>http://www.mfin.hr/hr/savjetovanje-s-javnoscu</a:t>
            </a:r>
            <a:r>
              <a:rPr lang="en-GB" sz="1200" kern="1200" dirty="0">
                <a:solidFill>
                  <a:schemeClr val="tx1"/>
                </a:solidFill>
                <a:effectLst/>
                <a:latin typeface="+mn-lt"/>
                <a:ea typeface="+mn-ea"/>
                <a:cs typeface="+mn-cs"/>
              </a:rPr>
              <a:t>). The procedure of evaluating the impact of regulations ensures that the legislative procedure is open and transparent by including the interested public in the drafting of regulations, establishes possible barriers to the business of entrepreneurs and the status of citizens, and encourages cooperation and </a:t>
            </a:r>
            <a:r>
              <a:rPr lang="en-GB" sz="1200" kern="1200" dirty="0" err="1">
                <a:solidFill>
                  <a:schemeClr val="tx1"/>
                </a:solidFill>
                <a:effectLst/>
                <a:latin typeface="+mn-lt"/>
                <a:ea typeface="+mn-ea"/>
                <a:cs typeface="+mn-cs"/>
              </a:rPr>
              <a:t>interministerial</a:t>
            </a:r>
            <a:r>
              <a:rPr lang="en-GB" sz="1200" kern="1200" dirty="0">
                <a:solidFill>
                  <a:schemeClr val="tx1"/>
                </a:solidFill>
                <a:effectLst/>
                <a:latin typeface="+mn-lt"/>
                <a:ea typeface="+mn-ea"/>
                <a:cs typeface="+mn-cs"/>
              </a:rPr>
              <a:t> coordination of central government bodies in the procedure of drafting laws. </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US" sz="1200" kern="1200" dirty="0">
              <a:solidFill>
                <a:schemeClr val="tx1"/>
              </a:solidFill>
              <a:effectLst/>
              <a:latin typeface="+mn-lt"/>
              <a:ea typeface="+mn-ea"/>
              <a:cs typeface="+mn-cs"/>
            </a:endParaRPr>
          </a:p>
          <a:p>
            <a:pPr marL="342900" indent="-342900" algn="just" fontAlgn="auto">
              <a:spcAft>
                <a:spcPts val="0"/>
              </a:spcAft>
              <a:buFont typeface="Arial"/>
              <a:buChar char="•"/>
              <a:defRPr/>
            </a:pPr>
            <a:endParaRPr lang="en-US" sz="2200" dirty="0">
              <a:solidFill>
                <a:schemeClr val="tx1"/>
              </a:solidFill>
            </a:endParaRP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22</a:t>
            </a:fld>
            <a:endParaRPr lang="en-US"/>
          </a:p>
        </p:txBody>
      </p:sp>
    </p:spTree>
    <p:extLst>
      <p:ext uri="{BB962C8B-B14F-4D97-AF65-F5344CB8AC3E}">
        <p14:creationId xmlns:p14="http://schemas.microsoft.com/office/powerpoint/2010/main" val="685451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711200" y="744538"/>
            <a:ext cx="5375275" cy="3722687"/>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normAutofit fontScale="85000" lnSpcReduction="10000"/>
          </a:bodyPr>
          <a:lstStyle/>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Right of Access to Information</a:t>
            </a:r>
            <a:r>
              <a:rPr lang="en-GB" sz="1200" kern="1200" dirty="0">
                <a:solidFill>
                  <a:schemeClr val="tx1"/>
                </a:solidFill>
                <a:effectLst/>
                <a:latin typeface="+mn-lt"/>
                <a:ea typeface="+mn-ea"/>
                <a:cs typeface="+mn-cs"/>
              </a:rPr>
              <a:t> (Official Gazette no. </a:t>
            </a:r>
            <a:r>
              <a:rPr lang="en-GB" sz="1200" u="sng" kern="1200" dirty="0">
                <a:solidFill>
                  <a:schemeClr val="tx1"/>
                </a:solidFill>
                <a:effectLst/>
                <a:latin typeface="+mn-lt"/>
                <a:ea typeface="+mn-ea"/>
                <a:cs typeface="+mn-cs"/>
              </a:rPr>
              <a:t>25/13 and 85/15</a:t>
            </a:r>
            <a:r>
              <a:rPr lang="en-GB" sz="1200" kern="1200" dirty="0">
                <a:solidFill>
                  <a:schemeClr val="tx1"/>
                </a:solidFill>
                <a:effectLst/>
                <a:latin typeface="+mn-lt"/>
                <a:ea typeface="+mn-ea"/>
                <a:cs typeface="+mn-cs"/>
              </a:rPr>
              <a:t>) stipulates, among other things, the right to access and reuse the information owned by the public authorities, the limitations, the procedure and way of achieving and facilitating access to and reuse of information. In order to keep the public informed, public authorities competent for drafting acts and by-laws are obliged to publish on their website their annual plan of normative activities and consultation plan for drafts of acts and other regulations related to their area of work. Public consultations with the interested public usually last around 30 days. Public authorities are obliged to inform the interested public via their website on the accepted and reject proposals and comments, after the public consultations have ended. They should also publish the report on the conducted consultations with the interested public which is submitted to the Government of the Republic of Croatia. </a:t>
            </a:r>
            <a:r>
              <a:rPr lang="en-GB" sz="1200" b="1" kern="1200" dirty="0">
                <a:solidFill>
                  <a:schemeClr val="tx1"/>
                </a:solidFill>
                <a:effectLst/>
                <a:latin typeface="+mn-lt"/>
                <a:ea typeface="+mn-ea"/>
                <a:cs typeface="+mn-cs"/>
              </a:rPr>
              <a:t>The aforementioned is also applied to the local and regional self-government units. The ultimate objective is to facilitate the interaction with citizens and representatives of the interested public in the democratic process and encourage a more active participation of citizens in the public life.</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b="1"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Evaluation of the Impact of Regulations </a:t>
            </a:r>
            <a:r>
              <a:rPr lang="en-GB" sz="1200" kern="1200" dirty="0">
                <a:solidFill>
                  <a:schemeClr val="tx1"/>
                </a:solidFill>
                <a:effectLst/>
                <a:latin typeface="+mn-lt"/>
                <a:ea typeface="+mn-ea"/>
                <a:cs typeface="+mn-cs"/>
              </a:rPr>
              <a:t>(Official Gazette no. </a:t>
            </a:r>
            <a:r>
              <a:rPr lang="en-GB" sz="1200" u="sng" kern="1200" dirty="0">
                <a:solidFill>
                  <a:schemeClr val="tx1"/>
                </a:solidFill>
                <a:effectLst/>
                <a:latin typeface="+mn-lt"/>
                <a:ea typeface="+mn-ea"/>
                <a:cs typeface="+mn-cs"/>
                <a:hlinkClick r:id="rId3"/>
              </a:rPr>
              <a:t>44/17</a:t>
            </a:r>
            <a:r>
              <a:rPr lang="en-GB" sz="1200" kern="1200" dirty="0">
                <a:solidFill>
                  <a:schemeClr val="tx1"/>
                </a:solidFill>
                <a:effectLst/>
                <a:latin typeface="+mn-lt"/>
                <a:ea typeface="+mn-ea"/>
                <a:cs typeface="+mn-cs"/>
              </a:rPr>
              <a:t>) among other things stipulates that the competent professional body shall develop a Statement on the evaluation of the impact of regulations and conduct consultations with the interested public (for the duration of at least 30 days, and in emergency cases a minimum of 15 days), pursuant to the special regulations that govern the right of access to information. For example, consultations with the interested public are conducted by the Ministry of Finance through their website (</a:t>
            </a:r>
            <a:r>
              <a:rPr lang="en-GB" sz="1200" u="sng" kern="1200" dirty="0">
                <a:solidFill>
                  <a:schemeClr val="tx1"/>
                </a:solidFill>
                <a:effectLst/>
                <a:latin typeface="+mn-lt"/>
                <a:ea typeface="+mn-ea"/>
                <a:cs typeface="+mn-cs"/>
                <a:hlinkClick r:id="rId4"/>
              </a:rPr>
              <a:t>http://www.mfin.hr/hr/savjetovanje-s-javnoscu</a:t>
            </a:r>
            <a:r>
              <a:rPr lang="en-GB" sz="1200" kern="1200" dirty="0">
                <a:solidFill>
                  <a:schemeClr val="tx1"/>
                </a:solidFill>
                <a:effectLst/>
                <a:latin typeface="+mn-lt"/>
                <a:ea typeface="+mn-ea"/>
                <a:cs typeface="+mn-cs"/>
              </a:rPr>
              <a:t>). The procedure of evaluating the impact of regulations ensures that the legislative procedure is open and transparent by including the interested public in the drafting of regulations, establishes possible barriers to the business of entrepreneurs and the status of citizens, and encourages cooperation and </a:t>
            </a:r>
            <a:r>
              <a:rPr lang="en-GB" sz="1200" kern="1200" dirty="0" err="1">
                <a:solidFill>
                  <a:schemeClr val="tx1"/>
                </a:solidFill>
                <a:effectLst/>
                <a:latin typeface="+mn-lt"/>
                <a:ea typeface="+mn-ea"/>
                <a:cs typeface="+mn-cs"/>
              </a:rPr>
              <a:t>interministerial</a:t>
            </a:r>
            <a:r>
              <a:rPr lang="en-GB" sz="1200" kern="1200" dirty="0">
                <a:solidFill>
                  <a:schemeClr val="tx1"/>
                </a:solidFill>
                <a:effectLst/>
                <a:latin typeface="+mn-lt"/>
                <a:ea typeface="+mn-ea"/>
                <a:cs typeface="+mn-cs"/>
              </a:rPr>
              <a:t> coordination of central government bodies in the procedure of drafting laws. </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US" sz="1200" kern="1200" dirty="0">
              <a:solidFill>
                <a:schemeClr val="tx1"/>
              </a:solidFill>
              <a:effectLst/>
              <a:latin typeface="+mn-lt"/>
              <a:ea typeface="+mn-ea"/>
              <a:cs typeface="+mn-cs"/>
            </a:endParaRPr>
          </a:p>
          <a:p>
            <a:pPr marL="342900" indent="-342900" algn="just" fontAlgn="auto">
              <a:spcAft>
                <a:spcPts val="0"/>
              </a:spcAft>
              <a:buFont typeface="Arial"/>
              <a:buChar char="•"/>
              <a:defRPr/>
            </a:pPr>
            <a:endParaRPr lang="en-US" sz="2200" dirty="0">
              <a:solidFill>
                <a:schemeClr val="tx1"/>
              </a:solidFill>
            </a:endParaRP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23</a:t>
            </a:fld>
            <a:endParaRPr lang="en-US"/>
          </a:p>
        </p:txBody>
      </p:sp>
    </p:spTree>
    <p:extLst>
      <p:ext uri="{BB962C8B-B14F-4D97-AF65-F5344CB8AC3E}">
        <p14:creationId xmlns:p14="http://schemas.microsoft.com/office/powerpoint/2010/main" val="30351883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711200" y="744538"/>
            <a:ext cx="5375275" cy="3722687"/>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normAutofit fontScale="85000" lnSpcReduction="10000"/>
          </a:bodyPr>
          <a:lstStyle/>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Right of Access to Information</a:t>
            </a:r>
            <a:r>
              <a:rPr lang="en-GB" sz="1200" kern="1200" dirty="0">
                <a:solidFill>
                  <a:schemeClr val="tx1"/>
                </a:solidFill>
                <a:effectLst/>
                <a:latin typeface="+mn-lt"/>
                <a:ea typeface="+mn-ea"/>
                <a:cs typeface="+mn-cs"/>
              </a:rPr>
              <a:t> (Official Gazette no. </a:t>
            </a:r>
            <a:r>
              <a:rPr lang="en-GB" sz="1200" u="sng" kern="1200" dirty="0">
                <a:solidFill>
                  <a:schemeClr val="tx1"/>
                </a:solidFill>
                <a:effectLst/>
                <a:latin typeface="+mn-lt"/>
                <a:ea typeface="+mn-ea"/>
                <a:cs typeface="+mn-cs"/>
              </a:rPr>
              <a:t>25/13 and 85/15</a:t>
            </a:r>
            <a:r>
              <a:rPr lang="en-GB" sz="1200" kern="1200" dirty="0">
                <a:solidFill>
                  <a:schemeClr val="tx1"/>
                </a:solidFill>
                <a:effectLst/>
                <a:latin typeface="+mn-lt"/>
                <a:ea typeface="+mn-ea"/>
                <a:cs typeface="+mn-cs"/>
              </a:rPr>
              <a:t>) stipulates, among other things, the right to access and reuse the information owned by the public authorities, the limitations, the procedure and way of achieving and facilitating access to and reuse of information. In order to keep the public informed, public authorities competent for drafting acts and by-laws are obliged to publish on their website their annual plan of normative activities and consultation plan for drafts of acts and other regulations related to their area of work. Public consultations with the interested public usually last around 30 days. Public authorities are obliged to inform the interested public via their website on the accepted and reject proposals and comments, after the public consultations have ended. They should also publish the report on the conducted consultations with the interested public which is submitted to the Government of the Republic of Croatia. </a:t>
            </a:r>
            <a:r>
              <a:rPr lang="en-GB" sz="1200" b="1" kern="1200" dirty="0">
                <a:solidFill>
                  <a:schemeClr val="tx1"/>
                </a:solidFill>
                <a:effectLst/>
                <a:latin typeface="+mn-lt"/>
                <a:ea typeface="+mn-ea"/>
                <a:cs typeface="+mn-cs"/>
              </a:rPr>
              <a:t>The aforementioned is also applied to the local and regional self-government units. The ultimate objective is to facilitate the interaction with citizens and representatives of the interested public in the democratic process and encourage a more active participation of citizens in the public life.</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b="1"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Evaluation of the Impact of Regulations </a:t>
            </a:r>
            <a:r>
              <a:rPr lang="en-GB" sz="1200" kern="1200" dirty="0">
                <a:solidFill>
                  <a:schemeClr val="tx1"/>
                </a:solidFill>
                <a:effectLst/>
                <a:latin typeface="+mn-lt"/>
                <a:ea typeface="+mn-ea"/>
                <a:cs typeface="+mn-cs"/>
              </a:rPr>
              <a:t>(Official Gazette no. </a:t>
            </a:r>
            <a:r>
              <a:rPr lang="en-GB" sz="1200" u="sng" kern="1200" dirty="0">
                <a:solidFill>
                  <a:schemeClr val="tx1"/>
                </a:solidFill>
                <a:effectLst/>
                <a:latin typeface="+mn-lt"/>
                <a:ea typeface="+mn-ea"/>
                <a:cs typeface="+mn-cs"/>
                <a:hlinkClick r:id="rId3"/>
              </a:rPr>
              <a:t>44/17</a:t>
            </a:r>
            <a:r>
              <a:rPr lang="en-GB" sz="1200" kern="1200" dirty="0">
                <a:solidFill>
                  <a:schemeClr val="tx1"/>
                </a:solidFill>
                <a:effectLst/>
                <a:latin typeface="+mn-lt"/>
                <a:ea typeface="+mn-ea"/>
                <a:cs typeface="+mn-cs"/>
              </a:rPr>
              <a:t>) among other things stipulates that the competent professional body shall develop a Statement on the evaluation of the impact of regulations and conduct consultations with the interested public (for the duration of at least 30 days, and in emergency cases a minimum of 15 days), pursuant to the special regulations that govern the right of access to information. For example, consultations with the interested public are conducted by the Ministry of Finance through their website (</a:t>
            </a:r>
            <a:r>
              <a:rPr lang="en-GB" sz="1200" u="sng" kern="1200" dirty="0">
                <a:solidFill>
                  <a:schemeClr val="tx1"/>
                </a:solidFill>
                <a:effectLst/>
                <a:latin typeface="+mn-lt"/>
                <a:ea typeface="+mn-ea"/>
                <a:cs typeface="+mn-cs"/>
                <a:hlinkClick r:id="rId4"/>
              </a:rPr>
              <a:t>http://www.mfin.hr/hr/savjetovanje-s-javnoscu</a:t>
            </a:r>
            <a:r>
              <a:rPr lang="en-GB" sz="1200" kern="1200" dirty="0">
                <a:solidFill>
                  <a:schemeClr val="tx1"/>
                </a:solidFill>
                <a:effectLst/>
                <a:latin typeface="+mn-lt"/>
                <a:ea typeface="+mn-ea"/>
                <a:cs typeface="+mn-cs"/>
              </a:rPr>
              <a:t>). The procedure of evaluating the impact of regulations ensures that the legislative procedure is open and transparent by including the interested public in the drafting of regulations, establishes possible barriers to the business of entrepreneurs and the status of citizens, and encourages cooperation and </a:t>
            </a:r>
            <a:r>
              <a:rPr lang="en-GB" sz="1200" kern="1200" dirty="0" err="1">
                <a:solidFill>
                  <a:schemeClr val="tx1"/>
                </a:solidFill>
                <a:effectLst/>
                <a:latin typeface="+mn-lt"/>
                <a:ea typeface="+mn-ea"/>
                <a:cs typeface="+mn-cs"/>
              </a:rPr>
              <a:t>interministerial</a:t>
            </a:r>
            <a:r>
              <a:rPr lang="en-GB" sz="1200" kern="1200" dirty="0">
                <a:solidFill>
                  <a:schemeClr val="tx1"/>
                </a:solidFill>
                <a:effectLst/>
                <a:latin typeface="+mn-lt"/>
                <a:ea typeface="+mn-ea"/>
                <a:cs typeface="+mn-cs"/>
              </a:rPr>
              <a:t> coordination of central government bodies in the procedure of drafting laws. </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US" sz="1200" kern="1200" dirty="0">
              <a:solidFill>
                <a:schemeClr val="tx1"/>
              </a:solidFill>
              <a:effectLst/>
              <a:latin typeface="+mn-lt"/>
              <a:ea typeface="+mn-ea"/>
              <a:cs typeface="+mn-cs"/>
            </a:endParaRPr>
          </a:p>
          <a:p>
            <a:pPr marL="342900" indent="-342900" algn="just" fontAlgn="auto">
              <a:spcAft>
                <a:spcPts val="0"/>
              </a:spcAft>
              <a:buFont typeface="Arial"/>
              <a:buChar char="•"/>
              <a:defRPr/>
            </a:pPr>
            <a:endParaRPr lang="en-US" sz="2200" dirty="0">
              <a:solidFill>
                <a:schemeClr val="tx1"/>
              </a:solidFill>
            </a:endParaRP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24</a:t>
            </a:fld>
            <a:endParaRPr lang="en-US"/>
          </a:p>
        </p:txBody>
      </p:sp>
    </p:spTree>
    <p:extLst>
      <p:ext uri="{BB962C8B-B14F-4D97-AF65-F5344CB8AC3E}">
        <p14:creationId xmlns:p14="http://schemas.microsoft.com/office/powerpoint/2010/main" val="27274307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711200" y="744538"/>
            <a:ext cx="5375275" cy="3722687"/>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marL="342900" indent="-342900" algn="just" fontAlgn="auto">
              <a:spcAft>
                <a:spcPts val="0"/>
              </a:spcAft>
              <a:buFont typeface="Arial"/>
              <a:buChar char="•"/>
              <a:defRPr/>
            </a:pPr>
            <a:r>
              <a:rPr lang="en-US" sz="2200" b="1" dirty="0">
                <a:solidFill>
                  <a:srgbClr val="376092"/>
                </a:solidFill>
              </a:rPr>
              <a:t>Public participation reforms will take much longer than making key budget documentation available and accessible</a:t>
            </a:r>
            <a:r>
              <a:rPr lang="en-US" sz="2200" b="1" dirty="0">
                <a:solidFill>
                  <a:schemeClr val="tx1"/>
                </a:solidFill>
              </a:rPr>
              <a:t>, </a:t>
            </a:r>
            <a:r>
              <a:rPr lang="en-US" sz="2200" dirty="0">
                <a:solidFill>
                  <a:schemeClr val="tx1"/>
                </a:solidFill>
              </a:rPr>
              <a:t>as it requires working on two levels: </a:t>
            </a:r>
            <a:r>
              <a:rPr lang="en-US" sz="2200" i="1" dirty="0">
                <a:solidFill>
                  <a:schemeClr val="tx1"/>
                </a:solidFill>
              </a:rPr>
              <a:t>government</a:t>
            </a:r>
            <a:r>
              <a:rPr lang="en-US" sz="2200" dirty="0">
                <a:solidFill>
                  <a:schemeClr val="tx1"/>
                </a:solidFill>
              </a:rPr>
              <a:t> and </a:t>
            </a:r>
            <a:r>
              <a:rPr lang="en-US" sz="2200" i="1" dirty="0">
                <a:solidFill>
                  <a:schemeClr val="tx1"/>
                </a:solidFill>
              </a:rPr>
              <a:t>public/civil society</a:t>
            </a:r>
            <a:r>
              <a:rPr lang="en-US" sz="2200" dirty="0">
                <a:solidFill>
                  <a:schemeClr val="tx1"/>
                </a:solidFill>
              </a:rPr>
              <a:t>.</a:t>
            </a:r>
            <a:endParaRPr lang="en-US" sz="2200" b="1" dirty="0">
              <a:solidFill>
                <a:schemeClr val="tx1"/>
              </a:solidFill>
            </a:endParaRPr>
          </a:p>
          <a:p>
            <a:pPr marL="800100" lvl="1" indent="-342900" algn="just" fontAlgn="auto">
              <a:spcAft>
                <a:spcPts val="0"/>
              </a:spcAft>
              <a:buFont typeface="Arial"/>
              <a:buChar char="•"/>
              <a:defRPr/>
            </a:pPr>
            <a:r>
              <a:rPr lang="en-US" sz="2200" dirty="0">
                <a:solidFill>
                  <a:schemeClr val="tx1"/>
                </a:solidFill>
              </a:rPr>
              <a:t>Establishing mechanisms for citizens to participate (supply initiatives)</a:t>
            </a:r>
          </a:p>
          <a:p>
            <a:pPr marL="800100" lvl="1" indent="-342900" algn="just" fontAlgn="auto">
              <a:spcAft>
                <a:spcPts val="0"/>
              </a:spcAft>
              <a:buFont typeface="Arial"/>
              <a:buChar char="•"/>
              <a:defRPr/>
            </a:pPr>
            <a:r>
              <a:rPr lang="en-US" sz="2200" dirty="0">
                <a:solidFill>
                  <a:schemeClr val="tx1"/>
                </a:solidFill>
              </a:rPr>
              <a:t>Implementing reforms to increase the demand for budget information (demand initiatives).</a:t>
            </a: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25</a:t>
            </a:fld>
            <a:endParaRPr lang="en-US"/>
          </a:p>
        </p:txBody>
      </p:sp>
    </p:spTree>
    <p:extLst>
      <p:ext uri="{BB962C8B-B14F-4D97-AF65-F5344CB8AC3E}">
        <p14:creationId xmlns:p14="http://schemas.microsoft.com/office/powerpoint/2010/main" val="189680586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711200" y="744538"/>
            <a:ext cx="5375275" cy="3722687"/>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marL="342900" indent="-342900" algn="just" fontAlgn="auto">
              <a:spcAft>
                <a:spcPts val="0"/>
              </a:spcAft>
              <a:buFont typeface="Arial"/>
              <a:buChar char="•"/>
              <a:defRPr/>
            </a:pPr>
            <a:r>
              <a:rPr lang="en-US" sz="2200" b="1" dirty="0">
                <a:solidFill>
                  <a:srgbClr val="376092"/>
                </a:solidFill>
              </a:rPr>
              <a:t>Public participation reforms will take much longer than making key budget documentation available and accessible</a:t>
            </a:r>
            <a:r>
              <a:rPr lang="en-US" sz="2200" b="1" dirty="0">
                <a:solidFill>
                  <a:schemeClr val="tx1"/>
                </a:solidFill>
              </a:rPr>
              <a:t>, </a:t>
            </a:r>
            <a:r>
              <a:rPr lang="en-US" sz="2200" dirty="0">
                <a:solidFill>
                  <a:schemeClr val="tx1"/>
                </a:solidFill>
              </a:rPr>
              <a:t>as it requires working on two levels: </a:t>
            </a:r>
            <a:r>
              <a:rPr lang="en-US" sz="2200" i="1" dirty="0">
                <a:solidFill>
                  <a:schemeClr val="tx1"/>
                </a:solidFill>
              </a:rPr>
              <a:t>government</a:t>
            </a:r>
            <a:r>
              <a:rPr lang="en-US" sz="2200" dirty="0">
                <a:solidFill>
                  <a:schemeClr val="tx1"/>
                </a:solidFill>
              </a:rPr>
              <a:t> and </a:t>
            </a:r>
            <a:r>
              <a:rPr lang="en-US" sz="2200" i="1" dirty="0">
                <a:solidFill>
                  <a:schemeClr val="tx1"/>
                </a:solidFill>
              </a:rPr>
              <a:t>public/civil society</a:t>
            </a:r>
            <a:r>
              <a:rPr lang="en-US" sz="2200" dirty="0">
                <a:solidFill>
                  <a:schemeClr val="tx1"/>
                </a:solidFill>
              </a:rPr>
              <a:t>.</a:t>
            </a:r>
            <a:endParaRPr lang="en-US" sz="2200" b="1" dirty="0">
              <a:solidFill>
                <a:schemeClr val="tx1"/>
              </a:solidFill>
            </a:endParaRPr>
          </a:p>
          <a:p>
            <a:pPr marL="800100" lvl="1" indent="-342900" algn="just" fontAlgn="auto">
              <a:spcAft>
                <a:spcPts val="0"/>
              </a:spcAft>
              <a:buFont typeface="Arial"/>
              <a:buChar char="•"/>
              <a:defRPr/>
            </a:pPr>
            <a:r>
              <a:rPr lang="en-US" sz="2200" dirty="0">
                <a:solidFill>
                  <a:schemeClr val="tx1"/>
                </a:solidFill>
              </a:rPr>
              <a:t>Establishing mechanisms for citizens to participate (supply initiatives)</a:t>
            </a:r>
          </a:p>
          <a:p>
            <a:pPr marL="800100" lvl="1" indent="-342900" algn="just" fontAlgn="auto">
              <a:spcAft>
                <a:spcPts val="0"/>
              </a:spcAft>
              <a:buFont typeface="Arial"/>
              <a:buChar char="•"/>
              <a:defRPr/>
            </a:pPr>
            <a:r>
              <a:rPr lang="en-US" sz="2200" dirty="0">
                <a:solidFill>
                  <a:schemeClr val="tx1"/>
                </a:solidFill>
              </a:rPr>
              <a:t>Implementing reforms to increase the demand for budget information (demand initiatives).</a:t>
            </a: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26</a:t>
            </a:fld>
            <a:endParaRPr lang="en-US"/>
          </a:p>
        </p:txBody>
      </p:sp>
    </p:spTree>
    <p:extLst>
      <p:ext uri="{BB962C8B-B14F-4D97-AF65-F5344CB8AC3E}">
        <p14:creationId xmlns:p14="http://schemas.microsoft.com/office/powerpoint/2010/main" val="309894451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711200" y="744538"/>
            <a:ext cx="5375275" cy="3722687"/>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normAutofit fontScale="85000" lnSpcReduction="10000"/>
          </a:bodyPr>
          <a:lstStyle/>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Right of Access to Information</a:t>
            </a:r>
            <a:r>
              <a:rPr lang="en-GB" sz="1200" kern="1200" dirty="0">
                <a:solidFill>
                  <a:schemeClr val="tx1"/>
                </a:solidFill>
                <a:effectLst/>
                <a:latin typeface="+mn-lt"/>
                <a:ea typeface="+mn-ea"/>
                <a:cs typeface="+mn-cs"/>
              </a:rPr>
              <a:t> (Official Gazette no. </a:t>
            </a:r>
            <a:r>
              <a:rPr lang="en-GB" sz="1200" u="sng" kern="1200" dirty="0">
                <a:solidFill>
                  <a:schemeClr val="tx1"/>
                </a:solidFill>
                <a:effectLst/>
                <a:latin typeface="+mn-lt"/>
                <a:ea typeface="+mn-ea"/>
                <a:cs typeface="+mn-cs"/>
              </a:rPr>
              <a:t>25/13 and 85/15</a:t>
            </a:r>
            <a:r>
              <a:rPr lang="en-GB" sz="1200" kern="1200" dirty="0">
                <a:solidFill>
                  <a:schemeClr val="tx1"/>
                </a:solidFill>
                <a:effectLst/>
                <a:latin typeface="+mn-lt"/>
                <a:ea typeface="+mn-ea"/>
                <a:cs typeface="+mn-cs"/>
              </a:rPr>
              <a:t>) stipulates, among other things, the right to access and reuse the information owned by the public authorities, the limitations, the procedure and way of achieving and facilitating access to and reuse of information. In order to keep the public informed, public authorities competent for drafting acts and by-laws are obliged to publish on their website their annual plan of normative activities and consultation plan for drafts of acts and other regulations related to their area of work. Public consultations with the interested public usually last around 30 days. Public authorities are obliged to inform the interested public via their website on the accepted and reject proposals and comments, after the public consultations have ended. They should also publish the report on the conducted consultations with the interested public which is submitted to the Government of the Republic of Croatia. </a:t>
            </a:r>
            <a:r>
              <a:rPr lang="en-GB" sz="1200" b="1" kern="1200" dirty="0">
                <a:solidFill>
                  <a:schemeClr val="tx1"/>
                </a:solidFill>
                <a:effectLst/>
                <a:latin typeface="+mn-lt"/>
                <a:ea typeface="+mn-ea"/>
                <a:cs typeface="+mn-cs"/>
              </a:rPr>
              <a:t>The aforementioned is also applied to the local and regional self-government units. The ultimate objective is to facilitate the interaction with citizens and representatives of the interested public in the democratic process and encourage a more active participation of citizens in the public life.</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b="1"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Evaluation of the Impact of Regulations </a:t>
            </a:r>
            <a:r>
              <a:rPr lang="en-GB" sz="1200" kern="1200" dirty="0">
                <a:solidFill>
                  <a:schemeClr val="tx1"/>
                </a:solidFill>
                <a:effectLst/>
                <a:latin typeface="+mn-lt"/>
                <a:ea typeface="+mn-ea"/>
                <a:cs typeface="+mn-cs"/>
              </a:rPr>
              <a:t>(Official Gazette no. </a:t>
            </a:r>
            <a:r>
              <a:rPr lang="en-GB" sz="1200" u="sng" kern="1200" dirty="0">
                <a:solidFill>
                  <a:schemeClr val="tx1"/>
                </a:solidFill>
                <a:effectLst/>
                <a:latin typeface="+mn-lt"/>
                <a:ea typeface="+mn-ea"/>
                <a:cs typeface="+mn-cs"/>
                <a:hlinkClick r:id="rId3"/>
              </a:rPr>
              <a:t>44/17</a:t>
            </a:r>
            <a:r>
              <a:rPr lang="en-GB" sz="1200" kern="1200" dirty="0">
                <a:solidFill>
                  <a:schemeClr val="tx1"/>
                </a:solidFill>
                <a:effectLst/>
                <a:latin typeface="+mn-lt"/>
                <a:ea typeface="+mn-ea"/>
                <a:cs typeface="+mn-cs"/>
              </a:rPr>
              <a:t>) among other things stipulates that the competent professional body shall develop a Statement on the evaluation of the impact of regulations and conduct consultations with the interested public (for the duration of at least 30 days, and in emergency cases a minimum of 15 days), pursuant to the special regulations that govern the right of access to information. For example, consultations with the interested public are conducted by the Ministry of Finance through their website (</a:t>
            </a:r>
            <a:r>
              <a:rPr lang="en-GB" sz="1200" u="sng" kern="1200" dirty="0">
                <a:solidFill>
                  <a:schemeClr val="tx1"/>
                </a:solidFill>
                <a:effectLst/>
                <a:latin typeface="+mn-lt"/>
                <a:ea typeface="+mn-ea"/>
                <a:cs typeface="+mn-cs"/>
                <a:hlinkClick r:id="rId4"/>
              </a:rPr>
              <a:t>http://www.mfin.hr/hr/savjetovanje-s-javnoscu</a:t>
            </a:r>
            <a:r>
              <a:rPr lang="en-GB" sz="1200" kern="1200" dirty="0">
                <a:solidFill>
                  <a:schemeClr val="tx1"/>
                </a:solidFill>
                <a:effectLst/>
                <a:latin typeface="+mn-lt"/>
                <a:ea typeface="+mn-ea"/>
                <a:cs typeface="+mn-cs"/>
              </a:rPr>
              <a:t>). The procedure of evaluating the impact of regulations ensures that the legislative procedure is open and transparent by including the interested public in the drafting of regulations, establishes possible barriers to the business of entrepreneurs and the status of citizens, and encourages cooperation and </a:t>
            </a:r>
            <a:r>
              <a:rPr lang="en-GB" sz="1200" kern="1200" dirty="0" err="1">
                <a:solidFill>
                  <a:schemeClr val="tx1"/>
                </a:solidFill>
                <a:effectLst/>
                <a:latin typeface="+mn-lt"/>
                <a:ea typeface="+mn-ea"/>
                <a:cs typeface="+mn-cs"/>
              </a:rPr>
              <a:t>interministerial</a:t>
            </a:r>
            <a:r>
              <a:rPr lang="en-GB" sz="1200" kern="1200" dirty="0">
                <a:solidFill>
                  <a:schemeClr val="tx1"/>
                </a:solidFill>
                <a:effectLst/>
                <a:latin typeface="+mn-lt"/>
                <a:ea typeface="+mn-ea"/>
                <a:cs typeface="+mn-cs"/>
              </a:rPr>
              <a:t> coordination of central government bodies in the procedure of drafting laws. </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US" sz="1200" kern="1200" dirty="0">
              <a:solidFill>
                <a:schemeClr val="tx1"/>
              </a:solidFill>
              <a:effectLst/>
              <a:latin typeface="+mn-lt"/>
              <a:ea typeface="+mn-ea"/>
              <a:cs typeface="+mn-cs"/>
            </a:endParaRPr>
          </a:p>
          <a:p>
            <a:pPr marL="342900" indent="-342900" algn="just" fontAlgn="auto">
              <a:spcAft>
                <a:spcPts val="0"/>
              </a:spcAft>
              <a:buFont typeface="Arial"/>
              <a:buChar char="•"/>
              <a:defRPr/>
            </a:pPr>
            <a:endParaRPr lang="en-US" sz="2200" dirty="0">
              <a:solidFill>
                <a:schemeClr val="tx1"/>
              </a:solidFill>
            </a:endParaRP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27</a:t>
            </a:fld>
            <a:endParaRPr lang="en-US"/>
          </a:p>
        </p:txBody>
      </p:sp>
    </p:spTree>
    <p:extLst>
      <p:ext uri="{BB962C8B-B14F-4D97-AF65-F5344CB8AC3E}">
        <p14:creationId xmlns:p14="http://schemas.microsoft.com/office/powerpoint/2010/main" val="45585390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711200" y="744538"/>
            <a:ext cx="5375275" cy="3722687"/>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normAutofit fontScale="85000" lnSpcReduction="10000"/>
          </a:bodyPr>
          <a:lstStyle/>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Right of Access to Information</a:t>
            </a:r>
            <a:r>
              <a:rPr lang="en-GB" sz="1200" kern="1200" dirty="0">
                <a:solidFill>
                  <a:schemeClr val="tx1"/>
                </a:solidFill>
                <a:effectLst/>
                <a:latin typeface="+mn-lt"/>
                <a:ea typeface="+mn-ea"/>
                <a:cs typeface="+mn-cs"/>
              </a:rPr>
              <a:t> (Official Gazette no. </a:t>
            </a:r>
            <a:r>
              <a:rPr lang="en-GB" sz="1200" u="sng" kern="1200" dirty="0">
                <a:solidFill>
                  <a:schemeClr val="tx1"/>
                </a:solidFill>
                <a:effectLst/>
                <a:latin typeface="+mn-lt"/>
                <a:ea typeface="+mn-ea"/>
                <a:cs typeface="+mn-cs"/>
              </a:rPr>
              <a:t>25/13 and 85/15</a:t>
            </a:r>
            <a:r>
              <a:rPr lang="en-GB" sz="1200" kern="1200" dirty="0">
                <a:solidFill>
                  <a:schemeClr val="tx1"/>
                </a:solidFill>
                <a:effectLst/>
                <a:latin typeface="+mn-lt"/>
                <a:ea typeface="+mn-ea"/>
                <a:cs typeface="+mn-cs"/>
              </a:rPr>
              <a:t>) stipulates, among other things, the right to access and reuse the information owned by the public authorities, the limitations, the procedure and way of achieving and facilitating access to and reuse of information. In order to keep the public informed, public authorities competent for drafting acts and by-laws are obliged to publish on their website their annual plan of normative activities and consultation plan for drafts of acts and other regulations related to their area of work. Public consultations with the interested public usually last around 30 days. Public authorities are obliged to inform the interested public via their website on the accepted and reject proposals and comments, after the public consultations have ended. They should also publish the report on the conducted consultations with the interested public which is submitted to the Government of the Republic of Croatia. </a:t>
            </a:r>
            <a:r>
              <a:rPr lang="en-GB" sz="1200" b="1" kern="1200" dirty="0">
                <a:solidFill>
                  <a:schemeClr val="tx1"/>
                </a:solidFill>
                <a:effectLst/>
                <a:latin typeface="+mn-lt"/>
                <a:ea typeface="+mn-ea"/>
                <a:cs typeface="+mn-cs"/>
              </a:rPr>
              <a:t>The aforementioned is also applied to the local and regional self-government units. The ultimate objective is to facilitate the interaction with citizens and representatives of the interested public in the democratic process and encourage a more active participation of citizens in the public life.</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b="1"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Evaluation of the Impact of Regulations </a:t>
            </a:r>
            <a:r>
              <a:rPr lang="en-GB" sz="1200" kern="1200" dirty="0">
                <a:solidFill>
                  <a:schemeClr val="tx1"/>
                </a:solidFill>
                <a:effectLst/>
                <a:latin typeface="+mn-lt"/>
                <a:ea typeface="+mn-ea"/>
                <a:cs typeface="+mn-cs"/>
              </a:rPr>
              <a:t>(Official Gazette no. </a:t>
            </a:r>
            <a:r>
              <a:rPr lang="en-GB" sz="1200" u="sng" kern="1200" dirty="0">
                <a:solidFill>
                  <a:schemeClr val="tx1"/>
                </a:solidFill>
                <a:effectLst/>
                <a:latin typeface="+mn-lt"/>
                <a:ea typeface="+mn-ea"/>
                <a:cs typeface="+mn-cs"/>
                <a:hlinkClick r:id="rId3"/>
              </a:rPr>
              <a:t>44/17</a:t>
            </a:r>
            <a:r>
              <a:rPr lang="en-GB" sz="1200" kern="1200" dirty="0">
                <a:solidFill>
                  <a:schemeClr val="tx1"/>
                </a:solidFill>
                <a:effectLst/>
                <a:latin typeface="+mn-lt"/>
                <a:ea typeface="+mn-ea"/>
                <a:cs typeface="+mn-cs"/>
              </a:rPr>
              <a:t>) among other things stipulates that the competent professional body shall develop a Statement on the evaluation of the impact of regulations and conduct consultations with the interested public (for the duration of at least 30 days, and in emergency cases a minimum of 15 days), pursuant to the special regulations that govern the right of access to information. For example, consultations with the interested public are conducted by the Ministry of Finance through their website (</a:t>
            </a:r>
            <a:r>
              <a:rPr lang="en-GB" sz="1200" u="sng" kern="1200" dirty="0">
                <a:solidFill>
                  <a:schemeClr val="tx1"/>
                </a:solidFill>
                <a:effectLst/>
                <a:latin typeface="+mn-lt"/>
                <a:ea typeface="+mn-ea"/>
                <a:cs typeface="+mn-cs"/>
                <a:hlinkClick r:id="rId4"/>
              </a:rPr>
              <a:t>http://www.mfin.hr/hr/savjetovanje-s-javnoscu</a:t>
            </a:r>
            <a:r>
              <a:rPr lang="en-GB" sz="1200" kern="1200" dirty="0">
                <a:solidFill>
                  <a:schemeClr val="tx1"/>
                </a:solidFill>
                <a:effectLst/>
                <a:latin typeface="+mn-lt"/>
                <a:ea typeface="+mn-ea"/>
                <a:cs typeface="+mn-cs"/>
              </a:rPr>
              <a:t>). The procedure of evaluating the impact of regulations ensures that the legislative procedure is open and transparent by including the interested public in the drafting of regulations, establishes possible barriers to the business of entrepreneurs and the status of citizens, and encourages cooperation and </a:t>
            </a:r>
            <a:r>
              <a:rPr lang="en-GB" sz="1200" kern="1200" dirty="0" err="1">
                <a:solidFill>
                  <a:schemeClr val="tx1"/>
                </a:solidFill>
                <a:effectLst/>
                <a:latin typeface="+mn-lt"/>
                <a:ea typeface="+mn-ea"/>
                <a:cs typeface="+mn-cs"/>
              </a:rPr>
              <a:t>interministerial</a:t>
            </a:r>
            <a:r>
              <a:rPr lang="en-GB" sz="1200" kern="1200" dirty="0">
                <a:solidFill>
                  <a:schemeClr val="tx1"/>
                </a:solidFill>
                <a:effectLst/>
                <a:latin typeface="+mn-lt"/>
                <a:ea typeface="+mn-ea"/>
                <a:cs typeface="+mn-cs"/>
              </a:rPr>
              <a:t> coordination of central government bodies in the procedure of drafting laws. </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US" sz="1200" kern="1200" dirty="0">
              <a:solidFill>
                <a:schemeClr val="tx1"/>
              </a:solidFill>
              <a:effectLst/>
              <a:latin typeface="+mn-lt"/>
              <a:ea typeface="+mn-ea"/>
              <a:cs typeface="+mn-cs"/>
            </a:endParaRPr>
          </a:p>
          <a:p>
            <a:pPr marL="342900" indent="-342900" algn="just" fontAlgn="auto">
              <a:spcAft>
                <a:spcPts val="0"/>
              </a:spcAft>
              <a:buFont typeface="Arial"/>
              <a:buChar char="•"/>
              <a:defRPr/>
            </a:pPr>
            <a:endParaRPr lang="en-US" sz="2200" dirty="0">
              <a:solidFill>
                <a:schemeClr val="tx1"/>
              </a:solidFill>
            </a:endParaRP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28</a:t>
            </a:fld>
            <a:endParaRPr lang="en-US"/>
          </a:p>
        </p:txBody>
      </p:sp>
    </p:spTree>
    <p:extLst>
      <p:ext uri="{BB962C8B-B14F-4D97-AF65-F5344CB8AC3E}">
        <p14:creationId xmlns:p14="http://schemas.microsoft.com/office/powerpoint/2010/main" val="190204544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711200" y="744538"/>
            <a:ext cx="5375275" cy="3722687"/>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normAutofit fontScale="85000" lnSpcReduction="10000"/>
          </a:bodyPr>
          <a:lstStyle/>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Right of Access to Information</a:t>
            </a:r>
            <a:r>
              <a:rPr lang="en-GB" sz="1200" kern="1200" dirty="0">
                <a:solidFill>
                  <a:schemeClr val="tx1"/>
                </a:solidFill>
                <a:effectLst/>
                <a:latin typeface="+mn-lt"/>
                <a:ea typeface="+mn-ea"/>
                <a:cs typeface="+mn-cs"/>
              </a:rPr>
              <a:t> (Official Gazette no. </a:t>
            </a:r>
            <a:r>
              <a:rPr lang="en-GB" sz="1200" u="sng" kern="1200" dirty="0">
                <a:solidFill>
                  <a:schemeClr val="tx1"/>
                </a:solidFill>
                <a:effectLst/>
                <a:latin typeface="+mn-lt"/>
                <a:ea typeface="+mn-ea"/>
                <a:cs typeface="+mn-cs"/>
              </a:rPr>
              <a:t>25/13 and 85/15</a:t>
            </a:r>
            <a:r>
              <a:rPr lang="en-GB" sz="1200" kern="1200" dirty="0">
                <a:solidFill>
                  <a:schemeClr val="tx1"/>
                </a:solidFill>
                <a:effectLst/>
                <a:latin typeface="+mn-lt"/>
                <a:ea typeface="+mn-ea"/>
                <a:cs typeface="+mn-cs"/>
              </a:rPr>
              <a:t>) stipulates, among other things, the right to access and reuse the information owned by the public authorities, the limitations, the procedure and way of achieving and facilitating access to and reuse of information. In order to keep the public informed, public authorities competent for drafting acts and by-laws are obliged to publish on their website their annual plan of normative activities and consultation plan for drafts of acts and other regulations related to their area of work. Public consultations with the interested public usually last around 30 days. Public authorities are obliged to inform the interested public via their website on the accepted and reject proposals and comments, after the public consultations have ended. They should also publish the report on the conducted consultations with the interested public which is submitted to the Government of the Republic of Croatia. </a:t>
            </a:r>
            <a:r>
              <a:rPr lang="en-GB" sz="1200" b="1" kern="1200" dirty="0">
                <a:solidFill>
                  <a:schemeClr val="tx1"/>
                </a:solidFill>
                <a:effectLst/>
                <a:latin typeface="+mn-lt"/>
                <a:ea typeface="+mn-ea"/>
                <a:cs typeface="+mn-cs"/>
              </a:rPr>
              <a:t>The aforementioned is also applied to the local and regional self-government units. The ultimate objective is to facilitate the interaction with citizens and representatives of the interested public in the democratic process and encourage a more active participation of citizens in the public life.</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b="1"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Evaluation of the Impact of Regulations </a:t>
            </a:r>
            <a:r>
              <a:rPr lang="en-GB" sz="1200" kern="1200" dirty="0">
                <a:solidFill>
                  <a:schemeClr val="tx1"/>
                </a:solidFill>
                <a:effectLst/>
                <a:latin typeface="+mn-lt"/>
                <a:ea typeface="+mn-ea"/>
                <a:cs typeface="+mn-cs"/>
              </a:rPr>
              <a:t>(Official Gazette no. </a:t>
            </a:r>
            <a:r>
              <a:rPr lang="en-GB" sz="1200" u="sng" kern="1200" dirty="0">
                <a:solidFill>
                  <a:schemeClr val="tx1"/>
                </a:solidFill>
                <a:effectLst/>
                <a:latin typeface="+mn-lt"/>
                <a:ea typeface="+mn-ea"/>
                <a:cs typeface="+mn-cs"/>
                <a:hlinkClick r:id="rId3"/>
              </a:rPr>
              <a:t>44/17</a:t>
            </a:r>
            <a:r>
              <a:rPr lang="en-GB" sz="1200" kern="1200" dirty="0">
                <a:solidFill>
                  <a:schemeClr val="tx1"/>
                </a:solidFill>
                <a:effectLst/>
                <a:latin typeface="+mn-lt"/>
                <a:ea typeface="+mn-ea"/>
                <a:cs typeface="+mn-cs"/>
              </a:rPr>
              <a:t>) among other things stipulates that the competent professional body shall develop a Statement on the evaluation of the impact of regulations and conduct consultations with the interested public (for the duration of at least 30 days, and in emergency cases a minimum of 15 days), pursuant to the special regulations that govern the right of access to information. For example, consultations with the interested public are conducted by the Ministry of Finance through their website (</a:t>
            </a:r>
            <a:r>
              <a:rPr lang="en-GB" sz="1200" u="sng" kern="1200" dirty="0">
                <a:solidFill>
                  <a:schemeClr val="tx1"/>
                </a:solidFill>
                <a:effectLst/>
                <a:latin typeface="+mn-lt"/>
                <a:ea typeface="+mn-ea"/>
                <a:cs typeface="+mn-cs"/>
                <a:hlinkClick r:id="rId4"/>
              </a:rPr>
              <a:t>http://www.mfin.hr/hr/savjetovanje-s-javnoscu</a:t>
            </a:r>
            <a:r>
              <a:rPr lang="en-GB" sz="1200" kern="1200" dirty="0">
                <a:solidFill>
                  <a:schemeClr val="tx1"/>
                </a:solidFill>
                <a:effectLst/>
                <a:latin typeface="+mn-lt"/>
                <a:ea typeface="+mn-ea"/>
                <a:cs typeface="+mn-cs"/>
              </a:rPr>
              <a:t>). The procedure of evaluating the impact of regulations ensures that the legislative procedure is open and transparent by including the interested public in the drafting of regulations, establishes possible barriers to the business of entrepreneurs and the status of citizens, and encourages cooperation and </a:t>
            </a:r>
            <a:r>
              <a:rPr lang="en-GB" sz="1200" kern="1200" dirty="0" err="1">
                <a:solidFill>
                  <a:schemeClr val="tx1"/>
                </a:solidFill>
                <a:effectLst/>
                <a:latin typeface="+mn-lt"/>
                <a:ea typeface="+mn-ea"/>
                <a:cs typeface="+mn-cs"/>
              </a:rPr>
              <a:t>interministerial</a:t>
            </a:r>
            <a:r>
              <a:rPr lang="en-GB" sz="1200" kern="1200" dirty="0">
                <a:solidFill>
                  <a:schemeClr val="tx1"/>
                </a:solidFill>
                <a:effectLst/>
                <a:latin typeface="+mn-lt"/>
                <a:ea typeface="+mn-ea"/>
                <a:cs typeface="+mn-cs"/>
              </a:rPr>
              <a:t> coordination of central government bodies in the procedure of drafting laws. </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US" sz="1200" kern="1200" dirty="0">
              <a:solidFill>
                <a:schemeClr val="tx1"/>
              </a:solidFill>
              <a:effectLst/>
              <a:latin typeface="+mn-lt"/>
              <a:ea typeface="+mn-ea"/>
              <a:cs typeface="+mn-cs"/>
            </a:endParaRPr>
          </a:p>
          <a:p>
            <a:pPr marL="342900" indent="-342900" algn="just" fontAlgn="auto">
              <a:spcAft>
                <a:spcPts val="0"/>
              </a:spcAft>
              <a:buFont typeface="Arial"/>
              <a:buChar char="•"/>
              <a:defRPr/>
            </a:pPr>
            <a:endParaRPr lang="en-US" sz="2200" dirty="0">
              <a:solidFill>
                <a:schemeClr val="tx1"/>
              </a:solidFill>
            </a:endParaRP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29</a:t>
            </a:fld>
            <a:endParaRPr lang="en-US"/>
          </a:p>
        </p:txBody>
      </p:sp>
    </p:spTree>
    <p:extLst>
      <p:ext uri="{BB962C8B-B14F-4D97-AF65-F5344CB8AC3E}">
        <p14:creationId xmlns:p14="http://schemas.microsoft.com/office/powerpoint/2010/main" val="1934234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711200" y="744538"/>
            <a:ext cx="5375275" cy="3722687"/>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3</a:t>
            </a:fld>
            <a:endParaRPr lang="en-US"/>
          </a:p>
        </p:txBody>
      </p:sp>
    </p:spTree>
    <p:extLst>
      <p:ext uri="{BB962C8B-B14F-4D97-AF65-F5344CB8AC3E}">
        <p14:creationId xmlns:p14="http://schemas.microsoft.com/office/powerpoint/2010/main" val="30536294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711200" y="744538"/>
            <a:ext cx="5375275" cy="3722687"/>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normAutofit fontScale="85000" lnSpcReduction="10000"/>
          </a:bodyPr>
          <a:lstStyle/>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Right of Access to Information</a:t>
            </a:r>
            <a:r>
              <a:rPr lang="en-GB" sz="1200" kern="1200" dirty="0">
                <a:solidFill>
                  <a:schemeClr val="tx1"/>
                </a:solidFill>
                <a:effectLst/>
                <a:latin typeface="+mn-lt"/>
                <a:ea typeface="+mn-ea"/>
                <a:cs typeface="+mn-cs"/>
              </a:rPr>
              <a:t> (Official Gazette no. </a:t>
            </a:r>
            <a:r>
              <a:rPr lang="en-GB" sz="1200" u="sng" kern="1200" dirty="0">
                <a:solidFill>
                  <a:schemeClr val="tx1"/>
                </a:solidFill>
                <a:effectLst/>
                <a:latin typeface="+mn-lt"/>
                <a:ea typeface="+mn-ea"/>
                <a:cs typeface="+mn-cs"/>
              </a:rPr>
              <a:t>25/13 and 85/15</a:t>
            </a:r>
            <a:r>
              <a:rPr lang="en-GB" sz="1200" kern="1200" dirty="0">
                <a:solidFill>
                  <a:schemeClr val="tx1"/>
                </a:solidFill>
                <a:effectLst/>
                <a:latin typeface="+mn-lt"/>
                <a:ea typeface="+mn-ea"/>
                <a:cs typeface="+mn-cs"/>
              </a:rPr>
              <a:t>) stipulates, among other things, the right to access and reuse the information owned by the public authorities, the limitations, the procedure and way of achieving and facilitating access to and reuse of information. In order to keep the public informed, public authorities competent for drafting acts and by-laws are obliged to publish on their website their annual plan of normative activities and consultation plan for drafts of acts and other regulations related to their area of work. Public consultations with the interested public usually last around 30 days. Public authorities are obliged to inform the interested public via their website on the accepted and reject proposals and comments, after the public consultations have ended. They should also publish the report on the conducted consultations with the interested public which is submitted to the Government of the Republic of Croatia. </a:t>
            </a:r>
            <a:r>
              <a:rPr lang="en-GB" sz="1200" b="1" kern="1200" dirty="0">
                <a:solidFill>
                  <a:schemeClr val="tx1"/>
                </a:solidFill>
                <a:effectLst/>
                <a:latin typeface="+mn-lt"/>
                <a:ea typeface="+mn-ea"/>
                <a:cs typeface="+mn-cs"/>
              </a:rPr>
              <a:t>The aforementioned is also applied to the local and regional self-government units. The ultimate objective is to facilitate the interaction with citizens and representatives of the interested public in the democratic process and encourage a more active participation of citizens in the public life.</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b="1"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Evaluation of the Impact of Regulations </a:t>
            </a:r>
            <a:r>
              <a:rPr lang="en-GB" sz="1200" kern="1200" dirty="0">
                <a:solidFill>
                  <a:schemeClr val="tx1"/>
                </a:solidFill>
                <a:effectLst/>
                <a:latin typeface="+mn-lt"/>
                <a:ea typeface="+mn-ea"/>
                <a:cs typeface="+mn-cs"/>
              </a:rPr>
              <a:t>(Official Gazette no. </a:t>
            </a:r>
            <a:r>
              <a:rPr lang="en-GB" sz="1200" u="sng" kern="1200" dirty="0">
                <a:solidFill>
                  <a:schemeClr val="tx1"/>
                </a:solidFill>
                <a:effectLst/>
                <a:latin typeface="+mn-lt"/>
                <a:ea typeface="+mn-ea"/>
                <a:cs typeface="+mn-cs"/>
                <a:hlinkClick r:id="rId3"/>
              </a:rPr>
              <a:t>44/17</a:t>
            </a:r>
            <a:r>
              <a:rPr lang="en-GB" sz="1200" kern="1200" dirty="0">
                <a:solidFill>
                  <a:schemeClr val="tx1"/>
                </a:solidFill>
                <a:effectLst/>
                <a:latin typeface="+mn-lt"/>
                <a:ea typeface="+mn-ea"/>
                <a:cs typeface="+mn-cs"/>
              </a:rPr>
              <a:t>) among other things stipulates that the competent professional body shall develop a Statement on the evaluation of the impact of regulations and conduct consultations with the interested public (for the duration of at least 30 days, and in emergency cases a minimum of 15 days), pursuant to the special regulations that govern the right of access to information. For example, consultations with the interested public are conducted by the Ministry of Finance through their website (</a:t>
            </a:r>
            <a:r>
              <a:rPr lang="en-GB" sz="1200" u="sng" kern="1200" dirty="0">
                <a:solidFill>
                  <a:schemeClr val="tx1"/>
                </a:solidFill>
                <a:effectLst/>
                <a:latin typeface="+mn-lt"/>
                <a:ea typeface="+mn-ea"/>
                <a:cs typeface="+mn-cs"/>
                <a:hlinkClick r:id="rId4"/>
              </a:rPr>
              <a:t>http://www.mfin.hr/hr/savjetovanje-s-javnoscu</a:t>
            </a:r>
            <a:r>
              <a:rPr lang="en-GB" sz="1200" kern="1200" dirty="0">
                <a:solidFill>
                  <a:schemeClr val="tx1"/>
                </a:solidFill>
                <a:effectLst/>
                <a:latin typeface="+mn-lt"/>
                <a:ea typeface="+mn-ea"/>
                <a:cs typeface="+mn-cs"/>
              </a:rPr>
              <a:t>). The procedure of evaluating the impact of regulations ensures that the legislative procedure is open and transparent by including the interested public in the drafting of regulations, establishes possible barriers to the business of entrepreneurs and the status of citizens, and encourages cooperation and </a:t>
            </a:r>
            <a:r>
              <a:rPr lang="en-GB" sz="1200" kern="1200" dirty="0" err="1">
                <a:solidFill>
                  <a:schemeClr val="tx1"/>
                </a:solidFill>
                <a:effectLst/>
                <a:latin typeface="+mn-lt"/>
                <a:ea typeface="+mn-ea"/>
                <a:cs typeface="+mn-cs"/>
              </a:rPr>
              <a:t>interministerial</a:t>
            </a:r>
            <a:r>
              <a:rPr lang="en-GB" sz="1200" kern="1200" dirty="0">
                <a:solidFill>
                  <a:schemeClr val="tx1"/>
                </a:solidFill>
                <a:effectLst/>
                <a:latin typeface="+mn-lt"/>
                <a:ea typeface="+mn-ea"/>
                <a:cs typeface="+mn-cs"/>
              </a:rPr>
              <a:t> coordination of central government bodies in the procedure of drafting laws. </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US" sz="1200" kern="1200" dirty="0">
              <a:solidFill>
                <a:schemeClr val="tx1"/>
              </a:solidFill>
              <a:effectLst/>
              <a:latin typeface="+mn-lt"/>
              <a:ea typeface="+mn-ea"/>
              <a:cs typeface="+mn-cs"/>
            </a:endParaRPr>
          </a:p>
          <a:p>
            <a:pPr marL="342900" indent="-342900" algn="just" fontAlgn="auto">
              <a:spcAft>
                <a:spcPts val="0"/>
              </a:spcAft>
              <a:buFont typeface="Arial"/>
              <a:buChar char="•"/>
              <a:defRPr/>
            </a:pPr>
            <a:endParaRPr lang="en-US" sz="2200" dirty="0">
              <a:solidFill>
                <a:schemeClr val="tx1"/>
              </a:solidFill>
            </a:endParaRP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30</a:t>
            </a:fld>
            <a:endParaRPr lang="en-US"/>
          </a:p>
        </p:txBody>
      </p:sp>
    </p:spTree>
    <p:extLst>
      <p:ext uri="{BB962C8B-B14F-4D97-AF65-F5344CB8AC3E}">
        <p14:creationId xmlns:p14="http://schemas.microsoft.com/office/powerpoint/2010/main" val="299796211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711200" y="744538"/>
            <a:ext cx="5375275" cy="3722687"/>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normAutofit fontScale="85000" lnSpcReduction="10000"/>
          </a:bodyPr>
          <a:lstStyle/>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Right of Access to Information</a:t>
            </a:r>
            <a:r>
              <a:rPr lang="en-GB" sz="1200" kern="1200" dirty="0">
                <a:solidFill>
                  <a:schemeClr val="tx1"/>
                </a:solidFill>
                <a:effectLst/>
                <a:latin typeface="+mn-lt"/>
                <a:ea typeface="+mn-ea"/>
                <a:cs typeface="+mn-cs"/>
              </a:rPr>
              <a:t> (Official Gazette no. </a:t>
            </a:r>
            <a:r>
              <a:rPr lang="en-GB" sz="1200" u="sng" kern="1200" dirty="0">
                <a:solidFill>
                  <a:schemeClr val="tx1"/>
                </a:solidFill>
                <a:effectLst/>
                <a:latin typeface="+mn-lt"/>
                <a:ea typeface="+mn-ea"/>
                <a:cs typeface="+mn-cs"/>
              </a:rPr>
              <a:t>25/13 and 85/15</a:t>
            </a:r>
            <a:r>
              <a:rPr lang="en-GB" sz="1200" kern="1200" dirty="0">
                <a:solidFill>
                  <a:schemeClr val="tx1"/>
                </a:solidFill>
                <a:effectLst/>
                <a:latin typeface="+mn-lt"/>
                <a:ea typeface="+mn-ea"/>
                <a:cs typeface="+mn-cs"/>
              </a:rPr>
              <a:t>) stipulates, among other things, the right to access and reuse the information owned by the public authorities, the limitations, the procedure and way of achieving and facilitating access to and reuse of information. In order to keep the public informed, public authorities competent for drafting acts and by-laws are obliged to publish on their website their annual plan of normative activities and consultation plan for drafts of acts and other regulations related to their area of work. Public consultations with the interested public usually last around 30 days. Public authorities are obliged to inform the interested public via their website on the accepted and reject proposals and comments, after the public consultations have ended. They should also publish the report on the conducted consultations with the interested public which is submitted to the Government of the Republic of Croatia. </a:t>
            </a:r>
            <a:r>
              <a:rPr lang="en-GB" sz="1200" b="1" kern="1200" dirty="0">
                <a:solidFill>
                  <a:schemeClr val="tx1"/>
                </a:solidFill>
                <a:effectLst/>
                <a:latin typeface="+mn-lt"/>
                <a:ea typeface="+mn-ea"/>
                <a:cs typeface="+mn-cs"/>
              </a:rPr>
              <a:t>The aforementioned is also applied to the local and regional self-government units. The ultimate objective is to facilitate the interaction with citizens and representatives of the interested public in the democratic process and encourage a more active participation of citizens in the public life.</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b="1"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Evaluation of the Impact of Regulations </a:t>
            </a:r>
            <a:r>
              <a:rPr lang="en-GB" sz="1200" kern="1200" dirty="0">
                <a:solidFill>
                  <a:schemeClr val="tx1"/>
                </a:solidFill>
                <a:effectLst/>
                <a:latin typeface="+mn-lt"/>
                <a:ea typeface="+mn-ea"/>
                <a:cs typeface="+mn-cs"/>
              </a:rPr>
              <a:t>(Official Gazette no. </a:t>
            </a:r>
            <a:r>
              <a:rPr lang="en-GB" sz="1200" u="sng" kern="1200" dirty="0">
                <a:solidFill>
                  <a:schemeClr val="tx1"/>
                </a:solidFill>
                <a:effectLst/>
                <a:latin typeface="+mn-lt"/>
                <a:ea typeface="+mn-ea"/>
                <a:cs typeface="+mn-cs"/>
                <a:hlinkClick r:id="rId3"/>
              </a:rPr>
              <a:t>44/17</a:t>
            </a:r>
            <a:r>
              <a:rPr lang="en-GB" sz="1200" kern="1200" dirty="0">
                <a:solidFill>
                  <a:schemeClr val="tx1"/>
                </a:solidFill>
                <a:effectLst/>
                <a:latin typeface="+mn-lt"/>
                <a:ea typeface="+mn-ea"/>
                <a:cs typeface="+mn-cs"/>
              </a:rPr>
              <a:t>) among other things stipulates that the competent professional body shall develop a Statement on the evaluation of the impact of regulations and conduct consultations with the interested public (for the duration of at least 30 days, and in emergency cases a minimum of 15 days), pursuant to the special regulations that govern the right of access to information. For example, consultations with the interested public are conducted by the Ministry of Finance through their website (</a:t>
            </a:r>
            <a:r>
              <a:rPr lang="en-GB" sz="1200" u="sng" kern="1200" dirty="0">
                <a:solidFill>
                  <a:schemeClr val="tx1"/>
                </a:solidFill>
                <a:effectLst/>
                <a:latin typeface="+mn-lt"/>
                <a:ea typeface="+mn-ea"/>
                <a:cs typeface="+mn-cs"/>
                <a:hlinkClick r:id="rId4"/>
              </a:rPr>
              <a:t>http://www.mfin.hr/hr/savjetovanje-s-javnoscu</a:t>
            </a:r>
            <a:r>
              <a:rPr lang="en-GB" sz="1200" kern="1200" dirty="0">
                <a:solidFill>
                  <a:schemeClr val="tx1"/>
                </a:solidFill>
                <a:effectLst/>
                <a:latin typeface="+mn-lt"/>
                <a:ea typeface="+mn-ea"/>
                <a:cs typeface="+mn-cs"/>
              </a:rPr>
              <a:t>). The procedure of evaluating the impact of regulations ensures that the legislative procedure is open and transparent by including the interested public in the drafting of regulations, establishes possible barriers to the business of entrepreneurs and the status of citizens, and encourages cooperation and </a:t>
            </a:r>
            <a:r>
              <a:rPr lang="en-GB" sz="1200" kern="1200" dirty="0" err="1">
                <a:solidFill>
                  <a:schemeClr val="tx1"/>
                </a:solidFill>
                <a:effectLst/>
                <a:latin typeface="+mn-lt"/>
                <a:ea typeface="+mn-ea"/>
                <a:cs typeface="+mn-cs"/>
              </a:rPr>
              <a:t>interministerial</a:t>
            </a:r>
            <a:r>
              <a:rPr lang="en-GB" sz="1200" kern="1200" dirty="0">
                <a:solidFill>
                  <a:schemeClr val="tx1"/>
                </a:solidFill>
                <a:effectLst/>
                <a:latin typeface="+mn-lt"/>
                <a:ea typeface="+mn-ea"/>
                <a:cs typeface="+mn-cs"/>
              </a:rPr>
              <a:t> coordination of central government bodies in the procedure of drafting laws. </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US" sz="1200" kern="1200" dirty="0">
              <a:solidFill>
                <a:schemeClr val="tx1"/>
              </a:solidFill>
              <a:effectLst/>
              <a:latin typeface="+mn-lt"/>
              <a:ea typeface="+mn-ea"/>
              <a:cs typeface="+mn-cs"/>
            </a:endParaRPr>
          </a:p>
          <a:p>
            <a:pPr marL="342900" indent="-342900" algn="just" fontAlgn="auto">
              <a:spcAft>
                <a:spcPts val="0"/>
              </a:spcAft>
              <a:buFont typeface="Arial"/>
              <a:buChar char="•"/>
              <a:defRPr/>
            </a:pPr>
            <a:endParaRPr lang="en-US" sz="2200" dirty="0">
              <a:solidFill>
                <a:schemeClr val="tx1"/>
              </a:solidFill>
            </a:endParaRP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31</a:t>
            </a:fld>
            <a:endParaRPr lang="en-US"/>
          </a:p>
        </p:txBody>
      </p:sp>
    </p:spTree>
    <p:extLst>
      <p:ext uri="{BB962C8B-B14F-4D97-AF65-F5344CB8AC3E}">
        <p14:creationId xmlns:p14="http://schemas.microsoft.com/office/powerpoint/2010/main" val="384496258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711200" y="744538"/>
            <a:ext cx="5375275" cy="3722687"/>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normAutofit fontScale="85000" lnSpcReduction="10000"/>
          </a:bodyPr>
          <a:lstStyle/>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Right of Access to Information</a:t>
            </a:r>
            <a:r>
              <a:rPr lang="en-GB" sz="1200" kern="1200" dirty="0">
                <a:solidFill>
                  <a:schemeClr val="tx1"/>
                </a:solidFill>
                <a:effectLst/>
                <a:latin typeface="+mn-lt"/>
                <a:ea typeface="+mn-ea"/>
                <a:cs typeface="+mn-cs"/>
              </a:rPr>
              <a:t> (Official Gazette no. </a:t>
            </a:r>
            <a:r>
              <a:rPr lang="en-GB" sz="1200" u="sng" kern="1200" dirty="0">
                <a:solidFill>
                  <a:schemeClr val="tx1"/>
                </a:solidFill>
                <a:effectLst/>
                <a:latin typeface="+mn-lt"/>
                <a:ea typeface="+mn-ea"/>
                <a:cs typeface="+mn-cs"/>
              </a:rPr>
              <a:t>25/13 and 85/15</a:t>
            </a:r>
            <a:r>
              <a:rPr lang="en-GB" sz="1200" kern="1200" dirty="0">
                <a:solidFill>
                  <a:schemeClr val="tx1"/>
                </a:solidFill>
                <a:effectLst/>
                <a:latin typeface="+mn-lt"/>
                <a:ea typeface="+mn-ea"/>
                <a:cs typeface="+mn-cs"/>
              </a:rPr>
              <a:t>) stipulates, among other things, the right to access and reuse the information owned by the public authorities, the limitations, the procedure and way of achieving and facilitating access to and reuse of information. In order to keep the public informed, public authorities competent for drafting acts and by-laws are obliged to publish on their website their annual plan of normative activities and consultation plan for drafts of acts and other regulations related to their area of work. Public consultations with the interested public usually last around 30 days. Public authorities are obliged to inform the interested public via their website on the accepted and reject proposals and comments, after the public consultations have ended. They should also publish the report on the conducted consultations with the interested public which is submitted to the Government of the Republic of Croatia. </a:t>
            </a:r>
            <a:r>
              <a:rPr lang="en-GB" sz="1200" b="1" kern="1200" dirty="0">
                <a:solidFill>
                  <a:schemeClr val="tx1"/>
                </a:solidFill>
                <a:effectLst/>
                <a:latin typeface="+mn-lt"/>
                <a:ea typeface="+mn-ea"/>
                <a:cs typeface="+mn-cs"/>
              </a:rPr>
              <a:t>The aforementioned is also applied to the local and regional self-government units. The ultimate objective is to facilitate the interaction with citizens and representatives of the interested public in the democratic process and encourage a more active participation of citizens in the public life.</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b="1"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Evaluation of the Impact of Regulations </a:t>
            </a:r>
            <a:r>
              <a:rPr lang="en-GB" sz="1200" kern="1200" dirty="0">
                <a:solidFill>
                  <a:schemeClr val="tx1"/>
                </a:solidFill>
                <a:effectLst/>
                <a:latin typeface="+mn-lt"/>
                <a:ea typeface="+mn-ea"/>
                <a:cs typeface="+mn-cs"/>
              </a:rPr>
              <a:t>(Official Gazette no. </a:t>
            </a:r>
            <a:r>
              <a:rPr lang="en-GB" sz="1200" u="sng" kern="1200" dirty="0">
                <a:solidFill>
                  <a:schemeClr val="tx1"/>
                </a:solidFill>
                <a:effectLst/>
                <a:latin typeface="+mn-lt"/>
                <a:ea typeface="+mn-ea"/>
                <a:cs typeface="+mn-cs"/>
                <a:hlinkClick r:id="rId3"/>
              </a:rPr>
              <a:t>44/17</a:t>
            </a:r>
            <a:r>
              <a:rPr lang="en-GB" sz="1200" kern="1200" dirty="0">
                <a:solidFill>
                  <a:schemeClr val="tx1"/>
                </a:solidFill>
                <a:effectLst/>
                <a:latin typeface="+mn-lt"/>
                <a:ea typeface="+mn-ea"/>
                <a:cs typeface="+mn-cs"/>
              </a:rPr>
              <a:t>) among other things stipulates that the competent professional body shall develop a Statement on the evaluation of the impact of regulations and conduct consultations with the interested public (for the duration of at least 30 days, and in emergency cases a minimum of 15 days), pursuant to the special regulations that govern the right of access to information. For example, consultations with the interested public are conducted by the Ministry of Finance through their website (</a:t>
            </a:r>
            <a:r>
              <a:rPr lang="en-GB" sz="1200" u="sng" kern="1200" dirty="0">
                <a:solidFill>
                  <a:schemeClr val="tx1"/>
                </a:solidFill>
                <a:effectLst/>
                <a:latin typeface="+mn-lt"/>
                <a:ea typeface="+mn-ea"/>
                <a:cs typeface="+mn-cs"/>
                <a:hlinkClick r:id="rId4"/>
              </a:rPr>
              <a:t>http://www.mfin.hr/hr/savjetovanje-s-javnoscu</a:t>
            </a:r>
            <a:r>
              <a:rPr lang="en-GB" sz="1200" kern="1200" dirty="0">
                <a:solidFill>
                  <a:schemeClr val="tx1"/>
                </a:solidFill>
                <a:effectLst/>
                <a:latin typeface="+mn-lt"/>
                <a:ea typeface="+mn-ea"/>
                <a:cs typeface="+mn-cs"/>
              </a:rPr>
              <a:t>). The procedure of evaluating the impact of regulations ensures that the legislative procedure is open and transparent by including the interested public in the drafting of regulations, establishes possible barriers to the business of entrepreneurs and the status of citizens, and encourages cooperation and </a:t>
            </a:r>
            <a:r>
              <a:rPr lang="en-GB" sz="1200" kern="1200" dirty="0" err="1">
                <a:solidFill>
                  <a:schemeClr val="tx1"/>
                </a:solidFill>
                <a:effectLst/>
                <a:latin typeface="+mn-lt"/>
                <a:ea typeface="+mn-ea"/>
                <a:cs typeface="+mn-cs"/>
              </a:rPr>
              <a:t>interministerial</a:t>
            </a:r>
            <a:r>
              <a:rPr lang="en-GB" sz="1200" kern="1200" dirty="0">
                <a:solidFill>
                  <a:schemeClr val="tx1"/>
                </a:solidFill>
                <a:effectLst/>
                <a:latin typeface="+mn-lt"/>
                <a:ea typeface="+mn-ea"/>
                <a:cs typeface="+mn-cs"/>
              </a:rPr>
              <a:t> coordination of central government bodies in the procedure of drafting laws. </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US" sz="1200" kern="1200" dirty="0">
              <a:solidFill>
                <a:schemeClr val="tx1"/>
              </a:solidFill>
              <a:effectLst/>
              <a:latin typeface="+mn-lt"/>
              <a:ea typeface="+mn-ea"/>
              <a:cs typeface="+mn-cs"/>
            </a:endParaRPr>
          </a:p>
          <a:p>
            <a:pPr marL="342900" indent="-342900" algn="just" fontAlgn="auto">
              <a:spcAft>
                <a:spcPts val="0"/>
              </a:spcAft>
              <a:buFont typeface="Arial"/>
              <a:buChar char="•"/>
              <a:defRPr/>
            </a:pPr>
            <a:endParaRPr lang="en-US" sz="2200" dirty="0">
              <a:solidFill>
                <a:schemeClr val="tx1"/>
              </a:solidFill>
            </a:endParaRP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32</a:t>
            </a:fld>
            <a:endParaRPr lang="en-US"/>
          </a:p>
        </p:txBody>
      </p:sp>
    </p:spTree>
    <p:extLst>
      <p:ext uri="{BB962C8B-B14F-4D97-AF65-F5344CB8AC3E}">
        <p14:creationId xmlns:p14="http://schemas.microsoft.com/office/powerpoint/2010/main" val="269569455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711200" y="744538"/>
            <a:ext cx="5375275" cy="3722687"/>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normAutofit fontScale="85000" lnSpcReduction="10000"/>
          </a:bodyPr>
          <a:lstStyle/>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Right of Access to Information</a:t>
            </a:r>
            <a:r>
              <a:rPr lang="en-GB" sz="1200" kern="1200" dirty="0">
                <a:solidFill>
                  <a:schemeClr val="tx1"/>
                </a:solidFill>
                <a:effectLst/>
                <a:latin typeface="+mn-lt"/>
                <a:ea typeface="+mn-ea"/>
                <a:cs typeface="+mn-cs"/>
              </a:rPr>
              <a:t> (Official Gazette no. </a:t>
            </a:r>
            <a:r>
              <a:rPr lang="en-GB" sz="1200" u="sng" kern="1200" dirty="0">
                <a:solidFill>
                  <a:schemeClr val="tx1"/>
                </a:solidFill>
                <a:effectLst/>
                <a:latin typeface="+mn-lt"/>
                <a:ea typeface="+mn-ea"/>
                <a:cs typeface="+mn-cs"/>
              </a:rPr>
              <a:t>25/13 and 85/15</a:t>
            </a:r>
            <a:r>
              <a:rPr lang="en-GB" sz="1200" kern="1200" dirty="0">
                <a:solidFill>
                  <a:schemeClr val="tx1"/>
                </a:solidFill>
                <a:effectLst/>
                <a:latin typeface="+mn-lt"/>
                <a:ea typeface="+mn-ea"/>
                <a:cs typeface="+mn-cs"/>
              </a:rPr>
              <a:t>) stipulates, among other things, the right to access and reuse the information owned by the public authorities, the limitations, the procedure and way of achieving and facilitating access to and reuse of information. In order to keep the public informed, public authorities competent for drafting acts and by-laws are obliged to publish on their website their annual plan of normative activities and consultation plan for drafts of acts and other regulations related to their area of work. Public consultations with the interested public usually last around 30 days. Public authorities are obliged to inform the interested public via their website on the accepted and reject proposals and comments, after the public consultations have ended. They should also publish the report on the conducted consultations with the interested public which is submitted to the Government of the Republic of Croatia. </a:t>
            </a:r>
            <a:r>
              <a:rPr lang="en-GB" sz="1200" b="1" kern="1200" dirty="0">
                <a:solidFill>
                  <a:schemeClr val="tx1"/>
                </a:solidFill>
                <a:effectLst/>
                <a:latin typeface="+mn-lt"/>
                <a:ea typeface="+mn-ea"/>
                <a:cs typeface="+mn-cs"/>
              </a:rPr>
              <a:t>The aforementioned is also applied to the local and regional self-government units. The ultimate objective is to facilitate the interaction with citizens and representatives of the interested public in the democratic process and encourage a more active participation of citizens in the public life.</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b="1"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Evaluation of the Impact of Regulations </a:t>
            </a:r>
            <a:r>
              <a:rPr lang="en-GB" sz="1200" kern="1200" dirty="0">
                <a:solidFill>
                  <a:schemeClr val="tx1"/>
                </a:solidFill>
                <a:effectLst/>
                <a:latin typeface="+mn-lt"/>
                <a:ea typeface="+mn-ea"/>
                <a:cs typeface="+mn-cs"/>
              </a:rPr>
              <a:t>(Official Gazette no. </a:t>
            </a:r>
            <a:r>
              <a:rPr lang="en-GB" sz="1200" u="sng" kern="1200" dirty="0">
                <a:solidFill>
                  <a:schemeClr val="tx1"/>
                </a:solidFill>
                <a:effectLst/>
                <a:latin typeface="+mn-lt"/>
                <a:ea typeface="+mn-ea"/>
                <a:cs typeface="+mn-cs"/>
                <a:hlinkClick r:id="rId3"/>
              </a:rPr>
              <a:t>44/17</a:t>
            </a:r>
            <a:r>
              <a:rPr lang="en-GB" sz="1200" kern="1200" dirty="0">
                <a:solidFill>
                  <a:schemeClr val="tx1"/>
                </a:solidFill>
                <a:effectLst/>
                <a:latin typeface="+mn-lt"/>
                <a:ea typeface="+mn-ea"/>
                <a:cs typeface="+mn-cs"/>
              </a:rPr>
              <a:t>) among other things stipulates that the competent professional body shall develop a Statement on the evaluation of the impact of regulations and conduct consultations with the interested public (for the duration of at least 30 days, and in emergency cases a minimum of 15 days), pursuant to the special regulations that govern the right of access to information. For example, consultations with the interested public are conducted by the Ministry of Finance through their website (</a:t>
            </a:r>
            <a:r>
              <a:rPr lang="en-GB" sz="1200" u="sng" kern="1200" dirty="0">
                <a:solidFill>
                  <a:schemeClr val="tx1"/>
                </a:solidFill>
                <a:effectLst/>
                <a:latin typeface="+mn-lt"/>
                <a:ea typeface="+mn-ea"/>
                <a:cs typeface="+mn-cs"/>
                <a:hlinkClick r:id="rId4"/>
              </a:rPr>
              <a:t>http://www.mfin.hr/hr/savjetovanje-s-javnoscu</a:t>
            </a:r>
            <a:r>
              <a:rPr lang="en-GB" sz="1200" kern="1200" dirty="0">
                <a:solidFill>
                  <a:schemeClr val="tx1"/>
                </a:solidFill>
                <a:effectLst/>
                <a:latin typeface="+mn-lt"/>
                <a:ea typeface="+mn-ea"/>
                <a:cs typeface="+mn-cs"/>
              </a:rPr>
              <a:t>). The procedure of evaluating the impact of regulations ensures that the legislative procedure is open and transparent by including the interested public in the drafting of regulations, establishes possible barriers to the business of entrepreneurs and the status of citizens, and encourages cooperation and </a:t>
            </a:r>
            <a:r>
              <a:rPr lang="en-GB" sz="1200" kern="1200" dirty="0" err="1">
                <a:solidFill>
                  <a:schemeClr val="tx1"/>
                </a:solidFill>
                <a:effectLst/>
                <a:latin typeface="+mn-lt"/>
                <a:ea typeface="+mn-ea"/>
                <a:cs typeface="+mn-cs"/>
              </a:rPr>
              <a:t>interministerial</a:t>
            </a:r>
            <a:r>
              <a:rPr lang="en-GB" sz="1200" kern="1200" dirty="0">
                <a:solidFill>
                  <a:schemeClr val="tx1"/>
                </a:solidFill>
                <a:effectLst/>
                <a:latin typeface="+mn-lt"/>
                <a:ea typeface="+mn-ea"/>
                <a:cs typeface="+mn-cs"/>
              </a:rPr>
              <a:t> coordination of central government bodies in the procedure of drafting laws. </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US" sz="1200" kern="1200" dirty="0">
              <a:solidFill>
                <a:schemeClr val="tx1"/>
              </a:solidFill>
              <a:effectLst/>
              <a:latin typeface="+mn-lt"/>
              <a:ea typeface="+mn-ea"/>
              <a:cs typeface="+mn-cs"/>
            </a:endParaRPr>
          </a:p>
          <a:p>
            <a:pPr marL="342900" indent="-342900" algn="just" fontAlgn="auto">
              <a:spcAft>
                <a:spcPts val="0"/>
              </a:spcAft>
              <a:buFont typeface="Arial"/>
              <a:buChar char="•"/>
              <a:defRPr/>
            </a:pPr>
            <a:endParaRPr lang="en-US" sz="2200" dirty="0">
              <a:solidFill>
                <a:schemeClr val="tx1"/>
              </a:solidFill>
            </a:endParaRP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33</a:t>
            </a:fld>
            <a:endParaRPr lang="en-US"/>
          </a:p>
        </p:txBody>
      </p:sp>
    </p:spTree>
    <p:extLst>
      <p:ext uri="{BB962C8B-B14F-4D97-AF65-F5344CB8AC3E}">
        <p14:creationId xmlns:p14="http://schemas.microsoft.com/office/powerpoint/2010/main" val="16347671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450850" y="808038"/>
            <a:ext cx="5835650" cy="4041775"/>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normAutofit/>
          </a:bodyPr>
          <a:lstStyle/>
          <a:p>
            <a:pPr marL="342900" indent="-342900" algn="just" fontAlgn="auto">
              <a:spcAft>
                <a:spcPts val="0"/>
              </a:spcAft>
              <a:buFont typeface="Arial"/>
              <a:buChar char="•"/>
              <a:defRPr/>
            </a:pPr>
            <a:endParaRPr lang="en-US" sz="2200" dirty="0">
              <a:solidFill>
                <a:schemeClr val="tx1"/>
              </a:solidFill>
            </a:endParaRP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34</a:t>
            </a:fld>
            <a:endParaRPr lang="en-US" dirty="0"/>
          </a:p>
        </p:txBody>
      </p:sp>
    </p:spTree>
    <p:extLst>
      <p:ext uri="{BB962C8B-B14F-4D97-AF65-F5344CB8AC3E}">
        <p14:creationId xmlns:p14="http://schemas.microsoft.com/office/powerpoint/2010/main" val="76337504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p:cNvSpPr>
            <a:spLocks noGrp="1" noRot="1" noChangeAspect="1"/>
          </p:cNvSpPr>
          <p:nvPr>
            <p:ph type="sldImg"/>
          </p:nvPr>
        </p:nvSpPr>
        <p:spPr bwMode="auto">
          <a:xfrm>
            <a:off x="711200" y="744538"/>
            <a:ext cx="5375275" cy="3722687"/>
          </a:xfrm>
          <a:noFill/>
          <a:ln>
            <a:solidFill>
              <a:srgbClr val="000000"/>
            </a:solidFill>
            <a:miter lim="800000"/>
            <a:headEnd/>
            <a:tailEnd/>
          </a:ln>
        </p:spPr>
      </p:sp>
      <p:sp>
        <p:nvSpPr>
          <p:cNvPr id="7577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757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754396D-8E82-4941-B4DF-1193D24FEC30}" type="slidenum">
              <a:rPr lang="en-US"/>
              <a:pPr fontAlgn="base">
                <a:spcBef>
                  <a:spcPct val="0"/>
                </a:spcBef>
                <a:spcAft>
                  <a:spcPct val="0"/>
                </a:spcAft>
              </a:pPr>
              <a:t>35</a:t>
            </a:fld>
            <a:endParaRPr lang="en-US"/>
          </a:p>
        </p:txBody>
      </p:sp>
    </p:spTree>
    <p:extLst>
      <p:ext uri="{BB962C8B-B14F-4D97-AF65-F5344CB8AC3E}">
        <p14:creationId xmlns:p14="http://schemas.microsoft.com/office/powerpoint/2010/main" val="27134744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xfrm>
            <a:off x="450850" y="808038"/>
            <a:ext cx="5835650" cy="4041775"/>
          </a:xfrm>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5CD790-025B-4CC7-A6E2-6DDFA9087807}" type="slidenum">
              <a:rPr lang="en-US"/>
              <a:pPr fontAlgn="base">
                <a:spcBef>
                  <a:spcPct val="0"/>
                </a:spcBef>
                <a:spcAft>
                  <a:spcPct val="0"/>
                </a:spcAft>
              </a:pPr>
              <a:t>4</a:t>
            </a:fld>
            <a:endParaRPr lang="en-US"/>
          </a:p>
        </p:txBody>
      </p:sp>
    </p:spTree>
    <p:extLst>
      <p:ext uri="{BB962C8B-B14F-4D97-AF65-F5344CB8AC3E}">
        <p14:creationId xmlns:p14="http://schemas.microsoft.com/office/powerpoint/2010/main" val="26259164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711200" y="744538"/>
            <a:ext cx="5375275" cy="3722687"/>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5</a:t>
            </a:fld>
            <a:endParaRPr lang="en-US"/>
          </a:p>
        </p:txBody>
      </p:sp>
    </p:spTree>
    <p:extLst>
      <p:ext uri="{BB962C8B-B14F-4D97-AF65-F5344CB8AC3E}">
        <p14:creationId xmlns:p14="http://schemas.microsoft.com/office/powerpoint/2010/main" val="1666478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711200" y="744538"/>
            <a:ext cx="5375275" cy="3722687"/>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6</a:t>
            </a:fld>
            <a:endParaRPr lang="en-US"/>
          </a:p>
        </p:txBody>
      </p:sp>
    </p:spTree>
    <p:extLst>
      <p:ext uri="{BB962C8B-B14F-4D97-AF65-F5344CB8AC3E}">
        <p14:creationId xmlns:p14="http://schemas.microsoft.com/office/powerpoint/2010/main" val="8540212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711200" y="744538"/>
            <a:ext cx="5375275" cy="3722687"/>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7</a:t>
            </a:fld>
            <a:endParaRPr lang="en-US"/>
          </a:p>
        </p:txBody>
      </p:sp>
    </p:spTree>
    <p:extLst>
      <p:ext uri="{BB962C8B-B14F-4D97-AF65-F5344CB8AC3E}">
        <p14:creationId xmlns:p14="http://schemas.microsoft.com/office/powerpoint/2010/main" val="5283578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711200" y="744538"/>
            <a:ext cx="5375275" cy="3722687"/>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b="1" dirty="0">
                <a:solidFill>
                  <a:srgbClr val="376092"/>
                </a:solidFill>
              </a:rPr>
              <a:t>lower marks are awarded if these mechanisms only provide a one-way flow of information</a:t>
            </a:r>
            <a:r>
              <a:rPr lang="en-US" dirty="0">
                <a:solidFill>
                  <a:srgbClr val="000000"/>
                </a:solidFill>
              </a:rPr>
              <a:t>, or they only capture ad-hoc views, or are only open to specific individuals or groups. </a:t>
            </a:r>
          </a:p>
          <a:p>
            <a:pPr>
              <a:spcBef>
                <a:spcPct val="0"/>
              </a:spcBef>
            </a:pPr>
            <a:endParaRPr lang="en-US" dirty="0">
              <a:solidFill>
                <a:srgbClr val="000000"/>
              </a:solidFill>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en-US" sz="1200" b="1" dirty="0">
                <a:solidFill>
                  <a:srgbClr val="376092"/>
                </a:solidFill>
              </a:rPr>
              <a:t>Provide comprehensive information on the process of engagement in a timely manner </a:t>
            </a:r>
            <a:r>
              <a:rPr lang="en-US" sz="1200" b="1" u="sng" dirty="0">
                <a:solidFill>
                  <a:srgbClr val="376092"/>
                </a:solidFill>
              </a:rPr>
              <a:t>prior</a:t>
            </a:r>
            <a:r>
              <a:rPr lang="en-US" sz="1200" b="1" dirty="0">
                <a:solidFill>
                  <a:srgbClr val="376092"/>
                </a:solidFill>
              </a:rPr>
              <a:t> to that engagement in both budget formulation and budget execution stages</a:t>
            </a:r>
            <a:r>
              <a:rPr lang="en-US" sz="1200" dirty="0">
                <a:solidFill>
                  <a:srgbClr val="376092"/>
                </a:solidFill>
              </a:rPr>
              <a:t>,</a:t>
            </a:r>
            <a:r>
              <a:rPr lang="en-US" sz="1200" dirty="0">
                <a:solidFill>
                  <a:srgbClr val="000000"/>
                </a:solidFill>
              </a:rPr>
              <a:t> so that the public can participate in an informed manner i.e. on at least three of the following elements: purpose, scope, constraints, intended outcomes, process and timeline. </a:t>
            </a:r>
          </a:p>
          <a:p>
            <a:pPr marL="342900" lvl="0" indent="-342900" algn="just">
              <a:buFont typeface="Arial"/>
              <a:buChar char="•"/>
            </a:pPr>
            <a:r>
              <a:rPr lang="en-US" sz="1200" b="1" dirty="0">
                <a:solidFill>
                  <a:srgbClr val="376092"/>
                </a:solidFill>
              </a:rPr>
              <a:t>Comprehensive information should be provided on the process of engagement in a timely manner </a:t>
            </a:r>
            <a:r>
              <a:rPr lang="en-US" sz="1200" b="1" u="sng" dirty="0">
                <a:solidFill>
                  <a:srgbClr val="376092"/>
                </a:solidFill>
              </a:rPr>
              <a:t>prior</a:t>
            </a:r>
            <a:r>
              <a:rPr lang="en-US" sz="1200" b="1" dirty="0">
                <a:solidFill>
                  <a:srgbClr val="376092"/>
                </a:solidFill>
              </a:rPr>
              <a:t> to that engagement in both budget formulation and budget execution stages</a:t>
            </a:r>
            <a:r>
              <a:rPr lang="en-US" sz="1200" dirty="0">
                <a:solidFill>
                  <a:srgbClr val="376092"/>
                </a:solidFill>
              </a:rPr>
              <a:t>,</a:t>
            </a:r>
            <a:r>
              <a:rPr lang="en-US" sz="1200" dirty="0">
                <a:solidFill>
                  <a:srgbClr val="000000"/>
                </a:solidFill>
              </a:rPr>
              <a:t> so that the public can participate in an informed manner i.e. on at least three of the following elements: purpose, scope, constraints, intended outcomes, process and timeline. </a:t>
            </a:r>
          </a:p>
          <a:p>
            <a:pPr marL="342900" lvl="0" indent="-342900" algn="just">
              <a:buFont typeface="Arial"/>
              <a:buChar char="•"/>
            </a:pPr>
            <a:endParaRPr lang="en-US" sz="1200" dirty="0">
              <a:solidFill>
                <a:srgbClr val="000000"/>
              </a:solidFill>
            </a:endParaRPr>
          </a:p>
          <a:p>
            <a:pPr marL="342900" lvl="0" indent="-342900" algn="just">
              <a:buFont typeface="Arial"/>
              <a:buChar char="•"/>
            </a:pPr>
            <a:r>
              <a:rPr lang="en-US" sz="1200" b="1" dirty="0">
                <a:solidFill>
                  <a:srgbClr val="376092"/>
                </a:solidFill>
              </a:rPr>
              <a:t>Non-comprehensive information is defined as information being provided on at least one but less than three of these elements.  </a:t>
            </a:r>
          </a:p>
          <a:p>
            <a:pPr marL="0" marR="0" lvl="0" indent="0" algn="l" defTabSz="914400" rtl="0" eaLnBrk="1" fontAlgn="base" latinLnBrk="0" hangingPunct="1">
              <a:lnSpc>
                <a:spcPct val="100000"/>
              </a:lnSpc>
              <a:spcBef>
                <a:spcPct val="0"/>
              </a:spcBef>
              <a:spcAft>
                <a:spcPct val="0"/>
              </a:spcAft>
              <a:buClrTx/>
              <a:buSzTx/>
              <a:buFontTx/>
              <a:buNone/>
              <a:tabLst/>
              <a:defRPr/>
            </a:pPr>
            <a:endParaRPr lang="en-GB" dirty="0">
              <a:solidFill>
                <a:srgbClr val="000000"/>
              </a:solidFill>
            </a:endParaRPr>
          </a:p>
          <a:p>
            <a:pPr>
              <a:spcBef>
                <a:spcPct val="0"/>
              </a:spcBef>
            </a:pPr>
            <a:endParaRPr lang="ru-RU"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8</a:t>
            </a:fld>
            <a:endParaRPr lang="en-US"/>
          </a:p>
        </p:txBody>
      </p:sp>
    </p:spTree>
    <p:extLst>
      <p:ext uri="{BB962C8B-B14F-4D97-AF65-F5344CB8AC3E}">
        <p14:creationId xmlns:p14="http://schemas.microsoft.com/office/powerpoint/2010/main" val="34149443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711200" y="744538"/>
            <a:ext cx="5375275" cy="3722687"/>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b="1" dirty="0">
                <a:solidFill>
                  <a:srgbClr val="376092"/>
                </a:solidFill>
              </a:rPr>
              <a:t>lower marks are awarded if these mechanisms only provide a one-way flow of information</a:t>
            </a:r>
            <a:r>
              <a:rPr lang="en-US" dirty="0">
                <a:solidFill>
                  <a:srgbClr val="000000"/>
                </a:solidFill>
              </a:rPr>
              <a:t>, or they only capture ad-hoc views, or are only open to specific individuals or groups. </a:t>
            </a:r>
          </a:p>
          <a:p>
            <a:pPr>
              <a:spcBef>
                <a:spcPct val="0"/>
              </a:spcBef>
            </a:pPr>
            <a:endParaRPr lang="en-US" dirty="0">
              <a:solidFill>
                <a:srgbClr val="000000"/>
              </a:solidFill>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en-US" sz="1200" b="1" dirty="0">
                <a:solidFill>
                  <a:srgbClr val="376092"/>
                </a:solidFill>
              </a:rPr>
              <a:t>Provide comprehensive information on the process of engagement in a timely manner </a:t>
            </a:r>
            <a:r>
              <a:rPr lang="en-US" sz="1200" b="1" u="sng" dirty="0">
                <a:solidFill>
                  <a:srgbClr val="376092"/>
                </a:solidFill>
              </a:rPr>
              <a:t>prior</a:t>
            </a:r>
            <a:r>
              <a:rPr lang="en-US" sz="1200" b="1" dirty="0">
                <a:solidFill>
                  <a:srgbClr val="376092"/>
                </a:solidFill>
              </a:rPr>
              <a:t> to that engagement in both budget formulation and budget execution stages</a:t>
            </a:r>
            <a:r>
              <a:rPr lang="en-US" sz="1200" dirty="0">
                <a:solidFill>
                  <a:srgbClr val="376092"/>
                </a:solidFill>
              </a:rPr>
              <a:t>,</a:t>
            </a:r>
            <a:r>
              <a:rPr lang="en-US" sz="1200" dirty="0">
                <a:solidFill>
                  <a:srgbClr val="000000"/>
                </a:solidFill>
              </a:rPr>
              <a:t> so that the public can participate in an informed manner i.e. on at least three of the following elements: purpose, scope, constraints, intended outcomes, process and timeline. </a:t>
            </a:r>
          </a:p>
          <a:p>
            <a:pPr marL="342900" lvl="0" indent="-342900" algn="just">
              <a:buFont typeface="Arial"/>
              <a:buChar char="•"/>
            </a:pPr>
            <a:r>
              <a:rPr lang="en-US" sz="1200" b="1" dirty="0">
                <a:solidFill>
                  <a:srgbClr val="376092"/>
                </a:solidFill>
              </a:rPr>
              <a:t>Comprehensive information should be provided on the process of engagement in a timely manner </a:t>
            </a:r>
            <a:r>
              <a:rPr lang="en-US" sz="1200" b="1" u="sng" dirty="0">
                <a:solidFill>
                  <a:srgbClr val="376092"/>
                </a:solidFill>
              </a:rPr>
              <a:t>prior</a:t>
            </a:r>
            <a:r>
              <a:rPr lang="en-US" sz="1200" b="1" dirty="0">
                <a:solidFill>
                  <a:srgbClr val="376092"/>
                </a:solidFill>
              </a:rPr>
              <a:t> to that engagement in both budget formulation and budget execution stages</a:t>
            </a:r>
            <a:r>
              <a:rPr lang="en-US" sz="1200" dirty="0">
                <a:solidFill>
                  <a:srgbClr val="376092"/>
                </a:solidFill>
              </a:rPr>
              <a:t>,</a:t>
            </a:r>
            <a:r>
              <a:rPr lang="en-US" sz="1200" dirty="0">
                <a:solidFill>
                  <a:srgbClr val="000000"/>
                </a:solidFill>
              </a:rPr>
              <a:t> so that the public can participate in an informed manner i.e. on at least three of the following elements: purpose, scope, constraints, intended outcomes, process and timeline. </a:t>
            </a:r>
          </a:p>
          <a:p>
            <a:pPr marL="342900" lvl="0" indent="-342900" algn="just">
              <a:buFont typeface="Arial"/>
              <a:buChar char="•"/>
            </a:pPr>
            <a:endParaRPr lang="en-US" sz="1200" dirty="0">
              <a:solidFill>
                <a:srgbClr val="000000"/>
              </a:solidFill>
            </a:endParaRPr>
          </a:p>
          <a:p>
            <a:pPr marL="342900" lvl="0" indent="-342900" algn="just">
              <a:buFont typeface="Arial"/>
              <a:buChar char="•"/>
            </a:pPr>
            <a:r>
              <a:rPr lang="en-US" sz="1200" b="1" dirty="0">
                <a:solidFill>
                  <a:srgbClr val="376092"/>
                </a:solidFill>
              </a:rPr>
              <a:t>Non-comprehensive information is defined as information being provided on at least one but less than three of these elements.  </a:t>
            </a:r>
          </a:p>
          <a:p>
            <a:pPr marL="0" marR="0" lvl="0" indent="0" algn="l" defTabSz="914400" rtl="0" eaLnBrk="1" fontAlgn="base" latinLnBrk="0" hangingPunct="1">
              <a:lnSpc>
                <a:spcPct val="100000"/>
              </a:lnSpc>
              <a:spcBef>
                <a:spcPct val="0"/>
              </a:spcBef>
              <a:spcAft>
                <a:spcPct val="0"/>
              </a:spcAft>
              <a:buClrTx/>
              <a:buSzTx/>
              <a:buFontTx/>
              <a:buNone/>
              <a:tabLst/>
              <a:defRPr/>
            </a:pPr>
            <a:endParaRPr lang="en-GB" dirty="0">
              <a:solidFill>
                <a:srgbClr val="000000"/>
              </a:solidFill>
            </a:endParaRPr>
          </a:p>
          <a:p>
            <a:pPr>
              <a:spcBef>
                <a:spcPct val="0"/>
              </a:spcBef>
            </a:pPr>
            <a:endParaRPr lang="ru-RU"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9</a:t>
            </a:fld>
            <a:endParaRPr lang="en-US"/>
          </a:p>
        </p:txBody>
      </p:sp>
    </p:spTree>
    <p:extLst>
      <p:ext uri="{BB962C8B-B14F-4D97-AF65-F5344CB8AC3E}">
        <p14:creationId xmlns:p14="http://schemas.microsoft.com/office/powerpoint/2010/main" val="32104368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8"/>
            <a:ext cx="8420100" cy="1470025"/>
          </a:xfrm>
        </p:spPr>
        <p:txBody>
          <a:bodyPr/>
          <a:lstStyle/>
          <a:p>
            <a:r>
              <a:rPr lang="en-US"/>
              <a:t>Click to edit Master title style</a:t>
            </a:r>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6CC88743-DAB4-41FA-9DA6-4EF09FF19F4C}" type="datetimeFigureOut">
              <a:rPr lang="en-US"/>
              <a:pPr>
                <a:defRPr/>
              </a:pPr>
              <a:t>10/12/2018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9B3BBAE-7D5F-41AB-BD10-EF89A677EBB9}"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AE9DC09-C7E8-473F-8C00-DA091F95A1EB}" type="datetimeFigureOut">
              <a:rPr lang="en-US"/>
              <a:pPr>
                <a:defRPr/>
              </a:pPr>
              <a:t>10/12/2018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AC1B2B7-ED7E-40C8-AB88-99064FB57AAB}"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41"/>
            <a:ext cx="22288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95300" y="274641"/>
            <a:ext cx="65214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46B34E1-E386-4084-B7B9-51AE47AAE7CA}" type="datetimeFigureOut">
              <a:rPr lang="en-US"/>
              <a:pPr>
                <a:defRPr/>
              </a:pPr>
              <a:t>10/12/2018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453A031-8C87-495F-8161-33479F35BD7B}"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56B5A17-879E-4160-93EC-7D24F369FC4B}" type="datetimeFigureOut">
              <a:rPr lang="en-US"/>
              <a:pPr>
                <a:defRPr/>
              </a:pPr>
              <a:t>10/12/2018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D413107-B301-4006-969E-82B6FA1BE5A4}"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2"/>
            <a:ext cx="84201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82506" y="2906716"/>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C372DC1-AFCB-4961-82A6-69AF9CF4182B}" type="datetimeFigureOut">
              <a:rPr lang="en-US"/>
              <a:pPr>
                <a:defRPr/>
              </a:pPr>
              <a:t>10/12/2018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7C421D5-AC61-48EB-AF70-CE986F164A70}"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9D8F14C6-C4F2-4A7C-97F2-93E9D3F52B95}" type="datetimeFigureOut">
              <a:rPr lang="en-US"/>
              <a:pPr>
                <a:defRPr/>
              </a:pPr>
              <a:t>10/12/2018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1C11DB5-DA54-486C-AE6D-D01447F372A7}"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1"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1"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F2424715-F681-4152-9549-5A0516B953BF}" type="datetimeFigureOut">
              <a:rPr lang="en-US"/>
              <a:pPr>
                <a:defRPr/>
              </a:pPr>
              <a:t>10/12/2018</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25DFB1F-0932-40E9-9FC8-4685FCBBE7AD}"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CF10952-97C1-450C-8404-BEE294189A77}" type="datetimeFigureOut">
              <a:rPr lang="en-US"/>
              <a:pPr>
                <a:defRPr/>
              </a:pPr>
              <a:t>10/12/2018</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5F5FB05-52CC-4A02-A181-5157D23A47E3}"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3D27DC5-EBBB-4732-8B2A-60BEF70459C9}" type="datetimeFigureOut">
              <a:rPr lang="en-US"/>
              <a:pPr>
                <a:defRPr/>
              </a:pPr>
              <a:t>10/12/2018</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B4F6CF5-24BC-4CD1-8A80-386CB6D2FE59}"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2" y="273050"/>
            <a:ext cx="3259006"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872972" y="273053"/>
            <a:ext cx="553773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95302"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DC26220-5127-4CAE-894A-720B47330FD3}" type="datetimeFigureOut">
              <a:rPr lang="en-US"/>
              <a:pPr>
                <a:defRPr/>
              </a:pPr>
              <a:t>10/12/2018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4D6CB80-B3E8-45F9-8241-913BB41D1673}"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1"/>
            <a:ext cx="59436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941645" y="5367339"/>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D1AEDC5-7C04-4750-85C4-DE585CF2F301}" type="datetimeFigureOut">
              <a:rPr lang="en-US"/>
              <a:pPr>
                <a:defRPr/>
              </a:pPr>
              <a:t>10/12/2018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BF8177A-534F-4E47-9536-CA6A7610BEDD}"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95300" y="1600203"/>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95300" y="6356353"/>
            <a:ext cx="23114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B6BD40B1-177C-4AE4-83C4-C0163600D023}" type="datetimeFigureOut">
              <a:rPr lang="en-US"/>
              <a:pPr>
                <a:defRPr/>
              </a:pPr>
              <a:t>10/12/2018</a:t>
            </a:fld>
            <a:endParaRPr lang="en-US" dirty="0"/>
          </a:p>
        </p:txBody>
      </p:sp>
      <p:sp>
        <p:nvSpPr>
          <p:cNvPr id="5" name="Footer Placeholder 4"/>
          <p:cNvSpPr>
            <a:spLocks noGrp="1"/>
          </p:cNvSpPr>
          <p:nvPr>
            <p:ph type="ftr" sz="quarter" idx="3"/>
          </p:nvPr>
        </p:nvSpPr>
        <p:spPr>
          <a:xfrm>
            <a:off x="3384550" y="6356353"/>
            <a:ext cx="31369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7099300" y="6356353"/>
            <a:ext cx="23114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433BEA64-BD09-492F-8F95-6EA01CA143B1}"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1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2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2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3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34.xml.rels><?xml version="1.0" encoding="UTF-8" standalone="yes"?>
<Relationships xmlns="http://schemas.openxmlformats.org/package/2006/relationships"><Relationship Id="rId8" Type="http://schemas.openxmlformats.org/officeDocument/2006/relationships/hyperlink" Target="https://www.pempal.org/sites/pempal/files/event/2017/Budget%20COP%20Events/Jun22_Moscow,%20Russian%20Federation/files/bcop_citizens_budgets_june2017_eng.doc" TargetMode="External"/><Relationship Id="rId3" Type="http://schemas.openxmlformats.org/officeDocument/2006/relationships/image" Target="../media/image1.jpeg"/><Relationship Id="rId7" Type="http://schemas.openxmlformats.org/officeDocument/2006/relationships/hyperlink" Target="https://www.pempal.org/sites/pempal/files/filefield_paths/bcop_public_participation_backgroud_paper_august2017_bcs.docx"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 Id="rId6" Type="http://schemas.openxmlformats.org/officeDocument/2006/relationships/hyperlink" Target="https://www.pempal.org/sites/pempal/files/filefield_paths/bcop_public_participation_backgroud_paper_august2017_rus_full.doc" TargetMode="External"/><Relationship Id="rId5" Type="http://schemas.openxmlformats.org/officeDocument/2006/relationships/hyperlink" Target="https://www.pempal.org/sites/pempal/files/filefield_paths/bcop_public_participation_backgroud_paper_august2017_eng.doc" TargetMode="External"/><Relationship Id="rId10" Type="http://schemas.openxmlformats.org/officeDocument/2006/relationships/hyperlink" Target="https://www.pempal.org/sites/pempal/files/event/2017/Bud%C5%BEet%20Doga%C4%91aji/Jun22_Moskva,%20Rusija/files/bcop_citizens_budgets_june2017_bcs.docx" TargetMode="External"/><Relationship Id="rId4" Type="http://schemas.openxmlformats.org/officeDocument/2006/relationships/image" Target="../media/image2.gif"/><Relationship Id="rId9" Type="http://schemas.openxmlformats.org/officeDocument/2006/relationships/hyperlink" Target="https://www.pempal.org/sites/pempal/files/event/2017/files/bcop_citizens_budgets_june2017_rus.doc" TargetMode="External"/></Relationships>
</file>

<file path=ppt/slides/_rels/slide35.xml.rels><?xml version="1.0" encoding="UTF-8" standalone="yes"?>
<Relationships xmlns="http://schemas.openxmlformats.org/package/2006/relationships"><Relationship Id="rId3" Type="http://schemas.openxmlformats.org/officeDocument/2006/relationships/image" Target="../media/image6.jpeg"/><Relationship Id="rId7" Type="http://schemas.openxmlformats.org/officeDocument/2006/relationships/image" Target="../media/image2.gif"/><Relationship Id="rId2" Type="http://schemas.openxmlformats.org/officeDocument/2006/relationships/notesSlide" Target="../notesSlides/notesSlide35.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hyperlink" Target="mailto:Anna.Belenchuk@minfin.ru" TargetMode="External"/><Relationship Id="rId4" Type="http://schemas.openxmlformats.org/officeDocument/2006/relationships/hyperlink" Target="mailto:mgusarova@worldbank.or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chart" Target="../charts/char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2.gif"/></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image" Target="../media/image2.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a:xfrm>
            <a:off x="1060450" y="1417982"/>
            <a:ext cx="8528050" cy="2362200"/>
          </a:xfrm>
        </p:spPr>
        <p:txBody>
          <a:bodyPr/>
          <a:lstStyle/>
          <a:p>
            <a:pPr algn="l"/>
            <a:r>
              <a:rPr lang="hr-HR" sz="3500" dirty="0" smtClean="0">
                <a:solidFill>
                  <a:srgbClr val="002060"/>
                </a:solidFill>
              </a:rPr>
              <a:t>Popularizacija sudjelovanja javnosti u fiskalnoj politici i proračunskim procesima u zemljama</a:t>
            </a:r>
            <a:r>
              <a:rPr lang="en-US" sz="3500" dirty="0" smtClean="0">
                <a:solidFill>
                  <a:srgbClr val="002060"/>
                </a:solidFill>
              </a:rPr>
              <a:t> PEMPAL</a:t>
            </a:r>
            <a:r>
              <a:rPr lang="hr-HR" sz="3500" dirty="0" smtClean="0">
                <a:solidFill>
                  <a:srgbClr val="002060"/>
                </a:solidFill>
              </a:rPr>
              <a:t>-a</a:t>
            </a:r>
            <a:r>
              <a:rPr lang="en-US" sz="3500" dirty="0" smtClean="0">
                <a:solidFill>
                  <a:srgbClr val="002060"/>
                </a:solidFill>
              </a:rPr>
              <a:t>: </a:t>
            </a:r>
            <a:r>
              <a:rPr lang="hr-HR" sz="3500" dirty="0" smtClean="0">
                <a:solidFill>
                  <a:srgbClr val="002060"/>
                </a:solidFill>
              </a:rPr>
              <a:t>ostvaren napredak i budući planovi</a:t>
            </a:r>
            <a:endParaRPr lang="en-US" sz="3500" dirty="0">
              <a:solidFill>
                <a:srgbClr val="002060"/>
              </a:solidFill>
            </a:endParaRPr>
          </a:p>
        </p:txBody>
      </p:sp>
      <p:sp>
        <p:nvSpPr>
          <p:cNvPr id="3" name="Subtitle 2"/>
          <p:cNvSpPr>
            <a:spLocks noGrp="1"/>
          </p:cNvSpPr>
          <p:nvPr>
            <p:ph type="subTitle" idx="1"/>
          </p:nvPr>
        </p:nvSpPr>
        <p:spPr>
          <a:xfrm>
            <a:off x="1485900" y="4474265"/>
            <a:ext cx="6934200" cy="762000"/>
          </a:xfrm>
        </p:spPr>
        <p:txBody>
          <a:bodyPr rtlCol="0">
            <a:normAutofit fontScale="92500" lnSpcReduction="10000"/>
          </a:bodyPr>
          <a:lstStyle/>
          <a:p>
            <a:pPr fontAlgn="auto">
              <a:spcAft>
                <a:spcPts val="0"/>
              </a:spcAft>
              <a:buFont typeface="Arial" pitchFamily="34" charset="0"/>
              <a:buNone/>
              <a:defRPr/>
            </a:pPr>
            <a:r>
              <a:rPr lang="en-US" sz="2400" i="1" dirty="0" smtClean="0">
                <a:solidFill>
                  <a:schemeClr val="tx1">
                    <a:lumMod val="95000"/>
                    <a:lumOff val="5000"/>
                  </a:schemeClr>
                </a:solidFill>
              </a:rPr>
              <a:t>PEMPAL</a:t>
            </a:r>
            <a:r>
              <a:rPr lang="hr-HR" sz="2400" i="1" dirty="0" smtClean="0">
                <a:solidFill>
                  <a:schemeClr val="tx1">
                    <a:lumMod val="95000"/>
                    <a:lumOff val="5000"/>
                  </a:schemeClr>
                </a:solidFill>
              </a:rPr>
              <a:t>-ova</a:t>
            </a:r>
            <a:r>
              <a:rPr lang="en-US" sz="2400" i="1" dirty="0" smtClean="0">
                <a:solidFill>
                  <a:schemeClr val="tx1">
                    <a:lumMod val="95000"/>
                    <a:lumOff val="5000"/>
                  </a:schemeClr>
                </a:solidFill>
              </a:rPr>
              <a:t> </a:t>
            </a:r>
            <a:r>
              <a:rPr lang="hr-HR" sz="2400" i="1" dirty="0" smtClean="0">
                <a:solidFill>
                  <a:schemeClr val="tx1">
                    <a:lumMod val="95000"/>
                    <a:lumOff val="5000"/>
                  </a:schemeClr>
                </a:solidFill>
              </a:rPr>
              <a:t>Zajednica prakse za proračun </a:t>
            </a:r>
            <a:r>
              <a:rPr lang="en-US" sz="2400" i="1" dirty="0" smtClean="0">
                <a:solidFill>
                  <a:schemeClr val="tx1">
                    <a:lumMod val="95000"/>
                    <a:lumOff val="5000"/>
                  </a:schemeClr>
                </a:solidFill>
              </a:rPr>
              <a:t>(BCOP</a:t>
            </a:r>
            <a:r>
              <a:rPr lang="en-US" sz="2400" i="1" dirty="0">
                <a:solidFill>
                  <a:schemeClr val="tx1">
                    <a:lumMod val="95000"/>
                    <a:lumOff val="5000"/>
                  </a:schemeClr>
                </a:solidFill>
              </a:rPr>
              <a:t>)</a:t>
            </a:r>
          </a:p>
          <a:p>
            <a:pPr fontAlgn="auto">
              <a:spcAft>
                <a:spcPts val="0"/>
              </a:spcAft>
              <a:buFont typeface="Arial" pitchFamily="34" charset="0"/>
              <a:buNone/>
              <a:defRPr/>
            </a:pPr>
            <a:r>
              <a:rPr lang="hr-HR" sz="2400" i="1" dirty="0" smtClean="0">
                <a:solidFill>
                  <a:schemeClr val="tx1">
                    <a:lumMod val="95000"/>
                    <a:lumOff val="5000"/>
                  </a:schemeClr>
                </a:solidFill>
              </a:rPr>
              <a:t>Radna skupina za proračunsku pismenost i transparentnost</a:t>
            </a:r>
            <a:endParaRPr lang="en-US" sz="2400" i="1" dirty="0">
              <a:solidFill>
                <a:schemeClr val="tx1">
                  <a:lumMod val="95000"/>
                  <a:lumOff val="5000"/>
                </a:schemeClr>
              </a:solidFill>
            </a:endParaRPr>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384550" y="381000"/>
            <a:ext cx="3879850" cy="342900"/>
          </a:xfrm>
          <a:prstGeom prst="rect">
            <a:avLst/>
          </a:prstGeom>
          <a:noFill/>
          <a:ln w="9525">
            <a:noFill/>
            <a:miter lim="800000"/>
            <a:headEnd/>
            <a:tailEnd/>
          </a:ln>
        </p:spPr>
      </p:pic>
      <p:sp>
        <p:nvSpPr>
          <p:cNvPr id="15365" name="TextBox 5"/>
          <p:cNvSpPr txBox="1">
            <a:spLocks noChangeArrowheads="1"/>
          </p:cNvSpPr>
          <p:nvPr/>
        </p:nvSpPr>
        <p:spPr bwMode="auto">
          <a:xfrm>
            <a:off x="2476500" y="5791200"/>
            <a:ext cx="4953000" cy="369332"/>
          </a:xfrm>
          <a:prstGeom prst="rect">
            <a:avLst/>
          </a:prstGeom>
          <a:noFill/>
          <a:ln w="9525">
            <a:noFill/>
            <a:miter lim="800000"/>
            <a:headEnd/>
            <a:tailEnd/>
          </a:ln>
        </p:spPr>
        <p:txBody>
          <a:bodyPr anchor="t">
            <a:spAutoFit/>
          </a:bodyPr>
          <a:lstStyle/>
          <a:p>
            <a:pPr algn="ctr"/>
            <a:r>
              <a:rPr lang="hr-HR" b="1" dirty="0" smtClean="0">
                <a:latin typeface="Calibri" pitchFamily="34" charset="0"/>
              </a:rPr>
              <a:t>15. </a:t>
            </a:r>
            <a:r>
              <a:rPr lang="hr-HR" b="1" dirty="0">
                <a:latin typeface="Calibri" pitchFamily="34" charset="0"/>
              </a:rPr>
              <a:t>l</a:t>
            </a:r>
            <a:r>
              <a:rPr lang="hr-HR" b="1" dirty="0" smtClean="0">
                <a:latin typeface="Calibri" pitchFamily="34" charset="0"/>
              </a:rPr>
              <a:t>istopada </a:t>
            </a:r>
            <a:r>
              <a:rPr lang="bs-Latn-BA" b="1" dirty="0" smtClean="0">
                <a:latin typeface="Calibri" pitchFamily="34" charset="0"/>
              </a:rPr>
              <a:t>201</a:t>
            </a:r>
            <a:r>
              <a:rPr lang="en-US" b="1" dirty="0" smtClean="0">
                <a:latin typeface="Calibri" pitchFamily="34" charset="0"/>
              </a:rPr>
              <a:t>8</a:t>
            </a:r>
            <a:r>
              <a:rPr lang="hr-HR" b="1" dirty="0" smtClean="0">
                <a:latin typeface="Calibri" pitchFamily="34" charset="0"/>
              </a:rPr>
              <a:t>.</a:t>
            </a:r>
            <a:r>
              <a:rPr lang="en-US" b="1" dirty="0" smtClean="0">
                <a:latin typeface="Calibri" pitchFamily="34" charset="0"/>
                <a:cs typeface="Calibri"/>
              </a:rPr>
              <a:t>, </a:t>
            </a:r>
            <a:r>
              <a:rPr lang="en-US" b="1" dirty="0">
                <a:latin typeface="Calibri" pitchFamily="34" charset="0"/>
                <a:cs typeface="Calibri"/>
              </a:rPr>
              <a:t>Cascais, Portugal</a:t>
            </a:r>
            <a:endParaRPr lang="bs-Latn-BA" b="1" dirty="0">
              <a:latin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3D1A85E2-1AEE-4F6C-AA5F-7D0DE380D7EF}"/>
              </a:ext>
            </a:extLst>
          </p:cNvPr>
          <p:cNvSpPr>
            <a:spLocks noGrp="1"/>
          </p:cNvSpPr>
          <p:nvPr>
            <p:ph type="title"/>
          </p:nvPr>
        </p:nvSpPr>
        <p:spPr>
          <a:xfrm>
            <a:off x="139400" y="772756"/>
            <a:ext cx="9766599" cy="633361"/>
          </a:xfrm>
        </p:spPr>
        <p:txBody>
          <a:bodyPr/>
          <a:lstStyle/>
          <a:p>
            <a:pPr algn="l"/>
            <a:r>
              <a:rPr lang="hr-HR" sz="2200" b="1" dirty="0"/>
              <a:t>Sudjelovanje javnosti i zaokruživanje ciklusa pružanja povratnih informacija: </a:t>
            </a:r>
            <a:r>
              <a:rPr lang="hr-HR" sz="2200" b="1" dirty="0" smtClean="0"/>
              <a:t>ključna okosnica </a:t>
            </a:r>
            <a:r>
              <a:rPr lang="hr-HR" sz="2200" b="1" dirty="0"/>
              <a:t>međunarodnih okvira</a:t>
            </a:r>
            <a:endParaRPr lang="en-US" sz="2200" b="1" dirty="0"/>
          </a:p>
        </p:txBody>
      </p:sp>
      <p:pic>
        <p:nvPicPr>
          <p:cNvPr id="15364" name="Рисунок 15" descr="pempal-logo-top.gif"/>
          <p:cNvPicPr>
            <a:picLocks noChangeAspect="1"/>
          </p:cNvPicPr>
          <p:nvPr/>
        </p:nvPicPr>
        <p:blipFill>
          <a:blip r:embed="rId3"/>
          <a:srcRect/>
          <a:stretch>
            <a:fillRect/>
          </a:stretch>
        </p:blipFill>
        <p:spPr bwMode="auto">
          <a:xfrm>
            <a:off x="3432175" y="190500"/>
            <a:ext cx="2892425" cy="255632"/>
          </a:xfrm>
          <a:prstGeom prst="rect">
            <a:avLst/>
          </a:prstGeom>
          <a:noFill/>
          <a:ln w="9525">
            <a:noFill/>
            <a:miter lim="800000"/>
            <a:headEnd/>
            <a:tailEnd/>
          </a:ln>
        </p:spPr>
      </p:pic>
      <p:pic>
        <p:nvPicPr>
          <p:cNvPr id="9" name="Picture 8">
            <a:extLst>
              <a:ext uri="{FF2B5EF4-FFF2-40B4-BE49-F238E27FC236}">
                <a16:creationId xmlns:a16="http://schemas.microsoft.com/office/drawing/2014/main" xmlns="" id="{470EBA50-40F9-4F82-A941-5B4001CB0A9B}"/>
              </a:ext>
            </a:extLst>
          </p:cNvPr>
          <p:cNvPicPr>
            <a:picLocks noChangeAspect="1"/>
          </p:cNvPicPr>
          <p:nvPr/>
        </p:nvPicPr>
        <p:blipFill>
          <a:blip r:embed="rId4"/>
          <a:stretch>
            <a:fillRect/>
          </a:stretch>
        </p:blipFill>
        <p:spPr>
          <a:xfrm>
            <a:off x="33130" y="2971800"/>
            <a:ext cx="5665966" cy="2902081"/>
          </a:xfrm>
          <a:prstGeom prst="rect">
            <a:avLst/>
          </a:prstGeom>
        </p:spPr>
      </p:pic>
      <p:pic>
        <p:nvPicPr>
          <p:cNvPr id="2" name="Picture 1">
            <a:extLst>
              <a:ext uri="{FF2B5EF4-FFF2-40B4-BE49-F238E27FC236}">
                <a16:creationId xmlns:a16="http://schemas.microsoft.com/office/drawing/2014/main" xmlns="" id="{FCF3EBE1-0221-42AB-BE3A-E4F8553AE4EA}"/>
              </a:ext>
            </a:extLst>
          </p:cNvPr>
          <p:cNvPicPr>
            <a:picLocks noChangeAspect="1"/>
          </p:cNvPicPr>
          <p:nvPr/>
        </p:nvPicPr>
        <p:blipFill>
          <a:blip r:embed="rId5"/>
          <a:stretch>
            <a:fillRect/>
          </a:stretch>
        </p:blipFill>
        <p:spPr>
          <a:xfrm>
            <a:off x="5638800" y="2866318"/>
            <a:ext cx="4131685" cy="3113043"/>
          </a:xfrm>
          <a:prstGeom prst="rect">
            <a:avLst/>
          </a:prstGeom>
        </p:spPr>
      </p:pic>
      <p:sp>
        <p:nvSpPr>
          <p:cNvPr id="10" name="TextBox 9">
            <a:extLst>
              <a:ext uri="{FF2B5EF4-FFF2-40B4-BE49-F238E27FC236}">
                <a16:creationId xmlns:a16="http://schemas.microsoft.com/office/drawing/2014/main" xmlns="" id="{AD7844DF-82A4-4132-B05A-6A3F65C0F24B}"/>
              </a:ext>
            </a:extLst>
          </p:cNvPr>
          <p:cNvSpPr txBox="1"/>
          <p:nvPr/>
        </p:nvSpPr>
        <p:spPr>
          <a:xfrm>
            <a:off x="6331226" y="1995237"/>
            <a:ext cx="4648200" cy="677108"/>
          </a:xfrm>
          <a:prstGeom prst="rect">
            <a:avLst/>
          </a:prstGeom>
          <a:noFill/>
        </p:spPr>
        <p:txBody>
          <a:bodyPr wrap="square" rtlCol="0">
            <a:spAutoFit/>
          </a:bodyPr>
          <a:lstStyle/>
          <a:p>
            <a:r>
              <a:rPr lang="hr-HR" sz="1900" b="1" dirty="0">
                <a:latin typeface="Segoe Script" panose="030B0504020000000003" pitchFamily="66" charset="0"/>
              </a:rPr>
              <a:t>Dimenzije sudjelovanja </a:t>
            </a:r>
            <a:endParaRPr lang="hr-HR" sz="1900" b="1" dirty="0" smtClean="0">
              <a:latin typeface="Segoe Script" panose="030B0504020000000003" pitchFamily="66" charset="0"/>
            </a:endParaRPr>
          </a:p>
          <a:p>
            <a:r>
              <a:rPr lang="hr-HR" sz="1900" b="1" dirty="0" smtClean="0">
                <a:latin typeface="Segoe Script" panose="030B0504020000000003" pitchFamily="66" charset="0"/>
              </a:rPr>
              <a:t>javnosti</a:t>
            </a:r>
            <a:endParaRPr lang="hr-HR" sz="1900" b="1" dirty="0">
              <a:latin typeface="Segoe Script" panose="030B0504020000000003" pitchFamily="66" charset="0"/>
            </a:endParaRPr>
          </a:p>
        </p:txBody>
      </p:sp>
      <p:sp>
        <p:nvSpPr>
          <p:cNvPr id="11" name="TextBox 10">
            <a:extLst>
              <a:ext uri="{FF2B5EF4-FFF2-40B4-BE49-F238E27FC236}">
                <a16:creationId xmlns:a16="http://schemas.microsoft.com/office/drawing/2014/main" xmlns="" id="{4CC30D78-BE8B-4577-A50A-E7E34FA7475B}"/>
              </a:ext>
            </a:extLst>
          </p:cNvPr>
          <p:cNvSpPr txBox="1"/>
          <p:nvPr/>
        </p:nvSpPr>
        <p:spPr>
          <a:xfrm>
            <a:off x="304800" y="1988611"/>
            <a:ext cx="4953000" cy="969496"/>
          </a:xfrm>
          <a:prstGeom prst="rect">
            <a:avLst/>
          </a:prstGeom>
          <a:noFill/>
        </p:spPr>
        <p:txBody>
          <a:bodyPr wrap="square" rtlCol="0">
            <a:spAutoFit/>
          </a:bodyPr>
          <a:lstStyle/>
          <a:p>
            <a:r>
              <a:rPr lang="hr-HR" sz="1900" b="1" dirty="0">
                <a:latin typeface="Segoe Script" panose="030B0504020000000003" pitchFamily="66" charset="0"/>
              </a:rPr>
              <a:t>Ciklus pružanja povratnih informacija </a:t>
            </a:r>
            <a:r>
              <a:rPr lang="hr-HR" sz="1900" b="1" dirty="0" smtClean="0">
                <a:latin typeface="Segoe Script" panose="030B0504020000000003" pitchFamily="66" charset="0"/>
              </a:rPr>
              <a:t>o transparentnosti </a:t>
            </a:r>
            <a:r>
              <a:rPr lang="hr-HR" sz="1900" b="1" dirty="0">
                <a:latin typeface="Segoe Script" panose="030B0504020000000003" pitchFamily="66" charset="0"/>
              </a:rPr>
              <a:t>proračuna</a:t>
            </a:r>
            <a:endParaRPr lang="hr-HR" sz="1900" b="1" dirty="0">
              <a:latin typeface="Segoe Script" panose="030B0504020000000003" pitchFamily="66" charset="0"/>
            </a:endParaRPr>
          </a:p>
        </p:txBody>
      </p:sp>
      <p:pic>
        <p:nvPicPr>
          <p:cNvPr id="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0387" y="2859968"/>
            <a:ext cx="9396000" cy="3375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4486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3D1A85E2-1AEE-4F6C-AA5F-7D0DE380D7EF}"/>
              </a:ext>
            </a:extLst>
          </p:cNvPr>
          <p:cNvSpPr>
            <a:spLocks noGrp="1"/>
          </p:cNvSpPr>
          <p:nvPr>
            <p:ph type="title"/>
          </p:nvPr>
        </p:nvSpPr>
        <p:spPr>
          <a:xfrm>
            <a:off x="1295400" y="2438400"/>
            <a:ext cx="8153400" cy="1524000"/>
          </a:xfrm>
        </p:spPr>
        <p:txBody>
          <a:bodyPr/>
          <a:lstStyle/>
          <a:p>
            <a:pPr algn="l"/>
            <a:r>
              <a:rPr lang="en-US" sz="3000" b="1" dirty="0">
                <a:solidFill>
                  <a:schemeClr val="tx2">
                    <a:lumMod val="75000"/>
                  </a:schemeClr>
                </a:solidFill>
              </a:rPr>
              <a:t>II. </a:t>
            </a:r>
            <a:r>
              <a:rPr lang="hr-HR" sz="3000" b="1" dirty="0" smtClean="0">
                <a:solidFill>
                  <a:schemeClr val="tx2">
                    <a:lumMod val="75000"/>
                  </a:schemeClr>
                </a:solidFill>
              </a:rPr>
              <a:t>Anketa PEMPAL-a iz </a:t>
            </a:r>
            <a:r>
              <a:rPr lang="en-US" sz="3000" b="1" dirty="0" smtClean="0">
                <a:solidFill>
                  <a:schemeClr val="tx2">
                    <a:lumMod val="75000"/>
                  </a:schemeClr>
                </a:solidFill>
              </a:rPr>
              <a:t>2017</a:t>
            </a:r>
            <a:r>
              <a:rPr lang="hr-HR" sz="3000" b="1" dirty="0" smtClean="0">
                <a:solidFill>
                  <a:schemeClr val="tx2">
                    <a:lumMod val="75000"/>
                  </a:schemeClr>
                </a:solidFill>
              </a:rPr>
              <a:t>.</a:t>
            </a:r>
            <a:r>
              <a:rPr lang="en-US" sz="3000" b="1" dirty="0" smtClean="0">
                <a:solidFill>
                  <a:schemeClr val="tx2">
                    <a:lumMod val="75000"/>
                  </a:schemeClr>
                </a:solidFill>
              </a:rPr>
              <a:t>: </a:t>
            </a:r>
            <a:r>
              <a:rPr lang="hr-HR" sz="3000" b="1" dirty="0" smtClean="0">
                <a:solidFill>
                  <a:schemeClr val="tx2">
                    <a:lumMod val="75000"/>
                  </a:schemeClr>
                </a:solidFill>
              </a:rPr>
              <a:t>Aspekt </a:t>
            </a:r>
            <a:r>
              <a:rPr lang="hr-HR" sz="3000" b="1" i="1" dirty="0" smtClean="0">
                <a:solidFill>
                  <a:schemeClr val="tx2">
                    <a:lumMod val="75000"/>
                  </a:schemeClr>
                </a:solidFill>
              </a:rPr>
              <a:t>ponude</a:t>
            </a:r>
            <a:r>
              <a:rPr lang="hr-HR" sz="3000" b="1" dirty="0" smtClean="0">
                <a:solidFill>
                  <a:schemeClr val="tx2">
                    <a:lumMod val="75000"/>
                  </a:schemeClr>
                </a:solidFill>
              </a:rPr>
              <a:t> u procesu sudjelovanja javnosti</a:t>
            </a:r>
            <a:endParaRPr lang="en-US" sz="3000" b="1" dirty="0">
              <a:solidFill>
                <a:schemeClr val="tx2">
                  <a:lumMod val="75000"/>
                </a:schemeClr>
              </a:solidFill>
            </a:endParaRPr>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200400" y="255104"/>
            <a:ext cx="4011044" cy="354496"/>
          </a:xfrm>
          <a:prstGeom prst="rect">
            <a:avLst/>
          </a:prstGeom>
          <a:noFill/>
          <a:ln w="9525">
            <a:noFill/>
            <a:miter lim="800000"/>
            <a:headEnd/>
            <a:tailEnd/>
          </a:ln>
        </p:spPr>
      </p:pic>
    </p:spTree>
    <p:extLst>
      <p:ext uri="{BB962C8B-B14F-4D97-AF65-F5344CB8AC3E}">
        <p14:creationId xmlns:p14="http://schemas.microsoft.com/office/powerpoint/2010/main" val="20583100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200400" y="304800"/>
            <a:ext cx="3340100" cy="295198"/>
          </a:xfrm>
          <a:prstGeom prst="rect">
            <a:avLst/>
          </a:prstGeom>
          <a:noFill/>
          <a:ln w="9525">
            <a:noFill/>
            <a:miter lim="800000"/>
            <a:headEnd/>
            <a:tailEnd/>
          </a:ln>
        </p:spPr>
      </p:pic>
      <p:sp>
        <p:nvSpPr>
          <p:cNvPr id="3" name="TextBox 2">
            <a:extLst>
              <a:ext uri="{FF2B5EF4-FFF2-40B4-BE49-F238E27FC236}">
                <a16:creationId xmlns:a16="http://schemas.microsoft.com/office/drawing/2014/main" xmlns="" id="{AB9748E6-02F8-47CE-B84D-20285FA885E8}"/>
              </a:ext>
            </a:extLst>
          </p:cNvPr>
          <p:cNvSpPr txBox="1"/>
          <p:nvPr/>
        </p:nvSpPr>
        <p:spPr>
          <a:xfrm>
            <a:off x="1158703" y="739205"/>
            <a:ext cx="1613452" cy="430887"/>
          </a:xfrm>
          <a:prstGeom prst="rect">
            <a:avLst/>
          </a:prstGeom>
          <a:noFill/>
        </p:spPr>
        <p:txBody>
          <a:bodyPr wrap="square" rtlCol="0">
            <a:spAutoFit/>
          </a:bodyPr>
          <a:lstStyle/>
          <a:p>
            <a:r>
              <a:rPr lang="hr-HR" sz="2200" b="1" dirty="0" smtClean="0">
                <a:latin typeface="+mn-lt"/>
              </a:rPr>
              <a:t>Pitanja</a:t>
            </a:r>
            <a:r>
              <a:rPr lang="en-US" sz="2200" b="1" dirty="0" smtClean="0">
                <a:latin typeface="+mn-lt"/>
              </a:rPr>
              <a:t> </a:t>
            </a:r>
            <a:endParaRPr lang="en-US" sz="2200" b="1" dirty="0">
              <a:latin typeface="+mn-lt"/>
            </a:endParaRPr>
          </a:p>
        </p:txBody>
      </p:sp>
      <p:sp>
        <p:nvSpPr>
          <p:cNvPr id="7" name="Content Placeholder 1">
            <a:extLst>
              <a:ext uri="{FF2B5EF4-FFF2-40B4-BE49-F238E27FC236}">
                <a16:creationId xmlns:a16="http://schemas.microsoft.com/office/drawing/2014/main" xmlns="" id="{8F51D034-756E-4283-A6E6-1D1304C75D83}"/>
              </a:ext>
            </a:extLst>
          </p:cNvPr>
          <p:cNvSpPr txBox="1">
            <a:spLocks/>
          </p:cNvSpPr>
          <p:nvPr/>
        </p:nvSpPr>
        <p:spPr bwMode="auto">
          <a:xfrm>
            <a:off x="902494" y="1309298"/>
            <a:ext cx="5638006" cy="44057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tabLst>
                <a:tab pos="2116138" algn="l"/>
              </a:tabLst>
            </a:pPr>
            <a:r>
              <a:rPr lang="hr-HR" sz="1900" dirty="0">
                <a:solidFill>
                  <a:srgbClr val="000000"/>
                </a:solidFill>
              </a:rPr>
              <a:t>Koji su trenutačni (ili planirani) zakonodavni i politički/</a:t>
            </a:r>
            <a:r>
              <a:rPr lang="hr-HR" sz="1900" dirty="0" err="1">
                <a:solidFill>
                  <a:srgbClr val="000000"/>
                </a:solidFill>
              </a:rPr>
              <a:t>postupovni</a:t>
            </a:r>
            <a:r>
              <a:rPr lang="hr-HR" sz="1900" dirty="0">
                <a:solidFill>
                  <a:srgbClr val="000000"/>
                </a:solidFill>
              </a:rPr>
              <a:t> okviri?</a:t>
            </a:r>
          </a:p>
          <a:p>
            <a:pPr marL="0" indent="0">
              <a:spcBef>
                <a:spcPts val="0"/>
              </a:spcBef>
              <a:buNone/>
              <a:tabLst>
                <a:tab pos="2116138" algn="l"/>
              </a:tabLst>
            </a:pPr>
            <a:endParaRPr lang="hr-HR" sz="1900" dirty="0">
              <a:solidFill>
                <a:srgbClr val="000000"/>
              </a:solidFill>
            </a:endParaRPr>
          </a:p>
          <a:p>
            <a:pPr>
              <a:spcBef>
                <a:spcPts val="0"/>
              </a:spcBef>
            </a:pPr>
            <a:r>
              <a:rPr lang="hr-HR" sz="1900" b="1" dirty="0">
                <a:solidFill>
                  <a:srgbClr val="000000"/>
                </a:solidFill>
              </a:rPr>
              <a:t>Koji se mehanizmi javnog sudjelovanja upotrebljavaju </a:t>
            </a:r>
            <a:r>
              <a:rPr lang="hr-HR" sz="1900" dirty="0">
                <a:solidFill>
                  <a:srgbClr val="000000"/>
                </a:solidFill>
              </a:rPr>
              <a:t>diljem a) vlade b) resornih ministarstava c) parlamenta d) VRI-ja i u kojoj se fazi proračunskog procesa provode?</a:t>
            </a:r>
          </a:p>
          <a:p>
            <a:pPr marL="0" indent="0">
              <a:spcBef>
                <a:spcPts val="0"/>
              </a:spcBef>
              <a:buNone/>
            </a:pPr>
            <a:endParaRPr lang="hr-HR" sz="1900" dirty="0">
              <a:solidFill>
                <a:srgbClr val="000000"/>
              </a:solidFill>
            </a:endParaRPr>
          </a:p>
          <a:p>
            <a:pPr>
              <a:spcBef>
                <a:spcPts val="0"/>
              </a:spcBef>
            </a:pPr>
            <a:r>
              <a:rPr lang="hr-HR" sz="1900" b="1" dirty="0"/>
              <a:t>Upotrebljava li se proračun za građane za </a:t>
            </a:r>
            <a:r>
              <a:rPr lang="hr-HR" sz="1900" b="1" dirty="0" smtClean="0"/>
              <a:t>sudjelovanje </a:t>
            </a:r>
            <a:r>
              <a:rPr lang="hr-HR" sz="1900" b="1" dirty="0"/>
              <a:t>građana?</a:t>
            </a:r>
            <a:r>
              <a:rPr lang="hr-HR" sz="1900" dirty="0"/>
              <a:t> </a:t>
            </a:r>
          </a:p>
          <a:p>
            <a:pPr>
              <a:spcBef>
                <a:spcPts val="0"/>
              </a:spcBef>
            </a:pPr>
            <a:endParaRPr lang="hr-HR" sz="1900" dirty="0">
              <a:solidFill>
                <a:srgbClr val="000000"/>
              </a:solidFill>
            </a:endParaRPr>
          </a:p>
          <a:p>
            <a:pPr>
              <a:spcBef>
                <a:spcPts val="0"/>
              </a:spcBef>
            </a:pPr>
            <a:r>
              <a:rPr lang="hr-HR" sz="1900" b="1" dirty="0">
                <a:solidFill>
                  <a:srgbClr val="000000"/>
                </a:solidFill>
              </a:rPr>
              <a:t>Koje se informacije </a:t>
            </a:r>
            <a:r>
              <a:rPr lang="hr-HR" sz="1900" b="1" dirty="0" smtClean="0">
                <a:solidFill>
                  <a:srgbClr val="000000"/>
                </a:solidFill>
              </a:rPr>
              <a:t>daju </a:t>
            </a:r>
            <a:r>
              <a:rPr lang="hr-HR" sz="1900" b="1" dirty="0">
                <a:solidFill>
                  <a:srgbClr val="000000"/>
                </a:solidFill>
              </a:rPr>
              <a:t>javnosti </a:t>
            </a:r>
            <a:r>
              <a:rPr lang="hr-HR" sz="1900" b="1" dirty="0" smtClean="0">
                <a:solidFill>
                  <a:srgbClr val="000000"/>
                </a:solidFill>
              </a:rPr>
              <a:t>prije bilo kakvog savjetovanja</a:t>
            </a:r>
            <a:r>
              <a:rPr lang="hr-HR" sz="1900" b="1" dirty="0">
                <a:solidFill>
                  <a:srgbClr val="000000"/>
                </a:solidFill>
              </a:rPr>
              <a:t>?</a:t>
            </a:r>
            <a:r>
              <a:rPr lang="hr-HR" sz="1900" dirty="0">
                <a:solidFill>
                  <a:srgbClr val="000000"/>
                </a:solidFill>
              </a:rPr>
              <a:t> </a:t>
            </a:r>
          </a:p>
          <a:p>
            <a:pPr>
              <a:spcBef>
                <a:spcPts val="0"/>
              </a:spcBef>
            </a:pPr>
            <a:endParaRPr lang="hr-HR" sz="1900" dirty="0">
              <a:solidFill>
                <a:srgbClr val="000000"/>
              </a:solidFill>
            </a:endParaRPr>
          </a:p>
          <a:p>
            <a:pPr>
              <a:spcBef>
                <a:spcPts val="0"/>
              </a:spcBef>
            </a:pPr>
            <a:r>
              <a:rPr lang="hr-HR" sz="1900" b="1" dirty="0">
                <a:solidFill>
                  <a:srgbClr val="000000"/>
                </a:solidFill>
              </a:rPr>
              <a:t>Tko prikuplja informacije, na koji način i u okviru kojih problematičnih tema?</a:t>
            </a:r>
            <a:r>
              <a:rPr lang="hr-HR" sz="2000" dirty="0"/>
              <a:t> </a:t>
            </a:r>
            <a:r>
              <a:rPr lang="hr-HR" sz="1900" dirty="0">
                <a:solidFill>
                  <a:srgbClr val="000000"/>
                </a:solidFill>
              </a:rPr>
              <a:t>Dobivaju li građani odgovore na svoje upite i </a:t>
            </a:r>
            <a:r>
              <a:rPr lang="hr-HR" sz="1900" dirty="0" smtClean="0">
                <a:solidFill>
                  <a:srgbClr val="000000"/>
                </a:solidFill>
              </a:rPr>
              <a:t>doprinose?</a:t>
            </a:r>
            <a:endParaRPr lang="hr-HR" sz="1900" dirty="0"/>
          </a:p>
          <a:p>
            <a:pPr marL="0" indent="0" algn="just">
              <a:spcBef>
                <a:spcPts val="0"/>
              </a:spcBef>
              <a:buFont typeface="Arial" charset="0"/>
              <a:buNone/>
            </a:pPr>
            <a:endParaRPr lang="en-US" sz="1900" dirty="0"/>
          </a:p>
        </p:txBody>
      </p:sp>
      <p:sp>
        <p:nvSpPr>
          <p:cNvPr id="9" name="Rectangle 8">
            <a:extLst>
              <a:ext uri="{FF2B5EF4-FFF2-40B4-BE49-F238E27FC236}">
                <a16:creationId xmlns:a16="http://schemas.microsoft.com/office/drawing/2014/main" xmlns="" id="{96B18F33-7649-460F-9496-A9272700B0E8}"/>
              </a:ext>
            </a:extLst>
          </p:cNvPr>
          <p:cNvSpPr/>
          <p:nvPr/>
        </p:nvSpPr>
        <p:spPr>
          <a:xfrm>
            <a:off x="7315200" y="1519217"/>
            <a:ext cx="2209800" cy="3693319"/>
          </a:xfrm>
          <a:prstGeom prst="rect">
            <a:avLst/>
          </a:prstGeom>
        </p:spPr>
        <p:txBody>
          <a:bodyPr wrap="square">
            <a:spAutoFit/>
          </a:bodyPr>
          <a:lstStyle/>
          <a:p>
            <a:pPr marL="285750" indent="-285750">
              <a:buFont typeface="Arial" panose="020B0604020202020204" pitchFamily="34" charset="0"/>
              <a:buChar char="•"/>
            </a:pPr>
            <a:r>
              <a:rPr lang="hr-HR" b="1" dirty="0" err="1">
                <a:solidFill>
                  <a:schemeClr val="accent1">
                    <a:lumMod val="75000"/>
                  </a:schemeClr>
                </a:solidFill>
                <a:latin typeface="Segoe Print" panose="02000600000000000000" pitchFamily="2" charset="0"/>
              </a:rPr>
              <a:t>Bjelarus</a:t>
            </a:r>
            <a:endParaRPr lang="hr-HR" b="1" dirty="0">
              <a:solidFill>
                <a:schemeClr val="accent1">
                  <a:lumMod val="75000"/>
                </a:schemeClr>
              </a:solidFill>
              <a:latin typeface="Segoe Print" panose="02000600000000000000" pitchFamily="2" charset="0"/>
            </a:endParaRPr>
          </a:p>
          <a:p>
            <a:endParaRPr lang="hr-HR" b="1" dirty="0">
              <a:solidFill>
                <a:schemeClr val="accent1">
                  <a:lumMod val="75000"/>
                </a:schemeClr>
              </a:solidFill>
              <a:latin typeface="Segoe Print" panose="02000600000000000000" pitchFamily="2" charset="0"/>
            </a:endParaRPr>
          </a:p>
          <a:p>
            <a:pPr marL="285750" indent="-285750">
              <a:buFont typeface="Arial" panose="020B0604020202020204" pitchFamily="34" charset="0"/>
              <a:buChar char="•"/>
            </a:pPr>
            <a:r>
              <a:rPr lang="hr-HR" b="1" dirty="0">
                <a:solidFill>
                  <a:schemeClr val="accent1">
                    <a:lumMod val="75000"/>
                  </a:schemeClr>
                </a:solidFill>
                <a:latin typeface="Segoe Print" panose="02000600000000000000" pitchFamily="2" charset="0"/>
              </a:rPr>
              <a:t>Hrvatska</a:t>
            </a:r>
          </a:p>
          <a:p>
            <a:endParaRPr lang="hr-HR" b="1" dirty="0">
              <a:solidFill>
                <a:schemeClr val="accent1">
                  <a:lumMod val="75000"/>
                </a:schemeClr>
              </a:solidFill>
              <a:latin typeface="Segoe Print" panose="02000600000000000000" pitchFamily="2" charset="0"/>
            </a:endParaRPr>
          </a:p>
          <a:p>
            <a:pPr marL="285750" indent="-285750">
              <a:buFont typeface="Arial" panose="020B0604020202020204" pitchFamily="34" charset="0"/>
              <a:buChar char="•"/>
            </a:pPr>
            <a:r>
              <a:rPr lang="hr-HR" b="1" dirty="0" err="1">
                <a:solidFill>
                  <a:schemeClr val="accent1">
                    <a:lumMod val="75000"/>
                  </a:schemeClr>
                </a:solidFill>
                <a:latin typeface="Segoe Print" panose="02000600000000000000" pitchFamily="2" charset="0"/>
              </a:rPr>
              <a:t>Kirgiska</a:t>
            </a:r>
            <a:r>
              <a:rPr lang="hr-HR" b="1" dirty="0">
                <a:solidFill>
                  <a:schemeClr val="accent1">
                    <a:lumMod val="75000"/>
                  </a:schemeClr>
                </a:solidFill>
                <a:latin typeface="Segoe Print" panose="02000600000000000000" pitchFamily="2" charset="0"/>
              </a:rPr>
              <a:t> Republika</a:t>
            </a:r>
          </a:p>
          <a:p>
            <a:endParaRPr lang="hr-HR" b="1" dirty="0">
              <a:solidFill>
                <a:schemeClr val="accent1">
                  <a:lumMod val="75000"/>
                </a:schemeClr>
              </a:solidFill>
              <a:latin typeface="Segoe Print" panose="02000600000000000000" pitchFamily="2" charset="0"/>
            </a:endParaRPr>
          </a:p>
          <a:p>
            <a:pPr marL="285750" indent="-285750">
              <a:buFont typeface="Arial" panose="020B0604020202020204" pitchFamily="34" charset="0"/>
              <a:buChar char="•"/>
            </a:pPr>
            <a:r>
              <a:rPr lang="hr-HR" b="1" dirty="0">
                <a:solidFill>
                  <a:schemeClr val="accent1">
                    <a:lumMod val="75000"/>
                  </a:schemeClr>
                </a:solidFill>
                <a:latin typeface="Segoe Print" panose="02000600000000000000" pitchFamily="2" charset="0"/>
              </a:rPr>
              <a:t>Ruska Federacija</a:t>
            </a:r>
          </a:p>
          <a:p>
            <a:endParaRPr lang="hr-HR" b="1" dirty="0">
              <a:solidFill>
                <a:schemeClr val="accent1">
                  <a:lumMod val="75000"/>
                </a:schemeClr>
              </a:solidFill>
              <a:latin typeface="Segoe Print" panose="02000600000000000000" pitchFamily="2" charset="0"/>
            </a:endParaRPr>
          </a:p>
          <a:p>
            <a:pPr marL="285750" indent="-285750">
              <a:buFont typeface="Arial" panose="020B0604020202020204" pitchFamily="34" charset="0"/>
              <a:buChar char="•"/>
            </a:pPr>
            <a:r>
              <a:rPr lang="hr-HR" b="1" dirty="0">
                <a:solidFill>
                  <a:schemeClr val="accent1">
                    <a:lumMod val="75000"/>
                  </a:schemeClr>
                </a:solidFill>
                <a:latin typeface="Segoe Print" panose="02000600000000000000" pitchFamily="2" charset="0"/>
              </a:rPr>
              <a:t>Srbija</a:t>
            </a:r>
          </a:p>
          <a:p>
            <a:endParaRPr lang="hr-HR" b="1" dirty="0">
              <a:solidFill>
                <a:schemeClr val="accent1">
                  <a:lumMod val="75000"/>
                </a:schemeClr>
              </a:solidFill>
              <a:latin typeface="Segoe Print" panose="02000600000000000000" pitchFamily="2" charset="0"/>
            </a:endParaRPr>
          </a:p>
          <a:p>
            <a:pPr marL="285750" indent="-285750">
              <a:buFont typeface="Arial" panose="020B0604020202020204" pitchFamily="34" charset="0"/>
              <a:buChar char="•"/>
            </a:pPr>
            <a:r>
              <a:rPr lang="hr-HR" b="1" dirty="0">
                <a:solidFill>
                  <a:schemeClr val="accent1">
                    <a:lumMod val="75000"/>
                  </a:schemeClr>
                </a:solidFill>
                <a:latin typeface="Segoe Print" panose="02000600000000000000" pitchFamily="2" charset="0"/>
              </a:rPr>
              <a:t>Uzbekistan </a:t>
            </a:r>
            <a:endParaRPr lang="hr-HR" b="1" dirty="0">
              <a:solidFill>
                <a:schemeClr val="accent1">
                  <a:lumMod val="75000"/>
                </a:schemeClr>
              </a:solidFill>
              <a:latin typeface="Segoe Print" panose="02000600000000000000" pitchFamily="2" charset="0"/>
            </a:endParaRPr>
          </a:p>
        </p:txBody>
      </p:sp>
    </p:spTree>
    <p:extLst>
      <p:ext uri="{BB962C8B-B14F-4D97-AF65-F5344CB8AC3E}">
        <p14:creationId xmlns:p14="http://schemas.microsoft.com/office/powerpoint/2010/main" val="37010630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733800" y="238352"/>
            <a:ext cx="2286000" cy="202036"/>
          </a:xfrm>
          <a:prstGeom prst="rect">
            <a:avLst/>
          </a:prstGeom>
          <a:noFill/>
          <a:ln w="9525">
            <a:noFill/>
            <a:miter lim="800000"/>
            <a:headEnd/>
            <a:tailEnd/>
          </a:ln>
        </p:spPr>
      </p:pic>
      <p:sp>
        <p:nvSpPr>
          <p:cNvPr id="8" name="Title 3">
            <a:extLst>
              <a:ext uri="{FF2B5EF4-FFF2-40B4-BE49-F238E27FC236}">
                <a16:creationId xmlns:a16="http://schemas.microsoft.com/office/drawing/2014/main" xmlns="" id="{B45FD39E-2AA2-4894-BDDE-BA57A67BD6F7}"/>
              </a:ext>
            </a:extLst>
          </p:cNvPr>
          <p:cNvSpPr txBox="1">
            <a:spLocks/>
          </p:cNvSpPr>
          <p:nvPr/>
        </p:nvSpPr>
        <p:spPr bwMode="auto">
          <a:xfrm>
            <a:off x="1219200" y="795039"/>
            <a:ext cx="8953500" cy="50036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hr-HR" sz="2400" b="1" dirty="0" smtClean="0"/>
              <a:t>Trenutačni ili planirani zakonodavni i </a:t>
            </a:r>
            <a:r>
              <a:rPr lang="hr-HR" sz="2400" b="1" dirty="0" err="1" smtClean="0"/>
              <a:t>postupovni</a:t>
            </a:r>
            <a:r>
              <a:rPr lang="hr-HR" sz="2400" b="1" dirty="0" smtClean="0"/>
              <a:t> okviri te okviri politike</a:t>
            </a:r>
            <a:endParaRPr lang="en-US" sz="2400" b="1" dirty="0"/>
          </a:p>
        </p:txBody>
      </p:sp>
      <p:sp>
        <p:nvSpPr>
          <p:cNvPr id="10" name="Content Placeholder 1">
            <a:extLst>
              <a:ext uri="{FF2B5EF4-FFF2-40B4-BE49-F238E27FC236}">
                <a16:creationId xmlns:a16="http://schemas.microsoft.com/office/drawing/2014/main" xmlns="" id="{CF6E426D-8754-47A8-9BC3-313453015E34}"/>
              </a:ext>
            </a:extLst>
          </p:cNvPr>
          <p:cNvSpPr>
            <a:spLocks noGrp="1"/>
          </p:cNvSpPr>
          <p:nvPr>
            <p:ph idx="1"/>
          </p:nvPr>
        </p:nvSpPr>
        <p:spPr>
          <a:xfrm>
            <a:off x="927100" y="1295400"/>
            <a:ext cx="8839200" cy="4267200"/>
          </a:xfrm>
        </p:spPr>
        <p:txBody>
          <a:bodyPr/>
          <a:lstStyle/>
          <a:p>
            <a:pPr lvl="0" algn="just">
              <a:spcBef>
                <a:spcPts val="0"/>
              </a:spcBef>
              <a:buFont typeface="Arial" panose="020B0604020202020204" pitchFamily="34" charset="0"/>
              <a:buChar char="•"/>
            </a:pPr>
            <a:endParaRPr lang="en-US" sz="2100" dirty="0"/>
          </a:p>
          <a:p>
            <a:pPr marL="0" lvl="0" indent="0" algn="just">
              <a:spcBef>
                <a:spcPts val="0"/>
              </a:spcBef>
              <a:buNone/>
            </a:pPr>
            <a:endParaRPr lang="en-US" sz="1900" dirty="0"/>
          </a:p>
        </p:txBody>
      </p:sp>
      <p:sp>
        <p:nvSpPr>
          <p:cNvPr id="7" name="TextBox 6">
            <a:extLst>
              <a:ext uri="{FF2B5EF4-FFF2-40B4-BE49-F238E27FC236}">
                <a16:creationId xmlns:a16="http://schemas.microsoft.com/office/drawing/2014/main" xmlns="" id="{F50BEA33-2238-43A1-8FD4-4D3787F1614F}"/>
              </a:ext>
            </a:extLst>
          </p:cNvPr>
          <p:cNvSpPr txBox="1"/>
          <p:nvPr/>
        </p:nvSpPr>
        <p:spPr>
          <a:xfrm>
            <a:off x="1111250" y="1690062"/>
            <a:ext cx="8255000" cy="3970318"/>
          </a:xfrm>
          <a:prstGeom prst="rect">
            <a:avLst/>
          </a:prstGeom>
          <a:solidFill>
            <a:schemeClr val="bg1">
              <a:lumMod val="95000"/>
            </a:schemeClr>
          </a:solidFill>
          <a:ln>
            <a:solidFill>
              <a:schemeClr val="tx2">
                <a:lumMod val="75000"/>
              </a:schemeClr>
            </a:solidFill>
          </a:ln>
        </p:spPr>
        <p:txBody>
          <a:bodyPr wrap="square" rtlCol="0">
            <a:spAutoFit/>
          </a:bodyPr>
          <a:lstStyle/>
          <a:p>
            <a:pPr marL="285750" indent="-285750">
              <a:buFont typeface="Arial" panose="020B0604020202020204" pitchFamily="34" charset="0"/>
              <a:buChar char="•"/>
            </a:pPr>
            <a:r>
              <a:rPr lang="hr-HR" sz="2100" dirty="0"/>
              <a:t>Sve anketirane zemlje imaju okvire u kojima se zagovaraju načela transparentnosti i sudjelovanja javnosti</a:t>
            </a:r>
          </a:p>
          <a:p>
            <a:endParaRPr lang="hr-HR" sz="2100" dirty="0"/>
          </a:p>
          <a:p>
            <a:pPr marL="285750" indent="-285750">
              <a:buFont typeface="Arial" panose="020B0604020202020204" pitchFamily="34" charset="0"/>
              <a:buChar char="•"/>
            </a:pPr>
            <a:r>
              <a:rPr lang="hr-HR" sz="2100" dirty="0"/>
              <a:t>Zemlje s općenitijim zakonodavstvom, politikom ili institucionalnim okvirima u kojima se zagovara sudjelovanje javnosti ne navode detaljno mehanizme koji se koriste za </a:t>
            </a:r>
            <a:r>
              <a:rPr lang="hr-HR" sz="2100" dirty="0" smtClean="0"/>
              <a:t>sudjelovanje </a:t>
            </a:r>
            <a:r>
              <a:rPr lang="hr-HR" sz="2100" dirty="0"/>
              <a:t>javnosti u </a:t>
            </a:r>
            <a:r>
              <a:rPr lang="hr-HR" sz="2100" dirty="0" smtClean="0"/>
              <a:t>proračunskom procesu </a:t>
            </a:r>
            <a:r>
              <a:rPr lang="hr-HR" sz="2100" dirty="0"/>
              <a:t>(</a:t>
            </a:r>
            <a:r>
              <a:rPr lang="hr-HR" sz="2100" dirty="0" err="1"/>
              <a:t>Bjelarus</a:t>
            </a:r>
            <a:r>
              <a:rPr lang="hr-HR" sz="2100" dirty="0"/>
              <a:t>, Srbija, Uzbekistan)</a:t>
            </a:r>
          </a:p>
          <a:p>
            <a:endParaRPr lang="hr-HR" sz="2100" dirty="0"/>
          </a:p>
          <a:p>
            <a:pPr marL="285750" indent="-285750">
              <a:buFont typeface="Arial" panose="020B0604020202020204" pitchFamily="34" charset="0"/>
              <a:buChar char="•"/>
            </a:pPr>
            <a:r>
              <a:rPr lang="hr-HR" sz="2100" dirty="0"/>
              <a:t>Samo su </a:t>
            </a:r>
            <a:r>
              <a:rPr lang="hr-HR" sz="2100" dirty="0" smtClean="0"/>
              <a:t>3 </a:t>
            </a:r>
            <a:r>
              <a:rPr lang="hr-HR" sz="2100" dirty="0"/>
              <a:t>zemlje navele </a:t>
            </a:r>
            <a:r>
              <a:rPr lang="hr-HR" sz="2100" dirty="0" smtClean="0"/>
              <a:t>da </a:t>
            </a:r>
            <a:r>
              <a:rPr lang="hr-HR" sz="2100" dirty="0"/>
              <a:t>imaju uspostavljene </a:t>
            </a:r>
            <a:r>
              <a:rPr lang="hr-HR" sz="2100" dirty="0" err="1"/>
              <a:t>postupovne</a:t>
            </a:r>
            <a:r>
              <a:rPr lang="hr-HR" sz="2100" dirty="0"/>
              <a:t> mjere kako bi osigurale odgovornost za pružanje povratnih informacija </a:t>
            </a:r>
            <a:r>
              <a:rPr lang="hr-HR" sz="2100" dirty="0" smtClean="0"/>
              <a:t>u okviru javnih rasprava (Hrvatska</a:t>
            </a:r>
            <a:r>
              <a:rPr lang="hr-HR" sz="2100" dirty="0"/>
              <a:t>, </a:t>
            </a:r>
            <a:r>
              <a:rPr lang="hr-HR" sz="2100" dirty="0" err="1"/>
              <a:t>Kirgiska</a:t>
            </a:r>
            <a:r>
              <a:rPr lang="hr-HR" sz="2100" dirty="0"/>
              <a:t> </a:t>
            </a:r>
            <a:r>
              <a:rPr lang="hr-HR" sz="2100" dirty="0" smtClean="0"/>
              <a:t>Republika, Ruska Federacija)</a:t>
            </a:r>
            <a:endParaRPr lang="hr-HR" sz="2100" dirty="0"/>
          </a:p>
        </p:txBody>
      </p:sp>
    </p:spTree>
    <p:extLst>
      <p:ext uri="{BB962C8B-B14F-4D97-AF65-F5344CB8AC3E}">
        <p14:creationId xmlns:p14="http://schemas.microsoft.com/office/powerpoint/2010/main" val="30824694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2669ADFF-FF59-4A25-8212-84D689CB8586}"/>
              </a:ext>
            </a:extLst>
          </p:cNvPr>
          <p:cNvSpPr>
            <a:spLocks noGrp="1"/>
          </p:cNvSpPr>
          <p:nvPr>
            <p:ph idx="1"/>
          </p:nvPr>
        </p:nvSpPr>
        <p:spPr>
          <a:xfrm>
            <a:off x="901700" y="1295400"/>
            <a:ext cx="8681300" cy="3750945"/>
          </a:xfrm>
        </p:spPr>
        <p:txBody>
          <a:bodyPr/>
          <a:lstStyle/>
          <a:p>
            <a:pPr marL="0" lvl="0" indent="0" algn="just">
              <a:spcBef>
                <a:spcPts val="0"/>
              </a:spcBef>
              <a:buNone/>
            </a:pPr>
            <a:endParaRPr lang="en-US" sz="2100" b="1" dirty="0">
              <a:solidFill>
                <a:srgbClr val="000000"/>
              </a:solidFill>
            </a:endParaRPr>
          </a:p>
          <a:p>
            <a:pPr marL="0" lvl="0" indent="0" algn="just">
              <a:spcBef>
                <a:spcPts val="0"/>
              </a:spcBef>
              <a:buNone/>
            </a:pPr>
            <a:endParaRPr lang="en-GB" sz="2100" b="1" dirty="0">
              <a:solidFill>
                <a:srgbClr val="000000"/>
              </a:solidFill>
            </a:endParaRPr>
          </a:p>
          <a:p>
            <a:pPr lvl="0" algn="just">
              <a:spcBef>
                <a:spcPts val="0"/>
              </a:spcBef>
            </a:pPr>
            <a:endParaRPr lang="en-US" sz="1800" dirty="0">
              <a:solidFill>
                <a:srgbClr val="000000"/>
              </a:solidFill>
            </a:endParaRPr>
          </a:p>
          <a:p>
            <a:pPr lvl="0" algn="just">
              <a:spcBef>
                <a:spcPts val="0"/>
              </a:spcBef>
            </a:pPr>
            <a:endParaRPr lang="en-US" sz="1800" dirty="0">
              <a:solidFill>
                <a:srgbClr val="000000"/>
              </a:solidFill>
            </a:endParaRPr>
          </a:p>
          <a:p>
            <a:pPr lvl="0" algn="just">
              <a:spcBef>
                <a:spcPts val="0"/>
              </a:spcBef>
            </a:pPr>
            <a:endParaRPr lang="en-US" sz="1800" dirty="0"/>
          </a:p>
        </p:txBody>
      </p:sp>
      <p:pic>
        <p:nvPicPr>
          <p:cNvPr id="15363" name="Рисунок 11" descr="pempal-logo.jpg"/>
          <p:cNvPicPr>
            <a:picLocks noChangeAspect="1"/>
          </p:cNvPicPr>
          <p:nvPr/>
        </p:nvPicPr>
        <p:blipFill>
          <a:blip r:embed="rId3"/>
          <a:srcRect/>
          <a:stretch>
            <a:fillRect/>
          </a:stretch>
        </p:blipFill>
        <p:spPr bwMode="auto">
          <a:xfrm>
            <a:off x="1270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352800" y="115173"/>
            <a:ext cx="3429000" cy="303054"/>
          </a:xfrm>
          <a:prstGeom prst="rect">
            <a:avLst/>
          </a:prstGeom>
          <a:noFill/>
          <a:ln w="9525">
            <a:noFill/>
            <a:miter lim="800000"/>
            <a:headEnd/>
            <a:tailEnd/>
          </a:ln>
        </p:spPr>
      </p:pic>
      <p:graphicFrame>
        <p:nvGraphicFramePr>
          <p:cNvPr id="5" name="Table 4">
            <a:extLst>
              <a:ext uri="{FF2B5EF4-FFF2-40B4-BE49-F238E27FC236}">
                <a16:creationId xmlns:a16="http://schemas.microsoft.com/office/drawing/2014/main" xmlns="" id="{C87C8ED0-01E0-4661-A495-BA6736295CFB}"/>
              </a:ext>
            </a:extLst>
          </p:cNvPr>
          <p:cNvGraphicFramePr>
            <a:graphicFrameLocks noGrp="1"/>
          </p:cNvGraphicFramePr>
          <p:nvPr>
            <p:extLst>
              <p:ext uri="{D42A27DB-BD31-4B8C-83A1-F6EECF244321}">
                <p14:modId xmlns:p14="http://schemas.microsoft.com/office/powerpoint/2010/main" val="2803981330"/>
              </p:ext>
            </p:extLst>
          </p:nvPr>
        </p:nvGraphicFramePr>
        <p:xfrm>
          <a:off x="806105" y="609600"/>
          <a:ext cx="9023696" cy="5147295"/>
        </p:xfrm>
        <a:graphic>
          <a:graphicData uri="http://schemas.openxmlformats.org/drawingml/2006/table">
            <a:tbl>
              <a:tblPr firstRow="1" bandRow="1">
                <a:tableStyleId>{5C22544A-7EE6-4342-B048-85BDC9FD1C3A}</a:tableStyleId>
              </a:tblPr>
              <a:tblGrid>
                <a:gridCol w="1696748">
                  <a:extLst>
                    <a:ext uri="{9D8B030D-6E8A-4147-A177-3AD203B41FA5}">
                      <a16:colId xmlns:a16="http://schemas.microsoft.com/office/drawing/2014/main" xmlns="" val="146703773"/>
                    </a:ext>
                  </a:extLst>
                </a:gridCol>
                <a:gridCol w="7326948">
                  <a:extLst>
                    <a:ext uri="{9D8B030D-6E8A-4147-A177-3AD203B41FA5}">
                      <a16:colId xmlns:a16="http://schemas.microsoft.com/office/drawing/2014/main" xmlns="" val="1165612406"/>
                    </a:ext>
                  </a:extLst>
                </a:gridCol>
              </a:tblGrid>
              <a:tr h="538865">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2200" b="1" dirty="0" smtClean="0">
                          <a:solidFill>
                            <a:schemeClr val="bg1"/>
                          </a:solidFill>
                        </a:rPr>
                        <a:t>Trenutačni ili planirani zakonodavni</a:t>
                      </a:r>
                      <a:r>
                        <a:rPr lang="hr-HR" sz="2200" b="1" baseline="0" dirty="0" smtClean="0">
                          <a:solidFill>
                            <a:schemeClr val="bg1"/>
                          </a:solidFill>
                        </a:rPr>
                        <a:t> i </a:t>
                      </a:r>
                      <a:r>
                        <a:rPr lang="hr-HR" sz="2200" b="1" baseline="0" dirty="0" err="1" smtClean="0">
                          <a:solidFill>
                            <a:schemeClr val="bg1"/>
                          </a:solidFill>
                        </a:rPr>
                        <a:t>postupovni</a:t>
                      </a:r>
                      <a:r>
                        <a:rPr lang="hr-HR" sz="2200" b="1" baseline="0" dirty="0" smtClean="0">
                          <a:solidFill>
                            <a:schemeClr val="bg1"/>
                          </a:solidFill>
                        </a:rPr>
                        <a:t> okviri te okviri politike</a:t>
                      </a:r>
                      <a:endParaRPr lang="en-US" sz="2200" b="1" dirty="0">
                        <a:solidFill>
                          <a:schemeClr val="bg1"/>
                        </a:solidFill>
                      </a:endParaRPr>
                    </a:p>
                  </a:txBody>
                  <a:tcPr/>
                </a:tc>
                <a:tc hMerge="1">
                  <a:txBody>
                    <a:bodyPr/>
                    <a:lstStyle/>
                    <a:p>
                      <a:endParaRPr lang="en-US" dirty="0"/>
                    </a:p>
                  </a:txBody>
                  <a:tcPr/>
                </a:tc>
                <a:extLst>
                  <a:ext uri="{0D108BD9-81ED-4DB2-BD59-A6C34878D82A}">
                    <a16:rowId xmlns:a16="http://schemas.microsoft.com/office/drawing/2014/main" xmlns="" val="2906384808"/>
                  </a:ext>
                </a:extLst>
              </a:tr>
              <a:tr h="2280535">
                <a:tc>
                  <a:txBody>
                    <a:bodyPr/>
                    <a:lstStyle/>
                    <a:p>
                      <a:r>
                        <a:rPr lang="hr-HR" sz="2000" b="1" dirty="0" smtClean="0"/>
                        <a:t>Zakoni i dekreti o proračunu</a:t>
                      </a:r>
                      <a:endParaRPr lang="en-US" sz="2000" b="1" dirty="0"/>
                    </a:p>
                  </a:txBody>
                  <a:tcPr>
                    <a:solidFill>
                      <a:schemeClr val="accent1">
                        <a:lumMod val="20000"/>
                        <a:lumOff val="80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r-HR" sz="2000" i="1" kern="1200" dirty="0" smtClean="0">
                          <a:solidFill>
                            <a:schemeClr val="dk1"/>
                          </a:solidFill>
                          <a:effectLst/>
                          <a:latin typeface="+mn-lt"/>
                          <a:ea typeface="+mn-ea"/>
                          <a:cs typeface="+mn-cs"/>
                        </a:rPr>
                        <a:t>Zakon o proračunu</a:t>
                      </a:r>
                      <a:r>
                        <a:rPr lang="en-US" sz="2000" i="1" kern="1200" dirty="0" smtClean="0">
                          <a:solidFill>
                            <a:schemeClr val="dk1"/>
                          </a:solidFill>
                          <a:effectLst/>
                          <a:latin typeface="+mn-lt"/>
                          <a:ea typeface="+mn-ea"/>
                          <a:cs typeface="+mn-cs"/>
                        </a:rPr>
                        <a:t>. </a:t>
                      </a:r>
                      <a:r>
                        <a:rPr lang="hr-HR" sz="2000" i="0" kern="1200" dirty="0" smtClean="0">
                          <a:solidFill>
                            <a:schemeClr val="dk1"/>
                          </a:solidFill>
                          <a:effectLst/>
                          <a:latin typeface="+mn-lt"/>
                          <a:ea typeface="+mn-ea"/>
                          <a:cs typeface="+mn-cs"/>
                        </a:rPr>
                        <a:t>Poglavlje o proračunu</a:t>
                      </a:r>
                      <a:r>
                        <a:rPr lang="hr-HR" sz="2000" i="0" kern="1200" baseline="0" dirty="0" smtClean="0">
                          <a:solidFill>
                            <a:schemeClr val="dk1"/>
                          </a:solidFill>
                          <a:effectLst/>
                          <a:latin typeface="+mn-lt"/>
                          <a:ea typeface="+mn-ea"/>
                          <a:cs typeface="+mn-cs"/>
                        </a:rPr>
                        <a:t> te otvorenosti i transparentnosti proračunskog procesa </a:t>
                      </a:r>
                      <a:r>
                        <a:rPr lang="en-US" sz="2000" kern="1200" dirty="0" smtClean="0">
                          <a:solidFill>
                            <a:schemeClr val="dk1"/>
                          </a:solidFill>
                          <a:effectLst/>
                          <a:latin typeface="+mn-lt"/>
                          <a:ea typeface="+mn-ea"/>
                          <a:cs typeface="+mn-cs"/>
                        </a:rPr>
                        <a:t>(</a:t>
                      </a:r>
                      <a:r>
                        <a:rPr lang="hr-HR" sz="2000" kern="1200" dirty="0" err="1" smtClean="0">
                          <a:solidFill>
                            <a:schemeClr val="dk1"/>
                          </a:solidFill>
                          <a:effectLst/>
                          <a:latin typeface="+mn-lt"/>
                          <a:ea typeface="+mn-ea"/>
                          <a:cs typeface="+mn-cs"/>
                        </a:rPr>
                        <a:t>Kirgiska</a:t>
                      </a:r>
                      <a:r>
                        <a:rPr lang="hr-HR" sz="2000" kern="1200" dirty="0" smtClean="0">
                          <a:solidFill>
                            <a:schemeClr val="dk1"/>
                          </a:solidFill>
                          <a:effectLst/>
                          <a:latin typeface="+mn-lt"/>
                          <a:ea typeface="+mn-ea"/>
                          <a:cs typeface="+mn-cs"/>
                        </a:rPr>
                        <a:t> Republika</a:t>
                      </a:r>
                      <a:r>
                        <a:rPr lang="en-US" sz="2000" kern="1200" dirty="0" smtClean="0">
                          <a:solidFill>
                            <a:schemeClr val="dk1"/>
                          </a:solidFill>
                          <a:effectLst/>
                          <a:latin typeface="+mn-lt"/>
                          <a:ea typeface="+mn-ea"/>
                          <a:cs typeface="+mn-cs"/>
                        </a:rPr>
                        <a:t>)</a:t>
                      </a:r>
                      <a:endParaRPr lang="en-US" sz="2000" kern="1200" dirty="0">
                        <a:solidFill>
                          <a:schemeClr val="dk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r-HR" sz="2000" i="1" kern="1200" dirty="0" smtClean="0">
                          <a:solidFill>
                            <a:schemeClr val="dk1"/>
                          </a:solidFill>
                          <a:effectLst/>
                          <a:latin typeface="+mn-lt"/>
                          <a:ea typeface="+mn-ea"/>
                          <a:cs typeface="+mn-cs"/>
                        </a:rPr>
                        <a:t>Odluka</a:t>
                      </a:r>
                      <a:r>
                        <a:rPr lang="en-US" sz="2000" i="1" kern="1200" dirty="0" smtClean="0">
                          <a:solidFill>
                            <a:schemeClr val="dk1"/>
                          </a:solidFill>
                          <a:effectLst/>
                          <a:latin typeface="+mn-lt"/>
                          <a:ea typeface="+mn-ea"/>
                          <a:cs typeface="+mn-cs"/>
                        </a:rPr>
                        <a:t> </a:t>
                      </a:r>
                      <a:r>
                        <a:rPr lang="hr-HR" sz="2000" kern="1200" dirty="0" smtClean="0">
                          <a:solidFill>
                            <a:schemeClr val="dk1"/>
                          </a:solidFill>
                          <a:effectLst/>
                          <a:latin typeface="+mn-lt"/>
                          <a:ea typeface="+mn-ea"/>
                          <a:cs typeface="+mn-cs"/>
                        </a:rPr>
                        <a:t>o sastavljanju proračuna za građane </a:t>
                      </a:r>
                      <a:r>
                        <a:rPr lang="hr-HR" sz="2000" kern="1200" dirty="0" err="1" smtClean="0">
                          <a:solidFill>
                            <a:schemeClr val="dk1"/>
                          </a:solidFill>
                          <a:effectLst/>
                          <a:latin typeface="+mn-lt"/>
                          <a:ea typeface="+mn-ea"/>
                          <a:cs typeface="+mn-cs"/>
                        </a:rPr>
                        <a:t>Kirgiske</a:t>
                      </a:r>
                      <a:r>
                        <a:rPr lang="hr-HR" sz="2000" kern="1200" dirty="0" smtClean="0">
                          <a:solidFill>
                            <a:schemeClr val="dk1"/>
                          </a:solidFill>
                          <a:effectLst/>
                          <a:latin typeface="+mn-lt"/>
                          <a:ea typeface="+mn-ea"/>
                          <a:cs typeface="+mn-cs"/>
                        </a:rPr>
                        <a:t> Republike</a:t>
                      </a:r>
                      <a:endParaRPr lang="en-US" sz="2000" kern="1200" dirty="0">
                        <a:solidFill>
                          <a:schemeClr val="dk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r-HR" sz="2000" dirty="0" smtClean="0"/>
                        <a:t>Dekret Vijeća ministara kojim se osniva radna skupina</a:t>
                      </a:r>
                      <a:r>
                        <a:rPr lang="hr-HR" sz="2000" baseline="0" dirty="0" smtClean="0"/>
                        <a:t> za pojednostavljenje poreznog sustava (</a:t>
                      </a:r>
                      <a:r>
                        <a:rPr lang="hr-HR" sz="2000" baseline="0" dirty="0" err="1" smtClean="0"/>
                        <a:t>Bjelarus</a:t>
                      </a:r>
                      <a:r>
                        <a:rPr lang="hr-HR" sz="2000" baseline="0" dirty="0" smtClean="0"/>
                        <a:t>)</a:t>
                      </a:r>
                      <a:endParaRPr lang="hr-HR" sz="2000" dirty="0" smtClean="0"/>
                    </a:p>
                  </a:txBody>
                  <a:tcPr>
                    <a:solidFill>
                      <a:schemeClr val="accent1">
                        <a:lumMod val="20000"/>
                        <a:lumOff val="80000"/>
                      </a:schemeClr>
                    </a:solidFill>
                  </a:tcPr>
                </a:tc>
                <a:extLst>
                  <a:ext uri="{0D108BD9-81ED-4DB2-BD59-A6C34878D82A}">
                    <a16:rowId xmlns:a16="http://schemas.microsoft.com/office/drawing/2014/main" xmlns="" val="314772345"/>
                  </a:ext>
                </a:extLst>
              </a:tr>
              <a:tr h="819074">
                <a:tc>
                  <a:txBody>
                    <a:bodyPr/>
                    <a:lstStyle/>
                    <a:p>
                      <a:r>
                        <a:rPr lang="hr-HR" sz="2000" b="1" dirty="0" smtClean="0"/>
                        <a:t>Ustavi</a:t>
                      </a:r>
                      <a:endParaRPr lang="en-US" sz="2000" b="1" dirty="0"/>
                    </a:p>
                  </a:txBody>
                  <a:tcPr>
                    <a:solidFill>
                      <a:schemeClr val="accent1">
                        <a:lumMod val="20000"/>
                        <a:lumOff val="80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r-HR" sz="2000" kern="1200" dirty="0" smtClean="0">
                          <a:solidFill>
                            <a:schemeClr val="dk1"/>
                          </a:solidFill>
                          <a:effectLst/>
                          <a:latin typeface="+mn-lt"/>
                          <a:ea typeface="+mn-ea"/>
                          <a:cs typeface="+mn-cs"/>
                        </a:rPr>
                        <a:t>Ustav</a:t>
                      </a:r>
                      <a:r>
                        <a:rPr lang="hr-HR" sz="2000" kern="1200" baseline="0" dirty="0" smtClean="0">
                          <a:solidFill>
                            <a:schemeClr val="dk1"/>
                          </a:solidFill>
                          <a:effectLst/>
                          <a:latin typeface="+mn-lt"/>
                          <a:ea typeface="+mn-ea"/>
                          <a:cs typeface="+mn-cs"/>
                        </a:rPr>
                        <a:t> Republike Uzbekistan (članci 29. i 30.)</a:t>
                      </a:r>
                      <a:endParaRPr lang="hr-HR" sz="2000" kern="1200" dirty="0" smtClean="0">
                        <a:solidFill>
                          <a:schemeClr val="dk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r-HR" sz="2000" kern="1200" dirty="0" smtClean="0">
                          <a:solidFill>
                            <a:schemeClr val="dk1"/>
                          </a:solidFill>
                          <a:effectLst/>
                          <a:latin typeface="+mn-lt"/>
                          <a:ea typeface="+mn-ea"/>
                          <a:cs typeface="+mn-cs"/>
                        </a:rPr>
                        <a:t>Ustav Ruske Federacije (članak 101.)</a:t>
                      </a:r>
                      <a:endParaRPr lang="en-US" sz="2000" kern="1200" dirty="0">
                        <a:solidFill>
                          <a:schemeClr val="dk1"/>
                        </a:solidFill>
                        <a:effectLst/>
                        <a:latin typeface="+mn-lt"/>
                        <a:ea typeface="+mn-ea"/>
                        <a:cs typeface="+mn-cs"/>
                      </a:endParaRPr>
                    </a:p>
                  </a:txBody>
                  <a:tcPr>
                    <a:solidFill>
                      <a:schemeClr val="accent1">
                        <a:lumMod val="20000"/>
                        <a:lumOff val="80000"/>
                      </a:schemeClr>
                    </a:solidFill>
                  </a:tcPr>
                </a:tc>
                <a:extLst>
                  <a:ext uri="{0D108BD9-81ED-4DB2-BD59-A6C34878D82A}">
                    <a16:rowId xmlns:a16="http://schemas.microsoft.com/office/drawing/2014/main" xmlns="" val="2116712899"/>
                  </a:ext>
                </a:extLst>
              </a:tr>
              <a:tr h="1508821">
                <a:tc>
                  <a:txBody>
                    <a:bodyPr/>
                    <a:lstStyle/>
                    <a:p>
                      <a:r>
                        <a:rPr lang="hr-HR" sz="2000" b="1" dirty="0" smtClean="0"/>
                        <a:t>Nacionalni zakoni</a:t>
                      </a:r>
                      <a:r>
                        <a:rPr lang="hr-HR" sz="2000" b="1" baseline="0" dirty="0" smtClean="0"/>
                        <a:t> i dekreti</a:t>
                      </a:r>
                      <a:endParaRPr lang="en-US" sz="2000" b="1" dirty="0"/>
                    </a:p>
                  </a:txBody>
                  <a:tcPr>
                    <a:solidFill>
                      <a:schemeClr val="accent1">
                        <a:lumMod val="20000"/>
                        <a:lumOff val="80000"/>
                      </a:schemeClr>
                    </a:solidFill>
                  </a:tcPr>
                </a:tc>
                <a:tc>
                  <a:txBody>
                    <a:bodyPr/>
                    <a:lstStyle/>
                    <a:p>
                      <a:pPr marL="285750" indent="-285750">
                        <a:buFont typeface="Arial" panose="020B0604020202020204" pitchFamily="34" charset="0"/>
                        <a:buChar char="•"/>
                      </a:pPr>
                      <a:r>
                        <a:rPr lang="hr-HR" sz="2000" b="0" kern="1200" dirty="0" smtClean="0">
                          <a:solidFill>
                            <a:schemeClr val="dk1"/>
                          </a:solidFill>
                          <a:effectLst/>
                          <a:latin typeface="+mn-lt"/>
                          <a:ea typeface="+mn-ea"/>
                          <a:cs typeface="+mn-cs"/>
                        </a:rPr>
                        <a:t>Zakon Republike </a:t>
                      </a:r>
                      <a:r>
                        <a:rPr lang="hr-HR" sz="2000" b="0" kern="1200" dirty="0" err="1" smtClean="0">
                          <a:solidFill>
                            <a:schemeClr val="dk1"/>
                          </a:solidFill>
                          <a:effectLst/>
                          <a:latin typeface="+mn-lt"/>
                          <a:ea typeface="+mn-ea"/>
                          <a:cs typeface="+mn-cs"/>
                        </a:rPr>
                        <a:t>Bjelarus</a:t>
                      </a:r>
                      <a:r>
                        <a:rPr lang="hr-HR" sz="2000" b="0" kern="1200" dirty="0" smtClean="0">
                          <a:solidFill>
                            <a:schemeClr val="dk1"/>
                          </a:solidFill>
                          <a:effectLst/>
                          <a:latin typeface="+mn-lt"/>
                          <a:ea typeface="+mn-ea"/>
                          <a:cs typeface="+mn-cs"/>
                        </a:rPr>
                        <a:t> o upitima</a:t>
                      </a:r>
                      <a:r>
                        <a:rPr lang="hr-HR" sz="2000" b="0" kern="1200" baseline="0" dirty="0" smtClean="0">
                          <a:solidFill>
                            <a:schemeClr val="dk1"/>
                          </a:solidFill>
                          <a:effectLst/>
                          <a:latin typeface="+mn-lt"/>
                          <a:ea typeface="+mn-ea"/>
                          <a:cs typeface="+mn-cs"/>
                        </a:rPr>
                        <a:t> građana i pravnih subjekata</a:t>
                      </a:r>
                      <a:endParaRPr lang="hr-HR" sz="2000" b="0" kern="1200" dirty="0" smtClean="0">
                        <a:solidFill>
                          <a:schemeClr val="dk1"/>
                        </a:solidFill>
                        <a:effectLst/>
                        <a:latin typeface="+mn-lt"/>
                        <a:ea typeface="+mn-ea"/>
                        <a:cs typeface="+mn-cs"/>
                      </a:endParaRPr>
                    </a:p>
                    <a:p>
                      <a:pPr marL="285750" indent="-285750">
                        <a:buFont typeface="Arial" panose="020B0604020202020204" pitchFamily="34" charset="0"/>
                        <a:buChar char="•"/>
                      </a:pPr>
                      <a:r>
                        <a:rPr lang="hr-HR" sz="2000" b="0" kern="1200" dirty="0" smtClean="0">
                          <a:solidFill>
                            <a:schemeClr val="dk1"/>
                          </a:solidFill>
                          <a:effectLst/>
                          <a:latin typeface="+mn-lt"/>
                          <a:ea typeface="+mn-ea"/>
                          <a:cs typeface="+mn-cs"/>
                        </a:rPr>
                        <a:t>Zakon o pravu na pristup informacijama (Hrvatska)</a:t>
                      </a:r>
                      <a:endParaRPr lang="en-US" sz="2000" b="0" kern="1200" dirty="0">
                        <a:solidFill>
                          <a:schemeClr val="dk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r-HR" sz="2000" b="0" kern="1200" dirty="0" smtClean="0">
                          <a:solidFill>
                            <a:schemeClr val="dk1"/>
                          </a:solidFill>
                          <a:effectLst/>
                          <a:latin typeface="+mn-lt"/>
                          <a:ea typeface="+mn-ea"/>
                          <a:cs typeface="+mn-cs"/>
                        </a:rPr>
                        <a:t>Kodeks</a:t>
                      </a:r>
                      <a:r>
                        <a:rPr lang="hr-HR" sz="2000" b="0" kern="1200" baseline="0" dirty="0" smtClean="0">
                          <a:solidFill>
                            <a:schemeClr val="dk1"/>
                          </a:solidFill>
                          <a:effectLst/>
                          <a:latin typeface="+mn-lt"/>
                          <a:ea typeface="+mn-ea"/>
                          <a:cs typeface="+mn-cs"/>
                        </a:rPr>
                        <a:t> savjetovanja sa zainteresiranom javnošću u postupcima donošenja zakona, drugih propisa i akata (Hrvatska)</a:t>
                      </a:r>
                      <a:endParaRPr lang="en-GB" sz="2000" b="0" kern="1200" dirty="0">
                        <a:solidFill>
                          <a:schemeClr val="dk1"/>
                        </a:solidFill>
                        <a:effectLst/>
                        <a:latin typeface="+mn-lt"/>
                        <a:ea typeface="+mn-ea"/>
                        <a:cs typeface="+mn-cs"/>
                      </a:endParaRPr>
                    </a:p>
                  </a:txBody>
                  <a:tcPr>
                    <a:solidFill>
                      <a:schemeClr val="accent1">
                        <a:lumMod val="20000"/>
                        <a:lumOff val="80000"/>
                      </a:schemeClr>
                    </a:solidFill>
                  </a:tcPr>
                </a:tc>
                <a:extLst>
                  <a:ext uri="{0D108BD9-81ED-4DB2-BD59-A6C34878D82A}">
                    <a16:rowId xmlns:a16="http://schemas.microsoft.com/office/drawing/2014/main" xmlns="" val="227603290"/>
                  </a:ext>
                </a:extLst>
              </a:tr>
            </a:tbl>
          </a:graphicData>
        </a:graphic>
      </p:graphicFrame>
    </p:spTree>
    <p:extLst>
      <p:ext uri="{BB962C8B-B14F-4D97-AF65-F5344CB8AC3E}">
        <p14:creationId xmlns:p14="http://schemas.microsoft.com/office/powerpoint/2010/main" val="7968428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2669ADFF-FF59-4A25-8212-84D689CB8586}"/>
              </a:ext>
            </a:extLst>
          </p:cNvPr>
          <p:cNvSpPr>
            <a:spLocks noGrp="1"/>
          </p:cNvSpPr>
          <p:nvPr>
            <p:ph idx="1"/>
          </p:nvPr>
        </p:nvSpPr>
        <p:spPr>
          <a:xfrm>
            <a:off x="914400" y="1324206"/>
            <a:ext cx="8681300" cy="4209588"/>
          </a:xfrm>
        </p:spPr>
        <p:txBody>
          <a:bodyPr/>
          <a:lstStyle/>
          <a:p>
            <a:pPr marL="0" lvl="0" indent="0" algn="just">
              <a:spcBef>
                <a:spcPts val="0"/>
              </a:spcBef>
              <a:buNone/>
            </a:pPr>
            <a:endParaRPr lang="en-US" sz="2100" b="1" dirty="0">
              <a:solidFill>
                <a:srgbClr val="000000"/>
              </a:solidFill>
            </a:endParaRPr>
          </a:p>
          <a:p>
            <a:pPr marL="0" lvl="0" indent="0" algn="just">
              <a:spcBef>
                <a:spcPts val="0"/>
              </a:spcBef>
              <a:buNone/>
            </a:pPr>
            <a:endParaRPr lang="en-GB" sz="2100" b="1" dirty="0">
              <a:solidFill>
                <a:srgbClr val="000000"/>
              </a:solidFill>
            </a:endParaRPr>
          </a:p>
          <a:p>
            <a:pPr lvl="0" algn="just">
              <a:spcBef>
                <a:spcPts val="0"/>
              </a:spcBef>
            </a:pPr>
            <a:endParaRPr lang="en-US" sz="1800" dirty="0">
              <a:solidFill>
                <a:srgbClr val="000000"/>
              </a:solidFill>
            </a:endParaRPr>
          </a:p>
          <a:p>
            <a:pPr lvl="0" algn="just">
              <a:spcBef>
                <a:spcPts val="0"/>
              </a:spcBef>
            </a:pPr>
            <a:endParaRPr lang="en-US" sz="1800" dirty="0">
              <a:solidFill>
                <a:srgbClr val="000000"/>
              </a:solidFill>
            </a:endParaRPr>
          </a:p>
          <a:p>
            <a:pPr lvl="0" algn="just">
              <a:spcBef>
                <a:spcPts val="0"/>
              </a:spcBef>
            </a:pPr>
            <a:endParaRPr lang="en-US" sz="1800" dirty="0"/>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352800" y="152400"/>
            <a:ext cx="3978525" cy="351621"/>
          </a:xfrm>
          <a:prstGeom prst="rect">
            <a:avLst/>
          </a:prstGeom>
          <a:noFill/>
          <a:ln w="9525">
            <a:noFill/>
            <a:miter lim="800000"/>
            <a:headEnd/>
            <a:tailEnd/>
          </a:ln>
        </p:spPr>
      </p:pic>
      <p:graphicFrame>
        <p:nvGraphicFramePr>
          <p:cNvPr id="5" name="Table 4">
            <a:extLst>
              <a:ext uri="{FF2B5EF4-FFF2-40B4-BE49-F238E27FC236}">
                <a16:creationId xmlns:a16="http://schemas.microsoft.com/office/drawing/2014/main" xmlns="" id="{C87C8ED0-01E0-4661-A495-BA6736295CFB}"/>
              </a:ext>
            </a:extLst>
          </p:cNvPr>
          <p:cNvGraphicFramePr>
            <a:graphicFrameLocks noGrp="1"/>
          </p:cNvGraphicFramePr>
          <p:nvPr>
            <p:extLst>
              <p:ext uri="{D42A27DB-BD31-4B8C-83A1-F6EECF244321}">
                <p14:modId xmlns:p14="http://schemas.microsoft.com/office/powerpoint/2010/main" val="3937791509"/>
              </p:ext>
            </p:extLst>
          </p:nvPr>
        </p:nvGraphicFramePr>
        <p:xfrm>
          <a:off x="914400" y="965430"/>
          <a:ext cx="8825024" cy="774585"/>
        </p:xfrm>
        <a:graphic>
          <a:graphicData uri="http://schemas.openxmlformats.org/drawingml/2006/table">
            <a:tbl>
              <a:tblPr firstRow="1" bandRow="1">
                <a:tableStyleId>{5C22544A-7EE6-4342-B048-85BDC9FD1C3A}</a:tableStyleId>
              </a:tblPr>
              <a:tblGrid>
                <a:gridCol w="8825024">
                  <a:extLst>
                    <a:ext uri="{9D8B030D-6E8A-4147-A177-3AD203B41FA5}">
                      <a16:colId xmlns:a16="http://schemas.microsoft.com/office/drawing/2014/main" xmlns="" val="146703773"/>
                    </a:ext>
                  </a:extLst>
                </a:gridCol>
              </a:tblGrid>
              <a:tr h="7745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2200" b="1" dirty="0" smtClean="0">
                          <a:solidFill>
                            <a:schemeClr val="bg1"/>
                          </a:solidFill>
                        </a:rPr>
                        <a:t>Trenutačni ili planirani zakonodavni</a:t>
                      </a:r>
                      <a:r>
                        <a:rPr lang="hr-HR" sz="2200" b="1" baseline="0" dirty="0" smtClean="0">
                          <a:solidFill>
                            <a:schemeClr val="bg1"/>
                          </a:solidFill>
                        </a:rPr>
                        <a:t> i </a:t>
                      </a:r>
                      <a:r>
                        <a:rPr lang="hr-HR" sz="2200" b="1" baseline="0" dirty="0" err="1" smtClean="0">
                          <a:solidFill>
                            <a:schemeClr val="bg1"/>
                          </a:solidFill>
                        </a:rPr>
                        <a:t>postupovni</a:t>
                      </a:r>
                      <a:r>
                        <a:rPr lang="hr-HR" sz="2200" b="1" baseline="0" dirty="0" smtClean="0">
                          <a:solidFill>
                            <a:schemeClr val="bg1"/>
                          </a:solidFill>
                        </a:rPr>
                        <a:t> okviri te okviri politike</a:t>
                      </a:r>
                      <a:endParaRPr lang="en-US" sz="2200" b="1" dirty="0">
                        <a:solidFill>
                          <a:schemeClr val="bg1"/>
                        </a:solidFill>
                      </a:endParaRPr>
                    </a:p>
                  </a:txBody>
                  <a:tcPr/>
                </a:tc>
                <a:extLst>
                  <a:ext uri="{0D108BD9-81ED-4DB2-BD59-A6C34878D82A}">
                    <a16:rowId xmlns:a16="http://schemas.microsoft.com/office/drawing/2014/main" xmlns="" val="2906384808"/>
                  </a:ext>
                </a:extLst>
              </a:tr>
            </a:tbl>
          </a:graphicData>
        </a:graphic>
      </p:graphicFrame>
      <p:graphicFrame>
        <p:nvGraphicFramePr>
          <p:cNvPr id="3" name="Table 2">
            <a:extLst>
              <a:ext uri="{FF2B5EF4-FFF2-40B4-BE49-F238E27FC236}">
                <a16:creationId xmlns:a16="http://schemas.microsoft.com/office/drawing/2014/main" xmlns="" id="{C6520391-2B93-4512-A053-902B21BEA226}"/>
              </a:ext>
            </a:extLst>
          </p:cNvPr>
          <p:cNvGraphicFramePr>
            <a:graphicFrameLocks noGrp="1"/>
          </p:cNvGraphicFramePr>
          <p:nvPr>
            <p:extLst>
              <p:ext uri="{D42A27DB-BD31-4B8C-83A1-F6EECF244321}">
                <p14:modId xmlns:p14="http://schemas.microsoft.com/office/powerpoint/2010/main" val="1369416071"/>
              </p:ext>
            </p:extLst>
          </p:nvPr>
        </p:nvGraphicFramePr>
        <p:xfrm>
          <a:off x="914400" y="1524001"/>
          <a:ext cx="8825023" cy="4157137"/>
        </p:xfrm>
        <a:graphic>
          <a:graphicData uri="http://schemas.openxmlformats.org/drawingml/2006/table">
            <a:tbl>
              <a:tblPr firstRow="1" bandRow="1">
                <a:tableStyleId>{5C22544A-7EE6-4342-B048-85BDC9FD1C3A}</a:tableStyleId>
              </a:tblPr>
              <a:tblGrid>
                <a:gridCol w="1659391">
                  <a:extLst>
                    <a:ext uri="{9D8B030D-6E8A-4147-A177-3AD203B41FA5}">
                      <a16:colId xmlns:a16="http://schemas.microsoft.com/office/drawing/2014/main" xmlns="" val="1784539268"/>
                    </a:ext>
                  </a:extLst>
                </a:gridCol>
                <a:gridCol w="7165632">
                  <a:extLst>
                    <a:ext uri="{9D8B030D-6E8A-4147-A177-3AD203B41FA5}">
                      <a16:colId xmlns:a16="http://schemas.microsoft.com/office/drawing/2014/main" xmlns="" val="4077100359"/>
                    </a:ext>
                  </a:extLst>
                </a:gridCol>
              </a:tblGrid>
              <a:tr h="1017697">
                <a:tc>
                  <a:txBody>
                    <a:bodyPr/>
                    <a:lstStyle/>
                    <a:p>
                      <a:r>
                        <a:rPr lang="hr-HR" sz="2000" b="1" dirty="0" smtClean="0">
                          <a:solidFill>
                            <a:schemeClr val="tx1"/>
                          </a:solidFill>
                        </a:rPr>
                        <a:t>Nacionalni propisi</a:t>
                      </a:r>
                      <a:endParaRPr lang="en-US" sz="2000" b="1" dirty="0">
                        <a:solidFill>
                          <a:schemeClr val="tx1"/>
                        </a:solidFill>
                      </a:endParaRPr>
                    </a:p>
                  </a:txBody>
                  <a:tcPr>
                    <a:solidFill>
                      <a:schemeClr val="accent1">
                        <a:lumMod val="20000"/>
                        <a:lumOff val="80000"/>
                      </a:schemeClr>
                    </a:solidFill>
                  </a:tcPr>
                </a:tc>
                <a:tc>
                  <a:txBody>
                    <a:bodyPr/>
                    <a:lstStyle/>
                    <a:p>
                      <a:pPr marL="285750" indent="-285750">
                        <a:buFont typeface="Arial" panose="020B0604020202020204" pitchFamily="34" charset="0"/>
                        <a:buChar char="•"/>
                      </a:pPr>
                      <a:r>
                        <a:rPr lang="hr-HR" sz="2000" b="0" kern="1200" dirty="0" smtClean="0">
                          <a:solidFill>
                            <a:schemeClr val="dk1"/>
                          </a:solidFill>
                          <a:effectLst/>
                          <a:latin typeface="+mn-lt"/>
                          <a:ea typeface="+mn-ea"/>
                          <a:cs typeface="+mn-cs"/>
                        </a:rPr>
                        <a:t>Uredba o provedbi postupka procjene učinka propisa</a:t>
                      </a:r>
                      <a:r>
                        <a:rPr lang="hr-HR" sz="2000" b="0" kern="1200" baseline="0" dirty="0" smtClean="0">
                          <a:solidFill>
                            <a:schemeClr val="dk1"/>
                          </a:solidFill>
                          <a:effectLst/>
                          <a:latin typeface="+mn-lt"/>
                          <a:ea typeface="+mn-ea"/>
                          <a:cs typeface="+mn-cs"/>
                        </a:rPr>
                        <a:t> (Hrvatska)</a:t>
                      </a:r>
                      <a:endParaRPr lang="hr-HR" sz="2000" b="0" kern="1200" dirty="0" smtClean="0">
                        <a:solidFill>
                          <a:schemeClr val="dk1"/>
                        </a:solidFill>
                        <a:effectLst/>
                        <a:latin typeface="+mn-lt"/>
                        <a:ea typeface="+mn-ea"/>
                        <a:cs typeface="+mn-cs"/>
                      </a:endParaRPr>
                    </a:p>
                    <a:p>
                      <a:pPr marL="285750" indent="-285750">
                        <a:buFont typeface="Arial" panose="020B0604020202020204" pitchFamily="34" charset="0"/>
                        <a:buChar char="•"/>
                      </a:pPr>
                      <a:r>
                        <a:rPr lang="hr-HR" sz="2000" b="0" kern="1200" dirty="0" smtClean="0">
                          <a:solidFill>
                            <a:schemeClr val="dk1"/>
                          </a:solidFill>
                          <a:effectLst/>
                          <a:latin typeface="+mn-lt"/>
                          <a:ea typeface="+mn-ea"/>
                          <a:cs typeface="+mn-cs"/>
                        </a:rPr>
                        <a:t>Poslovnik Vlade Republike Hrvatske</a:t>
                      </a:r>
                      <a:endParaRPr lang="en-GB" sz="2000" b="0" kern="1200" dirty="0">
                        <a:solidFill>
                          <a:schemeClr val="dk1"/>
                        </a:solidFill>
                        <a:effectLst/>
                        <a:latin typeface="+mn-lt"/>
                        <a:ea typeface="+mn-ea"/>
                        <a:cs typeface="+mn-cs"/>
                      </a:endParaRPr>
                    </a:p>
                  </a:txBody>
                  <a:tcPr>
                    <a:solidFill>
                      <a:schemeClr val="accent1">
                        <a:lumMod val="20000"/>
                        <a:lumOff val="80000"/>
                      </a:schemeClr>
                    </a:solidFill>
                  </a:tcPr>
                </a:tc>
                <a:extLst>
                  <a:ext uri="{0D108BD9-81ED-4DB2-BD59-A6C34878D82A}">
                    <a16:rowId xmlns:a16="http://schemas.microsoft.com/office/drawing/2014/main" xmlns="" val="3000091482"/>
                  </a:ext>
                </a:extLst>
              </a:tr>
              <a:tr h="27923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2000" b="1" dirty="0" smtClean="0"/>
                        <a:t>Zakoni koji se odnose</a:t>
                      </a:r>
                      <a:r>
                        <a:rPr lang="hr-HR" sz="2000" b="1" baseline="0" dirty="0" smtClean="0"/>
                        <a:t> na lokalnu vlast </a:t>
                      </a:r>
                      <a:endParaRPr lang="en-US" sz="2000" b="1" dirty="0"/>
                    </a:p>
                  </a:txBody>
                  <a:tcPr>
                    <a:solidFill>
                      <a:schemeClr val="accent1">
                        <a:lumMod val="20000"/>
                        <a:lumOff val="80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r-HR" sz="2000" kern="1200" dirty="0" smtClean="0">
                          <a:solidFill>
                            <a:schemeClr val="dk1"/>
                          </a:solidFill>
                          <a:effectLst/>
                          <a:latin typeface="+mn-lt"/>
                          <a:ea typeface="+mn-ea"/>
                          <a:cs typeface="+mn-cs"/>
                        </a:rPr>
                        <a:t>Zakon Republike Uzbekistan o lokalnoj javnoj upravi</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r-HR" sz="2000" kern="1200" dirty="0" smtClean="0">
                          <a:solidFill>
                            <a:schemeClr val="dk1"/>
                          </a:solidFill>
                          <a:effectLst/>
                          <a:latin typeface="+mn-lt"/>
                          <a:ea typeface="+mn-ea"/>
                          <a:cs typeface="+mn-cs"/>
                        </a:rPr>
                        <a:t>Federalni zakon </a:t>
                      </a:r>
                      <a:r>
                        <a:rPr lang="hr-HR" sz="2000" i="1" kern="1200" dirty="0" smtClean="0">
                          <a:solidFill>
                            <a:schemeClr val="dk1"/>
                          </a:solidFill>
                          <a:effectLst/>
                          <a:latin typeface="+mn-lt"/>
                          <a:ea typeface="+mn-ea"/>
                          <a:cs typeface="+mn-cs"/>
                        </a:rPr>
                        <a:t>o općim načelima organizacije lokalne samouprave u Ruskoj</a:t>
                      </a:r>
                      <a:r>
                        <a:rPr lang="hr-HR" sz="2000" i="1" kern="1200" baseline="0" dirty="0" smtClean="0">
                          <a:solidFill>
                            <a:schemeClr val="dk1"/>
                          </a:solidFill>
                          <a:effectLst/>
                          <a:latin typeface="+mn-lt"/>
                          <a:ea typeface="+mn-ea"/>
                          <a:cs typeface="+mn-cs"/>
                        </a:rPr>
                        <a:t> Federaciji</a:t>
                      </a:r>
                      <a:endParaRPr lang="en-US" sz="2000" i="1" kern="1200" dirty="0">
                        <a:solidFill>
                          <a:schemeClr val="dk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r-HR" sz="2000" kern="1200" dirty="0" smtClean="0">
                          <a:solidFill>
                            <a:schemeClr val="dk1"/>
                          </a:solidFill>
                          <a:effectLst/>
                          <a:latin typeface="+mn-lt"/>
                          <a:ea typeface="+mn-ea"/>
                          <a:cs typeface="+mn-cs"/>
                        </a:rPr>
                        <a:t>Odluka 781/39 Vlade Moskovske oblasti od 25. listopada 2016. Regionalni program </a:t>
                      </a:r>
                      <a:r>
                        <a:rPr lang="hr-HR" sz="2000" i="1" kern="1200" dirty="0" smtClean="0">
                          <a:solidFill>
                            <a:schemeClr val="dk1"/>
                          </a:solidFill>
                          <a:effectLst/>
                          <a:latin typeface="+mn-lt"/>
                          <a:ea typeface="+mn-ea"/>
                          <a:cs typeface="+mn-cs"/>
                        </a:rPr>
                        <a:t>Power </a:t>
                      </a:r>
                      <a:r>
                        <a:rPr lang="hr-HR" sz="2000" i="1" kern="1200" dirty="0" err="1" smtClean="0">
                          <a:solidFill>
                            <a:schemeClr val="dk1"/>
                          </a:solidFill>
                          <a:effectLst/>
                          <a:latin typeface="+mn-lt"/>
                          <a:ea typeface="+mn-ea"/>
                          <a:cs typeface="+mn-cs"/>
                        </a:rPr>
                        <a:t>that</a:t>
                      </a:r>
                      <a:r>
                        <a:rPr lang="hr-HR" sz="2000" i="1" kern="1200" baseline="0" dirty="0" smtClean="0">
                          <a:solidFill>
                            <a:schemeClr val="dk1"/>
                          </a:solidFill>
                          <a:effectLst/>
                          <a:latin typeface="+mn-lt"/>
                          <a:ea typeface="+mn-ea"/>
                          <a:cs typeface="+mn-cs"/>
                        </a:rPr>
                        <a:t> </a:t>
                      </a:r>
                      <a:r>
                        <a:rPr lang="hr-HR" sz="2000" i="1" kern="1200" baseline="0" dirty="0" err="1" smtClean="0">
                          <a:solidFill>
                            <a:schemeClr val="dk1"/>
                          </a:solidFill>
                          <a:effectLst/>
                          <a:latin typeface="+mn-lt"/>
                          <a:ea typeface="+mn-ea"/>
                          <a:cs typeface="+mn-cs"/>
                        </a:rPr>
                        <a:t>Delivers</a:t>
                      </a:r>
                      <a:r>
                        <a:rPr lang="hr-HR" sz="2000" i="1" kern="1200" baseline="0" dirty="0" smtClean="0">
                          <a:solidFill>
                            <a:schemeClr val="dk1"/>
                          </a:solidFill>
                          <a:effectLst/>
                          <a:latin typeface="+mn-lt"/>
                          <a:ea typeface="+mn-ea"/>
                          <a:cs typeface="+mn-cs"/>
                        </a:rPr>
                        <a:t> </a:t>
                      </a:r>
                      <a:r>
                        <a:rPr lang="hr-HR" sz="2000" i="0" kern="1200" baseline="0" dirty="0" smtClean="0">
                          <a:solidFill>
                            <a:schemeClr val="dk1"/>
                          </a:solidFill>
                          <a:effectLst/>
                          <a:latin typeface="+mn-lt"/>
                          <a:ea typeface="+mn-ea"/>
                          <a:cs typeface="+mn-cs"/>
                        </a:rPr>
                        <a:t>(Snaga koja pokreće) za razdoblje 2017. – 2021. (potprogram IV.: </a:t>
                      </a:r>
                      <a:r>
                        <a:rPr lang="hr-HR" sz="2000" i="1" kern="1200" baseline="0" dirty="0" smtClean="0">
                          <a:solidFill>
                            <a:schemeClr val="dk1"/>
                          </a:solidFill>
                          <a:effectLst/>
                          <a:latin typeface="+mn-lt"/>
                          <a:ea typeface="+mn-ea"/>
                          <a:cs typeface="+mn-cs"/>
                        </a:rPr>
                        <a:t>Upravljanje javnim financijama Moskovske oblasti</a:t>
                      </a:r>
                      <a:r>
                        <a:rPr lang="hr-HR" sz="2000" i="0" kern="1200" baseline="0" dirty="0" smtClean="0">
                          <a:solidFill>
                            <a:schemeClr val="dk1"/>
                          </a:solidFill>
                          <a:effectLst/>
                          <a:latin typeface="+mn-lt"/>
                          <a:ea typeface="+mn-ea"/>
                          <a:cs typeface="+mn-cs"/>
                        </a:rPr>
                        <a:t>) (Ruska Federacija)</a:t>
                      </a:r>
                      <a:r>
                        <a:rPr lang="en-US" sz="2000" i="1" kern="1200" dirty="0" smtClean="0">
                          <a:solidFill>
                            <a:schemeClr val="dk1"/>
                          </a:solidFill>
                          <a:effectLst/>
                          <a:latin typeface="+mn-lt"/>
                          <a:ea typeface="+mn-ea"/>
                          <a:cs typeface="+mn-cs"/>
                        </a:rPr>
                        <a:t> </a:t>
                      </a:r>
                      <a:endParaRPr lang="en-US" sz="2000" i="1" kern="1200" dirty="0">
                        <a:solidFill>
                          <a:schemeClr val="dk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r-HR" sz="2000" kern="1200" dirty="0" smtClean="0">
                          <a:solidFill>
                            <a:schemeClr val="dk1"/>
                          </a:solidFill>
                          <a:effectLst/>
                          <a:latin typeface="+mn-lt"/>
                          <a:ea typeface="+mn-ea"/>
                          <a:cs typeface="+mn-cs"/>
                        </a:rPr>
                        <a:t>Zakon 654-PK </a:t>
                      </a:r>
                      <a:r>
                        <a:rPr lang="hr-HR" sz="2000" kern="1200" dirty="0" err="1" smtClean="0">
                          <a:solidFill>
                            <a:schemeClr val="dk1"/>
                          </a:solidFill>
                          <a:effectLst/>
                          <a:latin typeface="+mn-lt"/>
                          <a:ea typeface="+mn-ea"/>
                          <a:cs typeface="+mn-cs"/>
                        </a:rPr>
                        <a:t>Permskog</a:t>
                      </a:r>
                      <a:r>
                        <a:rPr lang="hr-HR" sz="2000" kern="1200" dirty="0" smtClean="0">
                          <a:solidFill>
                            <a:schemeClr val="dk1"/>
                          </a:solidFill>
                          <a:effectLst/>
                          <a:latin typeface="+mn-lt"/>
                          <a:ea typeface="+mn-ea"/>
                          <a:cs typeface="+mn-cs"/>
                        </a:rPr>
                        <a:t> kraja (federalni entitet) od 2. lipnja 2016. </a:t>
                      </a:r>
                      <a:r>
                        <a:rPr lang="hr-HR" sz="2000" i="1" kern="1200" dirty="0" smtClean="0">
                          <a:solidFill>
                            <a:schemeClr val="dk1"/>
                          </a:solidFill>
                          <a:effectLst/>
                          <a:latin typeface="+mn-lt"/>
                          <a:ea typeface="+mn-ea"/>
                          <a:cs typeface="+mn-cs"/>
                        </a:rPr>
                        <a:t>o</a:t>
                      </a:r>
                      <a:r>
                        <a:rPr lang="hr-HR" sz="2000" i="1" kern="1200" baseline="0" dirty="0" smtClean="0">
                          <a:solidFill>
                            <a:schemeClr val="dk1"/>
                          </a:solidFill>
                          <a:effectLst/>
                          <a:latin typeface="+mn-lt"/>
                          <a:ea typeface="+mn-ea"/>
                          <a:cs typeface="+mn-cs"/>
                        </a:rPr>
                        <a:t> provedbi projekata participativnog planiranja proračuna u </a:t>
                      </a:r>
                      <a:r>
                        <a:rPr lang="hr-HR" sz="2000" i="1" kern="1200" baseline="0" dirty="0" err="1" smtClean="0">
                          <a:solidFill>
                            <a:schemeClr val="dk1"/>
                          </a:solidFill>
                          <a:effectLst/>
                          <a:latin typeface="+mn-lt"/>
                          <a:ea typeface="+mn-ea"/>
                          <a:cs typeface="+mn-cs"/>
                        </a:rPr>
                        <a:t>Permskom</a:t>
                      </a:r>
                      <a:r>
                        <a:rPr lang="hr-HR" sz="2000" i="1" kern="1200" baseline="0" dirty="0" smtClean="0">
                          <a:solidFill>
                            <a:schemeClr val="dk1"/>
                          </a:solidFill>
                          <a:effectLst/>
                          <a:latin typeface="+mn-lt"/>
                          <a:ea typeface="+mn-ea"/>
                          <a:cs typeface="+mn-cs"/>
                        </a:rPr>
                        <a:t> kraju </a:t>
                      </a:r>
                      <a:r>
                        <a:rPr lang="hr-HR" sz="2000" i="0" kern="1200" baseline="0" dirty="0" smtClean="0">
                          <a:solidFill>
                            <a:schemeClr val="dk1"/>
                          </a:solidFill>
                          <a:effectLst/>
                          <a:latin typeface="+mn-lt"/>
                          <a:ea typeface="+mn-ea"/>
                          <a:cs typeface="+mn-cs"/>
                        </a:rPr>
                        <a:t>(Ruska Federacija)</a:t>
                      </a:r>
                      <a:endParaRPr lang="en-US" sz="2000" kern="1200" dirty="0">
                        <a:solidFill>
                          <a:schemeClr val="dk1"/>
                        </a:solidFill>
                        <a:effectLst/>
                        <a:latin typeface="+mn-lt"/>
                        <a:ea typeface="+mn-ea"/>
                        <a:cs typeface="+mn-cs"/>
                      </a:endParaRPr>
                    </a:p>
                  </a:txBody>
                  <a:tcPr>
                    <a:solidFill>
                      <a:schemeClr val="accent1">
                        <a:lumMod val="20000"/>
                        <a:lumOff val="80000"/>
                      </a:schemeClr>
                    </a:solidFill>
                  </a:tcPr>
                </a:tc>
                <a:extLst>
                  <a:ext uri="{0D108BD9-81ED-4DB2-BD59-A6C34878D82A}">
                    <a16:rowId xmlns:a16="http://schemas.microsoft.com/office/drawing/2014/main" xmlns="" val="1934122602"/>
                  </a:ext>
                </a:extLst>
              </a:tr>
            </a:tbl>
          </a:graphicData>
        </a:graphic>
      </p:graphicFrame>
    </p:spTree>
    <p:extLst>
      <p:ext uri="{BB962C8B-B14F-4D97-AF65-F5344CB8AC3E}">
        <p14:creationId xmlns:p14="http://schemas.microsoft.com/office/powerpoint/2010/main" val="12968571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581400" y="175187"/>
            <a:ext cx="3276600" cy="289585"/>
          </a:xfrm>
          <a:prstGeom prst="rect">
            <a:avLst/>
          </a:prstGeom>
          <a:noFill/>
          <a:ln w="9525">
            <a:noFill/>
            <a:miter lim="800000"/>
            <a:headEnd/>
            <a:tailEnd/>
          </a:ln>
        </p:spPr>
      </p:pic>
      <p:sp>
        <p:nvSpPr>
          <p:cNvPr id="8" name="Title 3">
            <a:extLst>
              <a:ext uri="{FF2B5EF4-FFF2-40B4-BE49-F238E27FC236}">
                <a16:creationId xmlns:a16="http://schemas.microsoft.com/office/drawing/2014/main" xmlns="" id="{B45FD39E-2AA2-4894-BDDE-BA57A67BD6F7}"/>
              </a:ext>
            </a:extLst>
          </p:cNvPr>
          <p:cNvSpPr txBox="1">
            <a:spLocks/>
          </p:cNvSpPr>
          <p:nvPr/>
        </p:nvSpPr>
        <p:spPr bwMode="auto">
          <a:xfrm>
            <a:off x="927100" y="643346"/>
            <a:ext cx="6616700" cy="36954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hr-HR" sz="2400" b="1" dirty="0" smtClean="0"/>
              <a:t>Mehanizmi sudjelovanja javnosti</a:t>
            </a:r>
            <a:endParaRPr lang="en-US" sz="2400" b="1" dirty="0"/>
          </a:p>
        </p:txBody>
      </p:sp>
      <p:sp>
        <p:nvSpPr>
          <p:cNvPr id="10" name="Content Placeholder 1">
            <a:extLst>
              <a:ext uri="{FF2B5EF4-FFF2-40B4-BE49-F238E27FC236}">
                <a16:creationId xmlns:a16="http://schemas.microsoft.com/office/drawing/2014/main" xmlns="" id="{CF6E426D-8754-47A8-9BC3-313453015E34}"/>
              </a:ext>
            </a:extLst>
          </p:cNvPr>
          <p:cNvSpPr>
            <a:spLocks noGrp="1"/>
          </p:cNvSpPr>
          <p:nvPr>
            <p:ph idx="1"/>
          </p:nvPr>
        </p:nvSpPr>
        <p:spPr>
          <a:xfrm>
            <a:off x="927100" y="1295400"/>
            <a:ext cx="8839200" cy="4267200"/>
          </a:xfrm>
        </p:spPr>
        <p:txBody>
          <a:bodyPr/>
          <a:lstStyle/>
          <a:p>
            <a:pPr lvl="0" algn="just">
              <a:spcBef>
                <a:spcPts val="0"/>
              </a:spcBef>
              <a:buFont typeface="Arial" panose="020B0604020202020204" pitchFamily="34" charset="0"/>
              <a:buChar char="•"/>
            </a:pPr>
            <a:endParaRPr lang="en-US" sz="2100" dirty="0"/>
          </a:p>
          <a:p>
            <a:pPr marL="0" lvl="0" indent="0" algn="just">
              <a:spcBef>
                <a:spcPts val="0"/>
              </a:spcBef>
              <a:buNone/>
            </a:pPr>
            <a:endParaRPr lang="en-US" sz="1900" dirty="0"/>
          </a:p>
        </p:txBody>
      </p:sp>
      <p:sp>
        <p:nvSpPr>
          <p:cNvPr id="7" name="TextBox 6">
            <a:extLst>
              <a:ext uri="{FF2B5EF4-FFF2-40B4-BE49-F238E27FC236}">
                <a16:creationId xmlns:a16="http://schemas.microsoft.com/office/drawing/2014/main" xmlns="" id="{F50BEA33-2238-43A1-8FD4-4D3787F1614F}"/>
              </a:ext>
            </a:extLst>
          </p:cNvPr>
          <p:cNvSpPr txBox="1"/>
          <p:nvPr/>
        </p:nvSpPr>
        <p:spPr>
          <a:xfrm>
            <a:off x="927100" y="1215845"/>
            <a:ext cx="8839200" cy="5632311"/>
          </a:xfrm>
          <a:prstGeom prst="rect">
            <a:avLst/>
          </a:prstGeom>
          <a:solidFill>
            <a:schemeClr val="bg1">
              <a:lumMod val="95000"/>
            </a:schemeClr>
          </a:solidFill>
          <a:ln>
            <a:solidFill>
              <a:schemeClr val="tx2">
                <a:lumMod val="75000"/>
              </a:schemeClr>
            </a:solidFill>
          </a:ln>
        </p:spPr>
        <p:txBody>
          <a:bodyPr wrap="square" rtlCol="0">
            <a:spAutoFit/>
          </a:bodyPr>
          <a:lstStyle/>
          <a:p>
            <a:pPr marL="285750" indent="-285750">
              <a:spcBef>
                <a:spcPts val="0"/>
              </a:spcBef>
              <a:buFont typeface="Arial" panose="020B0604020202020204" pitchFamily="34" charset="0"/>
              <a:buChar char="•"/>
            </a:pPr>
            <a:r>
              <a:rPr lang="hr-HR" dirty="0"/>
              <a:t>Osim pripreme i izvršenja državnog proračuna, organizacije civilnog društva, tehnički stručnjaci i građani uključili su se i u rad izvršne vlasti i parlamenta na sveukupnim mjerama gospodarske i fiskalne politike, </a:t>
            </a:r>
            <a:r>
              <a:rPr lang="hr-HR" dirty="0" smtClean="0"/>
              <a:t>porezima </a:t>
            </a:r>
            <a:r>
              <a:rPr lang="hr-HR" dirty="0"/>
              <a:t>te provedbi i učinku nacionalnih programa.</a:t>
            </a:r>
          </a:p>
          <a:p>
            <a:pPr>
              <a:spcBef>
                <a:spcPts val="0"/>
              </a:spcBef>
            </a:pPr>
            <a:endParaRPr lang="hr-HR" dirty="0"/>
          </a:p>
          <a:p>
            <a:pPr marL="285750" indent="-285750">
              <a:spcBef>
                <a:spcPts val="0"/>
              </a:spcBef>
              <a:buFont typeface="Arial" panose="020B0604020202020204" pitchFamily="34" charset="0"/>
              <a:buChar char="•"/>
            </a:pPr>
            <a:r>
              <a:rPr lang="hr-HR" dirty="0"/>
              <a:t>Upotrebljava se širok raspon mehanizama kako bi </a:t>
            </a:r>
            <a:r>
              <a:rPr lang="hr-HR" dirty="0" smtClean="0"/>
              <a:t>građani sudjelovali u proračunskom procesu, </a:t>
            </a:r>
            <a:r>
              <a:rPr lang="hr-HR" dirty="0"/>
              <a:t>poput tehničkih radnih skupina za fiskalna pitanja; doprinosi nevladinih organizacija za nacrte proračunskih dokumenata; pregledi i komentari stručnih organizacija (</a:t>
            </a:r>
            <a:r>
              <a:rPr lang="hr-HR" i="1" dirty="0" err="1"/>
              <a:t>think</a:t>
            </a:r>
            <a:r>
              <a:rPr lang="hr-HR" i="1" dirty="0"/>
              <a:t> </a:t>
            </a:r>
            <a:r>
              <a:rPr lang="hr-HR" i="1" dirty="0" smtClean="0"/>
              <a:t>tankova</a:t>
            </a:r>
            <a:r>
              <a:rPr lang="hr-HR" dirty="0" smtClean="0"/>
              <a:t>) </a:t>
            </a:r>
            <a:r>
              <a:rPr lang="hr-HR" dirty="0"/>
              <a:t>i akademske zajednice; participativno planiranje proračuna, </a:t>
            </a:r>
            <a:r>
              <a:rPr lang="hr-HR" i="1" dirty="0" err="1"/>
              <a:t>online</a:t>
            </a:r>
            <a:r>
              <a:rPr lang="hr-HR" dirty="0"/>
              <a:t> simulacije i igre. </a:t>
            </a:r>
          </a:p>
          <a:p>
            <a:pPr marL="285750" indent="-285750">
              <a:spcBef>
                <a:spcPts val="0"/>
              </a:spcBef>
              <a:buFont typeface="Arial" panose="020B0604020202020204" pitchFamily="34" charset="0"/>
              <a:buChar char="•"/>
            </a:pPr>
            <a:endParaRPr lang="hr-HR" dirty="0"/>
          </a:p>
          <a:p>
            <a:pPr marL="285750" indent="-285750">
              <a:spcBef>
                <a:spcPts val="0"/>
              </a:spcBef>
              <a:buFont typeface="Arial" panose="020B0604020202020204" pitchFamily="34" charset="0"/>
              <a:buChar char="•"/>
            </a:pPr>
            <a:r>
              <a:rPr lang="hr-HR" dirty="0"/>
              <a:t>Većina zemalja upotrebljava </a:t>
            </a:r>
            <a:r>
              <a:rPr lang="hr-HR" i="1" dirty="0" err="1"/>
              <a:t>online</a:t>
            </a:r>
            <a:r>
              <a:rPr lang="hr-HR" dirty="0"/>
              <a:t>/pisane upite i proračunske rasprave/savjetovanja.</a:t>
            </a:r>
          </a:p>
          <a:p>
            <a:pPr>
              <a:spcBef>
                <a:spcPts val="0"/>
              </a:spcBef>
            </a:pPr>
            <a:endParaRPr lang="hr-HR" dirty="0"/>
          </a:p>
          <a:p>
            <a:pPr marL="285750" indent="-285750">
              <a:spcBef>
                <a:spcPts val="0"/>
              </a:spcBef>
              <a:buFont typeface="Arial" panose="020B0604020202020204" pitchFamily="34" charset="0"/>
              <a:buChar char="•"/>
            </a:pPr>
            <a:r>
              <a:rPr lang="hr-HR" dirty="0"/>
              <a:t>5 zemalja upotrebljava mehanizme sudjelovanja javnosti tijekom faze pripreme proračuna, a 2 zemlje ih upotrebljavaju tijekom faze izvršenja proračuna (</a:t>
            </a:r>
            <a:r>
              <a:rPr lang="hr-HR" dirty="0" err="1"/>
              <a:t>Kirgiska</a:t>
            </a:r>
            <a:r>
              <a:rPr lang="hr-HR" dirty="0"/>
              <a:t> Republika i Ruska Federacija). </a:t>
            </a:r>
          </a:p>
          <a:p>
            <a:pPr>
              <a:spcBef>
                <a:spcPts val="0"/>
              </a:spcBef>
            </a:pPr>
            <a:endParaRPr lang="hr-HR" dirty="0"/>
          </a:p>
          <a:p>
            <a:pPr marL="285750" indent="-285750">
              <a:spcBef>
                <a:spcPts val="0"/>
              </a:spcBef>
              <a:buFont typeface="Arial" panose="020B0604020202020204" pitchFamily="34" charset="0"/>
              <a:buChar char="•"/>
            </a:pPr>
            <a:r>
              <a:rPr lang="hr-HR" dirty="0"/>
              <a:t>Jedna zemlja ima uspostavljene mehanizme </a:t>
            </a:r>
            <a:r>
              <a:rPr lang="hr-HR" dirty="0" smtClean="0"/>
              <a:t>sudjelovanja </a:t>
            </a:r>
            <a:r>
              <a:rPr lang="hr-HR" dirty="0"/>
              <a:t>javnosti tijekom faze revizije (Ruska Federacija).</a:t>
            </a:r>
            <a:endParaRPr lang="hr-HR" dirty="0"/>
          </a:p>
        </p:txBody>
      </p:sp>
    </p:spTree>
    <p:extLst>
      <p:ext uri="{BB962C8B-B14F-4D97-AF65-F5344CB8AC3E}">
        <p14:creationId xmlns:p14="http://schemas.microsoft.com/office/powerpoint/2010/main" val="15698319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733799" y="57042"/>
            <a:ext cx="2688853" cy="237640"/>
          </a:xfrm>
          <a:prstGeom prst="rect">
            <a:avLst/>
          </a:prstGeom>
          <a:noFill/>
          <a:ln w="9525">
            <a:noFill/>
            <a:miter lim="800000"/>
            <a:headEnd/>
            <a:tailEnd/>
          </a:ln>
        </p:spPr>
      </p:pic>
      <p:sp>
        <p:nvSpPr>
          <p:cNvPr id="10" name="Content Placeholder 1">
            <a:extLst>
              <a:ext uri="{FF2B5EF4-FFF2-40B4-BE49-F238E27FC236}">
                <a16:creationId xmlns:a16="http://schemas.microsoft.com/office/drawing/2014/main" xmlns="" id="{CF6E426D-8754-47A8-9BC3-313453015E34}"/>
              </a:ext>
            </a:extLst>
          </p:cNvPr>
          <p:cNvSpPr>
            <a:spLocks noGrp="1"/>
          </p:cNvSpPr>
          <p:nvPr>
            <p:ph idx="1"/>
          </p:nvPr>
        </p:nvSpPr>
        <p:spPr>
          <a:xfrm>
            <a:off x="927100" y="1295400"/>
            <a:ext cx="8839200" cy="4267200"/>
          </a:xfrm>
        </p:spPr>
        <p:txBody>
          <a:bodyPr/>
          <a:lstStyle/>
          <a:p>
            <a:pPr lvl="0" algn="just">
              <a:spcBef>
                <a:spcPts val="0"/>
              </a:spcBef>
              <a:buFont typeface="Arial" panose="020B0604020202020204" pitchFamily="34" charset="0"/>
              <a:buChar char="•"/>
            </a:pPr>
            <a:endParaRPr lang="en-US" sz="2100" dirty="0"/>
          </a:p>
          <a:p>
            <a:pPr marL="0" lvl="0" indent="0" algn="just">
              <a:spcBef>
                <a:spcPts val="0"/>
              </a:spcBef>
              <a:buNone/>
            </a:pPr>
            <a:endParaRPr lang="en-US" sz="1900" dirty="0"/>
          </a:p>
        </p:txBody>
      </p:sp>
      <p:graphicFrame>
        <p:nvGraphicFramePr>
          <p:cNvPr id="2" name="Table 1">
            <a:extLst>
              <a:ext uri="{FF2B5EF4-FFF2-40B4-BE49-F238E27FC236}">
                <a16:creationId xmlns:a16="http://schemas.microsoft.com/office/drawing/2014/main" xmlns="" id="{1ECC25CE-F9FD-4163-B027-A63234DCD690}"/>
              </a:ext>
            </a:extLst>
          </p:cNvPr>
          <p:cNvGraphicFramePr>
            <a:graphicFrameLocks noGrp="1"/>
          </p:cNvGraphicFramePr>
          <p:nvPr>
            <p:extLst>
              <p:ext uri="{D42A27DB-BD31-4B8C-83A1-F6EECF244321}">
                <p14:modId xmlns:p14="http://schemas.microsoft.com/office/powerpoint/2010/main" val="4291225758"/>
              </p:ext>
            </p:extLst>
          </p:nvPr>
        </p:nvGraphicFramePr>
        <p:xfrm>
          <a:off x="845345" y="863085"/>
          <a:ext cx="8920956" cy="5918715"/>
        </p:xfrm>
        <a:graphic>
          <a:graphicData uri="http://schemas.openxmlformats.org/drawingml/2006/table">
            <a:tbl>
              <a:tblPr firstRow="1" bandRow="1">
                <a:tableStyleId>{5C22544A-7EE6-4342-B048-85BDC9FD1C3A}</a:tableStyleId>
              </a:tblPr>
              <a:tblGrid>
                <a:gridCol w="907256">
                  <a:extLst>
                    <a:ext uri="{9D8B030D-6E8A-4147-A177-3AD203B41FA5}">
                      <a16:colId xmlns:a16="http://schemas.microsoft.com/office/drawing/2014/main" xmlns="" val="4175919497"/>
                    </a:ext>
                  </a:extLst>
                </a:gridCol>
                <a:gridCol w="3429000">
                  <a:extLst>
                    <a:ext uri="{9D8B030D-6E8A-4147-A177-3AD203B41FA5}">
                      <a16:colId xmlns:a16="http://schemas.microsoft.com/office/drawing/2014/main" xmlns="" val="1048593020"/>
                    </a:ext>
                  </a:extLst>
                </a:gridCol>
                <a:gridCol w="2743200">
                  <a:extLst>
                    <a:ext uri="{9D8B030D-6E8A-4147-A177-3AD203B41FA5}">
                      <a16:colId xmlns:a16="http://schemas.microsoft.com/office/drawing/2014/main" xmlns="" val="4291255203"/>
                    </a:ext>
                  </a:extLst>
                </a:gridCol>
                <a:gridCol w="1841500">
                  <a:extLst>
                    <a:ext uri="{9D8B030D-6E8A-4147-A177-3AD203B41FA5}">
                      <a16:colId xmlns:a16="http://schemas.microsoft.com/office/drawing/2014/main" xmlns="" val="1759837714"/>
                    </a:ext>
                  </a:extLst>
                </a:gridCol>
              </a:tblGrid>
              <a:tr h="442205">
                <a:tc>
                  <a:txBody>
                    <a:bodyPr/>
                    <a:lstStyle/>
                    <a:p>
                      <a:endParaRPr lang="en-US" dirty="0"/>
                    </a:p>
                  </a:txBody>
                  <a:tcPr/>
                </a:tc>
                <a:tc>
                  <a:txBody>
                    <a:bodyPr/>
                    <a:lstStyle/>
                    <a:p>
                      <a:pPr algn="ctr"/>
                      <a:r>
                        <a:rPr lang="hr-HR" noProof="0" dirty="0" smtClean="0"/>
                        <a:t>Priprema</a:t>
                      </a:r>
                      <a:endParaRPr lang="hr-HR" noProof="0" dirty="0"/>
                    </a:p>
                  </a:txBody>
                  <a:tcPr/>
                </a:tc>
                <a:tc>
                  <a:txBody>
                    <a:bodyPr/>
                    <a:lstStyle/>
                    <a:p>
                      <a:pPr algn="ctr"/>
                      <a:r>
                        <a:rPr lang="hr-HR" dirty="0" smtClean="0"/>
                        <a:t>Izvršenje</a:t>
                      </a:r>
                      <a:endParaRPr lang="en-US" dirty="0"/>
                    </a:p>
                  </a:txBody>
                  <a:tcPr/>
                </a:tc>
                <a:tc>
                  <a:txBody>
                    <a:bodyPr/>
                    <a:lstStyle/>
                    <a:p>
                      <a:pPr algn="ctr"/>
                      <a:r>
                        <a:rPr lang="hr-HR" dirty="0" smtClean="0"/>
                        <a:t>Revizija</a:t>
                      </a:r>
                      <a:endParaRPr lang="en-US" dirty="0"/>
                    </a:p>
                  </a:txBody>
                  <a:tcPr/>
                </a:tc>
                <a:extLst>
                  <a:ext uri="{0D108BD9-81ED-4DB2-BD59-A6C34878D82A}">
                    <a16:rowId xmlns:a16="http://schemas.microsoft.com/office/drawing/2014/main" xmlns="" val="3154885754"/>
                  </a:ext>
                </a:extLst>
              </a:tr>
              <a:tr h="5476510">
                <a:tc>
                  <a:txBody>
                    <a:bodyPr/>
                    <a:lstStyle/>
                    <a:p>
                      <a:endParaRPr lang="en-US" sz="1700" b="1" dirty="0" smtClean="0"/>
                    </a:p>
                    <a:p>
                      <a:endParaRPr lang="en-US" sz="1700" b="1" dirty="0" smtClean="0"/>
                    </a:p>
                    <a:p>
                      <a:endParaRPr lang="en-US" sz="1700" b="1" dirty="0" smtClean="0"/>
                    </a:p>
                    <a:p>
                      <a:endParaRPr lang="en-US" sz="1700" b="1" dirty="0" smtClean="0"/>
                    </a:p>
                    <a:p>
                      <a:endParaRPr lang="en-US" sz="1700" b="1" dirty="0" smtClean="0"/>
                    </a:p>
                    <a:p>
                      <a:endParaRPr lang="en-US" sz="1700" b="1" dirty="0" smtClean="0"/>
                    </a:p>
                    <a:p>
                      <a:endParaRPr lang="en-US" sz="1700" b="1" dirty="0" smtClean="0"/>
                    </a:p>
                    <a:p>
                      <a:endParaRPr lang="en-US" sz="1700" b="1" dirty="0" smtClean="0"/>
                    </a:p>
                    <a:p>
                      <a:endParaRPr lang="hr-HR" sz="1700" b="1" noProof="0" dirty="0" smtClean="0"/>
                    </a:p>
                    <a:p>
                      <a:r>
                        <a:rPr lang="hr-HR" sz="1700" b="1" noProof="0" dirty="0" smtClean="0"/>
                        <a:t>Informiranje</a:t>
                      </a:r>
                      <a:endParaRPr lang="hr-HR" sz="1700" b="1" noProof="0" dirty="0"/>
                    </a:p>
                  </a:txBody>
                  <a:tcPr>
                    <a:solidFill>
                      <a:schemeClr val="accent1">
                        <a:lumMod val="20000"/>
                        <a:lumOff val="80000"/>
                      </a:schemeClr>
                    </a:solidFill>
                  </a:tcPr>
                </a:tc>
                <a:tc>
                  <a:txBody>
                    <a:bodyPr/>
                    <a:lstStyle/>
                    <a:p>
                      <a:pPr marL="285750" indent="-285750">
                        <a:buFont typeface="Arial" panose="020B0604020202020204" pitchFamily="34" charset="0"/>
                        <a:buChar char="•"/>
                      </a:pPr>
                      <a:r>
                        <a:rPr lang="hr-HR" sz="1800" noProof="0" dirty="0" smtClean="0"/>
                        <a:t>Vlada objavljuje predloženi državni proračun sa svim propisanim prilozima (Hrvatska)</a:t>
                      </a:r>
                    </a:p>
                    <a:p>
                      <a:pPr marL="0" indent="0">
                        <a:buFont typeface="Arial" panose="020B0604020202020204" pitchFamily="34" charset="0"/>
                        <a:buNone/>
                      </a:pPr>
                      <a:endParaRPr lang="hr-HR" sz="1800" noProof="0" dirty="0" smtClean="0"/>
                    </a:p>
                    <a:p>
                      <a:pPr marL="285750" indent="-285750">
                        <a:buFont typeface="Arial" panose="020B0604020202020204" pitchFamily="34" charset="0"/>
                        <a:buChar char="•"/>
                      </a:pPr>
                      <a:r>
                        <a:rPr lang="hr-HR" sz="1800" noProof="0" dirty="0" smtClean="0"/>
                        <a:t>Parlament objavljuje nacrt proračuna prije provedbe javnih rasprava (</a:t>
                      </a:r>
                      <a:r>
                        <a:rPr lang="hr-HR" sz="1800" noProof="0" dirty="0" err="1" smtClean="0"/>
                        <a:t>Kirgiska</a:t>
                      </a:r>
                      <a:r>
                        <a:rPr lang="hr-HR" sz="1800" noProof="0" dirty="0" smtClean="0"/>
                        <a:t> Republika)</a:t>
                      </a:r>
                    </a:p>
                    <a:p>
                      <a:pPr marL="0" indent="0">
                        <a:buFont typeface="Arial" panose="020B0604020202020204" pitchFamily="34" charset="0"/>
                        <a:buNone/>
                      </a:pPr>
                      <a:endParaRPr lang="hr-HR" sz="1800" noProof="0" dirty="0" smtClean="0"/>
                    </a:p>
                    <a:p>
                      <a:pPr marL="285750" indent="-285750">
                        <a:buFont typeface="Arial" panose="020B0604020202020204" pitchFamily="34" charset="0"/>
                        <a:buChar char="•"/>
                      </a:pPr>
                      <a:r>
                        <a:rPr lang="hr-HR" sz="1800" noProof="0" dirty="0" smtClean="0"/>
                        <a:t>Resorna ministarstva dužna su objaviti svoje strateške planove na </a:t>
                      </a:r>
                      <a:r>
                        <a:rPr lang="hr-HR" sz="1800" i="1" noProof="0" dirty="0" smtClean="0"/>
                        <a:t>web</a:t>
                      </a:r>
                      <a:r>
                        <a:rPr lang="hr-HR" sz="1800" noProof="0" dirty="0" smtClean="0"/>
                        <a:t>-stranicama (Hrvatska)</a:t>
                      </a:r>
                    </a:p>
                    <a:p>
                      <a:pPr marL="285750" indent="-285750">
                        <a:buFont typeface="Arial" panose="020B0604020202020204" pitchFamily="34" charset="0"/>
                        <a:buChar char="•"/>
                      </a:pPr>
                      <a:endParaRPr lang="hr-HR" sz="1800" noProof="0" dirty="0" smtClean="0"/>
                    </a:p>
                    <a:p>
                      <a:pPr marL="285750" indent="-285750">
                        <a:buFont typeface="Arial" panose="020B0604020202020204" pitchFamily="34" charset="0"/>
                        <a:buChar char="•"/>
                      </a:pPr>
                      <a:r>
                        <a:rPr lang="hr-HR" sz="1800" noProof="0" dirty="0" smtClean="0"/>
                        <a:t>Ocjena prijedloga proračuna koju daje Fiskalno savjetodavno vijeće objavljuje se na </a:t>
                      </a:r>
                      <a:r>
                        <a:rPr lang="hr-HR" sz="1800" i="1" noProof="0" dirty="0" smtClean="0"/>
                        <a:t>web</a:t>
                      </a:r>
                      <a:r>
                        <a:rPr lang="hr-HR" sz="1800" noProof="0" dirty="0" smtClean="0"/>
                        <a:t>-stranici Fiskalnog savjeta</a:t>
                      </a:r>
                      <a:r>
                        <a:rPr lang="hr-HR" sz="1800" baseline="0" noProof="0" dirty="0" smtClean="0"/>
                        <a:t> </a:t>
                      </a:r>
                      <a:r>
                        <a:rPr lang="hr-HR" sz="1800" noProof="0" dirty="0" smtClean="0"/>
                        <a:t>koji se podnosi Narodnoj skupštini (Srbija)</a:t>
                      </a:r>
                      <a:endParaRPr lang="hr-HR" sz="1800" noProof="0" dirty="0"/>
                    </a:p>
                  </a:txBody>
                  <a:tcPr>
                    <a:solidFill>
                      <a:schemeClr val="accent1">
                        <a:lumMod val="20000"/>
                        <a:lumOff val="80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r-HR" sz="1800" kern="1200" noProof="0" dirty="0" smtClean="0">
                          <a:solidFill>
                            <a:schemeClr val="dk1"/>
                          </a:solidFill>
                          <a:effectLst/>
                          <a:latin typeface="+mn-lt"/>
                        </a:rPr>
                        <a:t>Informacije o izvršenju proračuna objavljuju se na </a:t>
                      </a:r>
                      <a:r>
                        <a:rPr lang="hr-HR" sz="1800" i="1" kern="1200" noProof="0" dirty="0" smtClean="0">
                          <a:solidFill>
                            <a:schemeClr val="dk1"/>
                          </a:solidFill>
                          <a:effectLst/>
                          <a:latin typeface="+mn-lt"/>
                        </a:rPr>
                        <a:t>web</a:t>
                      </a:r>
                      <a:r>
                        <a:rPr lang="hr-HR" sz="1800" kern="1200" noProof="0" dirty="0" smtClean="0">
                          <a:solidFill>
                            <a:schemeClr val="dk1"/>
                          </a:solidFill>
                          <a:effectLst/>
                          <a:latin typeface="+mn-lt"/>
                        </a:rPr>
                        <a:t>-stranici Ministarstva financija (Uzbekistan)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hr-HR" sz="1800" kern="1200" noProof="0" dirty="0" smtClean="0">
                        <a:solidFill>
                          <a:schemeClr val="dk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r-HR" sz="1800" b="0" noProof="0" dirty="0" smtClean="0"/>
                        <a:t>Skupni izvještaj o provedbi državnih programa objavljuje se na </a:t>
                      </a:r>
                      <a:r>
                        <a:rPr lang="hr-HR" sz="1800" b="0" i="1" noProof="0" dirty="0" smtClean="0"/>
                        <a:t>web</a:t>
                      </a:r>
                      <a:r>
                        <a:rPr lang="hr-HR" sz="1800" b="0" noProof="0" dirty="0" smtClean="0"/>
                        <a:t>-stranici Ministarstva gospodarstva (</a:t>
                      </a:r>
                      <a:r>
                        <a:rPr lang="hr-HR" sz="1800" b="0" noProof="0" dirty="0" err="1" smtClean="0"/>
                        <a:t>Bjelarus</a:t>
                      </a:r>
                      <a:r>
                        <a:rPr lang="hr-HR" sz="1800" b="0" noProof="0" dirty="0" smtClean="0"/>
                        <a:t>)</a:t>
                      </a:r>
                      <a:endParaRPr lang="hr-HR" sz="1800" b="0" noProof="0" dirty="0"/>
                    </a:p>
                  </a:txBody>
                  <a:tcPr>
                    <a:solidFill>
                      <a:schemeClr val="accent1">
                        <a:lumMod val="20000"/>
                        <a:lumOff val="80000"/>
                      </a:schemeClr>
                    </a:solidFill>
                  </a:tcPr>
                </a:tc>
                <a:tc>
                  <a:txBody>
                    <a:bodyPr/>
                    <a:lstStyle/>
                    <a:p>
                      <a:pPr marL="0" indent="0">
                        <a:buFont typeface="Arial" panose="020B0604020202020204" pitchFamily="34" charset="0"/>
                        <a:buNone/>
                      </a:pPr>
                      <a:r>
                        <a:rPr lang="hr-HR" sz="1800" noProof="0" dirty="0" smtClean="0"/>
                        <a:t>Državni ured za reviziju objavljuje rezultate revizije godišnjeg izvještaja o izvršenju državnog proračuna (Hrvatska)</a:t>
                      </a:r>
                    </a:p>
                    <a:p>
                      <a:endParaRPr lang="hr-HR" sz="1800" noProof="0" dirty="0"/>
                    </a:p>
                  </a:txBody>
                  <a:tcPr>
                    <a:solidFill>
                      <a:schemeClr val="accent1">
                        <a:lumMod val="20000"/>
                        <a:lumOff val="80000"/>
                      </a:schemeClr>
                    </a:solidFill>
                  </a:tcPr>
                </a:tc>
                <a:extLst>
                  <a:ext uri="{0D108BD9-81ED-4DB2-BD59-A6C34878D82A}">
                    <a16:rowId xmlns:a16="http://schemas.microsoft.com/office/drawing/2014/main" xmlns="" val="3265436626"/>
                  </a:ext>
                </a:extLst>
              </a:tr>
            </a:tbl>
          </a:graphicData>
        </a:graphic>
      </p:graphicFrame>
      <p:sp>
        <p:nvSpPr>
          <p:cNvPr id="9" name="Title 3">
            <a:extLst>
              <a:ext uri="{FF2B5EF4-FFF2-40B4-BE49-F238E27FC236}">
                <a16:creationId xmlns:a16="http://schemas.microsoft.com/office/drawing/2014/main" xmlns="" id="{A5836208-6C9A-48F4-A489-F0D090A2F38E}"/>
              </a:ext>
            </a:extLst>
          </p:cNvPr>
          <p:cNvSpPr txBox="1">
            <a:spLocks/>
          </p:cNvSpPr>
          <p:nvPr/>
        </p:nvSpPr>
        <p:spPr bwMode="auto">
          <a:xfrm>
            <a:off x="927100" y="394113"/>
            <a:ext cx="6616700" cy="36954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hr-HR" sz="2000" b="1" dirty="0" smtClean="0"/>
              <a:t>Mehanizmi sudjelovanja javnosti</a:t>
            </a:r>
            <a:endParaRPr lang="en-US" sz="2000" b="1" dirty="0"/>
          </a:p>
        </p:txBody>
      </p:sp>
    </p:spTree>
    <p:extLst>
      <p:ext uri="{BB962C8B-B14F-4D97-AF65-F5344CB8AC3E}">
        <p14:creationId xmlns:p14="http://schemas.microsoft.com/office/powerpoint/2010/main" val="20363184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4" name="Рисунок 15" descr="pempal-logo-top.gif"/>
          <p:cNvPicPr>
            <a:picLocks noChangeAspect="1"/>
          </p:cNvPicPr>
          <p:nvPr/>
        </p:nvPicPr>
        <p:blipFill>
          <a:blip r:embed="rId3"/>
          <a:srcRect/>
          <a:stretch>
            <a:fillRect/>
          </a:stretch>
        </p:blipFill>
        <p:spPr bwMode="auto">
          <a:xfrm>
            <a:off x="5551488" y="115996"/>
            <a:ext cx="1905000" cy="168363"/>
          </a:xfrm>
          <a:prstGeom prst="rect">
            <a:avLst/>
          </a:prstGeom>
          <a:noFill/>
          <a:ln w="9525">
            <a:noFill/>
            <a:miter lim="800000"/>
            <a:headEnd/>
            <a:tailEnd/>
          </a:ln>
        </p:spPr>
      </p:pic>
      <p:sp>
        <p:nvSpPr>
          <p:cNvPr id="10" name="Content Placeholder 1">
            <a:extLst>
              <a:ext uri="{FF2B5EF4-FFF2-40B4-BE49-F238E27FC236}">
                <a16:creationId xmlns:a16="http://schemas.microsoft.com/office/drawing/2014/main" xmlns="" id="{CF6E426D-8754-47A8-9BC3-313453015E34}"/>
              </a:ext>
            </a:extLst>
          </p:cNvPr>
          <p:cNvSpPr>
            <a:spLocks noGrp="1"/>
          </p:cNvSpPr>
          <p:nvPr>
            <p:ph idx="1"/>
          </p:nvPr>
        </p:nvSpPr>
        <p:spPr>
          <a:xfrm>
            <a:off x="927100" y="1295400"/>
            <a:ext cx="8839200" cy="4267200"/>
          </a:xfrm>
        </p:spPr>
        <p:txBody>
          <a:bodyPr/>
          <a:lstStyle/>
          <a:p>
            <a:pPr lvl="0" algn="just">
              <a:spcBef>
                <a:spcPts val="0"/>
              </a:spcBef>
              <a:buFont typeface="Arial" panose="020B0604020202020204" pitchFamily="34" charset="0"/>
              <a:buChar char="•"/>
            </a:pPr>
            <a:endParaRPr lang="en-US" sz="2100" dirty="0"/>
          </a:p>
          <a:p>
            <a:pPr marL="0" lvl="0" indent="0" algn="just">
              <a:spcBef>
                <a:spcPts val="0"/>
              </a:spcBef>
              <a:buNone/>
            </a:pPr>
            <a:endParaRPr lang="en-US" sz="1900" dirty="0"/>
          </a:p>
        </p:txBody>
      </p:sp>
      <p:graphicFrame>
        <p:nvGraphicFramePr>
          <p:cNvPr id="2" name="Table 1">
            <a:extLst>
              <a:ext uri="{FF2B5EF4-FFF2-40B4-BE49-F238E27FC236}">
                <a16:creationId xmlns:a16="http://schemas.microsoft.com/office/drawing/2014/main" xmlns="" id="{1ECC25CE-F9FD-4163-B027-A63234DCD690}"/>
              </a:ext>
            </a:extLst>
          </p:cNvPr>
          <p:cNvGraphicFramePr>
            <a:graphicFrameLocks noGrp="1"/>
          </p:cNvGraphicFramePr>
          <p:nvPr>
            <p:extLst>
              <p:ext uri="{D42A27DB-BD31-4B8C-83A1-F6EECF244321}">
                <p14:modId xmlns:p14="http://schemas.microsoft.com/office/powerpoint/2010/main" val="540179443"/>
              </p:ext>
            </p:extLst>
          </p:nvPr>
        </p:nvGraphicFramePr>
        <p:xfrm>
          <a:off x="76200" y="400355"/>
          <a:ext cx="9690100" cy="6644640"/>
        </p:xfrm>
        <a:graphic>
          <a:graphicData uri="http://schemas.openxmlformats.org/drawingml/2006/table">
            <a:tbl>
              <a:tblPr firstRow="1" bandRow="1">
                <a:tableStyleId>{5C22544A-7EE6-4342-B048-85BDC9FD1C3A}</a:tableStyleId>
              </a:tblPr>
              <a:tblGrid>
                <a:gridCol w="1126756">
                  <a:extLst>
                    <a:ext uri="{9D8B030D-6E8A-4147-A177-3AD203B41FA5}">
                      <a16:colId xmlns:a16="http://schemas.microsoft.com/office/drawing/2014/main" xmlns="" val="4175919497"/>
                    </a:ext>
                  </a:extLst>
                </a:gridCol>
                <a:gridCol w="3286697">
                  <a:extLst>
                    <a:ext uri="{9D8B030D-6E8A-4147-A177-3AD203B41FA5}">
                      <a16:colId xmlns:a16="http://schemas.microsoft.com/office/drawing/2014/main" xmlns="" val="1048593020"/>
                    </a:ext>
                  </a:extLst>
                </a:gridCol>
                <a:gridCol w="3427604">
                  <a:extLst>
                    <a:ext uri="{9D8B030D-6E8A-4147-A177-3AD203B41FA5}">
                      <a16:colId xmlns:a16="http://schemas.microsoft.com/office/drawing/2014/main" xmlns="" val="4291255203"/>
                    </a:ext>
                  </a:extLst>
                </a:gridCol>
                <a:gridCol w="1849043">
                  <a:extLst>
                    <a:ext uri="{9D8B030D-6E8A-4147-A177-3AD203B41FA5}">
                      <a16:colId xmlns:a16="http://schemas.microsoft.com/office/drawing/2014/main" xmlns="" val="1759837714"/>
                    </a:ext>
                  </a:extLst>
                </a:gridCol>
              </a:tblGrid>
              <a:tr h="352837">
                <a:tc>
                  <a:txBody>
                    <a:bodyPr/>
                    <a:lstStyle/>
                    <a:p>
                      <a:endParaRPr lang="en-US" dirty="0"/>
                    </a:p>
                  </a:txBody>
                  <a:tcPr/>
                </a:tc>
                <a:tc>
                  <a:txBody>
                    <a:bodyPr/>
                    <a:lstStyle/>
                    <a:p>
                      <a:pPr algn="ctr"/>
                      <a:r>
                        <a:rPr lang="hr-HR" dirty="0" smtClean="0"/>
                        <a:t>Priprema</a:t>
                      </a:r>
                      <a:endParaRPr lang="en-US" dirty="0"/>
                    </a:p>
                  </a:txBody>
                  <a:tcPr/>
                </a:tc>
                <a:tc>
                  <a:txBody>
                    <a:bodyPr/>
                    <a:lstStyle/>
                    <a:p>
                      <a:pPr algn="ctr"/>
                      <a:r>
                        <a:rPr lang="hr-HR" dirty="0" smtClean="0"/>
                        <a:t>Izvršenje</a:t>
                      </a:r>
                      <a:endParaRPr lang="en-US" dirty="0"/>
                    </a:p>
                  </a:txBody>
                  <a:tcPr/>
                </a:tc>
                <a:tc>
                  <a:txBody>
                    <a:bodyPr/>
                    <a:lstStyle/>
                    <a:p>
                      <a:pPr algn="ctr"/>
                      <a:r>
                        <a:rPr lang="hr-HR" dirty="0" smtClean="0"/>
                        <a:t>Revizija</a:t>
                      </a:r>
                      <a:endParaRPr lang="en-US" dirty="0"/>
                    </a:p>
                  </a:txBody>
                  <a:tcPr/>
                </a:tc>
                <a:extLst>
                  <a:ext uri="{0D108BD9-81ED-4DB2-BD59-A6C34878D82A}">
                    <a16:rowId xmlns:a16="http://schemas.microsoft.com/office/drawing/2014/main" xmlns="" val="3154885754"/>
                  </a:ext>
                </a:extLst>
              </a:tr>
              <a:tr h="4322249">
                <a:tc>
                  <a:txBody>
                    <a:bodyPr/>
                    <a:lstStyle/>
                    <a:p>
                      <a:endParaRPr lang="en-US" sz="1500" b="1" dirty="0"/>
                    </a:p>
                    <a:p>
                      <a:endParaRPr lang="en-US" sz="1500" b="1" dirty="0"/>
                    </a:p>
                    <a:p>
                      <a:endParaRPr lang="en-US" sz="1500" b="1" dirty="0"/>
                    </a:p>
                    <a:p>
                      <a:endParaRPr lang="en-US" sz="1500" b="1" dirty="0"/>
                    </a:p>
                    <a:p>
                      <a:endParaRPr lang="en-US" sz="1500" b="1" dirty="0"/>
                    </a:p>
                    <a:p>
                      <a:endParaRPr lang="en-US" sz="1500" b="1" dirty="0"/>
                    </a:p>
                    <a:p>
                      <a:endParaRPr lang="en-US" sz="1500" b="1" dirty="0"/>
                    </a:p>
                    <a:p>
                      <a:r>
                        <a:rPr lang="hr-HR" sz="1500" b="1" dirty="0" smtClean="0"/>
                        <a:t>Savjetovanje</a:t>
                      </a:r>
                      <a:endParaRPr lang="en-US" sz="1500" b="1" dirty="0"/>
                    </a:p>
                  </a:txBody>
                  <a:tcPr>
                    <a:solidFill>
                      <a:schemeClr val="accent1">
                        <a:lumMod val="20000"/>
                        <a:lumOff val="80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r-HR" sz="1600" b="0" noProof="0" dirty="0" smtClean="0"/>
                        <a:t>MF održava javne rasprave o nacrtu prijedloga proračuna središnje države (</a:t>
                      </a:r>
                      <a:r>
                        <a:rPr lang="hr-HR" sz="1600" b="0" noProof="0" dirty="0" err="1" smtClean="0"/>
                        <a:t>Kirgiska</a:t>
                      </a:r>
                      <a:r>
                        <a:rPr lang="hr-HR" sz="1600" b="0" noProof="0" dirty="0" smtClean="0"/>
                        <a:t> Republika)</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hr-HR" sz="1600" b="0" noProof="0" dirty="0" smtClean="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r-HR" sz="1600" b="0" noProof="0" dirty="0" smtClean="0"/>
                        <a:t>Savjetodavni odbor u okviru Ministarstva poreza i naknada sudjeluje u javnim raspravama o nacrtu regulatornih i pravnih akata vezanih uz porezno zakonodavstvo (</a:t>
                      </a:r>
                      <a:r>
                        <a:rPr lang="hr-HR" sz="1600" b="0" noProof="0" dirty="0" err="1" smtClean="0"/>
                        <a:t>Bjelarus</a:t>
                      </a:r>
                      <a:r>
                        <a:rPr lang="hr-HR" sz="1600" b="0" noProof="0" dirty="0" smtClean="0"/>
                        <a: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hr-HR" sz="1600" b="0" noProof="0" dirty="0" smtClean="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r-HR" sz="1600" kern="1200" noProof="0" dirty="0" smtClean="0">
                          <a:solidFill>
                            <a:schemeClr val="dk1"/>
                          </a:solidFill>
                          <a:effectLst/>
                          <a:latin typeface="+mn-lt"/>
                        </a:rPr>
                        <a:t>Vijeće Državne </a:t>
                      </a:r>
                      <a:r>
                        <a:rPr lang="hr-HR" sz="1600" kern="1200" noProof="0" dirty="0" err="1" smtClean="0">
                          <a:solidFill>
                            <a:schemeClr val="dk1"/>
                          </a:solidFill>
                          <a:effectLst/>
                          <a:latin typeface="+mn-lt"/>
                        </a:rPr>
                        <a:t>dume</a:t>
                      </a:r>
                      <a:r>
                        <a:rPr lang="hr-HR" sz="1600" kern="1200" noProof="0" dirty="0" smtClean="0">
                          <a:solidFill>
                            <a:schemeClr val="dk1"/>
                          </a:solidFill>
                          <a:effectLst/>
                          <a:latin typeface="+mn-lt"/>
                        </a:rPr>
                        <a:t> za proračun i poreze održava parlamentarne rasprave pod naslovom </a:t>
                      </a:r>
                      <a:r>
                        <a:rPr lang="hr-HR" sz="1600" i="1" kern="1200" noProof="0" dirty="0" smtClean="0">
                          <a:solidFill>
                            <a:schemeClr val="dk1"/>
                          </a:solidFill>
                          <a:effectLst/>
                          <a:latin typeface="+mn-lt"/>
                        </a:rPr>
                        <a:t>Ključna područja politika proračuna, poreza i carinskih tarifa za sljedeću fiskalnu godinu </a:t>
                      </a:r>
                      <a:r>
                        <a:rPr lang="hr-HR" sz="1600" kern="1200" noProof="0" dirty="0" smtClean="0">
                          <a:solidFill>
                            <a:schemeClr val="dk1"/>
                          </a:solidFill>
                          <a:effectLst/>
                          <a:latin typeface="+mn-lt"/>
                        </a:rPr>
                        <a:t>(Ruska Federacija)</a:t>
                      </a:r>
                      <a:endParaRPr lang="hr-HR" sz="1600" kern="1200" noProof="0" dirty="0">
                        <a:solidFill>
                          <a:schemeClr val="dk1"/>
                        </a:solidFill>
                        <a:effectLst/>
                        <a:latin typeface="+mn-lt"/>
                      </a:endParaRPr>
                    </a:p>
                  </a:txBody>
                  <a:tcPr>
                    <a:solidFill>
                      <a:schemeClr val="accent1">
                        <a:lumMod val="20000"/>
                        <a:lumOff val="80000"/>
                      </a:schemeClr>
                    </a:solidFill>
                  </a:tcPr>
                </a:tc>
                <a:tc>
                  <a:txBody>
                    <a:bodyPr/>
                    <a:lstStyle/>
                    <a:p>
                      <a:pPr marL="285750" indent="-285750">
                        <a:buFont typeface="Arial" panose="020B0604020202020204" pitchFamily="34" charset="0"/>
                        <a:buChar char="•"/>
                      </a:pPr>
                      <a:r>
                        <a:rPr lang="en-US" sz="1600" dirty="0"/>
                        <a:t>MF održava rasprave o proračunu kako bi dobio mišljenje javnosti o polugodišnjim izvještajima o ostvarenju i nacrtu godišnjeg izvještaja (Kirgiska Republika)</a:t>
                      </a:r>
                    </a:p>
                    <a:p>
                      <a:pPr marL="0" indent="0">
                        <a:buFont typeface="Arial" panose="020B0604020202020204" pitchFamily="34" charset="0"/>
                        <a:buNone/>
                      </a:pPr>
                      <a:endParaRPr lang="hr-HR" sz="1600" dirty="0"/>
                    </a:p>
                    <a:p>
                      <a:pPr marL="285750" indent="-285750">
                        <a:buFont typeface="Arial" panose="020B0604020202020204" pitchFamily="34" charset="0"/>
                        <a:buChar char="•"/>
                      </a:pPr>
                      <a:r>
                        <a:rPr lang="hr-HR" sz="1600" noProof="0" dirty="0" smtClean="0"/>
                        <a:t>Federalni zakon o općim načelima organizacije zakonodavnih i izvršnih vlasti nalaže da se održavaju javne rasprave o godišnjim izvještajima o izvršenju proračuna entiteta </a:t>
                      </a:r>
                      <a:r>
                        <a:rPr lang="hr-HR" sz="1600" i="0" kern="1200" noProof="0" dirty="0" smtClean="0">
                          <a:solidFill>
                            <a:schemeClr val="dk1"/>
                          </a:solidFill>
                          <a:effectLst/>
                          <a:latin typeface="+mn-lt"/>
                        </a:rPr>
                        <a:t>Ruske Federacije (Ruska</a:t>
                      </a:r>
                      <a:r>
                        <a:rPr lang="hr-HR" sz="1600" i="0" kern="1200" baseline="0" noProof="0" dirty="0" smtClean="0">
                          <a:solidFill>
                            <a:schemeClr val="dk1"/>
                          </a:solidFill>
                          <a:effectLst/>
                          <a:latin typeface="+mn-lt"/>
                        </a:rPr>
                        <a:t> Federacija)</a:t>
                      </a:r>
                      <a:endParaRPr lang="hr-HR" sz="1600" noProof="0" dirty="0"/>
                    </a:p>
                  </a:txBody>
                  <a:tcPr>
                    <a:solidFill>
                      <a:schemeClr val="accent1">
                        <a:lumMod val="20000"/>
                        <a:lumOff val="80000"/>
                      </a:schemeClr>
                    </a:solidFill>
                  </a:tcPr>
                </a:tc>
                <a:tc>
                  <a:txBody>
                    <a:bodyPr/>
                    <a:lstStyle/>
                    <a:p>
                      <a:endParaRPr lang="en-US" sz="1600" dirty="0"/>
                    </a:p>
                  </a:txBody>
                  <a:tcPr>
                    <a:solidFill>
                      <a:schemeClr val="accent1">
                        <a:lumMod val="20000"/>
                        <a:lumOff val="80000"/>
                      </a:schemeClr>
                    </a:solidFill>
                  </a:tcPr>
                </a:tc>
                <a:extLst>
                  <a:ext uri="{0D108BD9-81ED-4DB2-BD59-A6C34878D82A}">
                    <a16:rowId xmlns:a16="http://schemas.microsoft.com/office/drawing/2014/main" xmlns="" val="3748489320"/>
                  </a:ext>
                </a:extLst>
              </a:tr>
              <a:tr h="1499556">
                <a:tc>
                  <a:txBody>
                    <a:bodyPr/>
                    <a:lstStyle/>
                    <a:p>
                      <a:endParaRPr lang="en-US" sz="1500" b="1" dirty="0"/>
                    </a:p>
                    <a:p>
                      <a:endParaRPr lang="en-US" sz="1500" b="1" dirty="0"/>
                    </a:p>
                    <a:p>
                      <a:r>
                        <a:rPr lang="hr-HR" sz="1500" b="1" dirty="0" smtClean="0"/>
                        <a:t>Suradnja</a:t>
                      </a:r>
                      <a:endParaRPr lang="en-US" sz="1500" b="1" dirty="0"/>
                    </a:p>
                  </a:txBody>
                  <a:tcPr>
                    <a:solidFill>
                      <a:schemeClr val="accent1">
                        <a:lumMod val="20000"/>
                        <a:lumOff val="80000"/>
                      </a:schemeClr>
                    </a:solidFill>
                  </a:tcPr>
                </a:tc>
                <a:tc>
                  <a:txBody>
                    <a:bodyPr/>
                    <a:lstStyle/>
                    <a:p>
                      <a:pPr marL="0" indent="0">
                        <a:buFont typeface="Arial" panose="020B0604020202020204" pitchFamily="34" charset="0"/>
                        <a:buNone/>
                      </a:pPr>
                      <a:r>
                        <a:rPr lang="hr-HR" sz="1600" noProof="0" dirty="0" smtClean="0"/>
                        <a:t>Osnovana</a:t>
                      </a:r>
                      <a:r>
                        <a:rPr lang="hr-HR" sz="1600" baseline="0" noProof="0" dirty="0" smtClean="0"/>
                        <a:t> je r</a:t>
                      </a:r>
                      <a:r>
                        <a:rPr lang="hr-HR" sz="1600" noProof="0" dirty="0" smtClean="0"/>
                        <a:t>adna skupina koja uključuje predstavnike civilnog društva kako bi se pripremili prijedlozi za pojednostavljenje</a:t>
                      </a:r>
                      <a:r>
                        <a:rPr lang="hr-HR" sz="1600" baseline="0" noProof="0" dirty="0" smtClean="0"/>
                        <a:t> </a:t>
                      </a:r>
                      <a:r>
                        <a:rPr lang="hr-HR" sz="1600" noProof="0" dirty="0" smtClean="0"/>
                        <a:t>nacionalnog poreznog sustava (</a:t>
                      </a:r>
                      <a:r>
                        <a:rPr lang="hr-HR" sz="1600" noProof="0" dirty="0" err="1" smtClean="0"/>
                        <a:t>Bjelarus</a:t>
                      </a:r>
                      <a:r>
                        <a:rPr lang="hr-HR" sz="1600" noProof="0" dirty="0" smtClean="0"/>
                        <a:t>)</a:t>
                      </a:r>
                      <a:endParaRPr lang="hr-HR" sz="1600" noProof="0" dirty="0"/>
                    </a:p>
                  </a:txBody>
                  <a:tcPr>
                    <a:solidFill>
                      <a:schemeClr val="accent1">
                        <a:lumMod val="20000"/>
                        <a:lumOff val="80000"/>
                      </a:schemeClr>
                    </a:solidFill>
                  </a:tcPr>
                </a:tc>
                <a:tc>
                  <a:txBody>
                    <a:bodyPr/>
                    <a:lstStyle/>
                    <a:p>
                      <a:pPr marL="0" indent="0">
                        <a:buFont typeface="Arial" panose="020B0604020202020204" pitchFamily="34" charset="0"/>
                        <a:buNone/>
                      </a:pPr>
                      <a:r>
                        <a:rPr lang="hr-HR" sz="1600" i="1" kern="1200" dirty="0">
                          <a:solidFill>
                            <a:schemeClr val="dk1"/>
                          </a:solidFill>
                          <a:effectLst/>
                          <a:latin typeface="+mn-lt"/>
                        </a:rPr>
                        <a:t>Trilateralna komisija za regulaciju socijalnih i radnih pitanja pregledava i daje informacije o </a:t>
                      </a:r>
                      <a:r>
                        <a:rPr lang="hr-HR" sz="1600" kern="1200" dirty="0">
                          <a:solidFill>
                            <a:schemeClr val="dk1"/>
                          </a:solidFill>
                          <a:effectLst/>
                          <a:latin typeface="+mn-lt"/>
                        </a:rPr>
                        <a:t>revidiranim konsolidiranim godišnjim izvještajima o napretku provedbe nacionalnih programa (Ruska Federacija)</a:t>
                      </a:r>
                      <a:endParaRPr lang="hr-HR" sz="1600" dirty="0"/>
                    </a:p>
                  </a:txBody>
                  <a:tcPr>
                    <a:solidFill>
                      <a:schemeClr val="accent1">
                        <a:lumMod val="20000"/>
                        <a:lumOff val="80000"/>
                      </a:schemeClr>
                    </a:solidFill>
                  </a:tcPr>
                </a:tc>
                <a:tc>
                  <a:txBody>
                    <a:bodyPr/>
                    <a:lstStyle/>
                    <a:p>
                      <a:r>
                        <a:rPr lang="hr-HR" sz="1600" noProof="0" dirty="0" smtClean="0"/>
                        <a:t>Javna vijeća sudjeluju u izradi izvještaja o revizijskom radu (Ruska Federacija)</a:t>
                      </a:r>
                      <a:endParaRPr lang="hr-HR" sz="1600" noProof="0" dirty="0"/>
                    </a:p>
                  </a:txBody>
                  <a:tcPr>
                    <a:solidFill>
                      <a:schemeClr val="accent1">
                        <a:lumMod val="20000"/>
                        <a:lumOff val="80000"/>
                      </a:schemeClr>
                    </a:solidFill>
                  </a:tcPr>
                </a:tc>
                <a:extLst>
                  <a:ext uri="{0D108BD9-81ED-4DB2-BD59-A6C34878D82A}">
                    <a16:rowId xmlns:a16="http://schemas.microsoft.com/office/drawing/2014/main" xmlns="" val="1657534878"/>
                  </a:ext>
                </a:extLst>
              </a:tr>
            </a:tbl>
          </a:graphicData>
        </a:graphic>
      </p:graphicFrame>
      <p:sp>
        <p:nvSpPr>
          <p:cNvPr id="9" name="Title 3">
            <a:extLst>
              <a:ext uri="{FF2B5EF4-FFF2-40B4-BE49-F238E27FC236}">
                <a16:creationId xmlns:a16="http://schemas.microsoft.com/office/drawing/2014/main" xmlns="" id="{A5836208-6C9A-48F4-A489-F0D090A2F38E}"/>
              </a:ext>
            </a:extLst>
          </p:cNvPr>
          <p:cNvSpPr txBox="1">
            <a:spLocks/>
          </p:cNvSpPr>
          <p:nvPr/>
        </p:nvSpPr>
        <p:spPr bwMode="auto">
          <a:xfrm>
            <a:off x="304800" y="0"/>
            <a:ext cx="5246688" cy="37057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hr-HR" sz="1900" b="1" dirty="0" smtClean="0"/>
              <a:t>Mehanizmi sudjelovanja javnosti</a:t>
            </a:r>
            <a:endParaRPr lang="en-US" sz="1900" b="1" dirty="0"/>
          </a:p>
        </p:txBody>
      </p:sp>
    </p:spTree>
    <p:extLst>
      <p:ext uri="{BB962C8B-B14F-4D97-AF65-F5344CB8AC3E}">
        <p14:creationId xmlns:p14="http://schemas.microsoft.com/office/powerpoint/2010/main" val="28943433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2669ADFF-FF59-4A25-8212-84D689CB8586}"/>
              </a:ext>
            </a:extLst>
          </p:cNvPr>
          <p:cNvSpPr>
            <a:spLocks noGrp="1"/>
          </p:cNvSpPr>
          <p:nvPr>
            <p:ph idx="1"/>
          </p:nvPr>
        </p:nvSpPr>
        <p:spPr>
          <a:xfrm>
            <a:off x="927744" y="5715000"/>
            <a:ext cx="8757110" cy="829650"/>
          </a:xfrm>
          <a:solidFill>
            <a:schemeClr val="bg1">
              <a:lumMod val="95000"/>
            </a:schemeClr>
          </a:solidFill>
          <a:ln>
            <a:solidFill>
              <a:srgbClr val="002060"/>
            </a:solidFill>
          </a:ln>
        </p:spPr>
        <p:txBody>
          <a:bodyPr/>
          <a:lstStyle/>
          <a:p>
            <a:pPr marL="0" lvl="0" indent="0">
              <a:spcBef>
                <a:spcPts val="0"/>
              </a:spcBef>
              <a:buNone/>
            </a:pPr>
            <a:r>
              <a:rPr lang="hr-HR" sz="1800" dirty="0" smtClean="0">
                <a:solidFill>
                  <a:srgbClr val="000000"/>
                </a:solidFill>
                <a:latin typeface="Arial" panose="020B0604020202020204" pitchFamily="34" charset="0"/>
                <a:cs typeface="Arial" panose="020B0604020202020204" pitchFamily="34" charset="0"/>
              </a:rPr>
              <a:t>Sve su tri zemlje u procesu izrade proračuna za građane.</a:t>
            </a:r>
            <a:endParaRPr lang="en-US" sz="1700" dirty="0">
              <a:solidFill>
                <a:srgbClr val="000000"/>
              </a:solidFill>
              <a:latin typeface="Arial" panose="020B0604020202020204" pitchFamily="34" charset="0"/>
              <a:cs typeface="Arial" panose="020B0604020202020204" pitchFamily="34" charset="0"/>
            </a:endParaRPr>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657600" y="130428"/>
            <a:ext cx="3229291" cy="285403"/>
          </a:xfrm>
          <a:prstGeom prst="rect">
            <a:avLst/>
          </a:prstGeom>
          <a:noFill/>
          <a:ln w="9525">
            <a:noFill/>
            <a:miter lim="800000"/>
            <a:headEnd/>
            <a:tailEnd/>
          </a:ln>
        </p:spPr>
      </p:pic>
      <p:graphicFrame>
        <p:nvGraphicFramePr>
          <p:cNvPr id="5" name="Table 4">
            <a:extLst>
              <a:ext uri="{FF2B5EF4-FFF2-40B4-BE49-F238E27FC236}">
                <a16:creationId xmlns:a16="http://schemas.microsoft.com/office/drawing/2014/main" xmlns="" id="{C87C8ED0-01E0-4661-A495-BA6736295CFB}"/>
              </a:ext>
            </a:extLst>
          </p:cNvPr>
          <p:cNvGraphicFramePr>
            <a:graphicFrameLocks noGrp="1"/>
          </p:cNvGraphicFramePr>
          <p:nvPr>
            <p:extLst>
              <p:ext uri="{D42A27DB-BD31-4B8C-83A1-F6EECF244321}">
                <p14:modId xmlns:p14="http://schemas.microsoft.com/office/powerpoint/2010/main" val="4236653165"/>
              </p:ext>
            </p:extLst>
          </p:nvPr>
        </p:nvGraphicFramePr>
        <p:xfrm>
          <a:off x="908694" y="559745"/>
          <a:ext cx="8795210" cy="4868640"/>
        </p:xfrm>
        <a:graphic>
          <a:graphicData uri="http://schemas.openxmlformats.org/drawingml/2006/table">
            <a:tbl>
              <a:tblPr firstRow="1" bandRow="1">
                <a:tableStyleId>{5C22544A-7EE6-4342-B048-85BDC9FD1C3A}</a:tableStyleId>
              </a:tblPr>
              <a:tblGrid>
                <a:gridCol w="1233718">
                  <a:extLst>
                    <a:ext uri="{9D8B030D-6E8A-4147-A177-3AD203B41FA5}">
                      <a16:colId xmlns:a16="http://schemas.microsoft.com/office/drawing/2014/main" xmlns="" val="1165612406"/>
                    </a:ext>
                  </a:extLst>
                </a:gridCol>
                <a:gridCol w="7561492">
                  <a:extLst>
                    <a:ext uri="{9D8B030D-6E8A-4147-A177-3AD203B41FA5}">
                      <a16:colId xmlns:a16="http://schemas.microsoft.com/office/drawing/2014/main" xmlns="" val="2102325944"/>
                    </a:ext>
                  </a:extLst>
                </a:gridCol>
              </a:tblGrid>
              <a:tr h="399335">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2100" b="1" dirty="0" smtClean="0"/>
                        <a:t>Upotreba proračuna za građane</a:t>
                      </a:r>
                      <a:endParaRPr lang="en-US" sz="2100" b="1" dirty="0">
                        <a:solidFill>
                          <a:schemeClr val="tx1"/>
                        </a:solidFill>
                      </a:endParaRP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700" b="1" dirty="0">
                        <a:solidFill>
                          <a:schemeClr val="tx1"/>
                        </a:solidFill>
                      </a:endParaRPr>
                    </a:p>
                  </a:txBody>
                  <a:tcPr/>
                </a:tc>
                <a:extLst>
                  <a:ext uri="{0D108BD9-81ED-4DB2-BD59-A6C34878D82A}">
                    <a16:rowId xmlns:a16="http://schemas.microsoft.com/office/drawing/2014/main" xmlns="" val="2906384808"/>
                  </a:ext>
                </a:extLst>
              </a:tr>
              <a:tr h="6655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smtClean="0">
                          <a:solidFill>
                            <a:schemeClr val="tx1"/>
                          </a:solidFill>
                        </a:rPr>
                        <a:t>B</a:t>
                      </a:r>
                      <a:r>
                        <a:rPr lang="hr-HR" sz="1800" b="1" dirty="0" smtClean="0">
                          <a:solidFill>
                            <a:schemeClr val="tx1"/>
                          </a:solidFill>
                        </a:rPr>
                        <a:t>j</a:t>
                      </a:r>
                      <a:r>
                        <a:rPr lang="en-US" sz="1800" b="1" dirty="0" err="1" smtClean="0">
                          <a:solidFill>
                            <a:schemeClr val="tx1"/>
                          </a:solidFill>
                        </a:rPr>
                        <a:t>elarus</a:t>
                      </a:r>
                      <a:endParaRPr lang="en-US" sz="1800" b="1" dirty="0">
                        <a:solidFill>
                          <a:schemeClr val="tx1"/>
                        </a:solidFill>
                      </a:endParaRPr>
                    </a:p>
                  </a:txBody>
                  <a:tcPr>
                    <a:solidFill>
                      <a:schemeClr val="accent1">
                        <a:lumMod val="20000"/>
                        <a:lumOff val="80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dirty="0">
                          <a:solidFill>
                            <a:schemeClr val="tx1"/>
                          </a:solidFill>
                        </a:rPr>
                        <a:t>Proračun za građane je u izradi i bit će u konačnici dostupan na </a:t>
                      </a:r>
                      <a:r>
                        <a:rPr lang="hr-HR" sz="1800" b="0" i="1" dirty="0">
                          <a:solidFill>
                            <a:schemeClr val="tx1"/>
                          </a:solidFill>
                        </a:rPr>
                        <a:t>web</a:t>
                      </a:r>
                      <a:r>
                        <a:rPr lang="en-US" sz="1800" b="0" dirty="0">
                          <a:solidFill>
                            <a:schemeClr val="tx1"/>
                          </a:solidFill>
                        </a:rPr>
                        <a:t>-stranici Ministarstva financija</a:t>
                      </a:r>
                    </a:p>
                  </a:txBody>
                  <a:tcPr>
                    <a:solidFill>
                      <a:schemeClr val="accent1">
                        <a:lumMod val="20000"/>
                        <a:lumOff val="80000"/>
                      </a:schemeClr>
                    </a:solidFill>
                  </a:tcPr>
                </a:tc>
                <a:extLst>
                  <a:ext uri="{0D108BD9-81ED-4DB2-BD59-A6C34878D82A}">
                    <a16:rowId xmlns:a16="http://schemas.microsoft.com/office/drawing/2014/main" xmlns="" val="1034107819"/>
                  </a:ext>
                </a:extLst>
              </a:tr>
              <a:tr h="12312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1800" b="1" dirty="0" smtClean="0">
                          <a:solidFill>
                            <a:schemeClr val="tx1"/>
                          </a:solidFill>
                        </a:rPr>
                        <a:t>Hrvatska</a:t>
                      </a:r>
                      <a:endParaRPr lang="en-US" sz="1800" b="1" dirty="0">
                        <a:solidFill>
                          <a:schemeClr val="tx1"/>
                        </a:solidFill>
                      </a:endParaRPr>
                    </a:p>
                  </a:txBody>
                  <a:tcPr>
                    <a:solidFill>
                      <a:schemeClr val="accent1">
                        <a:lumMod val="20000"/>
                        <a:lumOff val="80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dirty="0">
                          <a:solidFill>
                            <a:schemeClr val="tx1"/>
                          </a:solidFill>
                        </a:rPr>
                        <a:t>Proračun za građane sadrži informacije koje su jednostavne i </a:t>
                      </a:r>
                      <a:r>
                        <a:rPr lang="en-US" sz="1800" b="0" dirty="0" err="1">
                          <a:solidFill>
                            <a:schemeClr val="tx1"/>
                          </a:solidFill>
                        </a:rPr>
                        <a:t>lako</a:t>
                      </a:r>
                      <a:r>
                        <a:rPr lang="en-US" sz="1800" b="0" dirty="0">
                          <a:solidFill>
                            <a:schemeClr val="tx1"/>
                          </a:solidFill>
                        </a:rPr>
                        <a:t> </a:t>
                      </a:r>
                      <a:r>
                        <a:rPr lang="en-US" sz="1800" b="0" dirty="0" err="1" smtClean="0">
                          <a:solidFill>
                            <a:schemeClr val="tx1"/>
                          </a:solidFill>
                        </a:rPr>
                        <a:t>razumljive</a:t>
                      </a:r>
                      <a:r>
                        <a:rPr lang="en-US" sz="1800" b="0" dirty="0" smtClean="0">
                          <a:solidFill>
                            <a:schemeClr val="tx1"/>
                          </a:solidFill>
                        </a:rPr>
                        <a:t>  </a:t>
                      </a:r>
                      <a:endParaRPr lang="en-US" sz="1800" b="0" dirty="0">
                        <a:solidFill>
                          <a:schemeClr val="tx1"/>
                        </a:solidFill>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dirty="0">
                          <a:solidFill>
                            <a:schemeClr val="tx1"/>
                          </a:solidFill>
                        </a:rPr>
                        <a:t>Objavljuju se na </a:t>
                      </a:r>
                      <a:r>
                        <a:rPr lang="hr-HR" sz="1800" b="0" i="1" dirty="0">
                          <a:solidFill>
                            <a:schemeClr val="tx1"/>
                          </a:solidFill>
                        </a:rPr>
                        <a:t>web</a:t>
                      </a:r>
                      <a:r>
                        <a:rPr lang="en-US" sz="1800" b="0" dirty="0">
                          <a:solidFill>
                            <a:schemeClr val="tx1"/>
                          </a:solidFill>
                        </a:rPr>
                        <a:t>-stranici Ministarstva financija, a tiskani primjerci brošura također su dostupni javnosti </a:t>
                      </a:r>
                    </a:p>
                  </a:txBody>
                  <a:tcPr>
                    <a:solidFill>
                      <a:schemeClr val="accent1">
                        <a:lumMod val="20000"/>
                        <a:lumOff val="80000"/>
                      </a:schemeClr>
                    </a:solidFill>
                  </a:tcPr>
                </a:tc>
                <a:extLst>
                  <a:ext uri="{0D108BD9-81ED-4DB2-BD59-A6C34878D82A}">
                    <a16:rowId xmlns:a16="http://schemas.microsoft.com/office/drawing/2014/main" xmlns="" val="1508005115"/>
                  </a:ext>
                </a:extLst>
              </a:tr>
              <a:tr h="23627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1800" b="1" dirty="0" err="1" smtClean="0">
                          <a:solidFill>
                            <a:schemeClr val="tx1"/>
                          </a:solidFill>
                        </a:rPr>
                        <a:t>Kirgiska</a:t>
                      </a:r>
                      <a:r>
                        <a:rPr lang="hr-HR" sz="1800" b="1" dirty="0" smtClean="0">
                          <a:solidFill>
                            <a:schemeClr val="tx1"/>
                          </a:solidFill>
                        </a:rPr>
                        <a:t> Republika</a:t>
                      </a:r>
                      <a:endParaRPr lang="en-US" sz="1800" b="1" dirty="0">
                        <a:solidFill>
                          <a:schemeClr val="tx1"/>
                        </a:solidFill>
                      </a:endParaRPr>
                    </a:p>
                  </a:txBody>
                  <a:tcPr>
                    <a:solidFill>
                      <a:schemeClr val="accent1">
                        <a:lumMod val="20000"/>
                        <a:lumOff val="80000"/>
                      </a:schemeClr>
                    </a:solidFill>
                  </a:tcPr>
                </a:tc>
                <a:tc>
                  <a:txBody>
                    <a:bodyPr/>
                    <a:lstStyle/>
                    <a:p>
                      <a:pPr marL="285750" indent="-285750">
                        <a:buFont typeface="Arial" panose="020B0604020202020204" pitchFamily="34" charset="0"/>
                        <a:buChar char="•"/>
                      </a:pPr>
                      <a:r>
                        <a:rPr lang="hr-HR" sz="1800" kern="1200" dirty="0" smtClean="0">
                          <a:solidFill>
                            <a:schemeClr val="dk1"/>
                          </a:solidFill>
                          <a:effectLst/>
                          <a:latin typeface="+mn-lt"/>
                        </a:rPr>
                        <a:t>Odluka </a:t>
                      </a:r>
                      <a:r>
                        <a:rPr lang="hr-HR" sz="1800" kern="1200" dirty="0">
                          <a:solidFill>
                            <a:schemeClr val="dk1"/>
                          </a:solidFill>
                          <a:effectLst/>
                          <a:latin typeface="+mn-lt"/>
                        </a:rPr>
                        <a:t>Vlade o sastavljanju proračuna za građane Kirgiske Republike donosi metodologiju za razvoj i objavu verzije sljedećih dokumenata za proračun za građane: </a:t>
                      </a:r>
                    </a:p>
                    <a:p>
                      <a:pPr marL="285750" indent="1588">
                        <a:buFont typeface="Courier New" panose="02070309020205020404" pitchFamily="49" charset="0"/>
                        <a:buChar char="o"/>
                      </a:pPr>
                      <a:r>
                        <a:rPr lang="hr-HR" sz="1800" kern="1200" dirty="0">
                          <a:solidFill>
                            <a:schemeClr val="dk1"/>
                          </a:solidFill>
                          <a:effectLst/>
                          <a:latin typeface="+mn-lt"/>
                        </a:rPr>
                        <a:t> nacrt prijedloga proračuna središnje </a:t>
                      </a:r>
                      <a:r>
                        <a:rPr lang="hr-HR" sz="1800" kern="1200" dirty="0" smtClean="0">
                          <a:solidFill>
                            <a:schemeClr val="dk1"/>
                          </a:solidFill>
                          <a:effectLst/>
                          <a:latin typeface="+mn-lt"/>
                        </a:rPr>
                        <a:t>države</a:t>
                      </a:r>
                      <a:endParaRPr lang="hr-HR" sz="1800" kern="1200" dirty="0">
                        <a:solidFill>
                          <a:schemeClr val="dk1"/>
                        </a:solidFill>
                        <a:effectLst/>
                        <a:latin typeface="+mn-lt"/>
                      </a:endParaRPr>
                    </a:p>
                    <a:p>
                      <a:pPr marL="285750" indent="1588">
                        <a:buFont typeface="Courier New" panose="02070309020205020404" pitchFamily="49" charset="0"/>
                        <a:buChar char="o"/>
                      </a:pPr>
                      <a:r>
                        <a:rPr lang="hr-HR" sz="1800" kern="1200" dirty="0">
                          <a:solidFill>
                            <a:schemeClr val="dk1"/>
                          </a:solidFill>
                          <a:effectLst/>
                          <a:latin typeface="+mn-lt"/>
                        </a:rPr>
                        <a:t> doneseni zakon o proračunu središnje </a:t>
                      </a:r>
                      <a:r>
                        <a:rPr lang="hr-HR" sz="1800" kern="1200" dirty="0" smtClean="0">
                          <a:solidFill>
                            <a:schemeClr val="dk1"/>
                          </a:solidFill>
                          <a:effectLst/>
                          <a:latin typeface="+mn-lt"/>
                        </a:rPr>
                        <a:t>države</a:t>
                      </a:r>
                      <a:endParaRPr lang="hr-HR" sz="1800" kern="1200" dirty="0">
                        <a:solidFill>
                          <a:schemeClr val="dk1"/>
                        </a:solidFill>
                        <a:effectLst/>
                        <a:latin typeface="+mn-lt"/>
                      </a:endParaRPr>
                    </a:p>
                    <a:p>
                      <a:pPr marL="285750" indent="1588">
                        <a:buFont typeface="Courier New" panose="02070309020205020404" pitchFamily="49" charset="0"/>
                        <a:buChar char="o"/>
                      </a:pPr>
                      <a:r>
                        <a:rPr lang="hr-HR" sz="1800" kern="1200" dirty="0">
                          <a:solidFill>
                            <a:schemeClr val="dk1"/>
                          </a:solidFill>
                          <a:effectLst/>
                          <a:latin typeface="+mn-lt"/>
                        </a:rPr>
                        <a:t> nacrt zakona kojim se usvaja izvještaj o izvršenju proračuna središnje </a:t>
                      </a:r>
                      <a:r>
                        <a:rPr lang="hr-HR" sz="1800" kern="1200" dirty="0" smtClean="0">
                          <a:solidFill>
                            <a:schemeClr val="dk1"/>
                          </a:solidFill>
                          <a:effectLst/>
                          <a:latin typeface="+mn-lt"/>
                        </a:rPr>
                        <a:t>države</a:t>
                      </a:r>
                      <a:endParaRPr lang="hr-HR" sz="1800" kern="1200" dirty="0">
                        <a:solidFill>
                          <a:schemeClr val="dk1"/>
                        </a:solidFill>
                        <a:effectLst/>
                        <a:latin typeface="+mn-lt"/>
                      </a:endParaRPr>
                    </a:p>
                    <a:p>
                      <a:pPr marL="285750" indent="-285750">
                        <a:buFont typeface="Arial" panose="020B0604020202020204" pitchFamily="34" charset="0"/>
                        <a:buChar char="•"/>
                      </a:pPr>
                      <a:r>
                        <a:rPr lang="hr-HR" sz="1800" kern="1200" dirty="0">
                          <a:solidFill>
                            <a:schemeClr val="dk1"/>
                          </a:solidFill>
                          <a:effectLst/>
                          <a:latin typeface="+mn-lt"/>
                        </a:rPr>
                        <a:t>Proračun za građane </a:t>
                      </a:r>
                      <a:r>
                        <a:rPr lang="hr-HR" sz="1800" kern="1200" dirty="0" smtClean="0">
                          <a:solidFill>
                            <a:schemeClr val="dk1"/>
                          </a:solidFill>
                          <a:effectLst/>
                          <a:latin typeface="+mn-lt"/>
                        </a:rPr>
                        <a:t>ne </a:t>
                      </a:r>
                      <a:r>
                        <a:rPr lang="hr-HR" sz="1800" kern="1200" dirty="0">
                          <a:solidFill>
                            <a:schemeClr val="dk1"/>
                          </a:solidFill>
                          <a:effectLst/>
                          <a:latin typeface="+mn-lt"/>
                        </a:rPr>
                        <a:t>upotrebljava </a:t>
                      </a:r>
                      <a:r>
                        <a:rPr lang="hr-HR" sz="1800" kern="1200" dirty="0" smtClean="0">
                          <a:solidFill>
                            <a:schemeClr val="dk1"/>
                          </a:solidFill>
                          <a:effectLst/>
                          <a:latin typeface="+mn-lt"/>
                        </a:rPr>
                        <a:t>se za sudjelovanje</a:t>
                      </a:r>
                      <a:r>
                        <a:rPr lang="hr-HR" sz="1800" kern="1200" baseline="0" dirty="0" smtClean="0">
                          <a:solidFill>
                            <a:schemeClr val="dk1"/>
                          </a:solidFill>
                          <a:effectLst/>
                          <a:latin typeface="+mn-lt"/>
                        </a:rPr>
                        <a:t> </a:t>
                      </a:r>
                      <a:r>
                        <a:rPr lang="hr-HR" sz="1800" kern="1200" dirty="0" smtClean="0">
                          <a:solidFill>
                            <a:schemeClr val="dk1"/>
                          </a:solidFill>
                          <a:effectLst/>
                          <a:latin typeface="+mn-lt"/>
                        </a:rPr>
                        <a:t>javnosti </a:t>
                      </a:r>
                      <a:r>
                        <a:rPr lang="hr-HR" sz="1800" kern="1200" dirty="0">
                          <a:solidFill>
                            <a:schemeClr val="dk1"/>
                          </a:solidFill>
                          <a:effectLst/>
                          <a:latin typeface="+mn-lt"/>
                        </a:rPr>
                        <a:t>u </a:t>
                      </a:r>
                      <a:r>
                        <a:rPr lang="hr-HR" sz="1800" kern="1200" dirty="0" smtClean="0">
                          <a:solidFill>
                            <a:schemeClr val="dk1"/>
                          </a:solidFill>
                          <a:effectLst/>
                          <a:latin typeface="+mn-lt"/>
                        </a:rPr>
                        <a:t>proračunskim raspravama </a:t>
                      </a:r>
                      <a:r>
                        <a:rPr lang="hr-HR" sz="1800" kern="1200" dirty="0">
                          <a:solidFill>
                            <a:schemeClr val="dk1"/>
                          </a:solidFill>
                          <a:effectLst/>
                          <a:latin typeface="+mn-lt"/>
                        </a:rPr>
                        <a:t>jer je trenutačno u fazi izrade</a:t>
                      </a:r>
                    </a:p>
                  </a:txBody>
                  <a:tcPr>
                    <a:solidFill>
                      <a:schemeClr val="accent1">
                        <a:lumMod val="20000"/>
                        <a:lumOff val="80000"/>
                      </a:schemeClr>
                    </a:solidFill>
                  </a:tcPr>
                </a:tc>
                <a:extLst>
                  <a:ext uri="{0D108BD9-81ED-4DB2-BD59-A6C34878D82A}">
                    <a16:rowId xmlns:a16="http://schemas.microsoft.com/office/drawing/2014/main" xmlns="" val="2951062835"/>
                  </a:ext>
                </a:extLst>
              </a:tr>
            </a:tbl>
          </a:graphicData>
        </a:graphic>
      </p:graphicFrame>
    </p:spTree>
    <p:extLst>
      <p:ext uri="{BB962C8B-B14F-4D97-AF65-F5344CB8AC3E}">
        <p14:creationId xmlns:p14="http://schemas.microsoft.com/office/powerpoint/2010/main" val="28847635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3D1A85E2-1AEE-4F6C-AA5F-7D0DE380D7EF}"/>
              </a:ext>
            </a:extLst>
          </p:cNvPr>
          <p:cNvSpPr>
            <a:spLocks noGrp="1"/>
          </p:cNvSpPr>
          <p:nvPr>
            <p:ph type="title"/>
          </p:nvPr>
        </p:nvSpPr>
        <p:spPr>
          <a:xfrm>
            <a:off x="3352798" y="609600"/>
            <a:ext cx="3552825" cy="533400"/>
          </a:xfrm>
        </p:spPr>
        <p:txBody>
          <a:bodyPr/>
          <a:lstStyle/>
          <a:p>
            <a:r>
              <a:rPr lang="hr-HR" sz="2500" b="1" dirty="0" smtClean="0"/>
              <a:t>Definicije</a:t>
            </a:r>
            <a:endParaRPr lang="hr-HR" sz="2500" b="1" dirty="0"/>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886200" y="246245"/>
            <a:ext cx="2209801" cy="195302"/>
          </a:xfrm>
          <a:prstGeom prst="rect">
            <a:avLst/>
          </a:prstGeom>
          <a:noFill/>
          <a:ln w="9525">
            <a:noFill/>
            <a:miter lim="800000"/>
            <a:headEnd/>
            <a:tailEnd/>
          </a:ln>
        </p:spPr>
      </p:pic>
      <p:sp>
        <p:nvSpPr>
          <p:cNvPr id="2" name="TextBox 1">
            <a:extLst>
              <a:ext uri="{FF2B5EF4-FFF2-40B4-BE49-F238E27FC236}">
                <a16:creationId xmlns:a16="http://schemas.microsoft.com/office/drawing/2014/main" xmlns="" id="{0F1333C6-C391-4475-BB4F-000C1E63ED6A}"/>
              </a:ext>
            </a:extLst>
          </p:cNvPr>
          <p:cNvSpPr txBox="1"/>
          <p:nvPr/>
        </p:nvSpPr>
        <p:spPr>
          <a:xfrm>
            <a:off x="879474" y="1000347"/>
            <a:ext cx="8499475" cy="5632311"/>
          </a:xfrm>
          <a:prstGeom prst="rect">
            <a:avLst/>
          </a:prstGeom>
          <a:noFill/>
        </p:spPr>
        <p:txBody>
          <a:bodyPr wrap="square" rtlCol="0" anchor="t">
            <a:spAutoFit/>
          </a:bodyPr>
          <a:lstStyle/>
          <a:p>
            <a:r>
              <a:rPr lang="hr-HR" b="1" dirty="0" smtClean="0">
                <a:solidFill>
                  <a:schemeClr val="accent1">
                    <a:lumMod val="75000"/>
                  </a:schemeClr>
                </a:solidFill>
                <a:latin typeface="+mn-lt"/>
              </a:rPr>
              <a:t>Sudjelovanje javnosti</a:t>
            </a:r>
            <a:endParaRPr lang="en-US" b="1" dirty="0">
              <a:solidFill>
                <a:schemeClr val="accent1">
                  <a:lumMod val="75000"/>
                </a:schemeClr>
              </a:solidFill>
              <a:latin typeface="+mn-lt"/>
            </a:endParaRPr>
          </a:p>
          <a:p>
            <a:endParaRPr lang="en-US" dirty="0">
              <a:latin typeface="+mn-lt"/>
            </a:endParaRPr>
          </a:p>
          <a:p>
            <a:pPr algn="just"/>
            <a:r>
              <a:rPr lang="hr-HR" dirty="0" smtClean="0">
                <a:latin typeface="+mn-lt"/>
              </a:rPr>
              <a:t>„</a:t>
            </a:r>
            <a:r>
              <a:rPr lang="hr-HR" b="1" dirty="0" smtClean="0">
                <a:latin typeface="+mn-lt"/>
              </a:rPr>
              <a:t>Sudjelovanje javnosti odnosi se na različite načine na koje javnost ulazi u izravnu interakciju s tijelima javne vlasti oko kreiranja i provedbe politika. </a:t>
            </a:r>
            <a:r>
              <a:rPr lang="hr-HR" dirty="0" smtClean="0">
                <a:latin typeface="+mn-lt"/>
              </a:rPr>
              <a:t>Javnost su građani, organizacije civilnog društva (OCD-i), akademska zajednica i ostali nedržavni akteri. Sudjelovanje može biti putem neposredne komunikacije, rasprava ili upita i doprinosa u procesu donošenja odluka ili pomoću pisanih oblika komunikacije, uključujući Internet. Sudjelovanje može biti u rasponu od jedne rasprave do kontinuiranih i institucionaliziranih odnosa, kao što su redovite ankete o javnom mnijenju, mehanizmi preispitivanja upravnih odluka, stalna savjetodavna tijela ili predstavnici građana u upravljačkim tijelima.”</a:t>
            </a:r>
            <a:endParaRPr lang="hr-HR" dirty="0" smtClean="0">
              <a:latin typeface="+mn-lt"/>
            </a:endParaRPr>
          </a:p>
          <a:p>
            <a:endParaRPr lang="en-US" dirty="0">
              <a:latin typeface="+mn-lt"/>
            </a:endParaRPr>
          </a:p>
          <a:p>
            <a:r>
              <a:rPr lang="hr-HR" dirty="0" smtClean="0">
                <a:latin typeface="+mn-lt"/>
              </a:rPr>
              <a:t>Izvor</a:t>
            </a:r>
            <a:r>
              <a:rPr lang="en-US" dirty="0" smtClean="0">
                <a:latin typeface="+mn-lt"/>
              </a:rPr>
              <a:t>: </a:t>
            </a:r>
            <a:r>
              <a:rPr lang="en-US" dirty="0">
                <a:latin typeface="+mn-lt"/>
              </a:rPr>
              <a:t>GIFT, </a:t>
            </a:r>
            <a:r>
              <a:rPr lang="en-US" dirty="0" smtClean="0">
                <a:latin typeface="+mn-lt"/>
              </a:rPr>
              <a:t>2016</a:t>
            </a:r>
            <a:r>
              <a:rPr lang="hr-HR" dirty="0" smtClean="0">
                <a:latin typeface="+mn-lt"/>
              </a:rPr>
              <a:t>.</a:t>
            </a:r>
            <a:r>
              <a:rPr lang="en-US" dirty="0" smtClean="0">
                <a:latin typeface="+mn-lt"/>
              </a:rPr>
              <a:t>, </a:t>
            </a:r>
            <a:r>
              <a:rPr lang="en-US" i="1" dirty="0">
                <a:latin typeface="+mn-lt"/>
              </a:rPr>
              <a:t>Murray Petrie.</a:t>
            </a:r>
          </a:p>
          <a:p>
            <a:endParaRPr lang="en-US" dirty="0">
              <a:latin typeface="+mn-lt"/>
            </a:endParaRPr>
          </a:p>
          <a:p>
            <a:r>
              <a:rPr lang="hr-HR" b="1" dirty="0" smtClean="0">
                <a:solidFill>
                  <a:schemeClr val="accent1">
                    <a:lumMod val="75000"/>
                  </a:schemeClr>
                </a:solidFill>
                <a:latin typeface="+mn-lt"/>
              </a:rPr>
              <a:t>Proračunska pismenost</a:t>
            </a:r>
            <a:endParaRPr lang="en-US" b="1" dirty="0">
              <a:solidFill>
                <a:schemeClr val="accent1">
                  <a:lumMod val="75000"/>
                </a:schemeClr>
              </a:solidFill>
              <a:latin typeface="+mn-lt"/>
              <a:cs typeface="Calibri"/>
            </a:endParaRPr>
          </a:p>
          <a:p>
            <a:endParaRPr lang="en-US" altLang="en-US" kern="0" dirty="0">
              <a:solidFill>
                <a:srgbClr val="000000"/>
              </a:solidFill>
              <a:latin typeface="+mn-lt"/>
              <a:ea typeface="MS PGothic" charset="-128"/>
              <a:cs typeface="Arial" charset="0"/>
            </a:endParaRPr>
          </a:p>
          <a:p>
            <a:r>
              <a:rPr lang="hr-HR" altLang="en-US" kern="0" dirty="0" smtClean="0">
                <a:solidFill>
                  <a:srgbClr val="000000"/>
                </a:solidFill>
                <a:latin typeface="+mn-lt"/>
                <a:ea typeface="MS PGothic" charset="-128"/>
                <a:cs typeface="Arial" charset="0"/>
              </a:rPr>
              <a:t>„Sposobnost čitanja, tumačenja i razumijevanja javnih proračuna kako bi se omogućilo i unaprijedilo smisleno sudjelovanje građana u proračunskom procesu.”</a:t>
            </a:r>
          </a:p>
          <a:p>
            <a:endParaRPr lang="en-US" i="1" dirty="0">
              <a:latin typeface="+mn-lt"/>
            </a:endParaRPr>
          </a:p>
          <a:p>
            <a:r>
              <a:rPr lang="hr-HR" i="1" dirty="0" smtClean="0">
                <a:latin typeface="+mn-lt"/>
              </a:rPr>
              <a:t>Izvor</a:t>
            </a:r>
            <a:r>
              <a:rPr lang="en-US" i="1" dirty="0" smtClean="0">
                <a:latin typeface="+mn-lt"/>
              </a:rPr>
              <a:t>: </a:t>
            </a:r>
            <a:r>
              <a:rPr lang="hr-HR" i="1" dirty="0" smtClean="0">
                <a:latin typeface="+mn-lt"/>
              </a:rPr>
              <a:t>Svjetska banka,</a:t>
            </a:r>
            <a:r>
              <a:rPr lang="en-US" i="1" dirty="0" smtClean="0">
                <a:latin typeface="+mn-lt"/>
              </a:rPr>
              <a:t> 2017</a:t>
            </a:r>
            <a:r>
              <a:rPr lang="hr-HR" i="1" dirty="0" smtClean="0">
                <a:latin typeface="+mn-lt"/>
              </a:rPr>
              <a:t>.</a:t>
            </a:r>
            <a:endParaRPr lang="en-US" dirty="0">
              <a:latin typeface="+mn-lt"/>
            </a:endParaRPr>
          </a:p>
        </p:txBody>
      </p:sp>
    </p:spTree>
    <p:extLst>
      <p:ext uri="{BB962C8B-B14F-4D97-AF65-F5344CB8AC3E}">
        <p14:creationId xmlns:p14="http://schemas.microsoft.com/office/powerpoint/2010/main" val="28921541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2669ADFF-FF59-4A25-8212-84D689CB8586}"/>
              </a:ext>
            </a:extLst>
          </p:cNvPr>
          <p:cNvSpPr>
            <a:spLocks noGrp="1"/>
          </p:cNvSpPr>
          <p:nvPr>
            <p:ph idx="1"/>
          </p:nvPr>
        </p:nvSpPr>
        <p:spPr>
          <a:xfrm>
            <a:off x="914400" y="1324206"/>
            <a:ext cx="8681300" cy="3933594"/>
          </a:xfrm>
        </p:spPr>
        <p:txBody>
          <a:bodyPr/>
          <a:lstStyle/>
          <a:p>
            <a:pPr marL="0" lvl="0" indent="0" algn="just">
              <a:spcBef>
                <a:spcPts val="0"/>
              </a:spcBef>
              <a:buNone/>
            </a:pPr>
            <a:endParaRPr lang="en-US" sz="2100" b="1" dirty="0">
              <a:solidFill>
                <a:srgbClr val="000000"/>
              </a:solidFill>
            </a:endParaRPr>
          </a:p>
          <a:p>
            <a:pPr marL="0" lvl="0" indent="0" algn="just">
              <a:spcBef>
                <a:spcPts val="0"/>
              </a:spcBef>
              <a:buNone/>
            </a:pPr>
            <a:endParaRPr lang="en-GB" sz="2100" b="1" dirty="0">
              <a:solidFill>
                <a:srgbClr val="000000"/>
              </a:solidFill>
            </a:endParaRPr>
          </a:p>
          <a:p>
            <a:pPr lvl="0" algn="just">
              <a:spcBef>
                <a:spcPts val="0"/>
              </a:spcBef>
            </a:pPr>
            <a:endParaRPr lang="en-US" sz="1800" dirty="0">
              <a:solidFill>
                <a:srgbClr val="000000"/>
              </a:solidFill>
            </a:endParaRPr>
          </a:p>
          <a:p>
            <a:pPr lvl="0" algn="just">
              <a:spcBef>
                <a:spcPts val="0"/>
              </a:spcBef>
            </a:pPr>
            <a:endParaRPr lang="en-US" sz="1800" dirty="0">
              <a:solidFill>
                <a:srgbClr val="000000"/>
              </a:solidFill>
            </a:endParaRPr>
          </a:p>
          <a:p>
            <a:pPr lvl="0" algn="just">
              <a:spcBef>
                <a:spcPts val="0"/>
              </a:spcBef>
            </a:pPr>
            <a:endParaRPr lang="en-US" sz="1800" dirty="0"/>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429000" y="152400"/>
            <a:ext cx="3352800" cy="296319"/>
          </a:xfrm>
          <a:prstGeom prst="rect">
            <a:avLst/>
          </a:prstGeom>
          <a:noFill/>
          <a:ln w="9525">
            <a:noFill/>
            <a:miter lim="800000"/>
            <a:headEnd/>
            <a:tailEnd/>
          </a:ln>
        </p:spPr>
      </p:pic>
      <p:graphicFrame>
        <p:nvGraphicFramePr>
          <p:cNvPr id="5" name="Table 4">
            <a:extLst>
              <a:ext uri="{FF2B5EF4-FFF2-40B4-BE49-F238E27FC236}">
                <a16:creationId xmlns:a16="http://schemas.microsoft.com/office/drawing/2014/main" xmlns="" id="{C87C8ED0-01E0-4661-A495-BA6736295CFB}"/>
              </a:ext>
            </a:extLst>
          </p:cNvPr>
          <p:cNvGraphicFramePr>
            <a:graphicFrameLocks noGrp="1"/>
          </p:cNvGraphicFramePr>
          <p:nvPr>
            <p:extLst>
              <p:ext uri="{D42A27DB-BD31-4B8C-83A1-F6EECF244321}">
                <p14:modId xmlns:p14="http://schemas.microsoft.com/office/powerpoint/2010/main" val="3617781000"/>
              </p:ext>
            </p:extLst>
          </p:nvPr>
        </p:nvGraphicFramePr>
        <p:xfrm>
          <a:off x="914400" y="609600"/>
          <a:ext cx="8863264" cy="4664530"/>
        </p:xfrm>
        <a:graphic>
          <a:graphicData uri="http://schemas.openxmlformats.org/drawingml/2006/table">
            <a:tbl>
              <a:tblPr firstRow="1" bandRow="1">
                <a:tableStyleId>{5C22544A-7EE6-4342-B048-85BDC9FD1C3A}</a:tableStyleId>
              </a:tblPr>
              <a:tblGrid>
                <a:gridCol w="1676400">
                  <a:extLst>
                    <a:ext uri="{9D8B030D-6E8A-4147-A177-3AD203B41FA5}">
                      <a16:colId xmlns:a16="http://schemas.microsoft.com/office/drawing/2014/main" xmlns="" val="1165612406"/>
                    </a:ext>
                  </a:extLst>
                </a:gridCol>
                <a:gridCol w="7186864">
                  <a:extLst>
                    <a:ext uri="{9D8B030D-6E8A-4147-A177-3AD203B41FA5}">
                      <a16:colId xmlns:a16="http://schemas.microsoft.com/office/drawing/2014/main" xmlns="" val="2102325944"/>
                    </a:ext>
                  </a:extLst>
                </a:gridCol>
              </a:tblGrid>
              <a:tr h="333541">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2200" b="1" dirty="0" smtClean="0"/>
                        <a:t>Upotreba proračuna za građane </a:t>
                      </a:r>
                      <a:r>
                        <a:rPr lang="en-US" sz="2200" b="1" dirty="0" smtClean="0"/>
                        <a:t>[2</a:t>
                      </a:r>
                      <a:r>
                        <a:rPr lang="en-US" sz="2200" b="1" dirty="0"/>
                        <a:t>]</a:t>
                      </a:r>
                      <a:endParaRPr lang="en-US" sz="2200" b="1" dirty="0">
                        <a:solidFill>
                          <a:schemeClr val="tx1"/>
                        </a:solidFill>
                      </a:endParaRP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900" b="1" dirty="0">
                        <a:solidFill>
                          <a:schemeClr val="tx1"/>
                        </a:solidFill>
                      </a:endParaRPr>
                    </a:p>
                  </a:txBody>
                  <a:tcPr/>
                </a:tc>
                <a:extLst>
                  <a:ext uri="{0D108BD9-81ED-4DB2-BD59-A6C34878D82A}">
                    <a16:rowId xmlns:a16="http://schemas.microsoft.com/office/drawing/2014/main" xmlns="" val="2906384808"/>
                  </a:ext>
                </a:extLst>
              </a:tr>
              <a:tr h="8405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2000" b="1" noProof="0" dirty="0" smtClean="0">
                          <a:solidFill>
                            <a:schemeClr val="tx1"/>
                          </a:solidFill>
                        </a:rPr>
                        <a:t>Ruska</a:t>
                      </a:r>
                      <a:r>
                        <a:rPr lang="hr-HR" sz="2000" b="1" baseline="0" noProof="0" dirty="0" smtClean="0">
                          <a:solidFill>
                            <a:schemeClr val="tx1"/>
                          </a:solidFill>
                        </a:rPr>
                        <a:t> Federacija</a:t>
                      </a:r>
                      <a:endParaRPr lang="hr-HR" sz="2000" b="1" noProof="0" dirty="0">
                        <a:solidFill>
                          <a:schemeClr val="tx1"/>
                        </a:solidFill>
                      </a:endParaRPr>
                    </a:p>
                  </a:txBody>
                  <a:tcPr>
                    <a:solidFill>
                      <a:schemeClr val="accent1">
                        <a:lumMod val="20000"/>
                        <a:lumOff val="80000"/>
                      </a:schemeClr>
                    </a:solidFill>
                  </a:tcPr>
                </a:tc>
                <a:tc>
                  <a:txBody>
                    <a:bodyPr/>
                    <a:lstStyle/>
                    <a:p>
                      <a:pPr marL="285750" lvl="0" indent="-285750">
                        <a:buFont typeface="Arial" panose="020B0604020202020204" pitchFamily="34" charset="0"/>
                        <a:buChar char="•"/>
                      </a:pPr>
                      <a:r>
                        <a:rPr lang="hr-HR" sz="2000" kern="1200" noProof="0" dirty="0">
                          <a:solidFill>
                            <a:schemeClr val="dk1"/>
                          </a:solidFill>
                          <a:effectLst/>
                          <a:latin typeface="+mn-lt"/>
                        </a:rPr>
                        <a:t>Na razini središnje države, proračun za građane je indikativnog karaktera te se ne upotrebljava </a:t>
                      </a:r>
                      <a:r>
                        <a:rPr lang="hr-HR" sz="2000" kern="1200" noProof="0" dirty="0" smtClean="0">
                          <a:solidFill>
                            <a:schemeClr val="dk1"/>
                          </a:solidFill>
                          <a:effectLst/>
                          <a:latin typeface="+mn-lt"/>
                        </a:rPr>
                        <a:t>za sudjelovanje javnosti </a:t>
                      </a:r>
                      <a:r>
                        <a:rPr lang="hr-HR" sz="2000" kern="1200" noProof="0" dirty="0">
                          <a:solidFill>
                            <a:schemeClr val="dk1"/>
                          </a:solidFill>
                          <a:effectLst/>
                          <a:latin typeface="+mn-lt"/>
                        </a:rPr>
                        <a:t>u </a:t>
                      </a:r>
                      <a:r>
                        <a:rPr lang="hr-HR" sz="2000" kern="1200" noProof="0" dirty="0" smtClean="0">
                          <a:solidFill>
                            <a:schemeClr val="dk1"/>
                          </a:solidFill>
                          <a:effectLst/>
                          <a:latin typeface="+mn-lt"/>
                        </a:rPr>
                        <a:t>parlamentarnim raspravama.</a:t>
                      </a:r>
                      <a:endParaRPr lang="hr-HR" sz="2000" kern="1200" noProof="0" dirty="0">
                        <a:solidFill>
                          <a:schemeClr val="dk1"/>
                        </a:solidFill>
                        <a:effectLst/>
                        <a:latin typeface="+mn-lt"/>
                      </a:endParaRPr>
                    </a:p>
                    <a:p>
                      <a:pPr marL="285750" lvl="0" indent="-285750">
                        <a:buFont typeface="Arial" panose="020B0604020202020204" pitchFamily="34" charset="0"/>
                        <a:buChar char="•"/>
                      </a:pPr>
                      <a:r>
                        <a:rPr lang="hr-HR" sz="2000" kern="1200" noProof="0" dirty="0">
                          <a:solidFill>
                            <a:schemeClr val="dk1"/>
                          </a:solidFill>
                          <a:effectLst/>
                          <a:latin typeface="+mn-lt"/>
                        </a:rPr>
                        <a:t>Do 2017. godine 72 od 85 regija Ruske Federacije upotrebljavale su proračune za građane </a:t>
                      </a:r>
                      <a:r>
                        <a:rPr lang="hr-HR" sz="2000" kern="1200" noProof="0" dirty="0" smtClean="0">
                          <a:solidFill>
                            <a:schemeClr val="dk1"/>
                          </a:solidFill>
                          <a:effectLst/>
                          <a:latin typeface="+mn-lt"/>
                        </a:rPr>
                        <a:t>za njihovo sudjelovanje u javnim raspravama </a:t>
                      </a:r>
                      <a:r>
                        <a:rPr lang="hr-HR" sz="2000" kern="1200" noProof="0" dirty="0">
                          <a:solidFill>
                            <a:schemeClr val="dk1"/>
                          </a:solidFill>
                          <a:effectLst/>
                          <a:latin typeface="+mn-lt"/>
                        </a:rPr>
                        <a:t>koje se održavaju radi razmatranja nacrta proračuna i izvještaja o izvršenju proračuna.</a:t>
                      </a:r>
                    </a:p>
                  </a:txBody>
                  <a:tcPr>
                    <a:solidFill>
                      <a:schemeClr val="accent1">
                        <a:lumMod val="20000"/>
                        <a:lumOff val="80000"/>
                      </a:schemeClr>
                    </a:solidFill>
                  </a:tcPr>
                </a:tc>
                <a:extLst>
                  <a:ext uri="{0D108BD9-81ED-4DB2-BD59-A6C34878D82A}">
                    <a16:rowId xmlns:a16="http://schemas.microsoft.com/office/drawing/2014/main" xmlns="" val="3500837942"/>
                  </a:ext>
                </a:extLst>
              </a:tr>
              <a:tr h="8405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2000" b="1" noProof="0" dirty="0" smtClean="0">
                          <a:solidFill>
                            <a:schemeClr val="tx1"/>
                          </a:solidFill>
                        </a:rPr>
                        <a:t>Srbija</a:t>
                      </a:r>
                      <a:endParaRPr lang="hr-HR" sz="2000" b="1" noProof="0" dirty="0">
                        <a:solidFill>
                          <a:schemeClr val="tx1"/>
                        </a:solidFill>
                      </a:endParaRPr>
                    </a:p>
                  </a:txBody>
                  <a:tcPr>
                    <a:solidFill>
                      <a:schemeClr val="accent1">
                        <a:lumMod val="20000"/>
                        <a:lumOff val="80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r-HR" sz="2000" b="0" noProof="0" dirty="0" smtClean="0">
                          <a:solidFill>
                            <a:schemeClr val="tx1"/>
                          </a:solidFill>
                        </a:rPr>
                        <a:t>Proračun za građane prvi je put objavljen 2015. godine.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r-HR" sz="2000" b="0" noProof="0" dirty="0" smtClean="0">
                          <a:solidFill>
                            <a:schemeClr val="tx1"/>
                          </a:solidFill>
                        </a:rPr>
                        <a:t>Ažuriran je nakon što je Narodna skupština donijela Zakon o proračunu te ga objavila na </a:t>
                      </a:r>
                      <a:r>
                        <a:rPr lang="hr-HR" sz="2000" b="0" i="1" noProof="0" dirty="0" smtClean="0">
                          <a:solidFill>
                            <a:schemeClr val="tx1"/>
                          </a:solidFill>
                        </a:rPr>
                        <a:t>web</a:t>
                      </a:r>
                      <a:r>
                        <a:rPr lang="hr-HR" sz="2000" b="0" noProof="0" dirty="0" smtClean="0">
                          <a:solidFill>
                            <a:schemeClr val="tx1"/>
                          </a:solidFill>
                        </a:rPr>
                        <a:t>-stranici Ministarstva financija.</a:t>
                      </a:r>
                      <a:endParaRPr lang="hr-HR" sz="2000" b="0" noProof="0" dirty="0">
                        <a:solidFill>
                          <a:schemeClr val="tx1"/>
                        </a:solidFill>
                      </a:endParaRPr>
                    </a:p>
                  </a:txBody>
                  <a:tcPr>
                    <a:solidFill>
                      <a:schemeClr val="accent1">
                        <a:lumMod val="20000"/>
                        <a:lumOff val="80000"/>
                      </a:schemeClr>
                    </a:solidFill>
                  </a:tcPr>
                </a:tc>
                <a:extLst>
                  <a:ext uri="{0D108BD9-81ED-4DB2-BD59-A6C34878D82A}">
                    <a16:rowId xmlns:a16="http://schemas.microsoft.com/office/drawing/2014/main" xmlns="" val="1034107819"/>
                  </a:ext>
                </a:extLst>
              </a:tr>
              <a:tr h="10069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2000" b="1" noProof="0" dirty="0" smtClean="0">
                          <a:solidFill>
                            <a:schemeClr val="tx1"/>
                          </a:solidFill>
                        </a:rPr>
                        <a:t>Uzbekistan </a:t>
                      </a:r>
                      <a:endParaRPr lang="hr-HR" sz="2000" b="1" noProof="0" dirty="0">
                        <a:solidFill>
                          <a:schemeClr val="tx1"/>
                        </a:solidFill>
                      </a:endParaRPr>
                    </a:p>
                  </a:txBody>
                  <a:tcPr>
                    <a:solidFill>
                      <a:schemeClr val="accent1">
                        <a:lumMod val="20000"/>
                        <a:lumOff val="80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r-HR" sz="2000" b="0" noProof="0" dirty="0" smtClean="0">
                          <a:solidFill>
                            <a:schemeClr val="tx1"/>
                          </a:solidFill>
                        </a:rPr>
                        <a:t>Koncept za izradu proračuna za građane Republike Uzbekistan pripremljen je u studenom 2017.</a:t>
                      </a:r>
                      <a:endParaRPr lang="hr-HR" sz="2000" b="0" noProof="0" dirty="0">
                        <a:solidFill>
                          <a:schemeClr val="tx1"/>
                        </a:solidFill>
                      </a:endParaRPr>
                    </a:p>
                  </a:txBody>
                  <a:tcPr>
                    <a:solidFill>
                      <a:schemeClr val="accent1">
                        <a:lumMod val="20000"/>
                        <a:lumOff val="80000"/>
                      </a:schemeClr>
                    </a:solidFill>
                  </a:tcPr>
                </a:tc>
                <a:extLst>
                  <a:ext uri="{0D108BD9-81ED-4DB2-BD59-A6C34878D82A}">
                    <a16:rowId xmlns:a16="http://schemas.microsoft.com/office/drawing/2014/main" xmlns="" val="1508005115"/>
                  </a:ext>
                </a:extLst>
              </a:tr>
            </a:tbl>
          </a:graphicData>
        </a:graphic>
      </p:graphicFrame>
      <p:sp>
        <p:nvSpPr>
          <p:cNvPr id="8" name="Content Placeholder 1">
            <a:extLst>
              <a:ext uri="{FF2B5EF4-FFF2-40B4-BE49-F238E27FC236}">
                <a16:creationId xmlns:a16="http://schemas.microsoft.com/office/drawing/2014/main" xmlns="" id="{EBA4A0A4-394D-431B-BF19-32025D9BE6C3}"/>
              </a:ext>
            </a:extLst>
          </p:cNvPr>
          <p:cNvSpPr txBox="1">
            <a:spLocks/>
          </p:cNvSpPr>
          <p:nvPr/>
        </p:nvSpPr>
        <p:spPr bwMode="auto">
          <a:xfrm>
            <a:off x="952500" y="5739811"/>
            <a:ext cx="8825164" cy="838200"/>
          </a:xfrm>
          <a:prstGeom prst="rect">
            <a:avLst/>
          </a:prstGeom>
          <a:solidFill>
            <a:schemeClr val="bg1">
              <a:lumMod val="95000"/>
            </a:schemeClr>
          </a:solidFill>
          <a:ln w="9525">
            <a:solidFill>
              <a:srgbClr val="002060"/>
            </a:solid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None/>
            </a:pPr>
            <a:r>
              <a:rPr lang="hr-HR" sz="1900" dirty="0" smtClean="0">
                <a:solidFill>
                  <a:srgbClr val="000000"/>
                </a:solidFill>
                <a:latin typeface="Arial" panose="020B0604020202020204" pitchFamily="34" charset="0"/>
              </a:rPr>
              <a:t>Ove tri zemlje već objavljuju proračune </a:t>
            </a:r>
            <a:r>
              <a:rPr lang="hr-HR" sz="1900" dirty="0">
                <a:solidFill>
                  <a:srgbClr val="000000"/>
                </a:solidFill>
                <a:latin typeface="Arial" panose="020B0604020202020204" pitchFamily="34" charset="0"/>
              </a:rPr>
              <a:t>za građane, </a:t>
            </a:r>
            <a:r>
              <a:rPr lang="hr-HR" sz="1900" dirty="0" smtClean="0">
                <a:solidFill>
                  <a:srgbClr val="000000"/>
                </a:solidFill>
                <a:latin typeface="Arial" panose="020B0604020202020204" pitchFamily="34" charset="0"/>
              </a:rPr>
              <a:t>a dvije </a:t>
            </a:r>
            <a:r>
              <a:rPr lang="hr-HR" sz="1900" dirty="0">
                <a:solidFill>
                  <a:srgbClr val="000000"/>
                </a:solidFill>
                <a:latin typeface="Arial" panose="020B0604020202020204" pitchFamily="34" charset="0"/>
              </a:rPr>
              <a:t>su ih </a:t>
            </a:r>
            <a:r>
              <a:rPr lang="hr-HR" sz="1900" dirty="0" smtClean="0">
                <a:solidFill>
                  <a:srgbClr val="000000"/>
                </a:solidFill>
                <a:latin typeface="Arial" panose="020B0604020202020204" pitchFamily="34" charset="0"/>
              </a:rPr>
              <a:t>izradile i </a:t>
            </a:r>
            <a:r>
              <a:rPr lang="hr-HR" sz="1900" dirty="0">
                <a:solidFill>
                  <a:srgbClr val="000000"/>
                </a:solidFill>
                <a:latin typeface="Arial" panose="020B0604020202020204" pitchFamily="34" charset="0"/>
              </a:rPr>
              <a:t>za niže razine vlasti </a:t>
            </a:r>
            <a:r>
              <a:rPr lang="hr-HR" sz="1900" dirty="0" smtClean="0">
                <a:solidFill>
                  <a:srgbClr val="000000"/>
                </a:solidFill>
                <a:latin typeface="Arial" panose="020B0604020202020204" pitchFamily="34" charset="0"/>
              </a:rPr>
              <a:t>(</a:t>
            </a:r>
            <a:r>
              <a:rPr lang="hr-HR" sz="1900" dirty="0">
                <a:solidFill>
                  <a:srgbClr val="000000"/>
                </a:solidFill>
                <a:latin typeface="Arial" panose="020B0604020202020204" pitchFamily="34" charset="0"/>
              </a:rPr>
              <a:t>Hrvatska, Ruska Federacija)</a:t>
            </a:r>
            <a:endParaRPr lang="hr-HR" sz="1900" dirty="0">
              <a:solidFill>
                <a:srgbClr val="000000"/>
              </a:solidFill>
              <a:latin typeface="Arial" panose="020B0604020202020204" pitchFamily="34" charset="0"/>
            </a:endParaRPr>
          </a:p>
        </p:txBody>
      </p:sp>
    </p:spTree>
    <p:extLst>
      <p:ext uri="{BB962C8B-B14F-4D97-AF65-F5344CB8AC3E}">
        <p14:creationId xmlns:p14="http://schemas.microsoft.com/office/powerpoint/2010/main" val="14776127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429000" y="152400"/>
            <a:ext cx="3352800" cy="296319"/>
          </a:xfrm>
          <a:prstGeom prst="rect">
            <a:avLst/>
          </a:prstGeom>
          <a:noFill/>
          <a:ln w="9525">
            <a:noFill/>
            <a:miter lim="800000"/>
            <a:headEnd/>
            <a:tailEnd/>
          </a:ln>
        </p:spPr>
      </p:pic>
      <p:sp>
        <p:nvSpPr>
          <p:cNvPr id="4" name="Rectangle 3">
            <a:extLst>
              <a:ext uri="{FF2B5EF4-FFF2-40B4-BE49-F238E27FC236}">
                <a16:creationId xmlns:a16="http://schemas.microsoft.com/office/drawing/2014/main" xmlns="" id="{CCD7A8FC-4401-4F16-A029-71BA6365BB21}"/>
              </a:ext>
            </a:extLst>
          </p:cNvPr>
          <p:cNvSpPr/>
          <p:nvPr/>
        </p:nvSpPr>
        <p:spPr>
          <a:xfrm>
            <a:off x="890588" y="4946241"/>
            <a:ext cx="8786812" cy="1323439"/>
          </a:xfrm>
          <a:prstGeom prst="rect">
            <a:avLst/>
          </a:prstGeom>
          <a:solidFill>
            <a:schemeClr val="bg1">
              <a:lumMod val="95000"/>
            </a:schemeClr>
          </a:solidFill>
          <a:ln>
            <a:solidFill>
              <a:srgbClr val="002060"/>
            </a:solidFill>
          </a:ln>
        </p:spPr>
        <p:txBody>
          <a:bodyPr wrap="square">
            <a:spAutoFit/>
          </a:bodyPr>
          <a:lstStyle/>
          <a:p>
            <a:pPr marL="285750" indent="-285750">
              <a:buFont typeface="Arial" panose="020B0604020202020204" pitchFamily="34" charset="0"/>
              <a:buChar char="•"/>
            </a:pPr>
            <a:r>
              <a:rPr lang="hr-HR" sz="1600" dirty="0"/>
              <a:t>4 zemlje koje održavaju javne rasprave ili savjetovanja o proračunu pružaju javnosti informacije o </a:t>
            </a:r>
            <a:r>
              <a:rPr lang="hr-HR" sz="1600" dirty="0" smtClean="0"/>
              <a:t>tome u </a:t>
            </a:r>
            <a:r>
              <a:rPr lang="hr-HR" sz="1600" dirty="0"/>
              <a:t>prosjeku 10 dana </a:t>
            </a:r>
            <a:r>
              <a:rPr lang="hr-HR" sz="1600" dirty="0" smtClean="0"/>
              <a:t>unaprijed</a:t>
            </a:r>
            <a:endParaRPr lang="hr-HR" sz="1600" dirty="0"/>
          </a:p>
          <a:p>
            <a:pPr marL="285750" indent="-285750">
              <a:buFont typeface="Arial" panose="020B0604020202020204" pitchFamily="34" charset="0"/>
              <a:buChar char="•"/>
            </a:pPr>
            <a:r>
              <a:rPr lang="hr-HR" sz="1600" dirty="0"/>
              <a:t>Uz nacrt prijedloga proračuna i ostale proračunske dokumente, 2 od 4 zemlje koje organiziraju rasprave/savjetovanja o proračunu daju pozadinske informacije u ostalim formatima koji su primjereni široj javnosti (Hrvatska i </a:t>
            </a:r>
            <a:r>
              <a:rPr lang="hr-HR" sz="1600" dirty="0" err="1"/>
              <a:t>Kirgiska</a:t>
            </a:r>
            <a:r>
              <a:rPr lang="hr-HR" sz="1600" dirty="0"/>
              <a:t> Republika) </a:t>
            </a:r>
            <a:endParaRPr lang="hr-HR" sz="1600" dirty="0"/>
          </a:p>
        </p:txBody>
      </p:sp>
      <p:graphicFrame>
        <p:nvGraphicFramePr>
          <p:cNvPr id="9" name="Table 8">
            <a:extLst>
              <a:ext uri="{FF2B5EF4-FFF2-40B4-BE49-F238E27FC236}">
                <a16:creationId xmlns:a16="http://schemas.microsoft.com/office/drawing/2014/main" xmlns="" id="{D4BD9E7E-B384-47B3-830B-23A0992D3944}"/>
              </a:ext>
            </a:extLst>
          </p:cNvPr>
          <p:cNvGraphicFramePr>
            <a:graphicFrameLocks noGrp="1"/>
          </p:cNvGraphicFramePr>
          <p:nvPr>
            <p:extLst>
              <p:ext uri="{D42A27DB-BD31-4B8C-83A1-F6EECF244321}">
                <p14:modId xmlns:p14="http://schemas.microsoft.com/office/powerpoint/2010/main" val="2439908641"/>
              </p:ext>
            </p:extLst>
          </p:nvPr>
        </p:nvGraphicFramePr>
        <p:xfrm>
          <a:off x="890588" y="609600"/>
          <a:ext cx="8786812" cy="3627120"/>
        </p:xfrm>
        <a:graphic>
          <a:graphicData uri="http://schemas.openxmlformats.org/drawingml/2006/table">
            <a:tbl>
              <a:tblPr firstRow="1" bandRow="1">
                <a:tableStyleId>{5C22544A-7EE6-4342-B048-85BDC9FD1C3A}</a:tableStyleId>
              </a:tblPr>
              <a:tblGrid>
                <a:gridCol w="1211974">
                  <a:extLst>
                    <a:ext uri="{9D8B030D-6E8A-4147-A177-3AD203B41FA5}">
                      <a16:colId xmlns:a16="http://schemas.microsoft.com/office/drawing/2014/main" xmlns="" val="4013345358"/>
                    </a:ext>
                  </a:extLst>
                </a:gridCol>
                <a:gridCol w="7574838">
                  <a:extLst>
                    <a:ext uri="{9D8B030D-6E8A-4147-A177-3AD203B41FA5}">
                      <a16:colId xmlns:a16="http://schemas.microsoft.com/office/drawing/2014/main" xmlns="" val="1183663624"/>
                    </a:ext>
                  </a:extLst>
                </a:gridCol>
              </a:tblGrid>
              <a:tr h="0">
                <a:tc gridSpan="2">
                  <a:txBody>
                    <a:bodyPr/>
                    <a:lstStyle/>
                    <a:p>
                      <a:r>
                        <a:rPr lang="hr-HR" sz="1900" dirty="0" smtClean="0"/>
                        <a:t>Informacije dane javnosti prije savjetovanja o proračunu</a:t>
                      </a:r>
                      <a:endParaRPr lang="en-US" sz="1900" dirty="0"/>
                    </a:p>
                  </a:txBody>
                  <a:tcPr/>
                </a:tc>
                <a:tc hMerge="1">
                  <a:txBody>
                    <a:bodyPr/>
                    <a:lstStyle/>
                    <a:p>
                      <a:endParaRPr lang="en-US" dirty="0"/>
                    </a:p>
                  </a:txBody>
                  <a:tcPr/>
                </a:tc>
                <a:extLst>
                  <a:ext uri="{0D108BD9-81ED-4DB2-BD59-A6C34878D82A}">
                    <a16:rowId xmlns:a16="http://schemas.microsoft.com/office/drawing/2014/main" xmlns="" val="726437969"/>
                  </a:ext>
                </a:extLst>
              </a:tr>
              <a:tr h="502920">
                <a:tc>
                  <a:txBody>
                    <a:bodyPr/>
                    <a:lstStyle/>
                    <a:p>
                      <a:r>
                        <a:rPr lang="en-US" sz="1700" b="1" dirty="0" smtClean="0"/>
                        <a:t>B</a:t>
                      </a:r>
                      <a:r>
                        <a:rPr lang="hr-HR" sz="1700" b="1" dirty="0" smtClean="0"/>
                        <a:t>j</a:t>
                      </a:r>
                      <a:r>
                        <a:rPr lang="en-US" sz="1700" b="1" dirty="0" err="1" smtClean="0"/>
                        <a:t>elarus</a:t>
                      </a:r>
                      <a:endParaRPr lang="en-US" sz="1700" b="1" dirty="0"/>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Teme i raspored „direktnih linija” s MF-om (Bjelarus)</a:t>
                      </a:r>
                    </a:p>
                  </a:txBody>
                  <a:tcPr>
                    <a:solidFill>
                      <a:schemeClr val="accent1">
                        <a:lumMod val="20000"/>
                        <a:lumOff val="80000"/>
                      </a:schemeClr>
                    </a:solidFill>
                  </a:tcPr>
                </a:tc>
                <a:extLst>
                  <a:ext uri="{0D108BD9-81ED-4DB2-BD59-A6C34878D82A}">
                    <a16:rowId xmlns:a16="http://schemas.microsoft.com/office/drawing/2014/main" xmlns="" val="3147625950"/>
                  </a:ext>
                </a:extLst>
              </a:tr>
              <a:tr h="508000">
                <a:tc>
                  <a:txBody>
                    <a:bodyPr/>
                    <a:lstStyle/>
                    <a:p>
                      <a:r>
                        <a:rPr lang="hr-HR" sz="1700" b="1" dirty="0" smtClean="0"/>
                        <a:t>Hrvatska</a:t>
                      </a:r>
                      <a:endParaRPr lang="en-US" sz="1700" b="1" dirty="0"/>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hr-HR" sz="1800" kern="1200" dirty="0">
                          <a:solidFill>
                            <a:schemeClr val="dk1"/>
                          </a:solidFill>
                          <a:effectLst/>
                          <a:latin typeface="+mn-lt"/>
                        </a:rPr>
                        <a:t> Proračun za građane u obliku brošura: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r-HR" sz="1800" kern="1200" dirty="0">
                          <a:solidFill>
                            <a:schemeClr val="dk1"/>
                          </a:solidFill>
                          <a:effectLst/>
                          <a:latin typeface="+mn-lt"/>
                        </a:rPr>
                        <a:t>državni proračun i projekcije koje donosi Parlament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r-HR" sz="1800" kern="1200" dirty="0">
                          <a:solidFill>
                            <a:schemeClr val="dk1"/>
                          </a:solidFill>
                          <a:effectLst/>
                          <a:latin typeface="+mn-lt"/>
                        </a:rPr>
                        <a:t>polugodišnji i godišnji izvještaji o izvršenju državnog proračuna (Hrvatska)</a:t>
                      </a:r>
                    </a:p>
                  </a:txBody>
                  <a:tcPr>
                    <a:solidFill>
                      <a:schemeClr val="accent1">
                        <a:lumMod val="20000"/>
                        <a:lumOff val="80000"/>
                      </a:schemeClr>
                    </a:solidFill>
                  </a:tcPr>
                </a:tc>
                <a:extLst>
                  <a:ext uri="{0D108BD9-81ED-4DB2-BD59-A6C34878D82A}">
                    <a16:rowId xmlns:a16="http://schemas.microsoft.com/office/drawing/2014/main" xmlns="" val="2629612997"/>
                  </a:ext>
                </a:extLst>
              </a:tr>
              <a:tr h="370840">
                <a:tc>
                  <a:txBody>
                    <a:bodyPr/>
                    <a:lstStyle/>
                    <a:p>
                      <a:r>
                        <a:rPr lang="hr-HR" sz="1700" b="1" dirty="0" err="1" smtClean="0"/>
                        <a:t>Kirgiska</a:t>
                      </a:r>
                      <a:r>
                        <a:rPr lang="hr-HR" sz="1700" b="1" dirty="0" smtClean="0"/>
                        <a:t> Republika</a:t>
                      </a:r>
                      <a:endParaRPr lang="en-US" sz="1700" b="1" dirty="0"/>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1800" kern="1200" dirty="0">
                          <a:solidFill>
                            <a:schemeClr val="dk1"/>
                          </a:solidFill>
                          <a:effectLst/>
                          <a:latin typeface="+mn-lt"/>
                        </a:rPr>
                        <a:t>Najave, agenda i prezentacije tijela vlasti za javne rasprave objavljuju se na </a:t>
                      </a:r>
                      <a:r>
                        <a:rPr lang="hr-HR" sz="1800" i="1" kern="1200" dirty="0">
                          <a:solidFill>
                            <a:schemeClr val="dk1"/>
                          </a:solidFill>
                          <a:effectLst/>
                          <a:latin typeface="+mn-lt"/>
                        </a:rPr>
                        <a:t>web</a:t>
                      </a:r>
                      <a:r>
                        <a:rPr lang="hr-HR" sz="1800" kern="1200" dirty="0">
                          <a:solidFill>
                            <a:schemeClr val="dk1"/>
                          </a:solidFill>
                          <a:effectLst/>
                          <a:latin typeface="+mn-lt"/>
                        </a:rPr>
                        <a:t>-stranici MF-a 10 dana unaprijed (Kirgiska Republika)</a:t>
                      </a:r>
                    </a:p>
                  </a:txBody>
                  <a:tcPr>
                    <a:solidFill>
                      <a:schemeClr val="accent1">
                        <a:lumMod val="20000"/>
                        <a:lumOff val="80000"/>
                      </a:schemeClr>
                    </a:solidFill>
                  </a:tcPr>
                </a:tc>
                <a:extLst>
                  <a:ext uri="{0D108BD9-81ED-4DB2-BD59-A6C34878D82A}">
                    <a16:rowId xmlns:a16="http://schemas.microsoft.com/office/drawing/2014/main" xmlns="" val="2841061297"/>
                  </a:ext>
                </a:extLst>
              </a:tr>
              <a:tr h="370840">
                <a:tc>
                  <a:txBody>
                    <a:bodyPr/>
                    <a:lstStyle/>
                    <a:p>
                      <a:r>
                        <a:rPr lang="hr-HR" sz="1700" b="1" dirty="0" smtClean="0"/>
                        <a:t>Ruska</a:t>
                      </a:r>
                      <a:r>
                        <a:rPr lang="hr-HR" sz="1700" b="1" baseline="0" dirty="0" smtClean="0"/>
                        <a:t> Federacija</a:t>
                      </a:r>
                      <a:endParaRPr lang="en-US" sz="1700" b="1" dirty="0"/>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1800" kern="1200" dirty="0">
                          <a:solidFill>
                            <a:schemeClr val="dk1"/>
                          </a:solidFill>
                          <a:effectLst/>
                          <a:latin typeface="+mn-lt"/>
                        </a:rPr>
                        <a:t>Informacije o parlamentarnim raspravama objavljuju se najmanje 10 dana unaprijed i trebaju sadržavati: temu rasprave, zajedno s datumom, vremenom, lokacijom i postupkom za javne rasprave te utvrđenim rezultatima (Ruska Federacija)</a:t>
                      </a:r>
                    </a:p>
                  </a:txBody>
                  <a:tcPr>
                    <a:solidFill>
                      <a:schemeClr val="accent1">
                        <a:lumMod val="20000"/>
                        <a:lumOff val="80000"/>
                      </a:schemeClr>
                    </a:solidFill>
                  </a:tcPr>
                </a:tc>
                <a:extLst>
                  <a:ext uri="{0D108BD9-81ED-4DB2-BD59-A6C34878D82A}">
                    <a16:rowId xmlns:a16="http://schemas.microsoft.com/office/drawing/2014/main" xmlns="" val="4274599458"/>
                  </a:ext>
                </a:extLst>
              </a:tr>
            </a:tbl>
          </a:graphicData>
        </a:graphic>
      </p:graphicFrame>
    </p:spTree>
    <p:extLst>
      <p:ext uri="{BB962C8B-B14F-4D97-AF65-F5344CB8AC3E}">
        <p14:creationId xmlns:p14="http://schemas.microsoft.com/office/powerpoint/2010/main" val="14618026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429000" y="152400"/>
            <a:ext cx="3352800" cy="296319"/>
          </a:xfrm>
          <a:prstGeom prst="rect">
            <a:avLst/>
          </a:prstGeom>
          <a:noFill/>
          <a:ln w="9525">
            <a:noFill/>
            <a:miter lim="800000"/>
            <a:headEnd/>
            <a:tailEnd/>
          </a:ln>
        </p:spPr>
      </p:pic>
      <p:sp>
        <p:nvSpPr>
          <p:cNvPr id="2" name="Rectangle 1">
            <a:extLst>
              <a:ext uri="{FF2B5EF4-FFF2-40B4-BE49-F238E27FC236}">
                <a16:creationId xmlns:a16="http://schemas.microsoft.com/office/drawing/2014/main" xmlns="" id="{AC4D6622-F82C-42AB-B76D-4013C6E2F184}"/>
              </a:ext>
            </a:extLst>
          </p:cNvPr>
          <p:cNvSpPr/>
          <p:nvPr/>
        </p:nvSpPr>
        <p:spPr>
          <a:xfrm>
            <a:off x="1060450" y="1464735"/>
            <a:ext cx="8534400" cy="3323987"/>
          </a:xfrm>
          <a:prstGeom prst="rect">
            <a:avLst/>
          </a:prstGeom>
          <a:solidFill>
            <a:schemeClr val="bg1">
              <a:lumMod val="95000"/>
            </a:schemeClr>
          </a:solidFill>
          <a:ln>
            <a:solidFill>
              <a:srgbClr val="002060"/>
            </a:solidFill>
          </a:ln>
        </p:spPr>
        <p:txBody>
          <a:bodyPr wrap="square">
            <a:spAutoFit/>
          </a:bodyPr>
          <a:lstStyle/>
          <a:p>
            <a:pPr marL="285750" indent="-285750">
              <a:buFont typeface="Arial" panose="020B0604020202020204" pitchFamily="34" charset="0"/>
              <a:buChar char="•"/>
            </a:pPr>
            <a:r>
              <a:rPr lang="hr-HR" sz="2100" dirty="0"/>
              <a:t>2</a:t>
            </a:r>
            <a:r>
              <a:rPr lang="en-US" sz="2100" dirty="0" smtClean="0"/>
              <a:t> o</a:t>
            </a:r>
            <a:r>
              <a:rPr lang="hr-HR" sz="2100" dirty="0" smtClean="0"/>
              <a:t>d</a:t>
            </a:r>
            <a:r>
              <a:rPr lang="en-US" sz="2100" dirty="0" smtClean="0"/>
              <a:t> </a:t>
            </a:r>
            <a:r>
              <a:rPr lang="en-US" sz="2100" dirty="0"/>
              <a:t>4 </a:t>
            </a:r>
            <a:r>
              <a:rPr lang="hr-HR" sz="2100" dirty="0"/>
              <a:t>zemlje koje organiziraju rasprave/savjetovanja o proračunu poduzele su mjere zatvaranja ciklusa sudjelovanja javnosti u pogledu odgovaranja na upite građana i uključivanja njihovog doprinosa u proračunski ciklus (Hrvatska, </a:t>
            </a:r>
            <a:r>
              <a:rPr lang="hr-HR" sz="2100" dirty="0" err="1"/>
              <a:t>Kirgiska</a:t>
            </a:r>
            <a:r>
              <a:rPr lang="hr-HR" sz="2100" dirty="0"/>
              <a:t> Republika)</a:t>
            </a:r>
          </a:p>
          <a:p>
            <a:pPr marL="285750" indent="-285750">
              <a:buFont typeface="Arial" panose="020B0604020202020204" pitchFamily="34" charset="0"/>
              <a:buChar char="•"/>
            </a:pPr>
            <a:endParaRPr lang="hr-HR" sz="2100" dirty="0" smtClean="0"/>
          </a:p>
          <a:p>
            <a:pPr marL="285750" indent="-285750">
              <a:buFont typeface="Arial" panose="020B0604020202020204" pitchFamily="34" charset="0"/>
              <a:buChar char="•"/>
            </a:pPr>
            <a:r>
              <a:rPr lang="hr-HR" sz="2100" dirty="0"/>
              <a:t>2 zemlje su navele da unutar 15 dana odgovaraju na upite i doprinose građana (</a:t>
            </a:r>
            <a:r>
              <a:rPr lang="hr-HR" sz="2100" dirty="0" err="1"/>
              <a:t>Bjelarus</a:t>
            </a:r>
            <a:r>
              <a:rPr lang="hr-HR" sz="2100" dirty="0"/>
              <a:t>, </a:t>
            </a:r>
            <a:r>
              <a:rPr lang="hr-HR" sz="2100" dirty="0" err="1"/>
              <a:t>Kirgiska</a:t>
            </a:r>
            <a:r>
              <a:rPr lang="hr-HR" sz="2100" dirty="0"/>
              <a:t> Republika)</a:t>
            </a:r>
          </a:p>
          <a:p>
            <a:endParaRPr lang="hr-HR" sz="2100" dirty="0"/>
          </a:p>
          <a:p>
            <a:pPr marL="285750" indent="-285750">
              <a:buFont typeface="Arial" panose="020B0604020202020204" pitchFamily="34" charset="0"/>
              <a:buChar char="•"/>
            </a:pPr>
            <a:r>
              <a:rPr lang="hr-HR" sz="2100" dirty="0" smtClean="0"/>
              <a:t>Ne </a:t>
            </a:r>
            <a:r>
              <a:rPr lang="hr-HR" sz="2100" dirty="0"/>
              <a:t>postoje konkretni detalji ili primjeri u pogledu broja upita koji su poslani tijekom određenog </a:t>
            </a:r>
            <a:r>
              <a:rPr lang="hr-HR" sz="2100" dirty="0" smtClean="0"/>
              <a:t>vremena</a:t>
            </a:r>
            <a:endParaRPr lang="hr-HR" sz="2100" dirty="0"/>
          </a:p>
        </p:txBody>
      </p:sp>
      <p:sp>
        <p:nvSpPr>
          <p:cNvPr id="7" name="Title 3">
            <a:extLst>
              <a:ext uri="{FF2B5EF4-FFF2-40B4-BE49-F238E27FC236}">
                <a16:creationId xmlns:a16="http://schemas.microsoft.com/office/drawing/2014/main" xmlns="" id="{ECD324B4-7476-4694-AEB5-3CB8DADBE02D}"/>
              </a:ext>
            </a:extLst>
          </p:cNvPr>
          <p:cNvSpPr txBox="1">
            <a:spLocks/>
          </p:cNvSpPr>
          <p:nvPr/>
        </p:nvSpPr>
        <p:spPr bwMode="auto">
          <a:xfrm>
            <a:off x="1060450" y="685800"/>
            <a:ext cx="8534400" cy="54185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hr-HR" sz="2300" b="1" dirty="0" smtClean="0"/>
              <a:t>Mjere za davanje povratnih informacija o upitima i doprinosima javnosti</a:t>
            </a:r>
            <a:endParaRPr lang="en-US" sz="2300" b="1" dirty="0"/>
          </a:p>
        </p:txBody>
      </p:sp>
    </p:spTree>
    <p:extLst>
      <p:ext uri="{BB962C8B-B14F-4D97-AF65-F5344CB8AC3E}">
        <p14:creationId xmlns:p14="http://schemas.microsoft.com/office/powerpoint/2010/main" val="1051457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2669ADFF-FF59-4A25-8212-84D689CB8586}"/>
              </a:ext>
            </a:extLst>
          </p:cNvPr>
          <p:cNvSpPr>
            <a:spLocks noGrp="1"/>
          </p:cNvSpPr>
          <p:nvPr>
            <p:ph idx="1"/>
          </p:nvPr>
        </p:nvSpPr>
        <p:spPr>
          <a:xfrm>
            <a:off x="914400" y="1324206"/>
            <a:ext cx="8681300" cy="3933594"/>
          </a:xfrm>
        </p:spPr>
        <p:txBody>
          <a:bodyPr/>
          <a:lstStyle/>
          <a:p>
            <a:pPr marL="0" lvl="0" indent="0" algn="just">
              <a:spcBef>
                <a:spcPts val="0"/>
              </a:spcBef>
              <a:buNone/>
            </a:pPr>
            <a:endParaRPr lang="en-US" sz="2100" b="1" dirty="0">
              <a:solidFill>
                <a:srgbClr val="000000"/>
              </a:solidFill>
            </a:endParaRPr>
          </a:p>
          <a:p>
            <a:pPr marL="0" lvl="0" indent="0" algn="just">
              <a:spcBef>
                <a:spcPts val="0"/>
              </a:spcBef>
              <a:buNone/>
            </a:pPr>
            <a:endParaRPr lang="en-GB" sz="2100" b="1" dirty="0">
              <a:solidFill>
                <a:srgbClr val="000000"/>
              </a:solidFill>
            </a:endParaRPr>
          </a:p>
          <a:p>
            <a:pPr lvl="0" algn="just">
              <a:spcBef>
                <a:spcPts val="0"/>
              </a:spcBef>
            </a:pPr>
            <a:endParaRPr lang="en-US" sz="1800" dirty="0">
              <a:solidFill>
                <a:srgbClr val="000000"/>
              </a:solidFill>
            </a:endParaRPr>
          </a:p>
          <a:p>
            <a:pPr lvl="0" algn="just">
              <a:spcBef>
                <a:spcPts val="0"/>
              </a:spcBef>
            </a:pPr>
            <a:endParaRPr lang="en-US" sz="1800" dirty="0">
              <a:solidFill>
                <a:srgbClr val="000000"/>
              </a:solidFill>
            </a:endParaRPr>
          </a:p>
          <a:p>
            <a:pPr lvl="0" algn="just">
              <a:spcBef>
                <a:spcPts val="0"/>
              </a:spcBef>
            </a:pPr>
            <a:endParaRPr lang="en-US" sz="1800" dirty="0"/>
          </a:p>
        </p:txBody>
      </p:sp>
      <p:pic>
        <p:nvPicPr>
          <p:cNvPr id="15364" name="Рисунок 15" descr="pempal-logo-top.gif"/>
          <p:cNvPicPr>
            <a:picLocks noChangeAspect="1"/>
          </p:cNvPicPr>
          <p:nvPr/>
        </p:nvPicPr>
        <p:blipFill>
          <a:blip r:embed="rId3"/>
          <a:srcRect/>
          <a:stretch>
            <a:fillRect/>
          </a:stretch>
        </p:blipFill>
        <p:spPr bwMode="auto">
          <a:xfrm>
            <a:off x="3578650" y="73086"/>
            <a:ext cx="3483990" cy="307913"/>
          </a:xfrm>
          <a:prstGeom prst="rect">
            <a:avLst/>
          </a:prstGeom>
          <a:noFill/>
          <a:ln w="9525">
            <a:noFill/>
            <a:miter lim="800000"/>
            <a:headEnd/>
            <a:tailEnd/>
          </a:ln>
        </p:spPr>
      </p:pic>
      <p:graphicFrame>
        <p:nvGraphicFramePr>
          <p:cNvPr id="6" name="Table 5">
            <a:extLst>
              <a:ext uri="{FF2B5EF4-FFF2-40B4-BE49-F238E27FC236}">
                <a16:creationId xmlns:a16="http://schemas.microsoft.com/office/drawing/2014/main" xmlns="" id="{9A3AC6A2-E9CF-413C-9EE0-7397057C986D}"/>
              </a:ext>
            </a:extLst>
          </p:cNvPr>
          <p:cNvGraphicFramePr>
            <a:graphicFrameLocks noGrp="1"/>
          </p:cNvGraphicFramePr>
          <p:nvPr>
            <p:extLst>
              <p:ext uri="{D42A27DB-BD31-4B8C-83A1-F6EECF244321}">
                <p14:modId xmlns:p14="http://schemas.microsoft.com/office/powerpoint/2010/main" val="2078342430"/>
              </p:ext>
            </p:extLst>
          </p:nvPr>
        </p:nvGraphicFramePr>
        <p:xfrm>
          <a:off x="152400" y="533400"/>
          <a:ext cx="9601200" cy="6172200"/>
        </p:xfrm>
        <a:graphic>
          <a:graphicData uri="http://schemas.openxmlformats.org/drawingml/2006/table">
            <a:tbl>
              <a:tblPr firstRow="1" bandRow="1">
                <a:tableStyleId>{5C22544A-7EE6-4342-B048-85BDC9FD1C3A}</a:tableStyleId>
              </a:tblPr>
              <a:tblGrid>
                <a:gridCol w="1028731">
                  <a:extLst>
                    <a:ext uri="{9D8B030D-6E8A-4147-A177-3AD203B41FA5}">
                      <a16:colId xmlns:a16="http://schemas.microsoft.com/office/drawing/2014/main" xmlns="" val="4013345358"/>
                    </a:ext>
                  </a:extLst>
                </a:gridCol>
                <a:gridCol w="8572469">
                  <a:extLst>
                    <a:ext uri="{9D8B030D-6E8A-4147-A177-3AD203B41FA5}">
                      <a16:colId xmlns:a16="http://schemas.microsoft.com/office/drawing/2014/main" xmlns="" val="1183663624"/>
                    </a:ext>
                  </a:extLst>
                </a:gridCol>
              </a:tblGrid>
              <a:tr h="404405">
                <a:tc gridSpan="2">
                  <a:txBody>
                    <a:bodyPr/>
                    <a:lstStyle/>
                    <a:p>
                      <a:r>
                        <a:rPr lang="hr-HR" sz="1900" dirty="0" smtClean="0"/>
                        <a:t>Mjere za davanje povratnih informacija o upitima i doprinosima javnosti</a:t>
                      </a:r>
                      <a:endParaRPr lang="en-US" sz="1900" dirty="0"/>
                    </a:p>
                  </a:txBody>
                  <a:tcPr/>
                </a:tc>
                <a:tc hMerge="1">
                  <a:txBody>
                    <a:bodyPr/>
                    <a:lstStyle/>
                    <a:p>
                      <a:endParaRPr lang="en-US" dirty="0"/>
                    </a:p>
                  </a:txBody>
                  <a:tcPr/>
                </a:tc>
                <a:extLst>
                  <a:ext uri="{0D108BD9-81ED-4DB2-BD59-A6C34878D82A}">
                    <a16:rowId xmlns:a16="http://schemas.microsoft.com/office/drawing/2014/main" xmlns="" val="726437969"/>
                  </a:ext>
                </a:extLst>
              </a:tr>
              <a:tr h="2225226">
                <a:tc>
                  <a:txBody>
                    <a:bodyPr/>
                    <a:lstStyle/>
                    <a:p>
                      <a:r>
                        <a:rPr lang="en-US" sz="1750" b="1" dirty="0" smtClean="0"/>
                        <a:t>B</a:t>
                      </a:r>
                      <a:r>
                        <a:rPr lang="hr-HR" sz="1750" b="1" dirty="0" smtClean="0"/>
                        <a:t>j</a:t>
                      </a:r>
                      <a:r>
                        <a:rPr lang="en-US" sz="1750" b="1" dirty="0" err="1" smtClean="0"/>
                        <a:t>elarus</a:t>
                      </a:r>
                      <a:endParaRPr lang="en-US" sz="1750" b="1" dirty="0"/>
                    </a:p>
                  </a:txBody>
                  <a:tcPr>
                    <a:solidFill>
                      <a:schemeClr val="accent1">
                        <a:lumMod val="20000"/>
                        <a:lumOff val="80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r-HR" sz="1750" b="0" noProof="0" dirty="0" smtClean="0">
                          <a:solidFill>
                            <a:schemeClr val="tx1"/>
                          </a:solidFill>
                        </a:rPr>
                        <a:t>Ako se pitanje/povratne informacije ne mogu riješiti ili pružiti putem izravnih linija savjetovanja te zahtijevaju dodatno istraživanje, građanima će se dati pisani odgovor u roku 15 kalendarskih dana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r-HR" sz="1750" b="0" noProof="0" dirty="0" smtClean="0">
                          <a:solidFill>
                            <a:schemeClr val="tx1"/>
                          </a:solidFill>
                        </a:rPr>
                        <a:t>Ako prođe više od mjesec dana za davanje odgovora na upit građanina tada mu se šalje dodatno obrazloženje zašto nije dobio odgovor i vremenski okvir unutar kojeg može očekivati odgovor na svoj upit ili poduzimanje mjere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r-HR" sz="1750" b="0" noProof="0" dirty="0" smtClean="0">
                          <a:solidFill>
                            <a:schemeClr val="tx1"/>
                          </a:solidFill>
                        </a:rPr>
                        <a:t>Trenutno se razmatra prijedlog za osnivanje centraliziranog internetskog portala gdje bi se primali upiti građana</a:t>
                      </a:r>
                      <a:endParaRPr lang="hr-HR" sz="1750" b="0" noProof="0" dirty="0">
                        <a:solidFill>
                          <a:schemeClr val="tx1"/>
                        </a:solidFill>
                      </a:endParaRPr>
                    </a:p>
                  </a:txBody>
                  <a:tcPr>
                    <a:solidFill>
                      <a:schemeClr val="accent1">
                        <a:lumMod val="20000"/>
                        <a:lumOff val="80000"/>
                      </a:schemeClr>
                    </a:solidFill>
                  </a:tcPr>
                </a:tc>
                <a:extLst>
                  <a:ext uri="{0D108BD9-81ED-4DB2-BD59-A6C34878D82A}">
                    <a16:rowId xmlns:a16="http://schemas.microsoft.com/office/drawing/2014/main" xmlns="" val="3147625950"/>
                  </a:ext>
                </a:extLst>
              </a:tr>
              <a:tr h="1850143">
                <a:tc>
                  <a:txBody>
                    <a:bodyPr/>
                    <a:lstStyle/>
                    <a:p>
                      <a:r>
                        <a:rPr lang="hr-HR" sz="1750" b="1" dirty="0" smtClean="0"/>
                        <a:t>Hrvatska</a:t>
                      </a:r>
                      <a:endParaRPr lang="en-US" sz="1750" b="1" dirty="0"/>
                    </a:p>
                  </a:txBody>
                  <a:tcPr>
                    <a:solidFill>
                      <a:schemeClr val="accent1">
                        <a:lumMod val="20000"/>
                        <a:lumOff val="80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r-HR" sz="1750" kern="1200" noProof="0" dirty="0">
                          <a:solidFill>
                            <a:schemeClr val="dk1"/>
                          </a:solidFill>
                          <a:effectLst/>
                          <a:latin typeface="+mn-lt"/>
                        </a:rPr>
                        <a:t>Javne vlasti dužne su informirati zainteresiranu javnost pute svoje </a:t>
                      </a:r>
                      <a:r>
                        <a:rPr lang="hr-HR" sz="1750" i="1" kern="1200" noProof="0" dirty="0">
                          <a:solidFill>
                            <a:schemeClr val="dk1"/>
                          </a:solidFill>
                          <a:effectLst/>
                          <a:latin typeface="+mn-lt"/>
                        </a:rPr>
                        <a:t>web</a:t>
                      </a:r>
                      <a:r>
                        <a:rPr lang="hr-HR" sz="1750" kern="1200" noProof="0" dirty="0">
                          <a:solidFill>
                            <a:schemeClr val="dk1"/>
                          </a:solidFill>
                          <a:effectLst/>
                          <a:latin typeface="+mn-lt"/>
                        </a:rPr>
                        <a:t>-stranice o prihvaćenim i odbijenim prijedlozima i </a:t>
                      </a:r>
                      <a:r>
                        <a:rPr lang="hr-HR" sz="1750" kern="1200" noProof="0" dirty="0" smtClean="0">
                          <a:solidFill>
                            <a:schemeClr val="dk1"/>
                          </a:solidFill>
                          <a:effectLst/>
                          <a:latin typeface="+mn-lt"/>
                        </a:rPr>
                        <a:t>komentarima </a:t>
                      </a:r>
                      <a:r>
                        <a:rPr lang="hr-HR" sz="1750" kern="1200" noProof="0" dirty="0">
                          <a:solidFill>
                            <a:schemeClr val="dk1"/>
                          </a:solidFill>
                          <a:effectLst/>
                          <a:latin typeface="+mn-lt"/>
                        </a:rPr>
                        <a:t>nakon završetka javnog savjetovanja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r-HR" sz="1750" kern="1200" noProof="0" dirty="0">
                          <a:solidFill>
                            <a:schemeClr val="dk1"/>
                          </a:solidFill>
                          <a:effectLst/>
                          <a:latin typeface="+mn-lt"/>
                        </a:rPr>
                        <a:t>Tijela nacionalne, regionalne i lokalne vlasti objavljuju svoje izvještaje o održanom javnom savjetovanju</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r-HR" sz="1750" kern="1200" noProof="0" dirty="0">
                          <a:solidFill>
                            <a:schemeClr val="dk1"/>
                          </a:solidFill>
                          <a:effectLst/>
                          <a:latin typeface="+mn-lt"/>
                        </a:rPr>
                        <a:t>U obrazloženju </a:t>
                      </a:r>
                      <a:r>
                        <a:rPr lang="hr-HR" sz="1750" kern="1200" noProof="0" dirty="0" smtClean="0">
                          <a:solidFill>
                            <a:schemeClr val="dk1"/>
                          </a:solidFill>
                          <a:effectLst/>
                          <a:latin typeface="+mn-lt"/>
                        </a:rPr>
                        <a:t>prijedloga zakona </a:t>
                      </a:r>
                      <a:r>
                        <a:rPr lang="hr-HR" sz="1750" kern="1200" noProof="0" dirty="0">
                          <a:solidFill>
                            <a:schemeClr val="dk1"/>
                          </a:solidFill>
                          <a:effectLst/>
                          <a:latin typeface="+mn-lt"/>
                        </a:rPr>
                        <a:t>poslanog na saborsku proceduru navodi se zašto su se određeni prijedlozi prihvatili ili odbili</a:t>
                      </a:r>
                    </a:p>
                  </a:txBody>
                  <a:tcPr>
                    <a:solidFill>
                      <a:schemeClr val="accent1">
                        <a:lumMod val="20000"/>
                        <a:lumOff val="80000"/>
                      </a:schemeClr>
                    </a:solidFill>
                  </a:tcPr>
                </a:tc>
                <a:extLst>
                  <a:ext uri="{0D108BD9-81ED-4DB2-BD59-A6C34878D82A}">
                    <a16:rowId xmlns:a16="http://schemas.microsoft.com/office/drawing/2014/main" xmlns="" val="2629612997"/>
                  </a:ext>
                </a:extLst>
              </a:tr>
              <a:tr h="1692426">
                <a:tc>
                  <a:txBody>
                    <a:bodyPr/>
                    <a:lstStyle/>
                    <a:p>
                      <a:r>
                        <a:rPr lang="en-US" sz="1750" b="1" dirty="0" smtClean="0"/>
                        <a:t>K</a:t>
                      </a:r>
                      <a:r>
                        <a:rPr lang="hr-HR" sz="1750" b="1" dirty="0" err="1" smtClean="0"/>
                        <a:t>irgiska</a:t>
                      </a:r>
                      <a:r>
                        <a:rPr lang="hr-HR" sz="1750" b="1" baseline="0" dirty="0" smtClean="0"/>
                        <a:t> Republika</a:t>
                      </a:r>
                      <a:endParaRPr lang="en-US" sz="1750" b="1" dirty="0"/>
                    </a:p>
                  </a:txBody>
                  <a:tcPr>
                    <a:solidFill>
                      <a:schemeClr val="accent1">
                        <a:lumMod val="20000"/>
                        <a:lumOff val="80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r-HR" sz="1750" kern="1200" noProof="0" dirty="0">
                          <a:solidFill>
                            <a:schemeClr val="dk1"/>
                          </a:solidFill>
                          <a:effectLst/>
                          <a:latin typeface="+mn-lt"/>
                        </a:rPr>
                        <a:t>Nakon javne rasprave o proračunu, MF KR-a objavljuje zapisnik i sažete komentare/prijedloge iznesene tijekom javne rasprave o proračunu.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r-HR" sz="1750" kern="1200" noProof="0" dirty="0">
                          <a:solidFill>
                            <a:schemeClr val="dk1"/>
                          </a:solidFill>
                          <a:effectLst/>
                          <a:latin typeface="+mn-lt"/>
                        </a:rPr>
                        <a:t>Odjeljak za upite građana na </a:t>
                      </a:r>
                      <a:r>
                        <a:rPr lang="hr-HR" sz="1750" i="1" kern="1200" noProof="0" dirty="0" smtClean="0">
                          <a:solidFill>
                            <a:schemeClr val="dk1"/>
                          </a:solidFill>
                          <a:effectLst/>
                          <a:latin typeface="+mn-lt"/>
                        </a:rPr>
                        <a:t>web</a:t>
                      </a:r>
                      <a:r>
                        <a:rPr lang="hr-HR" sz="1750" kern="1200" noProof="0" dirty="0" smtClean="0">
                          <a:solidFill>
                            <a:schemeClr val="dk1"/>
                          </a:solidFill>
                          <a:effectLst/>
                          <a:latin typeface="+mn-lt"/>
                        </a:rPr>
                        <a:t>-stranici </a:t>
                      </a:r>
                      <a:r>
                        <a:rPr lang="hr-HR" sz="1750" kern="1200" noProof="0" dirty="0">
                          <a:solidFill>
                            <a:schemeClr val="dk1"/>
                          </a:solidFill>
                          <a:effectLst/>
                          <a:latin typeface="+mn-lt"/>
                        </a:rPr>
                        <a:t>MF-a još je jedan način kako javnost može dati komentare i prijedloge o nacrtu državnog proračuna te izvještaju o izvršenju </a:t>
                      </a:r>
                      <a:r>
                        <a:rPr lang="hr-HR" sz="1750" kern="1200" noProof="0" dirty="0" smtClean="0">
                          <a:solidFill>
                            <a:schemeClr val="dk1"/>
                          </a:solidFill>
                          <a:effectLst/>
                          <a:latin typeface="+mn-lt"/>
                        </a:rPr>
                        <a:t>proračuna. </a:t>
                      </a:r>
                      <a:r>
                        <a:rPr lang="hr-HR" sz="1750" kern="1200" noProof="0" dirty="0">
                          <a:solidFill>
                            <a:schemeClr val="dk1"/>
                          </a:solidFill>
                          <a:effectLst/>
                          <a:latin typeface="+mn-lt"/>
                        </a:rPr>
                        <a:t>Prema zakonima KR-a, odgovori na primjedbe građana moraju biti objavljeni u </a:t>
                      </a:r>
                      <a:r>
                        <a:rPr lang="hr-HR" sz="1750" kern="1200" noProof="0" dirty="0" smtClean="0">
                          <a:solidFill>
                            <a:schemeClr val="dk1"/>
                          </a:solidFill>
                          <a:effectLst/>
                          <a:latin typeface="+mn-lt"/>
                        </a:rPr>
                        <a:t>roku </a:t>
                      </a:r>
                      <a:r>
                        <a:rPr lang="hr-HR" sz="1750" kern="1200" noProof="0" dirty="0">
                          <a:solidFill>
                            <a:schemeClr val="dk1"/>
                          </a:solidFill>
                          <a:effectLst/>
                          <a:latin typeface="+mn-lt"/>
                        </a:rPr>
                        <a:t>dva tjedna.</a:t>
                      </a:r>
                    </a:p>
                  </a:txBody>
                  <a:tcPr>
                    <a:solidFill>
                      <a:schemeClr val="accent1">
                        <a:lumMod val="20000"/>
                        <a:lumOff val="80000"/>
                      </a:schemeClr>
                    </a:solidFill>
                  </a:tcPr>
                </a:tc>
                <a:extLst>
                  <a:ext uri="{0D108BD9-81ED-4DB2-BD59-A6C34878D82A}">
                    <a16:rowId xmlns:a16="http://schemas.microsoft.com/office/drawing/2014/main" xmlns="" val="2841061297"/>
                  </a:ext>
                </a:extLst>
              </a:tr>
            </a:tbl>
          </a:graphicData>
        </a:graphic>
      </p:graphicFrame>
    </p:spTree>
    <p:extLst>
      <p:ext uri="{BB962C8B-B14F-4D97-AF65-F5344CB8AC3E}">
        <p14:creationId xmlns:p14="http://schemas.microsoft.com/office/powerpoint/2010/main" val="3359667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4" name="Рисунок 15" descr="pempal-logo-top.gif"/>
          <p:cNvPicPr>
            <a:picLocks noChangeAspect="1"/>
          </p:cNvPicPr>
          <p:nvPr/>
        </p:nvPicPr>
        <p:blipFill>
          <a:blip r:embed="rId3"/>
          <a:srcRect/>
          <a:stretch>
            <a:fillRect/>
          </a:stretch>
        </p:blipFill>
        <p:spPr bwMode="auto">
          <a:xfrm>
            <a:off x="3228617" y="76200"/>
            <a:ext cx="3448766" cy="304800"/>
          </a:xfrm>
          <a:prstGeom prst="rect">
            <a:avLst/>
          </a:prstGeom>
          <a:noFill/>
          <a:ln w="9525">
            <a:noFill/>
            <a:miter lim="800000"/>
            <a:headEnd/>
            <a:tailEnd/>
          </a:ln>
        </p:spPr>
      </p:pic>
      <p:graphicFrame>
        <p:nvGraphicFramePr>
          <p:cNvPr id="6" name="Table 5">
            <a:extLst>
              <a:ext uri="{FF2B5EF4-FFF2-40B4-BE49-F238E27FC236}">
                <a16:creationId xmlns:a16="http://schemas.microsoft.com/office/drawing/2014/main" xmlns="" id="{9A3AC6A2-E9CF-413C-9EE0-7397057C986D}"/>
              </a:ext>
            </a:extLst>
          </p:cNvPr>
          <p:cNvGraphicFramePr>
            <a:graphicFrameLocks noGrp="1"/>
          </p:cNvGraphicFramePr>
          <p:nvPr>
            <p:extLst>
              <p:ext uri="{D42A27DB-BD31-4B8C-83A1-F6EECF244321}">
                <p14:modId xmlns:p14="http://schemas.microsoft.com/office/powerpoint/2010/main" val="2657349075"/>
              </p:ext>
            </p:extLst>
          </p:nvPr>
        </p:nvGraphicFramePr>
        <p:xfrm>
          <a:off x="152400" y="533400"/>
          <a:ext cx="9601200" cy="6379645"/>
        </p:xfrm>
        <a:graphic>
          <a:graphicData uri="http://schemas.openxmlformats.org/drawingml/2006/table">
            <a:tbl>
              <a:tblPr firstRow="1" bandRow="1">
                <a:tableStyleId>{5C22544A-7EE6-4342-B048-85BDC9FD1C3A}</a:tableStyleId>
              </a:tblPr>
              <a:tblGrid>
                <a:gridCol w="1289462">
                  <a:extLst>
                    <a:ext uri="{9D8B030D-6E8A-4147-A177-3AD203B41FA5}">
                      <a16:colId xmlns:a16="http://schemas.microsoft.com/office/drawing/2014/main" xmlns="" val="4013345358"/>
                    </a:ext>
                  </a:extLst>
                </a:gridCol>
                <a:gridCol w="8311738">
                  <a:extLst>
                    <a:ext uri="{9D8B030D-6E8A-4147-A177-3AD203B41FA5}">
                      <a16:colId xmlns:a16="http://schemas.microsoft.com/office/drawing/2014/main" xmlns="" val="1183663624"/>
                    </a:ext>
                  </a:extLst>
                </a:gridCol>
              </a:tblGrid>
              <a:tr h="416856">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2000" dirty="0" smtClean="0"/>
                        <a:t>Mjere za davanje</a:t>
                      </a:r>
                      <a:r>
                        <a:rPr lang="hr-HR" sz="2000" baseline="0" dirty="0" smtClean="0"/>
                        <a:t> povratnih informacija o upitima i doprinosima javnosti</a:t>
                      </a:r>
                      <a:endParaRPr lang="en-US" sz="2000" dirty="0"/>
                    </a:p>
                  </a:txBody>
                  <a:tcPr/>
                </a:tc>
                <a:tc hMerge="1">
                  <a:txBody>
                    <a:bodyPr/>
                    <a:lstStyle/>
                    <a:p>
                      <a:endParaRPr lang="en-US" dirty="0"/>
                    </a:p>
                  </a:txBody>
                  <a:tcPr/>
                </a:tc>
                <a:extLst>
                  <a:ext uri="{0D108BD9-81ED-4DB2-BD59-A6C34878D82A}">
                    <a16:rowId xmlns:a16="http://schemas.microsoft.com/office/drawing/2014/main" xmlns="" val="726437969"/>
                  </a:ext>
                </a:extLst>
              </a:tr>
              <a:tr h="641317">
                <a:tc>
                  <a:txBody>
                    <a:bodyPr/>
                    <a:lstStyle/>
                    <a:p>
                      <a:r>
                        <a:rPr lang="hr-HR" sz="1800" b="1" dirty="0" smtClean="0"/>
                        <a:t>Srbija</a:t>
                      </a:r>
                      <a:endParaRPr lang="en-US" sz="1800" b="1" dirty="0"/>
                    </a:p>
                  </a:txBody>
                  <a:tcPr>
                    <a:solidFill>
                      <a:schemeClr val="accent1">
                        <a:lumMod val="20000"/>
                        <a:lumOff val="80000"/>
                      </a:schemeClr>
                    </a:solidFill>
                  </a:tcPr>
                </a:tc>
                <a:tc>
                  <a:txBody>
                    <a:bodyPr/>
                    <a:lstStyle/>
                    <a:p>
                      <a:pPr marL="285750" lvl="0" indent="-285750">
                        <a:buFont typeface="Arial" panose="020B0604020202020204" pitchFamily="34" charset="0"/>
                        <a:buChar char="•"/>
                      </a:pPr>
                      <a:r>
                        <a:rPr lang="hr-HR" sz="1800" kern="1200" dirty="0">
                          <a:solidFill>
                            <a:schemeClr val="dk1"/>
                          </a:solidFill>
                          <a:effectLst/>
                          <a:latin typeface="+mn-lt"/>
                        </a:rPr>
                        <a:t>Ocjena prijedloga proračuna koju daje fiskalno savjetodavno vijeće objavljuje se na </a:t>
                      </a:r>
                      <a:r>
                        <a:rPr lang="hr-HR" sz="1800" i="1" kern="1200" dirty="0">
                          <a:solidFill>
                            <a:schemeClr val="dk1"/>
                          </a:solidFill>
                          <a:effectLst/>
                          <a:latin typeface="+mn-lt"/>
                        </a:rPr>
                        <a:t>web</a:t>
                      </a:r>
                      <a:r>
                        <a:rPr lang="hr-HR" sz="1800" kern="1200" dirty="0">
                          <a:solidFill>
                            <a:schemeClr val="dk1"/>
                          </a:solidFill>
                          <a:effectLst/>
                          <a:latin typeface="+mn-lt"/>
                        </a:rPr>
                        <a:t>-stranici Fiskalnog saveta koji se podnosi Narodnoj skupštini</a:t>
                      </a:r>
                    </a:p>
                  </a:txBody>
                  <a:tcPr>
                    <a:solidFill>
                      <a:schemeClr val="accent1">
                        <a:lumMod val="20000"/>
                        <a:lumOff val="80000"/>
                      </a:schemeClr>
                    </a:solidFill>
                  </a:tcPr>
                </a:tc>
                <a:extLst>
                  <a:ext uri="{0D108BD9-81ED-4DB2-BD59-A6C34878D82A}">
                    <a16:rowId xmlns:a16="http://schemas.microsoft.com/office/drawing/2014/main" xmlns="" val="3181902733"/>
                  </a:ext>
                </a:extLst>
              </a:tr>
              <a:tr h="2276675">
                <a:tc>
                  <a:txBody>
                    <a:bodyPr/>
                    <a:lstStyle/>
                    <a:p>
                      <a:endParaRPr lang="en-US" sz="1800" b="1" dirty="0"/>
                    </a:p>
                    <a:p>
                      <a:endParaRPr lang="en-US" sz="1800" b="1" dirty="0"/>
                    </a:p>
                    <a:p>
                      <a:r>
                        <a:rPr lang="hr-HR" sz="1800" b="1" dirty="0" smtClean="0"/>
                        <a:t>Ruska</a:t>
                      </a:r>
                      <a:r>
                        <a:rPr lang="hr-HR" sz="1800" b="1" baseline="0" dirty="0" smtClean="0"/>
                        <a:t> Federacija</a:t>
                      </a:r>
                      <a:endParaRPr lang="en-US" sz="1800" b="1" dirty="0"/>
                    </a:p>
                  </a:txBody>
                  <a:tcPr>
                    <a:solidFill>
                      <a:schemeClr val="accent1">
                        <a:lumMod val="20000"/>
                        <a:lumOff val="80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r-HR" sz="1800" kern="1200" dirty="0">
                          <a:solidFill>
                            <a:schemeClr val="dk1"/>
                          </a:solidFill>
                          <a:effectLst/>
                          <a:latin typeface="+mn-lt"/>
                        </a:rPr>
                        <a:t>Odluke donesene na sastancima Građanskog </a:t>
                      </a:r>
                      <a:r>
                        <a:rPr lang="hr-HR" sz="1800" kern="1200" dirty="0" smtClean="0">
                          <a:solidFill>
                            <a:schemeClr val="dk1"/>
                          </a:solidFill>
                          <a:effectLst/>
                          <a:latin typeface="+mn-lt"/>
                        </a:rPr>
                        <a:t>vijeća, kao i ostala dokumentacija, </a:t>
                      </a:r>
                      <a:r>
                        <a:rPr lang="hr-HR" sz="1800" kern="1200" dirty="0">
                          <a:solidFill>
                            <a:schemeClr val="dk1"/>
                          </a:solidFill>
                          <a:effectLst/>
                          <a:latin typeface="+mn-lt"/>
                        </a:rPr>
                        <a:t>moraju se objaviti putem interneta (uključujući analize stručnjaka o nacrtima pravnih akata i </a:t>
                      </a:r>
                      <a:r>
                        <a:rPr lang="hr-HR" sz="1800" kern="1200" dirty="0" smtClean="0">
                          <a:solidFill>
                            <a:schemeClr val="dk1"/>
                          </a:solidFill>
                          <a:effectLst/>
                          <a:latin typeface="+mn-lt"/>
                        </a:rPr>
                        <a:t>ostalim dokumentima, </a:t>
                      </a:r>
                      <a:r>
                        <a:rPr lang="hr-HR" sz="1800" kern="1200" dirty="0">
                          <a:solidFill>
                            <a:schemeClr val="dk1"/>
                          </a:solidFill>
                          <a:effectLst/>
                          <a:latin typeface="+mn-lt"/>
                        </a:rPr>
                        <a:t>godišnje akcijske planove i godišnje izvještaje o krajnjim rezultatima aktivnosti Građanskog vijeća)</a:t>
                      </a:r>
                    </a:p>
                    <a:p>
                      <a:pPr marL="285750" lvl="0" indent="-285750">
                        <a:buFont typeface="Arial" panose="020B0604020202020204" pitchFamily="34" charset="0"/>
                        <a:buChar char="•"/>
                      </a:pPr>
                      <a:r>
                        <a:rPr lang="hr-HR" sz="1800" kern="1200" dirty="0">
                          <a:solidFill>
                            <a:schemeClr val="dk1"/>
                          </a:solidFill>
                          <a:effectLst/>
                          <a:latin typeface="+mn-lt"/>
                        </a:rPr>
                        <a:t>Masovni mediji izvještavaju o otvorenim parlamentarnim raspravama te se objavljuju relevantni materijali, a stenografski zapisi pohranjuju u parlamentarnoj knjižnici u roku </a:t>
                      </a:r>
                      <a:r>
                        <a:rPr lang="hr-HR" sz="1800" kern="1200" dirty="0" smtClean="0">
                          <a:solidFill>
                            <a:schemeClr val="dk1"/>
                          </a:solidFill>
                          <a:effectLst/>
                          <a:latin typeface="+mn-lt"/>
                        </a:rPr>
                        <a:t>10 </a:t>
                      </a:r>
                      <a:r>
                        <a:rPr lang="hr-HR" sz="1800" kern="1200" dirty="0">
                          <a:solidFill>
                            <a:schemeClr val="dk1"/>
                          </a:solidFill>
                          <a:effectLst/>
                          <a:latin typeface="+mn-lt"/>
                        </a:rPr>
                        <a:t>dana. Preporuke s otvorenih parlamentarnih rasprava mogu se objaviti u tisku te se pohranjuju u Fond elektroničkih izvora informacija Državne </a:t>
                      </a:r>
                      <a:r>
                        <a:rPr lang="hr-HR" sz="1800" kern="1200" dirty="0" err="1">
                          <a:solidFill>
                            <a:schemeClr val="dk1"/>
                          </a:solidFill>
                          <a:effectLst/>
                          <a:latin typeface="+mn-lt"/>
                        </a:rPr>
                        <a:t>dume</a:t>
                      </a:r>
                      <a:r>
                        <a:rPr lang="hr-HR" sz="1800" kern="1200" dirty="0" smtClean="0">
                          <a:solidFill>
                            <a:schemeClr val="dk1"/>
                          </a:solidFill>
                          <a:effectLst/>
                          <a:latin typeface="+mn-lt"/>
                        </a:rPr>
                        <a:t>.</a:t>
                      </a:r>
                    </a:p>
                  </a:txBody>
                  <a:tcPr>
                    <a:solidFill>
                      <a:schemeClr val="accent1">
                        <a:lumMod val="20000"/>
                        <a:lumOff val="80000"/>
                      </a:schemeClr>
                    </a:solidFill>
                  </a:tcPr>
                </a:tc>
                <a:extLst>
                  <a:ext uri="{0D108BD9-81ED-4DB2-BD59-A6C34878D82A}">
                    <a16:rowId xmlns:a16="http://schemas.microsoft.com/office/drawing/2014/main" xmlns="" val="4274599458"/>
                  </a:ext>
                </a:extLst>
              </a:tr>
              <a:tr h="2761152">
                <a:tc>
                  <a:txBody>
                    <a:bodyPr/>
                    <a:lstStyle/>
                    <a:p>
                      <a:endParaRPr lang="en-US" sz="1800" b="1" dirty="0"/>
                    </a:p>
                    <a:p>
                      <a:endParaRPr lang="en-US" sz="1800" b="1" dirty="0"/>
                    </a:p>
                    <a:p>
                      <a:endParaRPr lang="en-US" sz="1800" b="1" dirty="0"/>
                    </a:p>
                    <a:p>
                      <a:r>
                        <a:rPr lang="en-US" sz="1800" b="1" dirty="0"/>
                        <a:t>Uzbekistan</a:t>
                      </a:r>
                    </a:p>
                  </a:txBody>
                  <a:tcPr>
                    <a:solidFill>
                      <a:schemeClr val="accent1">
                        <a:lumMod val="20000"/>
                        <a:lumOff val="80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r-HR" sz="1800" kern="1200" dirty="0" smtClean="0">
                          <a:solidFill>
                            <a:schemeClr val="dk1"/>
                          </a:solidFill>
                          <a:effectLst/>
                          <a:latin typeface="+mn-lt"/>
                        </a:rPr>
                        <a:t>Javna su tijela zaprimila 1,3 milijuna upita putem integriranog portala interaktivnih javnih službi tijekom protekle 4 godine, što je pridonijelo donošenju nekoliko važnih mjera. </a:t>
                      </a:r>
                    </a:p>
                    <a:p>
                      <a:pPr marL="285750" lvl="0" indent="-285750">
                        <a:buFont typeface="Arial" panose="020B0604020202020204" pitchFamily="34" charset="0"/>
                        <a:buChar char="•"/>
                      </a:pPr>
                      <a:r>
                        <a:rPr lang="hr-HR" sz="1800" kern="1200" dirty="0" smtClean="0">
                          <a:solidFill>
                            <a:schemeClr val="dk1"/>
                          </a:solidFill>
                          <a:effectLst/>
                          <a:latin typeface="+mn-lt"/>
                        </a:rPr>
                        <a:t>Virtualni </a:t>
                      </a:r>
                      <a:r>
                        <a:rPr lang="hr-HR" sz="1800" kern="1200" dirty="0">
                          <a:solidFill>
                            <a:schemeClr val="dk1"/>
                          </a:solidFill>
                          <a:effectLst/>
                          <a:latin typeface="+mn-lt"/>
                        </a:rPr>
                        <a:t>ured predsjednika Republike Uzbekistan još je jedan način kako se rješavaju upiti fizičkih i pravnih osoba te je zaprimljeno milijun upita do srpnja 2017. </a:t>
                      </a:r>
                    </a:p>
                    <a:p>
                      <a:pPr marL="285750" lvl="0" indent="-285750">
                        <a:buFont typeface="Arial" panose="020B0604020202020204" pitchFamily="34" charset="0"/>
                        <a:buChar char="•"/>
                      </a:pPr>
                      <a:r>
                        <a:rPr lang="hr-HR" sz="1800" kern="1200" dirty="0" smtClean="0">
                          <a:solidFill>
                            <a:schemeClr val="dk1"/>
                          </a:solidFill>
                          <a:effectLst/>
                          <a:latin typeface="+mn-lt"/>
                        </a:rPr>
                        <a:t>I</a:t>
                      </a:r>
                      <a:r>
                        <a:rPr lang="hr-HR" sz="1800" kern="1200" baseline="0" dirty="0" smtClean="0">
                          <a:solidFill>
                            <a:schemeClr val="dk1"/>
                          </a:solidFill>
                          <a:effectLst/>
                          <a:latin typeface="+mn-lt"/>
                        </a:rPr>
                        <a:t> o</a:t>
                      </a:r>
                      <a:r>
                        <a:rPr lang="hr-HR" sz="1800" kern="1200" dirty="0" smtClean="0">
                          <a:solidFill>
                            <a:schemeClr val="dk1"/>
                          </a:solidFill>
                          <a:effectLst/>
                          <a:latin typeface="+mn-lt"/>
                        </a:rPr>
                        <a:t>stali </a:t>
                      </a:r>
                      <a:r>
                        <a:rPr lang="hr-HR" sz="1800" kern="1200" dirty="0">
                          <a:solidFill>
                            <a:schemeClr val="dk1"/>
                          </a:solidFill>
                          <a:effectLst/>
                          <a:latin typeface="+mn-lt"/>
                        </a:rPr>
                        <a:t>odjeli </a:t>
                      </a:r>
                      <a:r>
                        <a:rPr lang="hr-HR" sz="1800" kern="1200" dirty="0" smtClean="0">
                          <a:solidFill>
                            <a:schemeClr val="dk1"/>
                          </a:solidFill>
                          <a:effectLst/>
                          <a:latin typeface="+mn-lt"/>
                        </a:rPr>
                        <a:t>imaju </a:t>
                      </a:r>
                      <a:r>
                        <a:rPr lang="hr-HR" sz="1800" kern="1200" dirty="0">
                          <a:solidFill>
                            <a:schemeClr val="dk1"/>
                          </a:solidFill>
                          <a:effectLst/>
                          <a:latin typeface="+mn-lt"/>
                        </a:rPr>
                        <a:t>uspostavljene virtualne urede gdje građani mogu slati svoje upite putem e-pošte ili formata za davanje povratnih informacija. </a:t>
                      </a:r>
                    </a:p>
                    <a:p>
                      <a:pPr marL="285750" lvl="0" indent="-285750">
                        <a:buFont typeface="Arial" panose="020B0604020202020204" pitchFamily="34" charset="0"/>
                        <a:buChar char="•"/>
                      </a:pPr>
                      <a:r>
                        <a:rPr lang="hr-HR" sz="1800" kern="1200" dirty="0">
                          <a:solidFill>
                            <a:schemeClr val="dk1"/>
                          </a:solidFill>
                          <a:effectLst/>
                          <a:latin typeface="+mn-lt"/>
                        </a:rPr>
                        <a:t>Odjel o poreznoj i carinskoj politici još je jedan forum gdje građani mogu dati svoje povratne informacije. </a:t>
                      </a:r>
                    </a:p>
                  </a:txBody>
                  <a:tcPr>
                    <a:solidFill>
                      <a:schemeClr val="accent1">
                        <a:lumMod val="20000"/>
                        <a:lumOff val="80000"/>
                      </a:schemeClr>
                    </a:solidFill>
                  </a:tcPr>
                </a:tc>
                <a:extLst>
                  <a:ext uri="{0D108BD9-81ED-4DB2-BD59-A6C34878D82A}">
                    <a16:rowId xmlns:a16="http://schemas.microsoft.com/office/drawing/2014/main" xmlns="" val="3565457802"/>
                  </a:ext>
                </a:extLst>
              </a:tr>
            </a:tbl>
          </a:graphicData>
        </a:graphic>
      </p:graphicFrame>
    </p:spTree>
    <p:extLst>
      <p:ext uri="{BB962C8B-B14F-4D97-AF65-F5344CB8AC3E}">
        <p14:creationId xmlns:p14="http://schemas.microsoft.com/office/powerpoint/2010/main" val="40409792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276600" y="197484"/>
            <a:ext cx="3205787" cy="283326"/>
          </a:xfrm>
          <a:prstGeom prst="rect">
            <a:avLst/>
          </a:prstGeom>
          <a:noFill/>
          <a:ln w="9525">
            <a:noFill/>
            <a:miter lim="800000"/>
            <a:headEnd/>
            <a:tailEnd/>
          </a:ln>
        </p:spPr>
      </p:pic>
      <p:sp>
        <p:nvSpPr>
          <p:cNvPr id="8" name="Title 3">
            <a:extLst>
              <a:ext uri="{FF2B5EF4-FFF2-40B4-BE49-F238E27FC236}">
                <a16:creationId xmlns:a16="http://schemas.microsoft.com/office/drawing/2014/main" xmlns="" id="{532DE40C-284E-4A18-A963-2150B364FFF3}"/>
              </a:ext>
            </a:extLst>
          </p:cNvPr>
          <p:cNvSpPr txBox="1">
            <a:spLocks/>
          </p:cNvSpPr>
          <p:nvPr/>
        </p:nvSpPr>
        <p:spPr bwMode="auto">
          <a:xfrm>
            <a:off x="1235765" y="2286000"/>
            <a:ext cx="8686800" cy="88244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000" b="1" dirty="0">
                <a:solidFill>
                  <a:srgbClr val="002060"/>
                </a:solidFill>
              </a:rPr>
              <a:t>III. </a:t>
            </a:r>
            <a:r>
              <a:rPr lang="hr-HR" sz="3000" b="1" dirty="0" smtClean="0">
                <a:solidFill>
                  <a:srgbClr val="002060"/>
                </a:solidFill>
              </a:rPr>
              <a:t>Anketa PEMPAL-a iz </a:t>
            </a:r>
            <a:r>
              <a:rPr lang="en-US" sz="3000" b="1" dirty="0" smtClean="0">
                <a:solidFill>
                  <a:srgbClr val="002060"/>
                </a:solidFill>
              </a:rPr>
              <a:t>2017</a:t>
            </a:r>
            <a:r>
              <a:rPr lang="hr-HR" sz="3000" b="1" dirty="0" smtClean="0">
                <a:solidFill>
                  <a:srgbClr val="002060"/>
                </a:solidFill>
              </a:rPr>
              <a:t>.</a:t>
            </a:r>
            <a:r>
              <a:rPr lang="en-US" sz="3000" b="1" dirty="0" smtClean="0">
                <a:solidFill>
                  <a:srgbClr val="002060"/>
                </a:solidFill>
              </a:rPr>
              <a:t>: </a:t>
            </a:r>
            <a:r>
              <a:rPr lang="hr-HR" sz="3000" b="1" dirty="0" smtClean="0">
                <a:solidFill>
                  <a:srgbClr val="002060"/>
                </a:solidFill>
              </a:rPr>
              <a:t>Aspekt </a:t>
            </a:r>
            <a:r>
              <a:rPr lang="hr-HR" sz="3000" b="1" i="1" dirty="0" smtClean="0">
                <a:solidFill>
                  <a:srgbClr val="002060"/>
                </a:solidFill>
              </a:rPr>
              <a:t>potražnje</a:t>
            </a:r>
            <a:r>
              <a:rPr lang="hr-HR" sz="3000" b="1" dirty="0" smtClean="0">
                <a:solidFill>
                  <a:srgbClr val="002060"/>
                </a:solidFill>
              </a:rPr>
              <a:t> u procesu sudjelovanja javnosti</a:t>
            </a:r>
            <a:endParaRPr lang="en-US" sz="3000" b="1" dirty="0">
              <a:solidFill>
                <a:srgbClr val="002060"/>
              </a:solidFill>
            </a:endParaRPr>
          </a:p>
        </p:txBody>
      </p:sp>
    </p:spTree>
    <p:extLst>
      <p:ext uri="{BB962C8B-B14F-4D97-AF65-F5344CB8AC3E}">
        <p14:creationId xmlns:p14="http://schemas.microsoft.com/office/powerpoint/2010/main" val="9640917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2669ADFF-FF59-4A25-8212-84D689CB8586}"/>
              </a:ext>
            </a:extLst>
          </p:cNvPr>
          <p:cNvSpPr>
            <a:spLocks noGrp="1"/>
          </p:cNvSpPr>
          <p:nvPr>
            <p:ph idx="1"/>
          </p:nvPr>
        </p:nvSpPr>
        <p:spPr>
          <a:xfrm>
            <a:off x="1143000" y="1676400"/>
            <a:ext cx="8153400" cy="3697661"/>
          </a:xfrm>
        </p:spPr>
        <p:txBody>
          <a:bodyPr/>
          <a:lstStyle/>
          <a:p>
            <a:pPr algn="just">
              <a:spcBef>
                <a:spcPts val="0"/>
              </a:spcBef>
            </a:pPr>
            <a:r>
              <a:rPr lang="hr-HR" sz="2000" b="1" dirty="0" smtClean="0"/>
              <a:t>Tko </a:t>
            </a:r>
            <a:r>
              <a:rPr lang="hr-HR" sz="2000" b="1" dirty="0"/>
              <a:t>sudjeluje </a:t>
            </a:r>
            <a:r>
              <a:rPr lang="hr-HR" sz="2000" dirty="0"/>
              <a:t>(određene skupine ili je otvoreno za sve)?</a:t>
            </a:r>
            <a:r>
              <a:rPr lang="hr-HR" sz="2000" dirty="0">
                <a:solidFill>
                  <a:srgbClr val="000000"/>
                </a:solidFill>
              </a:rPr>
              <a:t> Jesu li </a:t>
            </a:r>
            <a:r>
              <a:rPr lang="hr-HR" sz="2000" dirty="0" smtClean="0">
                <a:solidFill>
                  <a:srgbClr val="000000"/>
                </a:solidFill>
              </a:rPr>
              <a:t>osjetljive </a:t>
            </a:r>
            <a:r>
              <a:rPr lang="hr-HR" sz="2000" dirty="0">
                <a:solidFill>
                  <a:srgbClr val="000000"/>
                </a:solidFill>
              </a:rPr>
              <a:t>skupine ili nedovoljno zastupljene skupine ljudi, ili organizacije civilnog društva koje ih predstavljaju, uključene u bilo kakvo savjetovanje?</a:t>
            </a:r>
          </a:p>
          <a:p>
            <a:pPr marL="0" lvl="0" indent="0" algn="just">
              <a:spcBef>
                <a:spcPts val="0"/>
              </a:spcBef>
              <a:buNone/>
            </a:pPr>
            <a:endParaRPr lang="hr-HR" sz="2000" dirty="0">
              <a:solidFill>
                <a:srgbClr val="000000"/>
              </a:solidFill>
            </a:endParaRPr>
          </a:p>
          <a:p>
            <a:pPr lvl="0" algn="just"/>
            <a:r>
              <a:rPr lang="hr-HR" sz="2000" b="1" dirty="0"/>
              <a:t>Postoje li u zemlji organizacije civilnog društva koje aktivno prate proračunske informacije</a:t>
            </a:r>
            <a:r>
              <a:rPr lang="hr-HR" sz="2000" dirty="0"/>
              <a:t>, npr. </a:t>
            </a:r>
            <a:r>
              <a:rPr lang="hr-HR" sz="2000" dirty="0" smtClean="0"/>
              <a:t>ako </a:t>
            </a:r>
            <a:r>
              <a:rPr lang="hr-HR" sz="2000" dirty="0"/>
              <a:t>je primjenjivo, znaju li zemlje koje su organizacije civilnog društva bile uključene u provedbu IBP-ove </a:t>
            </a:r>
            <a:r>
              <a:rPr lang="hr-HR" sz="2000" dirty="0" smtClean="0"/>
              <a:t>ankete </a:t>
            </a:r>
            <a:r>
              <a:rPr lang="hr-HR" sz="2000" dirty="0"/>
              <a:t>o otvorenosti proračuna? </a:t>
            </a:r>
          </a:p>
          <a:p>
            <a:pPr lvl="0" algn="just"/>
            <a:endParaRPr lang="hr-HR" sz="2000" b="1" dirty="0"/>
          </a:p>
          <a:p>
            <a:pPr lvl="0" algn="just"/>
            <a:r>
              <a:rPr lang="hr-HR" sz="2000" b="1" dirty="0"/>
              <a:t>Održavaju li MF ili druga vladina agencija </a:t>
            </a:r>
            <a:r>
              <a:rPr lang="hr-HR" sz="2000" b="1" dirty="0" smtClean="0"/>
              <a:t>ikakvu edukaciju na temu proračuna </a:t>
            </a:r>
            <a:r>
              <a:rPr lang="hr-HR" sz="2000" b="1" dirty="0"/>
              <a:t>za organizacije civilnog društva, novinare, medijske predstavnike?</a:t>
            </a:r>
            <a:r>
              <a:rPr lang="hr-HR" sz="2000" dirty="0"/>
              <a:t> </a:t>
            </a:r>
          </a:p>
          <a:p>
            <a:pPr lvl="0" algn="just"/>
            <a:endParaRPr lang="hr-HR" sz="2000" b="1" dirty="0"/>
          </a:p>
          <a:p>
            <a:pPr lvl="0" algn="just"/>
            <a:r>
              <a:rPr lang="hr-HR" sz="2000" b="1" dirty="0"/>
              <a:t>Postoji li strategija za proračunsku pismenost kojoj je cilj poboljšanje pismenosti građana, određenih skupina? </a:t>
            </a:r>
            <a:r>
              <a:rPr lang="hr-HR" sz="2000" dirty="0"/>
              <a:t>Ako postoji, navedite njezine ciljeve, područje primjene i pojedinosti.</a:t>
            </a:r>
          </a:p>
          <a:p>
            <a:pPr lvl="0" algn="just">
              <a:spcBef>
                <a:spcPts val="0"/>
              </a:spcBef>
            </a:pPr>
            <a:endParaRPr lang="en-US" sz="1800" dirty="0">
              <a:solidFill>
                <a:srgbClr val="000000"/>
              </a:solidFill>
            </a:endParaRPr>
          </a:p>
          <a:p>
            <a:pPr lvl="0" algn="just">
              <a:spcBef>
                <a:spcPts val="0"/>
              </a:spcBef>
            </a:pPr>
            <a:endParaRPr lang="en-US" sz="1800" dirty="0">
              <a:solidFill>
                <a:srgbClr val="000000"/>
              </a:solidFill>
            </a:endParaRPr>
          </a:p>
          <a:p>
            <a:pPr lvl="0" algn="just">
              <a:spcBef>
                <a:spcPts val="0"/>
              </a:spcBef>
            </a:pPr>
            <a:endParaRPr lang="en-US" sz="1800" dirty="0"/>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276600" y="197484"/>
            <a:ext cx="3205787" cy="283326"/>
          </a:xfrm>
          <a:prstGeom prst="rect">
            <a:avLst/>
          </a:prstGeom>
          <a:noFill/>
          <a:ln w="9525">
            <a:noFill/>
            <a:miter lim="800000"/>
            <a:headEnd/>
            <a:tailEnd/>
          </a:ln>
        </p:spPr>
      </p:pic>
      <p:sp>
        <p:nvSpPr>
          <p:cNvPr id="8" name="Title 3">
            <a:extLst>
              <a:ext uri="{FF2B5EF4-FFF2-40B4-BE49-F238E27FC236}">
                <a16:creationId xmlns:a16="http://schemas.microsoft.com/office/drawing/2014/main" xmlns="" id="{532DE40C-284E-4A18-A963-2150B364FFF3}"/>
              </a:ext>
            </a:extLst>
          </p:cNvPr>
          <p:cNvSpPr txBox="1">
            <a:spLocks/>
          </p:cNvSpPr>
          <p:nvPr/>
        </p:nvSpPr>
        <p:spPr bwMode="auto">
          <a:xfrm>
            <a:off x="1295400" y="762422"/>
            <a:ext cx="8305800" cy="34904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hr-HR" sz="2300" b="1" dirty="0" smtClean="0"/>
              <a:t>Anketa PEMPAL-a iz </a:t>
            </a:r>
            <a:r>
              <a:rPr lang="en-US" sz="2300" b="1" dirty="0" smtClean="0"/>
              <a:t>2017</a:t>
            </a:r>
            <a:r>
              <a:rPr lang="hr-HR" sz="2300" b="1" dirty="0" smtClean="0"/>
              <a:t>.</a:t>
            </a:r>
            <a:r>
              <a:rPr lang="en-US" sz="2300" b="1" dirty="0" smtClean="0"/>
              <a:t>: </a:t>
            </a:r>
            <a:r>
              <a:rPr lang="hr-HR" sz="2300" b="1" dirty="0" smtClean="0"/>
              <a:t>Aspekt </a:t>
            </a:r>
            <a:r>
              <a:rPr lang="hr-HR" sz="2300" b="1" i="1" dirty="0" smtClean="0"/>
              <a:t>potražnje</a:t>
            </a:r>
            <a:r>
              <a:rPr lang="hr-HR" sz="2300" b="1" dirty="0" smtClean="0"/>
              <a:t> u procesu sudjelovanja javnosti</a:t>
            </a:r>
            <a:endParaRPr lang="en-US" sz="2300" b="1" dirty="0"/>
          </a:p>
        </p:txBody>
      </p:sp>
      <p:sp>
        <p:nvSpPr>
          <p:cNvPr id="9" name="TextBox 8">
            <a:extLst>
              <a:ext uri="{FF2B5EF4-FFF2-40B4-BE49-F238E27FC236}">
                <a16:creationId xmlns:a16="http://schemas.microsoft.com/office/drawing/2014/main" xmlns="" id="{BD5054E7-98DC-459E-AB63-4E04A64AEA80}"/>
              </a:ext>
            </a:extLst>
          </p:cNvPr>
          <p:cNvSpPr txBox="1"/>
          <p:nvPr/>
        </p:nvSpPr>
        <p:spPr>
          <a:xfrm>
            <a:off x="4267200" y="1245513"/>
            <a:ext cx="5638800" cy="430887"/>
          </a:xfrm>
          <a:prstGeom prst="rect">
            <a:avLst/>
          </a:prstGeom>
          <a:noFill/>
        </p:spPr>
        <p:txBody>
          <a:bodyPr wrap="square" rtlCol="0">
            <a:spAutoFit/>
          </a:bodyPr>
          <a:lstStyle/>
          <a:p>
            <a:r>
              <a:rPr lang="hr-HR" sz="2200" b="1" dirty="0" smtClean="0">
                <a:latin typeface="+mn-lt"/>
              </a:rPr>
              <a:t>Pitanja</a:t>
            </a:r>
            <a:r>
              <a:rPr lang="en-US" sz="2200" b="1" dirty="0" smtClean="0">
                <a:latin typeface="+mn-lt"/>
              </a:rPr>
              <a:t> </a:t>
            </a:r>
            <a:endParaRPr lang="en-US" sz="2200" b="1" dirty="0">
              <a:latin typeface="+mn-lt"/>
            </a:endParaRPr>
          </a:p>
        </p:txBody>
      </p:sp>
    </p:spTree>
    <p:extLst>
      <p:ext uri="{BB962C8B-B14F-4D97-AF65-F5344CB8AC3E}">
        <p14:creationId xmlns:p14="http://schemas.microsoft.com/office/powerpoint/2010/main" val="24621722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2669ADFF-FF59-4A25-8212-84D689CB8586}"/>
              </a:ext>
            </a:extLst>
          </p:cNvPr>
          <p:cNvSpPr>
            <a:spLocks noGrp="1"/>
          </p:cNvSpPr>
          <p:nvPr>
            <p:ph idx="1"/>
          </p:nvPr>
        </p:nvSpPr>
        <p:spPr>
          <a:xfrm>
            <a:off x="914400" y="1324206"/>
            <a:ext cx="8681300" cy="3742272"/>
          </a:xfrm>
        </p:spPr>
        <p:txBody>
          <a:bodyPr/>
          <a:lstStyle/>
          <a:p>
            <a:pPr marL="0" lvl="0" indent="0" algn="just">
              <a:spcBef>
                <a:spcPts val="0"/>
              </a:spcBef>
              <a:buNone/>
            </a:pPr>
            <a:endParaRPr lang="en-US" sz="2100" b="1" dirty="0">
              <a:solidFill>
                <a:srgbClr val="000000"/>
              </a:solidFill>
            </a:endParaRPr>
          </a:p>
          <a:p>
            <a:pPr marL="0" lvl="0" indent="0" algn="just">
              <a:spcBef>
                <a:spcPts val="0"/>
              </a:spcBef>
              <a:buNone/>
            </a:pPr>
            <a:endParaRPr lang="en-GB" sz="2100" b="1" dirty="0">
              <a:solidFill>
                <a:srgbClr val="000000"/>
              </a:solidFill>
            </a:endParaRPr>
          </a:p>
          <a:p>
            <a:pPr lvl="0" algn="just">
              <a:spcBef>
                <a:spcPts val="0"/>
              </a:spcBef>
            </a:pPr>
            <a:endParaRPr lang="en-US" sz="1800" dirty="0">
              <a:solidFill>
                <a:srgbClr val="000000"/>
              </a:solidFill>
            </a:endParaRPr>
          </a:p>
          <a:p>
            <a:pPr lvl="0" algn="just">
              <a:spcBef>
                <a:spcPts val="0"/>
              </a:spcBef>
            </a:pPr>
            <a:endParaRPr lang="en-US" sz="1800" dirty="0">
              <a:solidFill>
                <a:srgbClr val="000000"/>
              </a:solidFill>
            </a:endParaRPr>
          </a:p>
          <a:p>
            <a:pPr lvl="0" algn="just">
              <a:spcBef>
                <a:spcPts val="0"/>
              </a:spcBef>
            </a:pPr>
            <a:endParaRPr lang="en-US" sz="1800" dirty="0"/>
          </a:p>
        </p:txBody>
      </p:sp>
      <p:pic>
        <p:nvPicPr>
          <p:cNvPr id="15364" name="Рисунок 15" descr="pempal-logo-top.gif"/>
          <p:cNvPicPr>
            <a:picLocks noChangeAspect="1"/>
          </p:cNvPicPr>
          <p:nvPr/>
        </p:nvPicPr>
        <p:blipFill>
          <a:blip r:embed="rId3"/>
          <a:srcRect/>
          <a:stretch>
            <a:fillRect/>
          </a:stretch>
        </p:blipFill>
        <p:spPr bwMode="auto">
          <a:xfrm>
            <a:off x="3048000" y="88681"/>
            <a:ext cx="3581400" cy="316523"/>
          </a:xfrm>
          <a:prstGeom prst="rect">
            <a:avLst/>
          </a:prstGeom>
          <a:noFill/>
          <a:ln w="9525">
            <a:noFill/>
            <a:miter lim="800000"/>
            <a:headEnd/>
            <a:tailEnd/>
          </a:ln>
        </p:spPr>
      </p:pic>
      <p:graphicFrame>
        <p:nvGraphicFramePr>
          <p:cNvPr id="5" name="Table 4">
            <a:extLst>
              <a:ext uri="{FF2B5EF4-FFF2-40B4-BE49-F238E27FC236}">
                <a16:creationId xmlns:a16="http://schemas.microsoft.com/office/drawing/2014/main" xmlns="" id="{C87C8ED0-01E0-4661-A495-BA6736295CFB}"/>
              </a:ext>
            </a:extLst>
          </p:cNvPr>
          <p:cNvGraphicFramePr>
            <a:graphicFrameLocks noGrp="1"/>
          </p:cNvGraphicFramePr>
          <p:nvPr>
            <p:extLst>
              <p:ext uri="{D42A27DB-BD31-4B8C-83A1-F6EECF244321}">
                <p14:modId xmlns:p14="http://schemas.microsoft.com/office/powerpoint/2010/main" val="2164664492"/>
              </p:ext>
            </p:extLst>
          </p:nvPr>
        </p:nvGraphicFramePr>
        <p:xfrm>
          <a:off x="152400" y="609600"/>
          <a:ext cx="9601200" cy="5188959"/>
        </p:xfrm>
        <a:graphic>
          <a:graphicData uri="http://schemas.openxmlformats.org/drawingml/2006/table">
            <a:tbl>
              <a:tblPr firstRow="1" bandRow="1">
                <a:tableStyleId>{5C22544A-7EE6-4342-B048-85BDC9FD1C3A}</a:tableStyleId>
              </a:tblPr>
              <a:tblGrid>
                <a:gridCol w="1259919">
                  <a:extLst>
                    <a:ext uri="{9D8B030D-6E8A-4147-A177-3AD203B41FA5}">
                      <a16:colId xmlns:a16="http://schemas.microsoft.com/office/drawing/2014/main" xmlns="" val="1165612406"/>
                    </a:ext>
                  </a:extLst>
                </a:gridCol>
                <a:gridCol w="8341281">
                  <a:extLst>
                    <a:ext uri="{9D8B030D-6E8A-4147-A177-3AD203B41FA5}">
                      <a16:colId xmlns:a16="http://schemas.microsoft.com/office/drawing/2014/main" xmlns="" val="2102325944"/>
                    </a:ext>
                  </a:extLst>
                </a:gridCol>
              </a:tblGrid>
              <a:tr h="13795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2000" b="1" dirty="0" smtClean="0">
                          <a:solidFill>
                            <a:schemeClr val="bg1"/>
                          </a:solidFill>
                        </a:rPr>
                        <a:t>Tko sudjeluje u proračunskom procesu</a:t>
                      </a:r>
                      <a:r>
                        <a:rPr lang="en-US" sz="2000" b="1" dirty="0" smtClean="0">
                          <a:solidFill>
                            <a:schemeClr val="bg1"/>
                          </a:solidFill>
                        </a:rPr>
                        <a:t>?</a:t>
                      </a:r>
                      <a:endParaRPr lang="en-US" sz="2000" b="1" dirty="0">
                        <a:solidFill>
                          <a:schemeClr val="bg1"/>
                        </a:solidFill>
                      </a:endParaRP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900" b="1" dirty="0">
                        <a:solidFill>
                          <a:schemeClr val="tx1"/>
                        </a:solidFill>
                      </a:endParaRPr>
                    </a:p>
                  </a:txBody>
                  <a:tcPr/>
                </a:tc>
                <a:extLst>
                  <a:ext uri="{0D108BD9-81ED-4DB2-BD59-A6C34878D82A}">
                    <a16:rowId xmlns:a16="http://schemas.microsoft.com/office/drawing/2014/main" xmlns="" val="2906384808"/>
                  </a:ext>
                </a:extLst>
              </a:tr>
              <a:tr h="3413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b="1" dirty="0" smtClean="0">
                          <a:solidFill>
                            <a:schemeClr val="tx1"/>
                          </a:solidFill>
                        </a:rPr>
                        <a:t>B</a:t>
                      </a:r>
                      <a:r>
                        <a:rPr lang="hr-HR" sz="1700" b="1" dirty="0" smtClean="0">
                          <a:solidFill>
                            <a:schemeClr val="tx1"/>
                          </a:solidFill>
                        </a:rPr>
                        <a:t>j</a:t>
                      </a:r>
                      <a:r>
                        <a:rPr lang="en-US" sz="1700" b="1" dirty="0" err="1" smtClean="0">
                          <a:solidFill>
                            <a:schemeClr val="tx1"/>
                          </a:solidFill>
                        </a:rPr>
                        <a:t>elarus</a:t>
                      </a:r>
                      <a:endParaRPr lang="en-US" sz="1700" b="1" dirty="0">
                        <a:solidFill>
                          <a:schemeClr val="tx1"/>
                        </a:solidFill>
                      </a:endParaRPr>
                    </a:p>
                  </a:txBody>
                  <a:tcPr>
                    <a:solidFill>
                      <a:schemeClr val="accent1">
                        <a:lumMod val="20000"/>
                        <a:lumOff val="80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r-HR" sz="1700" kern="1200" dirty="0">
                          <a:solidFill>
                            <a:schemeClr val="dk1"/>
                          </a:solidFill>
                          <a:effectLst/>
                          <a:latin typeface="+mn-lt"/>
                        </a:rPr>
                        <a:t>Izravne linije otvorene su svima, bez ograničenja.</a:t>
                      </a:r>
                    </a:p>
                  </a:txBody>
                  <a:tcPr>
                    <a:solidFill>
                      <a:schemeClr val="accent1">
                        <a:lumMod val="20000"/>
                        <a:lumOff val="80000"/>
                      </a:schemeClr>
                    </a:solidFill>
                  </a:tcPr>
                </a:tc>
                <a:extLst>
                  <a:ext uri="{0D108BD9-81ED-4DB2-BD59-A6C34878D82A}">
                    <a16:rowId xmlns:a16="http://schemas.microsoft.com/office/drawing/2014/main" xmlns="" val="1034107819"/>
                  </a:ext>
                </a:extLst>
              </a:tr>
              <a:tr h="10983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700" b="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hr-HR" sz="1700" b="1" dirty="0" smtClean="0">
                          <a:solidFill>
                            <a:schemeClr val="tx1"/>
                          </a:solidFill>
                        </a:rPr>
                        <a:t>Hrvatska</a:t>
                      </a:r>
                      <a:endParaRPr lang="en-US" sz="1700" b="1" dirty="0">
                        <a:solidFill>
                          <a:schemeClr val="tx1"/>
                        </a:solidFill>
                      </a:endParaRPr>
                    </a:p>
                  </a:txBody>
                  <a:tcPr>
                    <a:solidFill>
                      <a:schemeClr val="accent1">
                        <a:lumMod val="20000"/>
                        <a:lumOff val="80000"/>
                      </a:schemeClr>
                    </a:solidFill>
                  </a:tcPr>
                </a:tc>
                <a:tc>
                  <a:txBody>
                    <a:bodyPr/>
                    <a:lstStyle/>
                    <a:p>
                      <a:pPr marL="285750" lvl="0" indent="-285750">
                        <a:buFont typeface="Arial" panose="020B0604020202020204" pitchFamily="34" charset="0"/>
                        <a:buChar char="•"/>
                      </a:pPr>
                      <a:r>
                        <a:rPr lang="hr-HR" sz="1700" kern="1200" dirty="0">
                          <a:solidFill>
                            <a:schemeClr val="dk1"/>
                          </a:solidFill>
                          <a:effectLst/>
                          <a:latin typeface="+mn-lt"/>
                        </a:rPr>
                        <a:t>Svi zainteresirani mogu se uključiti u raspravu o prijedlogu proračuna. Na sve se upite moraju dati odgovori.</a:t>
                      </a:r>
                    </a:p>
                    <a:p>
                      <a:pPr marL="285750" lvl="0" indent="-285750">
                        <a:buFont typeface="Arial" panose="020B0604020202020204" pitchFamily="34" charset="0"/>
                        <a:buChar char="•"/>
                      </a:pPr>
                      <a:r>
                        <a:rPr lang="hr-HR" sz="1700" kern="1200" dirty="0">
                          <a:solidFill>
                            <a:schemeClr val="dk1"/>
                          </a:solidFill>
                          <a:effectLst/>
                          <a:latin typeface="+mn-lt"/>
                        </a:rPr>
                        <a:t>Javnost nema izravan utjecaj na izradu </a:t>
                      </a:r>
                      <a:r>
                        <a:rPr lang="hr-HR" sz="1700" kern="1200" dirty="0" smtClean="0">
                          <a:solidFill>
                            <a:schemeClr val="dk1"/>
                          </a:solidFill>
                          <a:effectLst/>
                          <a:latin typeface="+mn-lt"/>
                        </a:rPr>
                        <a:t>nacrta </a:t>
                      </a:r>
                      <a:r>
                        <a:rPr lang="hr-HR" sz="1700" kern="1200" dirty="0">
                          <a:solidFill>
                            <a:schemeClr val="dk1"/>
                          </a:solidFill>
                          <a:effectLst/>
                          <a:latin typeface="+mn-lt"/>
                        </a:rPr>
                        <a:t>predloženog proračuna, ali može neizravno </a:t>
                      </a:r>
                      <a:r>
                        <a:rPr lang="hr-HR" sz="1700" kern="1200" dirty="0" smtClean="0">
                          <a:solidFill>
                            <a:schemeClr val="dk1"/>
                          </a:solidFill>
                          <a:effectLst/>
                          <a:latin typeface="+mn-lt"/>
                        </a:rPr>
                        <a:t>utjecati </a:t>
                      </a:r>
                      <a:r>
                        <a:rPr lang="hr-HR" sz="1700" kern="1200" dirty="0">
                          <a:solidFill>
                            <a:schemeClr val="dk1"/>
                          </a:solidFill>
                          <a:effectLst/>
                          <a:latin typeface="+mn-lt"/>
                        </a:rPr>
                        <a:t>na saborske zastupnike putem medija.</a:t>
                      </a:r>
                    </a:p>
                  </a:txBody>
                  <a:tcPr>
                    <a:solidFill>
                      <a:schemeClr val="accent1">
                        <a:lumMod val="20000"/>
                        <a:lumOff val="80000"/>
                      </a:schemeClr>
                    </a:solidFill>
                  </a:tcPr>
                </a:tc>
                <a:extLst>
                  <a:ext uri="{0D108BD9-81ED-4DB2-BD59-A6C34878D82A}">
                    <a16:rowId xmlns:a16="http://schemas.microsoft.com/office/drawing/2014/main" xmlns="" val="1508005115"/>
                  </a:ext>
                </a:extLst>
              </a:tr>
              <a:tr h="8460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1700" b="1" dirty="0" err="1" smtClean="0">
                          <a:solidFill>
                            <a:schemeClr val="tx1"/>
                          </a:solidFill>
                        </a:rPr>
                        <a:t>Kirgiska</a:t>
                      </a:r>
                      <a:r>
                        <a:rPr lang="hr-HR" sz="1700" b="1" dirty="0" smtClean="0">
                          <a:solidFill>
                            <a:schemeClr val="tx1"/>
                          </a:solidFill>
                        </a:rPr>
                        <a:t> Republika</a:t>
                      </a:r>
                      <a:endParaRPr lang="en-US" sz="1700" b="1" dirty="0">
                        <a:solidFill>
                          <a:schemeClr val="tx1"/>
                        </a:solidFill>
                      </a:endParaRPr>
                    </a:p>
                  </a:txBody>
                  <a:tcPr>
                    <a:solidFill>
                      <a:schemeClr val="accent1">
                        <a:lumMod val="20000"/>
                        <a:lumOff val="80000"/>
                      </a:schemeClr>
                    </a:solidFill>
                  </a:tcPr>
                </a:tc>
                <a:tc>
                  <a:txBody>
                    <a:bodyPr/>
                    <a:lstStyle/>
                    <a:p>
                      <a:pPr marL="285750" lvl="0" indent="-285750">
                        <a:buFont typeface="Arial" panose="020B0604020202020204" pitchFamily="34" charset="0"/>
                        <a:buChar char="•"/>
                      </a:pPr>
                      <a:r>
                        <a:rPr lang="hr-HR" sz="1700" kern="1200" dirty="0">
                          <a:solidFill>
                            <a:schemeClr val="dk1"/>
                          </a:solidFill>
                          <a:effectLst/>
                          <a:latin typeface="+mn-lt"/>
                        </a:rPr>
                        <a:t>Svi mogu sudjelovati </a:t>
                      </a:r>
                      <a:r>
                        <a:rPr lang="hr-HR" sz="1700" kern="1200" dirty="0" smtClean="0">
                          <a:solidFill>
                            <a:schemeClr val="dk1"/>
                          </a:solidFill>
                          <a:effectLst/>
                          <a:latin typeface="+mn-lt"/>
                        </a:rPr>
                        <a:t>u </a:t>
                      </a:r>
                      <a:r>
                        <a:rPr lang="hr-HR" sz="1700" kern="1200" dirty="0">
                          <a:solidFill>
                            <a:schemeClr val="dk1"/>
                          </a:solidFill>
                          <a:effectLst/>
                          <a:latin typeface="+mn-lt"/>
                        </a:rPr>
                        <a:t>javnim raspravama. Od 2013. </a:t>
                      </a:r>
                      <a:r>
                        <a:rPr lang="hr-HR" sz="1700" kern="1200" dirty="0" smtClean="0">
                          <a:solidFill>
                            <a:schemeClr val="dk1"/>
                          </a:solidFill>
                          <a:effectLst/>
                          <a:latin typeface="+mn-lt"/>
                        </a:rPr>
                        <a:t>u </a:t>
                      </a:r>
                      <a:r>
                        <a:rPr lang="hr-HR" sz="1700" kern="1200" dirty="0">
                          <a:solidFill>
                            <a:schemeClr val="dk1"/>
                          </a:solidFill>
                          <a:effectLst/>
                          <a:latin typeface="+mn-lt"/>
                        </a:rPr>
                        <a:t>javnim raspravama o proračunu središnje države sudjeluju predstavnici državnih ministarstava, javnih vijeća, organizacije civilnog društva i tehnički </a:t>
                      </a:r>
                      <a:r>
                        <a:rPr lang="hr-HR" sz="1700" kern="1200" dirty="0" smtClean="0">
                          <a:solidFill>
                            <a:schemeClr val="dk1"/>
                          </a:solidFill>
                          <a:effectLst/>
                          <a:latin typeface="+mn-lt"/>
                        </a:rPr>
                        <a:t>stručnjaci.</a:t>
                      </a:r>
                      <a:endParaRPr lang="hr-HR" sz="1700" kern="1200" dirty="0">
                        <a:solidFill>
                          <a:schemeClr val="dk1"/>
                        </a:solidFill>
                        <a:effectLst/>
                        <a:latin typeface="+mn-lt"/>
                      </a:endParaRPr>
                    </a:p>
                  </a:txBody>
                  <a:tcPr>
                    <a:solidFill>
                      <a:schemeClr val="accent1">
                        <a:lumMod val="20000"/>
                        <a:lumOff val="80000"/>
                      </a:schemeClr>
                    </a:solidFill>
                  </a:tcPr>
                </a:tc>
                <a:extLst>
                  <a:ext uri="{0D108BD9-81ED-4DB2-BD59-A6C34878D82A}">
                    <a16:rowId xmlns:a16="http://schemas.microsoft.com/office/drawing/2014/main" xmlns="" val="2828595645"/>
                  </a:ext>
                </a:extLst>
              </a:tr>
              <a:tr h="10983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1700" b="1" dirty="0" smtClean="0">
                          <a:solidFill>
                            <a:schemeClr val="tx1"/>
                          </a:solidFill>
                        </a:rPr>
                        <a:t>Ruska</a:t>
                      </a:r>
                      <a:r>
                        <a:rPr lang="hr-HR" sz="1700" b="1" baseline="0" dirty="0" smtClean="0">
                          <a:solidFill>
                            <a:schemeClr val="tx1"/>
                          </a:solidFill>
                        </a:rPr>
                        <a:t> Federacija</a:t>
                      </a:r>
                      <a:endParaRPr lang="en-US" sz="1700" b="1" dirty="0">
                        <a:solidFill>
                          <a:schemeClr val="tx1"/>
                        </a:solidFill>
                      </a:endParaRPr>
                    </a:p>
                  </a:txBody>
                  <a:tcPr>
                    <a:solidFill>
                      <a:schemeClr val="accent1">
                        <a:lumMod val="20000"/>
                        <a:lumOff val="80000"/>
                      </a:schemeClr>
                    </a:solidFill>
                  </a:tcPr>
                </a:tc>
                <a:tc>
                  <a:txBody>
                    <a:bodyPr/>
                    <a:lstStyle/>
                    <a:p>
                      <a:pPr marL="285750" lvl="0" indent="-285750">
                        <a:buFont typeface="Arial" panose="020B0604020202020204" pitchFamily="34" charset="0"/>
                        <a:buChar char="•"/>
                      </a:pPr>
                      <a:r>
                        <a:rPr lang="hr-HR" sz="1700" kern="1200" dirty="0">
                          <a:solidFill>
                            <a:schemeClr val="dk1"/>
                          </a:solidFill>
                          <a:effectLst/>
                          <a:latin typeface="+mn-lt"/>
                        </a:rPr>
                        <a:t>Građansko vijeće može angažirati ruske građane, nevladine organizacije i druga udruženja građana, koji nisu </a:t>
                      </a:r>
                      <a:r>
                        <a:rPr lang="hr-HR" sz="1700" kern="1200" dirty="0" smtClean="0">
                          <a:solidFill>
                            <a:schemeClr val="dk1"/>
                          </a:solidFill>
                          <a:effectLst/>
                          <a:latin typeface="+mn-lt"/>
                        </a:rPr>
                        <a:t>predstavljeni </a:t>
                      </a:r>
                      <a:r>
                        <a:rPr lang="hr-HR" sz="1700" kern="1200" dirty="0">
                          <a:solidFill>
                            <a:schemeClr val="dk1"/>
                          </a:solidFill>
                          <a:effectLst/>
                          <a:latin typeface="+mn-lt"/>
                        </a:rPr>
                        <a:t>u građanskom vijeću, izravno i/ili traženjem njihovih mišljenja, prijedloga i komentara.</a:t>
                      </a:r>
                    </a:p>
                    <a:p>
                      <a:pPr marL="285750" lvl="0" indent="-285750">
                        <a:buFont typeface="Arial" panose="020B0604020202020204" pitchFamily="34" charset="0"/>
                        <a:buChar char="•"/>
                      </a:pPr>
                      <a:r>
                        <a:rPr lang="hr-HR" sz="1700" kern="1200" dirty="0">
                          <a:solidFill>
                            <a:schemeClr val="dk1"/>
                          </a:solidFill>
                          <a:effectLst/>
                          <a:latin typeface="+mn-lt"/>
                        </a:rPr>
                        <a:t>Parlamentarne rasprave otvorene su za predstavnike medija, nevladine </a:t>
                      </a:r>
                      <a:r>
                        <a:rPr lang="hr-HR" sz="1700" kern="1200" dirty="0" smtClean="0">
                          <a:solidFill>
                            <a:schemeClr val="dk1"/>
                          </a:solidFill>
                          <a:effectLst/>
                          <a:latin typeface="+mn-lt"/>
                        </a:rPr>
                        <a:t>organizacije </a:t>
                      </a:r>
                      <a:r>
                        <a:rPr lang="hr-HR" sz="1700" kern="1200" dirty="0">
                          <a:solidFill>
                            <a:schemeClr val="dk1"/>
                          </a:solidFill>
                          <a:effectLst/>
                          <a:latin typeface="+mn-lt"/>
                        </a:rPr>
                        <a:t>i širu javnost. </a:t>
                      </a:r>
                    </a:p>
                  </a:txBody>
                  <a:tcPr>
                    <a:solidFill>
                      <a:schemeClr val="accent1">
                        <a:lumMod val="20000"/>
                        <a:lumOff val="80000"/>
                      </a:schemeClr>
                    </a:solidFill>
                  </a:tcPr>
                </a:tc>
                <a:extLst>
                  <a:ext uri="{0D108BD9-81ED-4DB2-BD59-A6C34878D82A}">
                    <a16:rowId xmlns:a16="http://schemas.microsoft.com/office/drawing/2014/main" xmlns="" val="956329542"/>
                  </a:ext>
                </a:extLst>
              </a:tr>
              <a:tr h="3413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1700" b="1" dirty="0" smtClean="0">
                          <a:solidFill>
                            <a:schemeClr val="tx1"/>
                          </a:solidFill>
                        </a:rPr>
                        <a:t>Srbija</a:t>
                      </a:r>
                      <a:endParaRPr lang="en-US" sz="1700" b="1" dirty="0">
                        <a:solidFill>
                          <a:schemeClr val="tx1"/>
                        </a:solidFill>
                      </a:endParaRPr>
                    </a:p>
                  </a:txBody>
                  <a:tcPr>
                    <a:solidFill>
                      <a:schemeClr val="accent1">
                        <a:lumMod val="20000"/>
                        <a:lumOff val="80000"/>
                      </a:schemeClr>
                    </a:solidFill>
                  </a:tcPr>
                </a:tc>
                <a:tc>
                  <a:txBody>
                    <a:bodyPr/>
                    <a:lstStyle/>
                    <a:p>
                      <a:pPr marL="0" lvl="0" indent="0">
                        <a:buFont typeface="Arial" panose="020B0604020202020204" pitchFamily="34" charset="0"/>
                        <a:buNone/>
                      </a:pPr>
                      <a:r>
                        <a:rPr lang="hr-HR" sz="1700" kern="1200" dirty="0">
                          <a:solidFill>
                            <a:schemeClr val="dk1"/>
                          </a:solidFill>
                          <a:effectLst/>
                          <a:latin typeface="+mn-lt"/>
                        </a:rPr>
                        <a:t>-</a:t>
                      </a:r>
                    </a:p>
                  </a:txBody>
                  <a:tcPr>
                    <a:solidFill>
                      <a:schemeClr val="accent1">
                        <a:lumMod val="20000"/>
                        <a:lumOff val="80000"/>
                      </a:schemeClr>
                    </a:solidFill>
                  </a:tcPr>
                </a:tc>
                <a:extLst>
                  <a:ext uri="{0D108BD9-81ED-4DB2-BD59-A6C34878D82A}">
                    <a16:rowId xmlns:a16="http://schemas.microsoft.com/office/drawing/2014/main" xmlns="" val="3031095952"/>
                  </a:ext>
                </a:extLst>
              </a:tr>
              <a:tr h="7083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b="1" dirty="0">
                          <a:solidFill>
                            <a:schemeClr val="tx1"/>
                          </a:solidFill>
                        </a:rPr>
                        <a:t>Uzbekistan</a:t>
                      </a:r>
                    </a:p>
                  </a:txBody>
                  <a:tcPr>
                    <a:solidFill>
                      <a:schemeClr val="accent1">
                        <a:lumMod val="20000"/>
                        <a:lumOff val="80000"/>
                      </a:schemeClr>
                    </a:solidFill>
                  </a:tcPr>
                </a:tc>
                <a:tc>
                  <a:txBody>
                    <a:bodyPr/>
                    <a:lstStyle/>
                    <a:p>
                      <a:pPr marL="285750" lvl="0" indent="-285750">
                        <a:buFont typeface="Arial" panose="020B0604020202020204" pitchFamily="34" charset="0"/>
                        <a:buChar char="•"/>
                      </a:pPr>
                      <a:r>
                        <a:rPr lang="hr-HR" sz="1700" kern="1200" dirty="0">
                          <a:solidFill>
                            <a:schemeClr val="dk1"/>
                          </a:solidFill>
                          <a:effectLst/>
                          <a:latin typeface="+mn-lt"/>
                        </a:rPr>
                        <a:t>MF pokušava uključiti stručnjake i druge dionike u rasprave i donošenje ključnih proračunskih dokumenata.</a:t>
                      </a:r>
                    </a:p>
                  </a:txBody>
                  <a:tcPr>
                    <a:solidFill>
                      <a:schemeClr val="accent1">
                        <a:lumMod val="20000"/>
                        <a:lumOff val="80000"/>
                      </a:schemeClr>
                    </a:solidFill>
                  </a:tcPr>
                </a:tc>
                <a:extLst>
                  <a:ext uri="{0D108BD9-81ED-4DB2-BD59-A6C34878D82A}">
                    <a16:rowId xmlns:a16="http://schemas.microsoft.com/office/drawing/2014/main" xmlns="" val="1045321610"/>
                  </a:ext>
                </a:extLst>
              </a:tr>
            </a:tbl>
          </a:graphicData>
        </a:graphic>
      </p:graphicFrame>
      <p:sp>
        <p:nvSpPr>
          <p:cNvPr id="3" name="TextBox 2">
            <a:extLst>
              <a:ext uri="{FF2B5EF4-FFF2-40B4-BE49-F238E27FC236}">
                <a16:creationId xmlns:a16="http://schemas.microsoft.com/office/drawing/2014/main" xmlns="" id="{BCF439A2-F6CB-49DD-8B2A-1AD78A9023F4}"/>
              </a:ext>
            </a:extLst>
          </p:cNvPr>
          <p:cNvSpPr txBox="1"/>
          <p:nvPr/>
        </p:nvSpPr>
        <p:spPr>
          <a:xfrm>
            <a:off x="152400" y="5685041"/>
            <a:ext cx="9601200" cy="877163"/>
          </a:xfrm>
          <a:prstGeom prst="rect">
            <a:avLst/>
          </a:prstGeom>
          <a:solidFill>
            <a:schemeClr val="bg1">
              <a:lumMod val="95000"/>
            </a:schemeClr>
          </a:solidFill>
          <a:ln>
            <a:solidFill>
              <a:srgbClr val="002060"/>
            </a:solidFill>
          </a:ln>
        </p:spPr>
        <p:txBody>
          <a:bodyPr wrap="square" rtlCol="0">
            <a:spAutoFit/>
          </a:bodyPr>
          <a:lstStyle/>
          <a:p>
            <a:r>
              <a:rPr lang="hr-HR" sz="1700" dirty="0"/>
              <a:t>Iako nijedna skupina nije isključena iz sudjelovanja u fiskalnom procesu, nije jasno imaju li </a:t>
            </a:r>
            <a:r>
              <a:rPr lang="hr-HR" sz="1700" dirty="0" smtClean="0"/>
              <a:t>osjetljive </a:t>
            </a:r>
            <a:r>
              <a:rPr lang="hr-HR" sz="1700" dirty="0"/>
              <a:t>ili nedovoljno </a:t>
            </a:r>
            <a:r>
              <a:rPr lang="hr-HR" sz="1700" dirty="0" smtClean="0"/>
              <a:t>zastupljene </a:t>
            </a:r>
            <a:r>
              <a:rPr lang="hr-HR" sz="1700" dirty="0"/>
              <a:t>skupine </a:t>
            </a:r>
            <a:r>
              <a:rPr lang="hr-HR" sz="1700" dirty="0" smtClean="0"/>
              <a:t>priliku sudjelovati.</a:t>
            </a:r>
            <a:endParaRPr lang="hr-HR" sz="1700" dirty="0"/>
          </a:p>
          <a:p>
            <a:endParaRPr lang="en-US" sz="1700" dirty="0"/>
          </a:p>
        </p:txBody>
      </p:sp>
    </p:spTree>
    <p:extLst>
      <p:ext uri="{BB962C8B-B14F-4D97-AF65-F5344CB8AC3E}">
        <p14:creationId xmlns:p14="http://schemas.microsoft.com/office/powerpoint/2010/main" val="33214383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2669ADFF-FF59-4A25-8212-84D689CB8586}"/>
              </a:ext>
            </a:extLst>
          </p:cNvPr>
          <p:cNvSpPr>
            <a:spLocks noGrp="1"/>
          </p:cNvSpPr>
          <p:nvPr>
            <p:ph idx="1"/>
          </p:nvPr>
        </p:nvSpPr>
        <p:spPr>
          <a:xfrm>
            <a:off x="914400" y="1324206"/>
            <a:ext cx="8681300" cy="4209588"/>
          </a:xfrm>
        </p:spPr>
        <p:txBody>
          <a:bodyPr/>
          <a:lstStyle/>
          <a:p>
            <a:pPr marL="0" lvl="0" indent="0" algn="just">
              <a:spcBef>
                <a:spcPts val="0"/>
              </a:spcBef>
              <a:buNone/>
            </a:pPr>
            <a:endParaRPr lang="en-US" sz="2100" b="1" dirty="0">
              <a:solidFill>
                <a:srgbClr val="000000"/>
              </a:solidFill>
            </a:endParaRPr>
          </a:p>
          <a:p>
            <a:pPr marL="0" lvl="0" indent="0" algn="just">
              <a:spcBef>
                <a:spcPts val="0"/>
              </a:spcBef>
              <a:buNone/>
            </a:pPr>
            <a:endParaRPr lang="en-GB" sz="2100" b="1" dirty="0">
              <a:solidFill>
                <a:srgbClr val="000000"/>
              </a:solidFill>
            </a:endParaRPr>
          </a:p>
          <a:p>
            <a:pPr lvl="0" algn="just">
              <a:spcBef>
                <a:spcPts val="0"/>
              </a:spcBef>
            </a:pPr>
            <a:endParaRPr lang="en-US" sz="1800" dirty="0">
              <a:solidFill>
                <a:srgbClr val="000000"/>
              </a:solidFill>
            </a:endParaRPr>
          </a:p>
          <a:p>
            <a:pPr lvl="0" algn="just">
              <a:spcBef>
                <a:spcPts val="0"/>
              </a:spcBef>
            </a:pPr>
            <a:endParaRPr lang="en-US" sz="1800" dirty="0">
              <a:solidFill>
                <a:srgbClr val="000000"/>
              </a:solidFill>
            </a:endParaRPr>
          </a:p>
          <a:p>
            <a:pPr lvl="0" algn="just">
              <a:spcBef>
                <a:spcPts val="0"/>
              </a:spcBef>
            </a:pPr>
            <a:endParaRPr lang="en-US" sz="1800" dirty="0"/>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428999" y="79077"/>
            <a:ext cx="3962401" cy="350195"/>
          </a:xfrm>
          <a:prstGeom prst="rect">
            <a:avLst/>
          </a:prstGeom>
          <a:noFill/>
          <a:ln w="9525">
            <a:noFill/>
            <a:miter lim="800000"/>
            <a:headEnd/>
            <a:tailEnd/>
          </a:ln>
        </p:spPr>
      </p:pic>
      <p:graphicFrame>
        <p:nvGraphicFramePr>
          <p:cNvPr id="5" name="Table 4">
            <a:extLst>
              <a:ext uri="{FF2B5EF4-FFF2-40B4-BE49-F238E27FC236}">
                <a16:creationId xmlns:a16="http://schemas.microsoft.com/office/drawing/2014/main" xmlns="" id="{C87C8ED0-01E0-4661-A495-BA6736295CFB}"/>
              </a:ext>
            </a:extLst>
          </p:cNvPr>
          <p:cNvGraphicFramePr>
            <a:graphicFrameLocks noGrp="1"/>
          </p:cNvGraphicFramePr>
          <p:nvPr>
            <p:extLst>
              <p:ext uri="{D42A27DB-BD31-4B8C-83A1-F6EECF244321}">
                <p14:modId xmlns:p14="http://schemas.microsoft.com/office/powerpoint/2010/main" val="2863569240"/>
              </p:ext>
            </p:extLst>
          </p:nvPr>
        </p:nvGraphicFramePr>
        <p:xfrm>
          <a:off x="883762" y="602974"/>
          <a:ext cx="8869838" cy="6019800"/>
        </p:xfrm>
        <a:graphic>
          <a:graphicData uri="http://schemas.openxmlformats.org/drawingml/2006/table">
            <a:tbl>
              <a:tblPr firstRow="1" bandRow="1">
                <a:tableStyleId>{5C22544A-7EE6-4342-B048-85BDC9FD1C3A}</a:tableStyleId>
              </a:tblPr>
              <a:tblGrid>
                <a:gridCol w="8869838">
                  <a:extLst>
                    <a:ext uri="{9D8B030D-6E8A-4147-A177-3AD203B41FA5}">
                      <a16:colId xmlns:a16="http://schemas.microsoft.com/office/drawing/2014/main" xmlns="" val="2102325944"/>
                    </a:ext>
                  </a:extLst>
                </a:gridCol>
              </a:tblGrid>
              <a:tr h="1899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2200" b="1" dirty="0" smtClean="0">
                          <a:solidFill>
                            <a:schemeClr val="bg1"/>
                          </a:solidFill>
                        </a:rPr>
                        <a:t>Sudjelovanje organizacija civilnog društva u fiskalnom</a:t>
                      </a:r>
                      <a:r>
                        <a:rPr lang="hr-HR" sz="2200" b="1" baseline="0" dirty="0" smtClean="0">
                          <a:solidFill>
                            <a:schemeClr val="bg1"/>
                          </a:solidFill>
                        </a:rPr>
                        <a:t> procesu</a:t>
                      </a:r>
                      <a:endParaRPr lang="en-US" sz="2200" b="1" dirty="0">
                        <a:solidFill>
                          <a:schemeClr val="bg1"/>
                        </a:solidFill>
                      </a:endParaRPr>
                    </a:p>
                  </a:txBody>
                  <a:tcPr/>
                </a:tc>
                <a:extLst>
                  <a:ext uri="{0D108BD9-81ED-4DB2-BD59-A6C34878D82A}">
                    <a16:rowId xmlns:a16="http://schemas.microsoft.com/office/drawing/2014/main" xmlns="" val="2906384808"/>
                  </a:ext>
                </a:extLst>
              </a:tr>
              <a:tr h="759053">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r-HR" sz="1900" kern="1200" dirty="0" smtClean="0">
                          <a:solidFill>
                            <a:schemeClr val="dk1"/>
                          </a:solidFill>
                          <a:effectLst/>
                          <a:latin typeface="+mn-lt"/>
                        </a:rPr>
                        <a:t>Provođenje analiza proračuna (</a:t>
                      </a:r>
                      <a:r>
                        <a:rPr lang="hr-HR" sz="1900" kern="1200" dirty="0" err="1" smtClean="0">
                          <a:solidFill>
                            <a:schemeClr val="dk1"/>
                          </a:solidFill>
                          <a:effectLst/>
                          <a:latin typeface="+mn-lt"/>
                        </a:rPr>
                        <a:t>Bjelarus</a:t>
                      </a:r>
                      <a:r>
                        <a:rPr lang="hr-HR" sz="1900" kern="1200" dirty="0" smtClean="0">
                          <a:solidFill>
                            <a:schemeClr val="dk1"/>
                          </a:solidFill>
                          <a:effectLst/>
                          <a:latin typeface="+mn-lt"/>
                        </a:rPr>
                        <a:t>, Hrvatska, </a:t>
                      </a:r>
                      <a:r>
                        <a:rPr lang="hr-HR" sz="1900" kern="1200" dirty="0" err="1" smtClean="0">
                          <a:solidFill>
                            <a:schemeClr val="dk1"/>
                          </a:solidFill>
                          <a:effectLst/>
                          <a:latin typeface="+mn-lt"/>
                        </a:rPr>
                        <a:t>Kirgiska</a:t>
                      </a:r>
                      <a:r>
                        <a:rPr lang="hr-HR" sz="1900" kern="1200" dirty="0" smtClean="0">
                          <a:solidFill>
                            <a:schemeClr val="dk1"/>
                          </a:solidFill>
                          <a:effectLst/>
                          <a:latin typeface="+mn-lt"/>
                        </a:rPr>
                        <a:t> Republika, Srbija, Ruska Federacija)</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hr-HR" sz="1900" kern="1200" dirty="0" smtClean="0">
                        <a:solidFill>
                          <a:schemeClr val="dk1"/>
                        </a:solidFill>
                        <a:effectLst/>
                        <a:latin typeface="+mn-lt"/>
                        <a:ea typeface="+mn-ea"/>
                        <a:cs typeface="+mn-cs"/>
                      </a:endParaRPr>
                    </a:p>
                    <a:p>
                      <a:pPr marL="285750" lvl="0" indent="-285750">
                        <a:buFont typeface="Arial" panose="020B0604020202020204" pitchFamily="34" charset="0"/>
                        <a:buChar char="•"/>
                      </a:pPr>
                      <a:r>
                        <a:rPr lang="hr-HR" sz="1900" kern="1200" dirty="0" smtClean="0">
                          <a:solidFill>
                            <a:schemeClr val="dk1"/>
                          </a:solidFill>
                          <a:effectLst/>
                          <a:latin typeface="+mn-lt"/>
                        </a:rPr>
                        <a:t>Provođenje anketa o otvorenosti proračuna na razini lokalne i regionalne samouprave</a:t>
                      </a:r>
                      <a:r>
                        <a:rPr lang="hr-HR" sz="1900" kern="1200" baseline="0" dirty="0" smtClean="0">
                          <a:solidFill>
                            <a:schemeClr val="dk1"/>
                          </a:solidFill>
                          <a:effectLst/>
                          <a:latin typeface="+mn-lt"/>
                        </a:rPr>
                        <a:t> (Hrvatska)</a:t>
                      </a:r>
                      <a:endParaRPr lang="hr-HR" sz="1900" kern="1200" dirty="0" smtClean="0">
                        <a:solidFill>
                          <a:schemeClr val="dk1"/>
                        </a:solidFill>
                        <a:effectLst/>
                        <a:latin typeface="+mn-lt"/>
                      </a:endParaRPr>
                    </a:p>
                    <a:p>
                      <a:pPr marL="0" lvl="0" indent="0">
                        <a:buFont typeface="Arial" panose="020B0604020202020204" pitchFamily="34" charset="0"/>
                        <a:buNone/>
                      </a:pPr>
                      <a:endParaRPr lang="hr-HR" sz="1900" kern="1200" dirty="0" smtClean="0">
                        <a:solidFill>
                          <a:schemeClr val="dk1"/>
                        </a:solidFill>
                        <a:effectLst/>
                        <a:latin typeface="+mn-lt"/>
                        <a:ea typeface="+mn-ea"/>
                        <a:cs typeface="+mn-cs"/>
                      </a:endParaRPr>
                    </a:p>
                    <a:p>
                      <a:pPr marL="285750" lvl="0" indent="-285750">
                        <a:buFont typeface="Arial" panose="020B0604020202020204" pitchFamily="34" charset="0"/>
                        <a:buChar char="•"/>
                      </a:pPr>
                      <a:r>
                        <a:rPr lang="hr-HR" sz="1900" kern="1200" dirty="0" smtClean="0">
                          <a:solidFill>
                            <a:schemeClr val="dk1"/>
                          </a:solidFill>
                          <a:effectLst/>
                          <a:latin typeface="+mn-lt"/>
                        </a:rPr>
                        <a:t>Objavljivanje mišljenja i objašnjenja na temu pitanja PFM-a u biltenu te priopćenja za javnost (Hrvatska) i na </a:t>
                      </a:r>
                      <a:r>
                        <a:rPr lang="hr-HR" sz="1900" i="1" kern="1200" dirty="0" smtClean="0">
                          <a:solidFill>
                            <a:schemeClr val="dk1"/>
                          </a:solidFill>
                          <a:effectLst/>
                          <a:latin typeface="+mn-lt"/>
                        </a:rPr>
                        <a:t>web</a:t>
                      </a:r>
                      <a:r>
                        <a:rPr lang="hr-HR" sz="1900" kern="1200" dirty="0" smtClean="0">
                          <a:solidFill>
                            <a:schemeClr val="dk1"/>
                          </a:solidFill>
                          <a:effectLst/>
                          <a:latin typeface="+mn-lt"/>
                        </a:rPr>
                        <a:t>-stranici Državne </a:t>
                      </a:r>
                      <a:r>
                        <a:rPr lang="hr-HR" sz="1900" kern="1200" dirty="0" err="1" smtClean="0">
                          <a:solidFill>
                            <a:schemeClr val="dk1"/>
                          </a:solidFill>
                          <a:effectLst/>
                          <a:latin typeface="+mn-lt"/>
                        </a:rPr>
                        <a:t>dume</a:t>
                      </a:r>
                      <a:r>
                        <a:rPr lang="hr-HR" sz="1900" kern="1200" dirty="0" smtClean="0">
                          <a:solidFill>
                            <a:schemeClr val="dk1"/>
                          </a:solidFill>
                          <a:effectLst/>
                          <a:latin typeface="+mn-lt"/>
                        </a:rPr>
                        <a:t> (Ruska Federacija)</a:t>
                      </a:r>
                    </a:p>
                    <a:p>
                      <a:pPr marL="0" lvl="0" indent="0">
                        <a:buFont typeface="Arial" panose="020B0604020202020204" pitchFamily="34" charset="0"/>
                        <a:buNone/>
                      </a:pPr>
                      <a:endParaRPr lang="hr-HR" sz="1900" kern="1200" dirty="0" smtClean="0">
                        <a:solidFill>
                          <a:schemeClr val="dk1"/>
                        </a:solidFill>
                        <a:effectLst/>
                        <a:latin typeface="+mn-lt"/>
                        <a:ea typeface="+mn-ea"/>
                        <a:cs typeface="+mn-cs"/>
                      </a:endParaRPr>
                    </a:p>
                    <a:p>
                      <a:pPr marL="285750" lvl="0" indent="-285750">
                        <a:buFont typeface="Arial" panose="020B0604020202020204" pitchFamily="34" charset="0"/>
                        <a:buChar char="•"/>
                      </a:pPr>
                      <a:r>
                        <a:rPr lang="hr-HR" sz="1900" kern="1200" dirty="0" smtClean="0">
                          <a:solidFill>
                            <a:schemeClr val="dk1"/>
                          </a:solidFill>
                          <a:effectLst/>
                          <a:latin typeface="+mn-lt"/>
                        </a:rPr>
                        <a:t>Razvoj </a:t>
                      </a:r>
                      <a:r>
                        <a:rPr lang="hr-HR" sz="1900" i="1" kern="1200" dirty="0" err="1" smtClean="0">
                          <a:solidFill>
                            <a:schemeClr val="dk1"/>
                          </a:solidFill>
                          <a:effectLst/>
                          <a:latin typeface="+mn-lt"/>
                        </a:rPr>
                        <a:t>online</a:t>
                      </a:r>
                      <a:r>
                        <a:rPr lang="hr-HR" sz="1900" kern="1200" dirty="0" smtClean="0">
                          <a:solidFill>
                            <a:schemeClr val="dk1"/>
                          </a:solidFill>
                          <a:effectLst/>
                          <a:latin typeface="+mn-lt"/>
                        </a:rPr>
                        <a:t> alata za </a:t>
                      </a:r>
                      <a:r>
                        <a:rPr lang="hr-HR" sz="1900" kern="1200" dirty="0" err="1" smtClean="0">
                          <a:solidFill>
                            <a:schemeClr val="dk1"/>
                          </a:solidFill>
                          <a:effectLst/>
                          <a:latin typeface="+mn-lt"/>
                        </a:rPr>
                        <a:t>geovizualizaciju</a:t>
                      </a:r>
                      <a:r>
                        <a:rPr lang="hr-HR" sz="1900" kern="1200" dirty="0" smtClean="0">
                          <a:solidFill>
                            <a:schemeClr val="dk1"/>
                          </a:solidFill>
                          <a:effectLst/>
                          <a:latin typeface="+mn-lt"/>
                        </a:rPr>
                        <a:t> gdje se prikazuju proračunski podaci za gradove i općine koji se mogu upotrebljavati za izradu različitih proračunskih scenarija i rješenja (Hrvatska)</a:t>
                      </a:r>
                    </a:p>
                    <a:p>
                      <a:pPr marL="0" lvl="0" indent="0">
                        <a:buFont typeface="Arial" panose="020B0604020202020204" pitchFamily="34" charset="0"/>
                        <a:buNone/>
                      </a:pPr>
                      <a:endParaRPr lang="hr-HR" sz="1900" kern="1200" dirty="0" smtClean="0">
                        <a:solidFill>
                          <a:schemeClr val="dk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r-HR" sz="1900" kern="1200" dirty="0" smtClean="0">
                          <a:solidFill>
                            <a:schemeClr val="dk1"/>
                          </a:solidFill>
                          <a:effectLst/>
                          <a:latin typeface="+mn-lt"/>
                        </a:rPr>
                        <a:t>Sudjelovanje u radnim skupinama i savjetodavnim odborima na temu fiskalnih pitanja (</a:t>
                      </a:r>
                      <a:r>
                        <a:rPr lang="hr-HR" sz="1900" kern="1200" dirty="0" err="1" smtClean="0">
                          <a:solidFill>
                            <a:schemeClr val="dk1"/>
                          </a:solidFill>
                          <a:effectLst/>
                          <a:latin typeface="+mn-lt"/>
                        </a:rPr>
                        <a:t>Bjelarus</a:t>
                      </a:r>
                      <a:r>
                        <a:rPr lang="hr-HR" sz="1900" kern="1200" dirty="0" smtClean="0">
                          <a:solidFill>
                            <a:schemeClr val="dk1"/>
                          </a:solidFill>
                          <a:effectLst/>
                          <a:latin typeface="+mn-lt"/>
                        </a:rPr>
                        <a:t>, Ruska Federacija)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hr-HR" sz="1900" kern="1200" dirty="0" smtClean="0">
                        <a:solidFill>
                          <a:schemeClr val="dk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r-HR" sz="1900" kern="1200" dirty="0" smtClean="0">
                          <a:solidFill>
                            <a:schemeClr val="dk1"/>
                          </a:solidFill>
                          <a:effectLst/>
                          <a:latin typeface="+mn-lt"/>
                        </a:rPr>
                        <a:t>Sudjelovanje u anketi o otvorenosti proračuna koju svake dvije godine provodi Međunarodno partnerstvo za proračun (Hrvatska, </a:t>
                      </a:r>
                      <a:r>
                        <a:rPr lang="hr-HR" sz="1900" kern="1200" dirty="0" err="1" smtClean="0">
                          <a:solidFill>
                            <a:schemeClr val="dk1"/>
                          </a:solidFill>
                          <a:effectLst/>
                          <a:latin typeface="+mn-lt"/>
                        </a:rPr>
                        <a:t>Kirgiska</a:t>
                      </a:r>
                      <a:r>
                        <a:rPr lang="hr-HR" sz="1900" kern="1200" dirty="0" smtClean="0">
                          <a:solidFill>
                            <a:schemeClr val="dk1"/>
                          </a:solidFill>
                          <a:effectLst/>
                          <a:latin typeface="+mn-lt"/>
                        </a:rPr>
                        <a:t> Republika, Ruska Federacija, Srbija)</a:t>
                      </a:r>
                      <a:endParaRPr lang="hr-HR" sz="1900" kern="1200" dirty="0">
                        <a:solidFill>
                          <a:schemeClr val="dk1"/>
                        </a:solidFill>
                        <a:effectLst/>
                        <a:latin typeface="+mn-lt"/>
                      </a:endParaRPr>
                    </a:p>
                  </a:txBody>
                  <a:tcPr>
                    <a:solidFill>
                      <a:schemeClr val="accent1">
                        <a:lumMod val="20000"/>
                        <a:lumOff val="80000"/>
                      </a:schemeClr>
                    </a:solidFill>
                  </a:tcPr>
                </a:tc>
                <a:extLst>
                  <a:ext uri="{0D108BD9-81ED-4DB2-BD59-A6C34878D82A}">
                    <a16:rowId xmlns:a16="http://schemas.microsoft.com/office/drawing/2014/main" xmlns="" val="1034107819"/>
                  </a:ext>
                </a:extLst>
              </a:tr>
            </a:tbl>
          </a:graphicData>
        </a:graphic>
      </p:graphicFrame>
    </p:spTree>
    <p:extLst>
      <p:ext uri="{BB962C8B-B14F-4D97-AF65-F5344CB8AC3E}">
        <p14:creationId xmlns:p14="http://schemas.microsoft.com/office/powerpoint/2010/main" val="9325870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2669ADFF-FF59-4A25-8212-84D689CB8586}"/>
              </a:ext>
            </a:extLst>
          </p:cNvPr>
          <p:cNvSpPr>
            <a:spLocks noGrp="1"/>
          </p:cNvSpPr>
          <p:nvPr>
            <p:ph idx="1"/>
          </p:nvPr>
        </p:nvSpPr>
        <p:spPr>
          <a:xfrm>
            <a:off x="984249" y="1828800"/>
            <a:ext cx="8681300" cy="2600827"/>
          </a:xfrm>
          <a:solidFill>
            <a:schemeClr val="bg1">
              <a:lumMod val="95000"/>
            </a:schemeClr>
          </a:solidFill>
          <a:ln>
            <a:solidFill>
              <a:srgbClr val="002060"/>
            </a:solidFill>
          </a:ln>
        </p:spPr>
        <p:txBody>
          <a:bodyPr/>
          <a:lstStyle/>
          <a:p>
            <a:pPr>
              <a:spcBef>
                <a:spcPts val="0"/>
              </a:spcBef>
              <a:buFont typeface="Arial" panose="020B0604020202020204" pitchFamily="34" charset="0"/>
              <a:buChar char="•"/>
            </a:pPr>
            <a:r>
              <a:rPr lang="hr-HR" sz="2100" dirty="0">
                <a:solidFill>
                  <a:srgbClr val="000000"/>
                </a:solidFill>
                <a:latin typeface="Arial" panose="020B0604020202020204" pitchFamily="34" charset="0"/>
              </a:rPr>
              <a:t>Iako nijedno od javnih tijela u anketiranim zemljama ne organizira sustavno edukaciju, bilo je pokušaja od strane razvojnih partnera u </a:t>
            </a:r>
            <a:r>
              <a:rPr lang="hr-HR" sz="2100" dirty="0" err="1">
                <a:solidFill>
                  <a:srgbClr val="000000"/>
                </a:solidFill>
                <a:latin typeface="Arial" panose="020B0604020202020204" pitchFamily="34" charset="0"/>
              </a:rPr>
              <a:t>Kirgiskoj</a:t>
            </a:r>
            <a:r>
              <a:rPr lang="hr-HR" sz="2100" dirty="0">
                <a:solidFill>
                  <a:srgbClr val="000000"/>
                </a:solidFill>
                <a:latin typeface="Arial" panose="020B0604020202020204" pitchFamily="34" charset="0"/>
              </a:rPr>
              <a:t> Republici i Uzbekistanu po tom pitanju </a:t>
            </a:r>
            <a:endParaRPr lang="hr-HR" sz="2100" dirty="0" smtClean="0">
              <a:solidFill>
                <a:srgbClr val="000000"/>
              </a:solidFill>
              <a:latin typeface="Arial" panose="020B0604020202020204" pitchFamily="34" charset="0"/>
              <a:cs typeface="Arial" panose="020B0604020202020204" pitchFamily="34" charset="0"/>
            </a:endParaRPr>
          </a:p>
          <a:p>
            <a:pPr marL="0" lvl="0" indent="0">
              <a:spcBef>
                <a:spcPts val="0"/>
              </a:spcBef>
              <a:buNone/>
            </a:pPr>
            <a:endParaRPr lang="hr-HR" sz="2100" dirty="0">
              <a:solidFill>
                <a:srgbClr val="000000"/>
              </a:solidFill>
              <a:latin typeface="Arial" panose="020B0604020202020204" pitchFamily="34" charset="0"/>
              <a:cs typeface="Arial" panose="020B0604020202020204" pitchFamily="34" charset="0"/>
            </a:endParaRPr>
          </a:p>
          <a:p>
            <a:pPr lvl="0">
              <a:spcBef>
                <a:spcPts val="0"/>
              </a:spcBef>
              <a:buFont typeface="Arial" panose="020B0604020202020204" pitchFamily="34" charset="0"/>
              <a:buChar char="•"/>
            </a:pPr>
            <a:r>
              <a:rPr lang="hr-HR" sz="2100" dirty="0">
                <a:solidFill>
                  <a:srgbClr val="000000"/>
                </a:solidFill>
                <a:latin typeface="Arial" panose="020B0604020202020204" pitchFamily="34" charset="0"/>
              </a:rPr>
              <a:t>Samo je jedna od anketiranih zemalja zamislila organiziranu edukaciju za medije i novinare (Uzbekistan)</a:t>
            </a:r>
          </a:p>
          <a:p>
            <a:pPr marL="0" lvl="0" indent="0">
              <a:spcBef>
                <a:spcPts val="0"/>
              </a:spcBef>
              <a:buNone/>
            </a:pPr>
            <a:endParaRPr lang="en-US" sz="2100" dirty="0">
              <a:solidFill>
                <a:srgbClr val="000000"/>
              </a:solidFill>
              <a:latin typeface="Arial" panose="020B0604020202020204" pitchFamily="34" charset="0"/>
              <a:cs typeface="Arial" panose="020B0604020202020204" pitchFamily="34" charset="0"/>
            </a:endParaRPr>
          </a:p>
          <a:p>
            <a:pPr lvl="0">
              <a:spcBef>
                <a:spcPts val="0"/>
              </a:spcBef>
              <a:buFont typeface="Arial" panose="020B0604020202020204" pitchFamily="34" charset="0"/>
              <a:buChar char="•"/>
            </a:pPr>
            <a:endParaRPr lang="en-GB" sz="2100" b="1" dirty="0">
              <a:solidFill>
                <a:srgbClr val="000000"/>
              </a:solidFill>
            </a:endParaRPr>
          </a:p>
          <a:p>
            <a:pPr lvl="0" algn="just">
              <a:spcBef>
                <a:spcPts val="0"/>
              </a:spcBef>
            </a:pPr>
            <a:endParaRPr lang="en-US" sz="1800" dirty="0">
              <a:solidFill>
                <a:srgbClr val="000000"/>
              </a:solidFill>
            </a:endParaRPr>
          </a:p>
          <a:p>
            <a:pPr marL="0" lvl="0" indent="0" algn="just">
              <a:spcBef>
                <a:spcPts val="0"/>
              </a:spcBef>
              <a:buNone/>
            </a:pPr>
            <a:endParaRPr lang="en-US" sz="1800" dirty="0">
              <a:solidFill>
                <a:srgbClr val="000000"/>
              </a:solidFill>
            </a:endParaRPr>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428999" y="79077"/>
            <a:ext cx="3962401" cy="350195"/>
          </a:xfrm>
          <a:prstGeom prst="rect">
            <a:avLst/>
          </a:prstGeom>
          <a:noFill/>
          <a:ln w="9525">
            <a:noFill/>
            <a:miter lim="800000"/>
            <a:headEnd/>
            <a:tailEnd/>
          </a:ln>
        </p:spPr>
      </p:pic>
      <p:sp>
        <p:nvSpPr>
          <p:cNvPr id="7" name="Title 3">
            <a:extLst>
              <a:ext uri="{FF2B5EF4-FFF2-40B4-BE49-F238E27FC236}">
                <a16:creationId xmlns:a16="http://schemas.microsoft.com/office/drawing/2014/main" xmlns="" id="{6596CD26-2582-4B1D-B5C3-147765695CC8}"/>
              </a:ext>
            </a:extLst>
          </p:cNvPr>
          <p:cNvSpPr txBox="1">
            <a:spLocks/>
          </p:cNvSpPr>
          <p:nvPr/>
        </p:nvSpPr>
        <p:spPr bwMode="auto">
          <a:xfrm>
            <a:off x="959219" y="697163"/>
            <a:ext cx="8901960" cy="83834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hr-HR" sz="2400" b="1" dirty="0" smtClean="0"/>
              <a:t>Edukacija na temu proračunskih pitanja za nevladine organizacije, novinare i medije</a:t>
            </a:r>
            <a:endParaRPr lang="en-US" sz="2400" b="1" dirty="0"/>
          </a:p>
        </p:txBody>
      </p:sp>
    </p:spTree>
    <p:extLst>
      <p:ext uri="{BB962C8B-B14F-4D97-AF65-F5344CB8AC3E}">
        <p14:creationId xmlns:p14="http://schemas.microsoft.com/office/powerpoint/2010/main" val="1347869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3D1A85E2-1AEE-4F6C-AA5F-7D0DE380D7EF}"/>
              </a:ext>
            </a:extLst>
          </p:cNvPr>
          <p:cNvSpPr>
            <a:spLocks noGrp="1"/>
          </p:cNvSpPr>
          <p:nvPr>
            <p:ph type="title"/>
          </p:nvPr>
        </p:nvSpPr>
        <p:spPr>
          <a:xfrm>
            <a:off x="3342861" y="609600"/>
            <a:ext cx="3552825" cy="533400"/>
          </a:xfrm>
        </p:spPr>
        <p:txBody>
          <a:bodyPr/>
          <a:lstStyle/>
          <a:p>
            <a:r>
              <a:rPr lang="hr-HR" sz="2500" b="1" dirty="0" smtClean="0"/>
              <a:t>Sadržaj</a:t>
            </a:r>
            <a:r>
              <a:rPr lang="en-US" sz="2500" b="1" dirty="0" smtClean="0"/>
              <a:t> </a:t>
            </a:r>
            <a:endParaRPr lang="en-US" sz="2500" b="1" dirty="0"/>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886200" y="246245"/>
            <a:ext cx="2209801" cy="195302"/>
          </a:xfrm>
          <a:prstGeom prst="rect">
            <a:avLst/>
          </a:prstGeom>
          <a:noFill/>
          <a:ln w="9525">
            <a:noFill/>
            <a:miter lim="800000"/>
            <a:headEnd/>
            <a:tailEnd/>
          </a:ln>
        </p:spPr>
      </p:pic>
      <p:sp>
        <p:nvSpPr>
          <p:cNvPr id="7" name="Rectangle 6">
            <a:extLst>
              <a:ext uri="{FF2B5EF4-FFF2-40B4-BE49-F238E27FC236}">
                <a16:creationId xmlns:a16="http://schemas.microsoft.com/office/drawing/2014/main" xmlns="" id="{746ED724-05E8-403A-B58D-AFA375CCD155}"/>
              </a:ext>
            </a:extLst>
          </p:cNvPr>
          <p:cNvSpPr/>
          <p:nvPr/>
        </p:nvSpPr>
        <p:spPr>
          <a:xfrm>
            <a:off x="1092200" y="1340870"/>
            <a:ext cx="8204200" cy="79273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800" fontAlgn="auto">
              <a:spcBef>
                <a:spcPts val="0"/>
              </a:spcBef>
              <a:spcAft>
                <a:spcPts val="0"/>
              </a:spcAft>
            </a:pPr>
            <a:r>
              <a:rPr lang="en-US" sz="2100" kern="0" dirty="0">
                <a:solidFill>
                  <a:sysClr val="windowText" lastClr="000000"/>
                </a:solidFill>
              </a:rPr>
              <a:t>1. </a:t>
            </a:r>
            <a:r>
              <a:rPr lang="hr-HR" sz="2100" kern="0" dirty="0" smtClean="0">
                <a:solidFill>
                  <a:sysClr val="windowText" lastClr="000000"/>
                </a:solidFill>
              </a:rPr>
              <a:t>Pregled međunarodnih okvira o sudjelovanju javnosti u proračunskom ciklusu</a:t>
            </a:r>
          </a:p>
        </p:txBody>
      </p:sp>
      <p:sp>
        <p:nvSpPr>
          <p:cNvPr id="8" name="Rectangle 7">
            <a:extLst>
              <a:ext uri="{FF2B5EF4-FFF2-40B4-BE49-F238E27FC236}">
                <a16:creationId xmlns:a16="http://schemas.microsoft.com/office/drawing/2014/main" xmlns="" id="{09D667C4-D48A-4B1B-9AFF-F515BA815A5F}"/>
              </a:ext>
            </a:extLst>
          </p:cNvPr>
          <p:cNvSpPr/>
          <p:nvPr/>
        </p:nvSpPr>
        <p:spPr>
          <a:xfrm>
            <a:off x="1092200" y="2457301"/>
            <a:ext cx="8204200" cy="600739"/>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800" fontAlgn="auto">
              <a:spcBef>
                <a:spcPts val="0"/>
              </a:spcBef>
              <a:spcAft>
                <a:spcPts val="0"/>
              </a:spcAft>
            </a:pPr>
            <a:r>
              <a:rPr lang="en-US" sz="2000" b="0" kern="0" dirty="0">
                <a:solidFill>
                  <a:sysClr val="windowText" lastClr="000000"/>
                </a:solidFill>
              </a:rPr>
              <a:t>2. </a:t>
            </a:r>
            <a:r>
              <a:rPr lang="hr-HR" sz="2000" b="0" kern="0" dirty="0" smtClean="0">
                <a:solidFill>
                  <a:sysClr val="windowText" lastClr="000000"/>
                </a:solidFill>
              </a:rPr>
              <a:t>Anketa PEMPAL-a iz </a:t>
            </a:r>
            <a:r>
              <a:rPr lang="en-US" sz="2000" b="0" kern="0" dirty="0" smtClean="0">
                <a:solidFill>
                  <a:sysClr val="windowText" lastClr="000000"/>
                </a:solidFill>
              </a:rPr>
              <a:t>2017</a:t>
            </a:r>
            <a:r>
              <a:rPr lang="hr-HR" sz="2000" b="0" kern="0" dirty="0" smtClean="0">
                <a:solidFill>
                  <a:sysClr val="windowText" lastClr="000000"/>
                </a:solidFill>
              </a:rPr>
              <a:t>.</a:t>
            </a:r>
            <a:r>
              <a:rPr lang="en-US" sz="2000" b="0" kern="0" dirty="0" smtClean="0">
                <a:solidFill>
                  <a:sysClr val="windowText" lastClr="000000"/>
                </a:solidFill>
              </a:rPr>
              <a:t>: </a:t>
            </a:r>
            <a:r>
              <a:rPr lang="hr-HR" sz="2000" b="0" kern="0" dirty="0" smtClean="0">
                <a:solidFill>
                  <a:sysClr val="windowText" lastClr="000000"/>
                </a:solidFill>
              </a:rPr>
              <a:t>Aspekt </a:t>
            </a:r>
            <a:r>
              <a:rPr lang="hr-HR" sz="2000" b="0" i="1" kern="0" dirty="0" smtClean="0">
                <a:solidFill>
                  <a:sysClr val="windowText" lastClr="000000"/>
                </a:solidFill>
              </a:rPr>
              <a:t>ponude</a:t>
            </a:r>
            <a:r>
              <a:rPr lang="hr-HR" sz="2000" b="0" kern="0" dirty="0" smtClean="0">
                <a:solidFill>
                  <a:sysClr val="windowText" lastClr="000000"/>
                </a:solidFill>
              </a:rPr>
              <a:t> u procesu sudjelovanja javnosti</a:t>
            </a:r>
          </a:p>
        </p:txBody>
      </p:sp>
      <p:sp>
        <p:nvSpPr>
          <p:cNvPr id="9" name="Rectangle 8">
            <a:extLst>
              <a:ext uri="{FF2B5EF4-FFF2-40B4-BE49-F238E27FC236}">
                <a16:creationId xmlns:a16="http://schemas.microsoft.com/office/drawing/2014/main" xmlns="" id="{1EED5992-AE1A-4B69-BEC1-CB73B0B1CF04}"/>
              </a:ext>
            </a:extLst>
          </p:cNvPr>
          <p:cNvSpPr/>
          <p:nvPr/>
        </p:nvSpPr>
        <p:spPr>
          <a:xfrm>
            <a:off x="1092200" y="3429000"/>
            <a:ext cx="8204200" cy="600739"/>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defTabSz="685800" fontAlgn="auto">
              <a:spcBef>
                <a:spcPts val="0"/>
              </a:spcBef>
              <a:spcAft>
                <a:spcPts val="0"/>
              </a:spcAft>
            </a:pPr>
            <a:r>
              <a:rPr lang="en-US" sz="2000" kern="0" dirty="0">
                <a:solidFill>
                  <a:sysClr val="windowText" lastClr="000000"/>
                </a:solidFill>
              </a:rPr>
              <a:t>3. </a:t>
            </a:r>
            <a:r>
              <a:rPr lang="hr-HR" sz="2000" kern="0" dirty="0" smtClean="0">
                <a:solidFill>
                  <a:sysClr val="windowText" lastClr="000000"/>
                </a:solidFill>
              </a:rPr>
              <a:t>Anketa PEMPAL-a iz </a:t>
            </a:r>
            <a:r>
              <a:rPr lang="en-US" sz="2000" kern="0" dirty="0" smtClean="0">
                <a:solidFill>
                  <a:sysClr val="windowText" lastClr="000000"/>
                </a:solidFill>
              </a:rPr>
              <a:t>2017</a:t>
            </a:r>
            <a:r>
              <a:rPr lang="hr-HR" sz="2000" kern="0" dirty="0" smtClean="0">
                <a:solidFill>
                  <a:sysClr val="windowText" lastClr="000000"/>
                </a:solidFill>
              </a:rPr>
              <a:t>.</a:t>
            </a:r>
            <a:r>
              <a:rPr lang="en-US" sz="2000" kern="0" dirty="0" smtClean="0">
                <a:solidFill>
                  <a:sysClr val="windowText" lastClr="000000"/>
                </a:solidFill>
              </a:rPr>
              <a:t>: </a:t>
            </a:r>
            <a:r>
              <a:rPr lang="hr-HR" sz="2000" kern="0" dirty="0" smtClean="0">
                <a:solidFill>
                  <a:sysClr val="windowText" lastClr="000000"/>
                </a:solidFill>
              </a:rPr>
              <a:t>Aspekt </a:t>
            </a:r>
            <a:r>
              <a:rPr lang="hr-HR" sz="2000" i="1" kern="0" dirty="0" smtClean="0">
                <a:solidFill>
                  <a:sysClr val="windowText" lastClr="000000"/>
                </a:solidFill>
              </a:rPr>
              <a:t>potražnje</a:t>
            </a:r>
            <a:r>
              <a:rPr lang="hr-HR" sz="2000" kern="0" dirty="0" smtClean="0">
                <a:solidFill>
                  <a:sysClr val="windowText" lastClr="000000"/>
                </a:solidFill>
              </a:rPr>
              <a:t> u procesu sudjelovanja javnosti</a:t>
            </a:r>
            <a:endParaRPr lang="en-US" sz="2000" b="0" kern="0" dirty="0">
              <a:solidFill>
                <a:sysClr val="windowText" lastClr="000000"/>
              </a:solidFill>
            </a:endParaRPr>
          </a:p>
        </p:txBody>
      </p:sp>
      <p:sp>
        <p:nvSpPr>
          <p:cNvPr id="10" name="Rectangle 9">
            <a:extLst>
              <a:ext uri="{FF2B5EF4-FFF2-40B4-BE49-F238E27FC236}">
                <a16:creationId xmlns:a16="http://schemas.microsoft.com/office/drawing/2014/main" xmlns="" id="{1A069A3A-649E-4E9C-B81B-885F0A693E2C}"/>
              </a:ext>
            </a:extLst>
          </p:cNvPr>
          <p:cNvSpPr/>
          <p:nvPr/>
        </p:nvSpPr>
        <p:spPr>
          <a:xfrm>
            <a:off x="1095513" y="4400699"/>
            <a:ext cx="8204200" cy="600739"/>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defTabSz="685800" fontAlgn="auto">
              <a:spcBef>
                <a:spcPts val="0"/>
              </a:spcBef>
              <a:spcAft>
                <a:spcPts val="0"/>
              </a:spcAft>
            </a:pPr>
            <a:r>
              <a:rPr lang="en-US" sz="2000" kern="0" dirty="0">
                <a:solidFill>
                  <a:sysClr val="windowText" lastClr="000000"/>
                </a:solidFill>
              </a:rPr>
              <a:t>4. </a:t>
            </a:r>
            <a:r>
              <a:rPr lang="hr-HR" sz="2000" kern="0" dirty="0" smtClean="0">
                <a:solidFill>
                  <a:sysClr val="windowText" lastClr="000000"/>
                </a:solidFill>
              </a:rPr>
              <a:t>Preporuke</a:t>
            </a:r>
            <a:endParaRPr lang="en-US" sz="2000" b="0" kern="0" dirty="0">
              <a:solidFill>
                <a:sysClr val="windowText" lastClr="000000"/>
              </a:solidFill>
            </a:endParaRPr>
          </a:p>
        </p:txBody>
      </p:sp>
    </p:spTree>
    <p:extLst>
      <p:ext uri="{BB962C8B-B14F-4D97-AF65-F5344CB8AC3E}">
        <p14:creationId xmlns:p14="http://schemas.microsoft.com/office/powerpoint/2010/main" val="35674701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2669ADFF-FF59-4A25-8212-84D689CB8586}"/>
              </a:ext>
            </a:extLst>
          </p:cNvPr>
          <p:cNvSpPr>
            <a:spLocks noGrp="1"/>
          </p:cNvSpPr>
          <p:nvPr>
            <p:ph idx="1"/>
          </p:nvPr>
        </p:nvSpPr>
        <p:spPr>
          <a:xfrm>
            <a:off x="914400" y="1324206"/>
            <a:ext cx="8681300" cy="4209588"/>
          </a:xfrm>
        </p:spPr>
        <p:txBody>
          <a:bodyPr/>
          <a:lstStyle/>
          <a:p>
            <a:pPr marL="0" lvl="0" indent="0" algn="just">
              <a:spcBef>
                <a:spcPts val="0"/>
              </a:spcBef>
              <a:buNone/>
            </a:pPr>
            <a:endParaRPr lang="en-US" sz="2100" b="1" dirty="0">
              <a:solidFill>
                <a:srgbClr val="000000"/>
              </a:solidFill>
            </a:endParaRPr>
          </a:p>
          <a:p>
            <a:pPr marL="0" lvl="0" indent="0" algn="just">
              <a:spcBef>
                <a:spcPts val="0"/>
              </a:spcBef>
              <a:buNone/>
            </a:pPr>
            <a:endParaRPr lang="en-GB" sz="2100" b="1" dirty="0">
              <a:solidFill>
                <a:srgbClr val="000000"/>
              </a:solidFill>
            </a:endParaRPr>
          </a:p>
          <a:p>
            <a:pPr lvl="0" algn="just">
              <a:spcBef>
                <a:spcPts val="0"/>
              </a:spcBef>
            </a:pPr>
            <a:endParaRPr lang="en-US" sz="1800" dirty="0">
              <a:solidFill>
                <a:srgbClr val="000000"/>
              </a:solidFill>
            </a:endParaRPr>
          </a:p>
          <a:p>
            <a:pPr lvl="0" algn="just">
              <a:spcBef>
                <a:spcPts val="0"/>
              </a:spcBef>
            </a:pPr>
            <a:endParaRPr lang="en-US" sz="1800" dirty="0">
              <a:solidFill>
                <a:srgbClr val="000000"/>
              </a:solidFill>
            </a:endParaRPr>
          </a:p>
          <a:p>
            <a:pPr lvl="0" algn="just">
              <a:spcBef>
                <a:spcPts val="0"/>
              </a:spcBef>
            </a:pPr>
            <a:endParaRPr lang="en-US" sz="1800" dirty="0"/>
          </a:p>
        </p:txBody>
      </p:sp>
      <p:pic>
        <p:nvPicPr>
          <p:cNvPr id="15364" name="Рисунок 15" descr="pempal-logo-top.gif"/>
          <p:cNvPicPr>
            <a:picLocks noChangeAspect="1"/>
          </p:cNvPicPr>
          <p:nvPr/>
        </p:nvPicPr>
        <p:blipFill>
          <a:blip r:embed="rId3"/>
          <a:srcRect/>
          <a:stretch>
            <a:fillRect/>
          </a:stretch>
        </p:blipFill>
        <p:spPr bwMode="auto">
          <a:xfrm>
            <a:off x="3428999" y="79077"/>
            <a:ext cx="2863513" cy="253076"/>
          </a:xfrm>
          <a:prstGeom prst="rect">
            <a:avLst/>
          </a:prstGeom>
          <a:noFill/>
          <a:ln w="9525">
            <a:noFill/>
            <a:miter lim="800000"/>
            <a:headEnd/>
            <a:tailEnd/>
          </a:ln>
        </p:spPr>
      </p:pic>
      <p:graphicFrame>
        <p:nvGraphicFramePr>
          <p:cNvPr id="5" name="Table 4">
            <a:extLst>
              <a:ext uri="{FF2B5EF4-FFF2-40B4-BE49-F238E27FC236}">
                <a16:creationId xmlns:a16="http://schemas.microsoft.com/office/drawing/2014/main" xmlns="" id="{C87C8ED0-01E0-4661-A495-BA6736295CFB}"/>
              </a:ext>
            </a:extLst>
          </p:cNvPr>
          <p:cNvGraphicFramePr>
            <a:graphicFrameLocks noGrp="1"/>
          </p:cNvGraphicFramePr>
          <p:nvPr>
            <p:extLst>
              <p:ext uri="{D42A27DB-BD31-4B8C-83A1-F6EECF244321}">
                <p14:modId xmlns:p14="http://schemas.microsoft.com/office/powerpoint/2010/main" val="1417104055"/>
              </p:ext>
            </p:extLst>
          </p:nvPr>
        </p:nvGraphicFramePr>
        <p:xfrm>
          <a:off x="152400" y="457200"/>
          <a:ext cx="9595701" cy="6209904"/>
        </p:xfrm>
        <a:graphic>
          <a:graphicData uri="http://schemas.openxmlformats.org/drawingml/2006/table">
            <a:tbl>
              <a:tblPr firstRow="1" bandRow="1">
                <a:tableStyleId>{5C22544A-7EE6-4342-B048-85BDC9FD1C3A}</a:tableStyleId>
              </a:tblPr>
              <a:tblGrid>
                <a:gridCol w="1199463">
                  <a:extLst>
                    <a:ext uri="{9D8B030D-6E8A-4147-A177-3AD203B41FA5}">
                      <a16:colId xmlns:a16="http://schemas.microsoft.com/office/drawing/2014/main" xmlns="" val="1165612406"/>
                    </a:ext>
                  </a:extLst>
                </a:gridCol>
                <a:gridCol w="8396238">
                  <a:extLst>
                    <a:ext uri="{9D8B030D-6E8A-4147-A177-3AD203B41FA5}">
                      <a16:colId xmlns:a16="http://schemas.microsoft.com/office/drawing/2014/main" xmlns="" val="2102325944"/>
                    </a:ext>
                  </a:extLst>
                </a:gridCol>
              </a:tblGrid>
              <a:tr h="696288">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2000" b="1" dirty="0" smtClean="0">
                          <a:solidFill>
                            <a:schemeClr val="bg1"/>
                          </a:solidFill>
                        </a:rPr>
                        <a:t>Provodi li MF ili neka</a:t>
                      </a:r>
                      <a:r>
                        <a:rPr lang="hr-HR" sz="2000" b="1" baseline="0" dirty="0" smtClean="0">
                          <a:solidFill>
                            <a:schemeClr val="bg1"/>
                          </a:solidFill>
                        </a:rPr>
                        <a:t> druga javna organizacija edukaciju na temu proračunskih pitanja za nevladine organizacije, novinare i medije?</a:t>
                      </a:r>
                      <a:endParaRPr lang="en-US" sz="2000" b="1" dirty="0">
                        <a:solidFill>
                          <a:schemeClr val="bg1"/>
                        </a:solidFill>
                      </a:endParaRP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700" b="1" dirty="0">
                        <a:solidFill>
                          <a:schemeClr val="tx1"/>
                        </a:solidFill>
                      </a:endParaRPr>
                    </a:p>
                  </a:txBody>
                  <a:tcPr/>
                </a:tc>
                <a:extLst>
                  <a:ext uri="{0D108BD9-81ED-4DB2-BD59-A6C34878D82A}">
                    <a16:rowId xmlns:a16="http://schemas.microsoft.com/office/drawing/2014/main" xmlns="" val="2906384808"/>
                  </a:ext>
                </a:extLst>
              </a:tr>
              <a:tr h="6054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b="1" dirty="0" smtClean="0">
                          <a:solidFill>
                            <a:schemeClr val="tx1"/>
                          </a:solidFill>
                        </a:rPr>
                        <a:t>B</a:t>
                      </a:r>
                      <a:r>
                        <a:rPr lang="hr-HR" sz="1700" b="1" dirty="0" smtClean="0">
                          <a:solidFill>
                            <a:schemeClr val="tx1"/>
                          </a:solidFill>
                        </a:rPr>
                        <a:t>j</a:t>
                      </a:r>
                      <a:r>
                        <a:rPr lang="en-US" sz="1700" b="1" dirty="0" err="1" smtClean="0">
                          <a:solidFill>
                            <a:schemeClr val="tx1"/>
                          </a:solidFill>
                        </a:rPr>
                        <a:t>elarus</a:t>
                      </a:r>
                      <a:endParaRPr lang="en-US" sz="1700" b="1" dirty="0">
                        <a:solidFill>
                          <a:schemeClr val="tx1"/>
                        </a:solidFill>
                      </a:endParaRPr>
                    </a:p>
                  </a:txBody>
                  <a:tcPr>
                    <a:solidFill>
                      <a:schemeClr val="accent1">
                        <a:lumMod val="20000"/>
                        <a:lumOff val="80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r-HR" sz="1700" kern="1200" dirty="0">
                          <a:solidFill>
                            <a:schemeClr val="dk1"/>
                          </a:solidFill>
                          <a:effectLst/>
                          <a:latin typeface="+mn-lt"/>
                        </a:rPr>
                        <a:t>Ministar financija, kao i njegovi zamjenici ili voditelji relevantni jedinica, obično se obraćaju široj javnosti, novinarima i predstavnicima masovnih medija.</a:t>
                      </a:r>
                    </a:p>
                  </a:txBody>
                  <a:tcPr>
                    <a:solidFill>
                      <a:schemeClr val="accent1">
                        <a:lumMod val="20000"/>
                        <a:lumOff val="80000"/>
                      </a:schemeClr>
                    </a:solidFill>
                  </a:tcPr>
                </a:tc>
                <a:extLst>
                  <a:ext uri="{0D108BD9-81ED-4DB2-BD59-A6C34878D82A}">
                    <a16:rowId xmlns:a16="http://schemas.microsoft.com/office/drawing/2014/main" xmlns="" val="1034107819"/>
                  </a:ext>
                </a:extLst>
              </a:tr>
              <a:tr h="11201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1700" b="1" dirty="0" smtClean="0">
                          <a:solidFill>
                            <a:schemeClr val="tx1"/>
                          </a:solidFill>
                        </a:rPr>
                        <a:t>Hrvatska</a:t>
                      </a:r>
                      <a:endParaRPr lang="en-US" sz="1700" b="1" dirty="0">
                        <a:solidFill>
                          <a:schemeClr val="tx1"/>
                        </a:solidFill>
                      </a:endParaRPr>
                    </a:p>
                  </a:txBody>
                  <a:tcPr>
                    <a:solidFill>
                      <a:schemeClr val="accent1">
                        <a:lumMod val="20000"/>
                        <a:lumOff val="80000"/>
                      </a:schemeClr>
                    </a:solidFill>
                  </a:tcPr>
                </a:tc>
                <a:tc>
                  <a:txBody>
                    <a:bodyPr/>
                    <a:lstStyle/>
                    <a:p>
                      <a:pPr marL="285750" lvl="0" indent="-285750">
                        <a:buFont typeface="Arial" panose="020B0604020202020204" pitchFamily="34" charset="0"/>
                        <a:buChar char="•"/>
                      </a:pPr>
                      <a:r>
                        <a:rPr lang="hr-HR" sz="1700" kern="1200" dirty="0">
                          <a:solidFill>
                            <a:schemeClr val="dk1"/>
                          </a:solidFill>
                          <a:effectLst/>
                          <a:latin typeface="+mn-lt"/>
                        </a:rPr>
                        <a:t>MF i ostala državna tijela ne provode edukaciju za organizacije civilnog društva, novinare ili medijske predstavnike. </a:t>
                      </a:r>
                    </a:p>
                    <a:p>
                      <a:pPr marL="285750" lvl="0" indent="-285750">
                        <a:buFont typeface="Arial" panose="020B0604020202020204" pitchFamily="34" charset="0"/>
                        <a:buChar char="•"/>
                      </a:pPr>
                      <a:r>
                        <a:rPr lang="hr-HR" sz="1700" kern="1200" dirty="0">
                          <a:solidFill>
                            <a:schemeClr val="dk1"/>
                          </a:solidFill>
                          <a:effectLst/>
                          <a:latin typeface="+mn-lt"/>
                        </a:rPr>
                        <a:t>Međutim, predstavnici MF-a sudjeluju u raspravama za okruglim stolom i savjetovanjima koje organizira akademska zajednica i organizacije civilnog </a:t>
                      </a:r>
                      <a:r>
                        <a:rPr lang="hr-HR" sz="1700" kern="1200" dirty="0" smtClean="0">
                          <a:solidFill>
                            <a:schemeClr val="dk1"/>
                          </a:solidFill>
                          <a:effectLst/>
                          <a:latin typeface="+mn-lt"/>
                        </a:rPr>
                        <a:t>društva.</a:t>
                      </a:r>
                      <a:endParaRPr lang="hr-HR" sz="1700" kern="1200" dirty="0">
                        <a:solidFill>
                          <a:schemeClr val="dk1"/>
                        </a:solidFill>
                        <a:effectLst/>
                        <a:latin typeface="+mn-lt"/>
                      </a:endParaRPr>
                    </a:p>
                  </a:txBody>
                  <a:tcPr>
                    <a:solidFill>
                      <a:schemeClr val="accent1">
                        <a:lumMod val="20000"/>
                        <a:lumOff val="80000"/>
                      </a:schemeClr>
                    </a:solidFill>
                  </a:tcPr>
                </a:tc>
                <a:extLst>
                  <a:ext uri="{0D108BD9-81ED-4DB2-BD59-A6C34878D82A}">
                    <a16:rowId xmlns:a16="http://schemas.microsoft.com/office/drawing/2014/main" xmlns="" val="1508005115"/>
                  </a:ext>
                </a:extLst>
              </a:tr>
              <a:tr h="11201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1700" b="1" dirty="0" err="1" smtClean="0">
                          <a:solidFill>
                            <a:schemeClr val="tx1"/>
                          </a:solidFill>
                        </a:rPr>
                        <a:t>Kirgiska</a:t>
                      </a:r>
                      <a:r>
                        <a:rPr lang="hr-HR" sz="1700" b="1" dirty="0" smtClean="0">
                          <a:solidFill>
                            <a:schemeClr val="tx1"/>
                          </a:solidFill>
                        </a:rPr>
                        <a:t> Republika</a:t>
                      </a:r>
                      <a:endParaRPr lang="en-US" sz="1700" b="1" dirty="0">
                        <a:solidFill>
                          <a:schemeClr val="tx1"/>
                        </a:solidFill>
                      </a:endParaRPr>
                    </a:p>
                  </a:txBody>
                  <a:tcPr>
                    <a:solidFill>
                      <a:schemeClr val="accent1">
                        <a:lumMod val="20000"/>
                        <a:lumOff val="80000"/>
                      </a:schemeClr>
                    </a:solidFill>
                  </a:tcPr>
                </a:tc>
                <a:tc>
                  <a:txBody>
                    <a:bodyPr/>
                    <a:lstStyle/>
                    <a:p>
                      <a:pPr marL="285750" lvl="0" indent="-285750">
                        <a:buFont typeface="Arial" panose="020B0604020202020204" pitchFamily="34" charset="0"/>
                        <a:buChar char="•"/>
                      </a:pPr>
                      <a:r>
                        <a:rPr lang="hr-HR" sz="1700" kern="1200" dirty="0">
                          <a:solidFill>
                            <a:schemeClr val="dk1"/>
                          </a:solidFill>
                          <a:effectLst/>
                          <a:latin typeface="+mn-lt"/>
                        </a:rPr>
                        <a:t>Tijela vlasti ne organiziraju sustavnu edukaciju </a:t>
                      </a:r>
                      <a:r>
                        <a:rPr lang="hr-HR" sz="1700" kern="1200" dirty="0" smtClean="0">
                          <a:solidFill>
                            <a:schemeClr val="dk1"/>
                          </a:solidFill>
                          <a:effectLst/>
                          <a:latin typeface="+mn-lt"/>
                        </a:rPr>
                        <a:t>na</a:t>
                      </a:r>
                      <a:r>
                        <a:rPr lang="hr-HR" sz="1700" kern="1200" baseline="0" dirty="0" smtClean="0">
                          <a:solidFill>
                            <a:schemeClr val="dk1"/>
                          </a:solidFill>
                          <a:effectLst/>
                          <a:latin typeface="+mn-lt"/>
                        </a:rPr>
                        <a:t> temu</a:t>
                      </a:r>
                      <a:r>
                        <a:rPr lang="hr-HR" sz="1700" kern="1200" dirty="0" smtClean="0">
                          <a:solidFill>
                            <a:schemeClr val="dk1"/>
                          </a:solidFill>
                          <a:effectLst/>
                          <a:latin typeface="+mn-lt"/>
                        </a:rPr>
                        <a:t> </a:t>
                      </a:r>
                      <a:r>
                        <a:rPr lang="hr-HR" sz="1700" kern="1200" dirty="0">
                          <a:solidFill>
                            <a:schemeClr val="dk1"/>
                          </a:solidFill>
                          <a:effectLst/>
                          <a:latin typeface="+mn-lt"/>
                        </a:rPr>
                        <a:t>proračuna za organizacije civilnog društva, novinare i medijske predstavnike. </a:t>
                      </a:r>
                    </a:p>
                    <a:p>
                      <a:pPr marL="285750" lvl="0" indent="-285750">
                        <a:buFont typeface="Arial" panose="020B0604020202020204" pitchFamily="34" charset="0"/>
                        <a:buChar char="•"/>
                      </a:pPr>
                      <a:r>
                        <a:rPr lang="hr-HR" sz="1700" kern="1200" dirty="0">
                          <a:solidFill>
                            <a:schemeClr val="dk1"/>
                          </a:solidFill>
                          <a:effectLst/>
                          <a:latin typeface="+mn-lt"/>
                        </a:rPr>
                        <a:t>Međutim, takva se </a:t>
                      </a:r>
                      <a:r>
                        <a:rPr lang="hr-HR" sz="1700" kern="1200" dirty="0" smtClean="0">
                          <a:solidFill>
                            <a:schemeClr val="dk1"/>
                          </a:solidFill>
                          <a:effectLst/>
                          <a:latin typeface="+mn-lt"/>
                        </a:rPr>
                        <a:t>edukacija </a:t>
                      </a:r>
                      <a:r>
                        <a:rPr lang="hr-HR" sz="1700" kern="1200" dirty="0">
                          <a:solidFill>
                            <a:schemeClr val="dk1"/>
                          </a:solidFill>
                          <a:effectLst/>
                          <a:latin typeface="+mn-lt"/>
                        </a:rPr>
                        <a:t>odvija putem projekata koje financiraju razvojni partneri </a:t>
                      </a:r>
                      <a:r>
                        <a:rPr lang="hr-HR" sz="1700" kern="1200" dirty="0" smtClean="0">
                          <a:solidFill>
                            <a:schemeClr val="dk1"/>
                          </a:solidFill>
                          <a:effectLst/>
                          <a:latin typeface="+mn-lt"/>
                        </a:rPr>
                        <a:t>a </a:t>
                      </a:r>
                      <a:r>
                        <a:rPr lang="hr-HR" sz="1700" kern="1200" dirty="0">
                          <a:solidFill>
                            <a:schemeClr val="dk1"/>
                          </a:solidFill>
                          <a:effectLst/>
                          <a:latin typeface="+mn-lt"/>
                        </a:rPr>
                        <a:t>zaposlenici MF-a mogu biti </a:t>
                      </a:r>
                      <a:r>
                        <a:rPr lang="hr-HR" sz="1700" kern="1200" dirty="0" smtClean="0">
                          <a:solidFill>
                            <a:schemeClr val="dk1"/>
                          </a:solidFill>
                          <a:effectLst/>
                          <a:latin typeface="+mn-lt"/>
                        </a:rPr>
                        <a:t>predavači.</a:t>
                      </a:r>
                      <a:endParaRPr lang="hr-HR" sz="1700" kern="1200" dirty="0">
                        <a:solidFill>
                          <a:schemeClr val="dk1"/>
                        </a:solidFill>
                        <a:effectLst/>
                        <a:latin typeface="+mn-lt"/>
                      </a:endParaRPr>
                    </a:p>
                  </a:txBody>
                  <a:tcPr>
                    <a:solidFill>
                      <a:schemeClr val="accent1">
                        <a:lumMod val="20000"/>
                        <a:lumOff val="80000"/>
                      </a:schemeClr>
                    </a:solidFill>
                  </a:tcPr>
                </a:tc>
                <a:extLst>
                  <a:ext uri="{0D108BD9-81ED-4DB2-BD59-A6C34878D82A}">
                    <a16:rowId xmlns:a16="http://schemas.microsoft.com/office/drawing/2014/main" xmlns="" val="1209004374"/>
                  </a:ext>
                </a:extLst>
              </a:tr>
              <a:tr h="6473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1700" b="1" dirty="0" smtClean="0">
                          <a:solidFill>
                            <a:schemeClr val="tx1"/>
                          </a:solidFill>
                        </a:rPr>
                        <a:t>Ruska Federacija</a:t>
                      </a:r>
                      <a:endParaRPr lang="en-US" sz="1700" b="1" dirty="0">
                        <a:solidFill>
                          <a:schemeClr val="tx1"/>
                        </a:solidFill>
                      </a:endParaRPr>
                    </a:p>
                  </a:txBody>
                  <a:tcPr>
                    <a:solidFill>
                      <a:schemeClr val="accent1">
                        <a:lumMod val="20000"/>
                        <a:lumOff val="80000"/>
                      </a:schemeClr>
                    </a:solidFill>
                  </a:tcPr>
                </a:tc>
                <a:tc>
                  <a:txBody>
                    <a:bodyPr/>
                    <a:lstStyle/>
                    <a:p>
                      <a:pPr marL="285750" lvl="0" indent="-285750">
                        <a:buFont typeface="Arial" panose="020B0604020202020204" pitchFamily="34" charset="0"/>
                        <a:buChar char="•"/>
                      </a:pPr>
                      <a:r>
                        <a:rPr lang="hr-HR" sz="1700" kern="1200" dirty="0">
                          <a:solidFill>
                            <a:schemeClr val="dk1"/>
                          </a:solidFill>
                          <a:effectLst/>
                          <a:latin typeface="+mn-lt"/>
                        </a:rPr>
                        <a:t>MF i druge državne agencije ne pružaju sustavnu edukaciju </a:t>
                      </a:r>
                      <a:r>
                        <a:rPr lang="hr-HR" sz="1700" kern="1200" dirty="0" smtClean="0">
                          <a:solidFill>
                            <a:schemeClr val="dk1"/>
                          </a:solidFill>
                          <a:effectLst/>
                          <a:latin typeface="+mn-lt"/>
                        </a:rPr>
                        <a:t>na temu proračunskih </a:t>
                      </a:r>
                      <a:r>
                        <a:rPr lang="hr-HR" sz="1700" kern="1200" dirty="0">
                          <a:solidFill>
                            <a:schemeClr val="dk1"/>
                          </a:solidFill>
                          <a:effectLst/>
                          <a:latin typeface="+mn-lt"/>
                        </a:rPr>
                        <a:t>pitanja za organizacije civilnog društva, novinare i medije.</a:t>
                      </a:r>
                    </a:p>
                  </a:txBody>
                  <a:tcPr>
                    <a:solidFill>
                      <a:schemeClr val="accent1">
                        <a:lumMod val="20000"/>
                        <a:lumOff val="80000"/>
                      </a:schemeClr>
                    </a:solidFill>
                  </a:tcPr>
                </a:tc>
                <a:extLst>
                  <a:ext uri="{0D108BD9-81ED-4DB2-BD59-A6C34878D82A}">
                    <a16:rowId xmlns:a16="http://schemas.microsoft.com/office/drawing/2014/main" xmlns="" val="1310192205"/>
                  </a:ext>
                </a:extLst>
              </a:tr>
              <a:tr h="3481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1700" b="1" dirty="0" smtClean="0">
                          <a:solidFill>
                            <a:schemeClr val="tx1"/>
                          </a:solidFill>
                        </a:rPr>
                        <a:t>Srbija</a:t>
                      </a:r>
                      <a:endParaRPr lang="en-US" sz="1700" b="1" dirty="0">
                        <a:solidFill>
                          <a:schemeClr val="tx1"/>
                        </a:solidFill>
                      </a:endParaRPr>
                    </a:p>
                  </a:txBody>
                  <a:tcPr>
                    <a:solidFill>
                      <a:schemeClr val="accent1">
                        <a:lumMod val="20000"/>
                        <a:lumOff val="80000"/>
                      </a:schemeClr>
                    </a:solidFill>
                  </a:tcPr>
                </a:tc>
                <a:tc>
                  <a:txBody>
                    <a:bodyPr/>
                    <a:lstStyle/>
                    <a:p>
                      <a:pPr marL="0" lvl="0" indent="0">
                        <a:buFont typeface="Arial" panose="020B0604020202020204" pitchFamily="34" charset="0"/>
                        <a:buNone/>
                      </a:pPr>
                      <a:r>
                        <a:rPr lang="hr-HR" sz="1700" kern="1200" dirty="0">
                          <a:solidFill>
                            <a:schemeClr val="dk1"/>
                          </a:solidFill>
                          <a:effectLst/>
                          <a:latin typeface="+mn-lt"/>
                        </a:rPr>
                        <a:t>-</a:t>
                      </a:r>
                    </a:p>
                  </a:txBody>
                  <a:tcPr>
                    <a:solidFill>
                      <a:schemeClr val="accent1">
                        <a:lumMod val="20000"/>
                        <a:lumOff val="80000"/>
                      </a:schemeClr>
                    </a:solidFill>
                  </a:tcPr>
                </a:tc>
                <a:extLst>
                  <a:ext uri="{0D108BD9-81ED-4DB2-BD59-A6C34878D82A}">
                    <a16:rowId xmlns:a16="http://schemas.microsoft.com/office/drawing/2014/main" xmlns="" val="588496095"/>
                  </a:ext>
                </a:extLst>
              </a:tr>
              <a:tr h="16347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b="1" dirty="0">
                          <a:solidFill>
                            <a:schemeClr val="tx1"/>
                          </a:solidFill>
                        </a:rPr>
                        <a:t>Uzbekistan</a:t>
                      </a:r>
                    </a:p>
                  </a:txBody>
                  <a:tcPr>
                    <a:solidFill>
                      <a:schemeClr val="accent1">
                        <a:lumMod val="20000"/>
                        <a:lumOff val="80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r-HR" sz="1700" kern="1200" dirty="0">
                          <a:solidFill>
                            <a:schemeClr val="dk1"/>
                          </a:solidFill>
                          <a:effectLst/>
                          <a:latin typeface="+mn-lt"/>
                        </a:rPr>
                        <a:t>2014. godine edukacijski centar u </a:t>
                      </a:r>
                      <a:r>
                        <a:rPr lang="hr-HR" sz="1700" kern="1200" dirty="0" smtClean="0">
                          <a:solidFill>
                            <a:schemeClr val="dk1"/>
                          </a:solidFill>
                          <a:effectLst/>
                          <a:latin typeface="+mn-lt"/>
                        </a:rPr>
                        <a:t>okviru </a:t>
                      </a:r>
                      <a:r>
                        <a:rPr lang="hr-HR" sz="1700" kern="1200" dirty="0">
                          <a:solidFill>
                            <a:schemeClr val="dk1"/>
                          </a:solidFill>
                          <a:effectLst/>
                          <a:latin typeface="+mn-lt"/>
                        </a:rPr>
                        <a:t>MF-a organizirao je edukativnu radionicu za predstavnike masovnih medija uz podršku projekta UNDP-a </a:t>
                      </a:r>
                      <a:r>
                        <a:rPr lang="hr-HR" sz="1700" kern="1200" dirty="0" smtClean="0">
                          <a:solidFill>
                            <a:schemeClr val="dk1"/>
                          </a:solidFill>
                          <a:effectLst/>
                          <a:latin typeface="+mn-lt"/>
                        </a:rPr>
                        <a:t>za reformu</a:t>
                      </a:r>
                      <a:r>
                        <a:rPr lang="hr-HR" sz="1700" kern="1200" baseline="0" dirty="0" smtClean="0">
                          <a:solidFill>
                            <a:schemeClr val="dk1"/>
                          </a:solidFill>
                          <a:effectLst/>
                          <a:latin typeface="+mn-lt"/>
                        </a:rPr>
                        <a:t> </a:t>
                      </a:r>
                      <a:r>
                        <a:rPr lang="hr-HR" sz="1700" kern="1200" dirty="0" smtClean="0">
                          <a:solidFill>
                            <a:schemeClr val="dk1"/>
                          </a:solidFill>
                          <a:effectLst/>
                          <a:latin typeface="+mn-lt"/>
                        </a:rPr>
                        <a:t>proračunskog </a:t>
                      </a:r>
                      <a:r>
                        <a:rPr lang="hr-HR" sz="1700" kern="1200" dirty="0">
                          <a:solidFill>
                            <a:schemeClr val="dk1"/>
                          </a:solidFill>
                          <a:effectLst/>
                          <a:latin typeface="+mn-lt"/>
                        </a:rPr>
                        <a:t>sustava u Uzbekistanu.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r-HR" sz="1700" kern="1200" dirty="0">
                          <a:solidFill>
                            <a:schemeClr val="dk1"/>
                          </a:solidFill>
                          <a:effectLst/>
                          <a:latin typeface="+mn-lt"/>
                        </a:rPr>
                        <a:t>Koncept pripreme i objave proračuna za građane za 2018</a:t>
                      </a:r>
                      <a:r>
                        <a:rPr lang="hr-HR" sz="1700" kern="1200" dirty="0" smtClean="0">
                          <a:solidFill>
                            <a:schemeClr val="dk1"/>
                          </a:solidFill>
                          <a:effectLst/>
                          <a:latin typeface="+mn-lt"/>
                        </a:rPr>
                        <a:t>.</a:t>
                      </a:r>
                      <a:r>
                        <a:rPr lang="hr-HR" sz="1700" kern="1200" dirty="0" smtClean="0">
                          <a:solidFill>
                            <a:schemeClr val="dk1"/>
                          </a:solidFill>
                          <a:effectLst/>
                          <a:latin typeface="Calibri"/>
                        </a:rPr>
                        <a:t>‒</a:t>
                      </a:r>
                      <a:r>
                        <a:rPr lang="hr-HR" sz="1700" kern="1200" dirty="0" smtClean="0">
                          <a:solidFill>
                            <a:schemeClr val="dk1"/>
                          </a:solidFill>
                          <a:effectLst/>
                          <a:latin typeface="+mn-lt"/>
                        </a:rPr>
                        <a:t>2019</a:t>
                      </a:r>
                      <a:r>
                        <a:rPr lang="hr-HR" sz="1700" kern="1200" dirty="0">
                          <a:solidFill>
                            <a:schemeClr val="dk1"/>
                          </a:solidFill>
                          <a:effectLst/>
                          <a:latin typeface="+mn-lt"/>
                        </a:rPr>
                        <a:t>. uključuje organizaciju </a:t>
                      </a:r>
                      <a:r>
                        <a:rPr lang="hr-HR" sz="1700" kern="1200" dirty="0" smtClean="0">
                          <a:solidFill>
                            <a:schemeClr val="dk1"/>
                          </a:solidFill>
                          <a:effectLst/>
                          <a:latin typeface="+mn-lt"/>
                        </a:rPr>
                        <a:t>edukacija </a:t>
                      </a:r>
                      <a:r>
                        <a:rPr lang="hr-HR" sz="1700" kern="1200" dirty="0">
                          <a:solidFill>
                            <a:schemeClr val="dk1"/>
                          </a:solidFill>
                          <a:effectLst/>
                          <a:latin typeface="+mn-lt"/>
                        </a:rPr>
                        <a:t>za medije i novinare na temu ključnih pitanja obuhvaćenih proračunom za građane.</a:t>
                      </a:r>
                    </a:p>
                  </a:txBody>
                  <a:tcPr>
                    <a:solidFill>
                      <a:schemeClr val="accent1">
                        <a:lumMod val="20000"/>
                        <a:lumOff val="80000"/>
                      </a:schemeClr>
                    </a:solidFill>
                  </a:tcPr>
                </a:tc>
                <a:extLst>
                  <a:ext uri="{0D108BD9-81ED-4DB2-BD59-A6C34878D82A}">
                    <a16:rowId xmlns:a16="http://schemas.microsoft.com/office/drawing/2014/main" xmlns="" val="2823040557"/>
                  </a:ext>
                </a:extLst>
              </a:tr>
            </a:tbl>
          </a:graphicData>
        </a:graphic>
      </p:graphicFrame>
    </p:spTree>
    <p:extLst>
      <p:ext uri="{BB962C8B-B14F-4D97-AF65-F5344CB8AC3E}">
        <p14:creationId xmlns:p14="http://schemas.microsoft.com/office/powerpoint/2010/main" val="35243134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2669ADFF-FF59-4A25-8212-84D689CB8586}"/>
              </a:ext>
            </a:extLst>
          </p:cNvPr>
          <p:cNvSpPr>
            <a:spLocks noGrp="1"/>
          </p:cNvSpPr>
          <p:nvPr>
            <p:ph idx="1"/>
          </p:nvPr>
        </p:nvSpPr>
        <p:spPr>
          <a:xfrm>
            <a:off x="984249" y="1828800"/>
            <a:ext cx="8681300" cy="2895600"/>
          </a:xfrm>
          <a:solidFill>
            <a:schemeClr val="bg1">
              <a:lumMod val="95000"/>
            </a:schemeClr>
          </a:solidFill>
          <a:ln>
            <a:solidFill>
              <a:srgbClr val="002060"/>
            </a:solidFill>
          </a:ln>
        </p:spPr>
        <p:txBody>
          <a:bodyPr/>
          <a:lstStyle/>
          <a:p>
            <a:pPr>
              <a:spcBef>
                <a:spcPts val="0"/>
              </a:spcBef>
              <a:buFont typeface="Arial" panose="020B0604020202020204" pitchFamily="34" charset="0"/>
              <a:buChar char="•"/>
            </a:pPr>
            <a:r>
              <a:rPr lang="hr-HR" sz="2000" dirty="0">
                <a:solidFill>
                  <a:schemeClr val="dk1"/>
                </a:solidFill>
                <a:latin typeface="Arial" panose="020B0604020202020204" pitchFamily="34" charset="0"/>
                <a:cs typeface="Arial" panose="020B0604020202020204" pitchFamily="34" charset="0"/>
              </a:rPr>
              <a:t>Nacionalni program koji predvodi MF o upravljanju javnim financijama i </a:t>
            </a:r>
            <a:r>
              <a:rPr lang="hr-HR" sz="2000" dirty="0" smtClean="0">
                <a:solidFill>
                  <a:schemeClr val="dk1"/>
                </a:solidFill>
                <a:latin typeface="Arial" panose="020B0604020202020204" pitchFamily="34" charset="0"/>
                <a:cs typeface="Arial" panose="020B0604020202020204" pitchFamily="34" charset="0"/>
              </a:rPr>
              <a:t>regulaciji tržišta kapitala u </a:t>
            </a:r>
            <a:r>
              <a:rPr lang="hr-HR" sz="2000" dirty="0">
                <a:solidFill>
                  <a:schemeClr val="dk1"/>
                </a:solidFill>
                <a:latin typeface="Arial" panose="020B0604020202020204" pitchFamily="34" charset="0"/>
                <a:cs typeface="Arial" panose="020B0604020202020204" pitchFamily="34" charset="0"/>
              </a:rPr>
              <a:t>Ruskoj Federaciji uključuje aktivnosti za unaprjeđenje proračunske pismenosti građana i organizacija uključenih u participativni proces planiranja </a:t>
            </a:r>
            <a:r>
              <a:rPr lang="hr-HR" sz="2000" dirty="0" smtClean="0">
                <a:solidFill>
                  <a:schemeClr val="dk1"/>
                </a:solidFill>
                <a:latin typeface="Arial" panose="020B0604020202020204" pitchFamily="34" charset="0"/>
                <a:cs typeface="Arial" panose="020B0604020202020204" pitchFamily="34" charset="0"/>
              </a:rPr>
              <a:t>proračuna</a:t>
            </a:r>
          </a:p>
          <a:p>
            <a:pPr>
              <a:spcBef>
                <a:spcPts val="0"/>
              </a:spcBef>
              <a:buFont typeface="Arial" panose="020B0604020202020204" pitchFamily="34" charset="0"/>
              <a:buChar char="•"/>
            </a:pPr>
            <a:endParaRPr lang="hr-HR" sz="2000" dirty="0">
              <a:solidFill>
                <a:schemeClr val="dk1"/>
              </a:solidFill>
              <a:latin typeface="Arial" panose="020B0604020202020204" pitchFamily="34" charset="0"/>
              <a:cs typeface="Arial" panose="020B0604020202020204" pitchFamily="34" charset="0"/>
            </a:endParaRPr>
          </a:p>
          <a:p>
            <a:pPr>
              <a:spcBef>
                <a:spcPts val="0"/>
              </a:spcBef>
              <a:buFont typeface="Arial" panose="020B0604020202020204" pitchFamily="34" charset="0"/>
              <a:buChar char="•"/>
            </a:pPr>
            <a:r>
              <a:rPr lang="hr-HR" sz="2000" dirty="0" smtClean="0">
                <a:solidFill>
                  <a:schemeClr val="dk1"/>
                </a:solidFill>
                <a:latin typeface="Arial" panose="020B0604020202020204" pitchFamily="34" charset="0"/>
              </a:rPr>
              <a:t>MF </a:t>
            </a:r>
            <a:r>
              <a:rPr lang="hr-HR" sz="2000" dirty="0">
                <a:solidFill>
                  <a:schemeClr val="dk1"/>
                </a:solidFill>
                <a:latin typeface="Arial" panose="020B0604020202020204" pitchFamily="34" charset="0"/>
              </a:rPr>
              <a:t>Ruske Federacije razvio je </a:t>
            </a:r>
            <a:r>
              <a:rPr lang="hr-HR" sz="2000" dirty="0" err="1">
                <a:solidFill>
                  <a:schemeClr val="dk1"/>
                </a:solidFill>
                <a:latin typeface="Arial" panose="020B0604020202020204" pitchFamily="34" charset="0"/>
              </a:rPr>
              <a:t>pilotni</a:t>
            </a:r>
            <a:r>
              <a:rPr lang="hr-HR" sz="2000" dirty="0">
                <a:solidFill>
                  <a:schemeClr val="dk1"/>
                </a:solidFill>
                <a:latin typeface="Arial" panose="020B0604020202020204" pitchFamily="34" charset="0"/>
              </a:rPr>
              <a:t> edukativni tečaj za proračunsku pismenost srednjoškolskih učenika, a MF Uzbekistana </a:t>
            </a:r>
            <a:r>
              <a:rPr lang="hr-HR" sz="2000" dirty="0" smtClean="0">
                <a:solidFill>
                  <a:schemeClr val="dk1"/>
                </a:solidFill>
                <a:latin typeface="Arial" panose="020B0604020202020204" pitchFamily="34" charset="0"/>
              </a:rPr>
              <a:t>započeo je projekt </a:t>
            </a:r>
            <a:r>
              <a:rPr lang="hr-HR" sz="2000" dirty="0">
                <a:solidFill>
                  <a:schemeClr val="dk1"/>
                </a:solidFill>
                <a:latin typeface="Arial" panose="020B0604020202020204" pitchFamily="34" charset="0"/>
              </a:rPr>
              <a:t>pripreme </a:t>
            </a:r>
            <a:r>
              <a:rPr lang="hr-HR" sz="2000" dirty="0" smtClean="0">
                <a:solidFill>
                  <a:schemeClr val="dk1"/>
                </a:solidFill>
                <a:latin typeface="Arial" panose="020B0604020202020204" pitchFamily="34" charset="0"/>
              </a:rPr>
              <a:t>edukacijskog tečaja o </a:t>
            </a:r>
            <a:r>
              <a:rPr lang="hr-HR" sz="2000" dirty="0">
                <a:solidFill>
                  <a:schemeClr val="dk1"/>
                </a:solidFill>
                <a:latin typeface="Arial" panose="020B0604020202020204" pitchFamily="34" charset="0"/>
              </a:rPr>
              <a:t>proračunu i proračunskoj </a:t>
            </a:r>
            <a:r>
              <a:rPr lang="hr-HR" sz="2000" dirty="0" smtClean="0">
                <a:solidFill>
                  <a:schemeClr val="dk1"/>
                </a:solidFill>
                <a:latin typeface="Arial" panose="020B0604020202020204" pitchFamily="34" charset="0"/>
              </a:rPr>
              <a:t>pismenosti</a:t>
            </a:r>
            <a:r>
              <a:rPr lang="hr-HR" sz="2000" dirty="0">
                <a:solidFill>
                  <a:schemeClr val="dk1"/>
                </a:solidFill>
                <a:latin typeface="Arial" panose="020B0604020202020204" pitchFamily="34" charset="0"/>
              </a:rPr>
              <a:t> za školsku djecu </a:t>
            </a:r>
            <a:endParaRPr lang="hr-HR" sz="2000" dirty="0">
              <a:solidFill>
                <a:schemeClr val="dk1"/>
              </a:solidFill>
            </a:endParaRPr>
          </a:p>
          <a:p>
            <a:pPr marL="0" indent="0">
              <a:spcBef>
                <a:spcPts val="0"/>
              </a:spcBef>
              <a:buNone/>
            </a:pPr>
            <a:endParaRPr lang="en-US" sz="2400" dirty="0">
              <a:solidFill>
                <a:schemeClr val="dk1"/>
              </a:solidFill>
            </a:endParaRPr>
          </a:p>
          <a:p>
            <a:pPr lvl="0">
              <a:spcBef>
                <a:spcPts val="0"/>
              </a:spcBef>
              <a:buFont typeface="Arial" panose="020B0604020202020204" pitchFamily="34" charset="0"/>
              <a:buChar char="•"/>
            </a:pPr>
            <a:endParaRPr lang="en-US" sz="2100" dirty="0">
              <a:solidFill>
                <a:srgbClr val="000000"/>
              </a:solidFill>
              <a:latin typeface="Arial" panose="020B0604020202020204" pitchFamily="34" charset="0"/>
              <a:cs typeface="Arial" panose="020B0604020202020204" pitchFamily="34" charset="0"/>
            </a:endParaRPr>
          </a:p>
          <a:p>
            <a:pPr lvl="0">
              <a:spcBef>
                <a:spcPts val="0"/>
              </a:spcBef>
              <a:buFont typeface="Arial" panose="020B0604020202020204" pitchFamily="34" charset="0"/>
              <a:buChar char="•"/>
            </a:pPr>
            <a:endParaRPr lang="en-GB" sz="2100" b="1" dirty="0">
              <a:solidFill>
                <a:srgbClr val="000000"/>
              </a:solidFill>
            </a:endParaRPr>
          </a:p>
          <a:p>
            <a:pPr lvl="0" algn="just">
              <a:spcBef>
                <a:spcPts val="0"/>
              </a:spcBef>
            </a:pPr>
            <a:endParaRPr lang="en-US" sz="1800" dirty="0">
              <a:solidFill>
                <a:srgbClr val="000000"/>
              </a:solidFill>
            </a:endParaRPr>
          </a:p>
          <a:p>
            <a:pPr marL="0" lvl="0" indent="0" algn="just">
              <a:spcBef>
                <a:spcPts val="0"/>
              </a:spcBef>
              <a:buNone/>
            </a:pPr>
            <a:endParaRPr lang="en-US" sz="1800" dirty="0">
              <a:solidFill>
                <a:srgbClr val="000000"/>
              </a:solidFill>
            </a:endParaRPr>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428999" y="79077"/>
            <a:ext cx="3962401" cy="350195"/>
          </a:xfrm>
          <a:prstGeom prst="rect">
            <a:avLst/>
          </a:prstGeom>
          <a:noFill/>
          <a:ln w="9525">
            <a:noFill/>
            <a:miter lim="800000"/>
            <a:headEnd/>
            <a:tailEnd/>
          </a:ln>
        </p:spPr>
      </p:pic>
      <p:sp>
        <p:nvSpPr>
          <p:cNvPr id="7" name="Title 3">
            <a:extLst>
              <a:ext uri="{FF2B5EF4-FFF2-40B4-BE49-F238E27FC236}">
                <a16:creationId xmlns:a16="http://schemas.microsoft.com/office/drawing/2014/main" xmlns="" id="{6596CD26-2582-4B1D-B5C3-147765695CC8}"/>
              </a:ext>
            </a:extLst>
          </p:cNvPr>
          <p:cNvSpPr txBox="1">
            <a:spLocks/>
          </p:cNvSpPr>
          <p:nvPr/>
        </p:nvSpPr>
        <p:spPr bwMode="auto">
          <a:xfrm>
            <a:off x="959219" y="697163"/>
            <a:ext cx="8901960" cy="83834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2400" b="1" dirty="0">
                <a:solidFill>
                  <a:schemeClr val="bg1"/>
                </a:solidFill>
              </a:rPr>
              <a:t>Is there a Is budget literacy strategy intended for citizens</a:t>
            </a:r>
          </a:p>
          <a:p>
            <a:pPr algn="l"/>
            <a:endParaRPr lang="en-US" sz="2400" b="1" dirty="0"/>
          </a:p>
          <a:p>
            <a:pPr algn="l"/>
            <a:endParaRPr lang="en-US" sz="2400" b="1" dirty="0"/>
          </a:p>
        </p:txBody>
      </p:sp>
      <p:sp>
        <p:nvSpPr>
          <p:cNvPr id="6" name="Title 3">
            <a:extLst>
              <a:ext uri="{FF2B5EF4-FFF2-40B4-BE49-F238E27FC236}">
                <a16:creationId xmlns:a16="http://schemas.microsoft.com/office/drawing/2014/main" xmlns="" id="{7E2EC175-7DDB-41C0-A12D-4C60A1C35E8D}"/>
              </a:ext>
            </a:extLst>
          </p:cNvPr>
          <p:cNvSpPr txBox="1">
            <a:spLocks/>
          </p:cNvSpPr>
          <p:nvPr/>
        </p:nvSpPr>
        <p:spPr bwMode="auto">
          <a:xfrm>
            <a:off x="984249" y="845408"/>
            <a:ext cx="8534400" cy="54185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hr-HR" sz="2300" b="1" dirty="0" smtClean="0"/>
              <a:t>Postoji li strategija proračunske pismenosti namijenjena građanima ili drugim skupinama</a:t>
            </a:r>
            <a:r>
              <a:rPr lang="en-US" sz="2300" b="1" dirty="0" smtClean="0"/>
              <a:t>?  </a:t>
            </a:r>
            <a:endParaRPr lang="en-US" sz="2300" b="1" dirty="0"/>
          </a:p>
        </p:txBody>
      </p:sp>
    </p:spTree>
    <p:extLst>
      <p:ext uri="{BB962C8B-B14F-4D97-AF65-F5344CB8AC3E}">
        <p14:creationId xmlns:p14="http://schemas.microsoft.com/office/powerpoint/2010/main" val="32131091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428999" y="79077"/>
            <a:ext cx="2863513" cy="253076"/>
          </a:xfrm>
          <a:prstGeom prst="rect">
            <a:avLst/>
          </a:prstGeom>
          <a:noFill/>
          <a:ln w="9525">
            <a:noFill/>
            <a:miter lim="800000"/>
            <a:headEnd/>
            <a:tailEnd/>
          </a:ln>
        </p:spPr>
      </p:pic>
      <p:graphicFrame>
        <p:nvGraphicFramePr>
          <p:cNvPr id="5" name="Table 4">
            <a:extLst>
              <a:ext uri="{FF2B5EF4-FFF2-40B4-BE49-F238E27FC236}">
                <a16:creationId xmlns:a16="http://schemas.microsoft.com/office/drawing/2014/main" xmlns="" id="{C87C8ED0-01E0-4661-A495-BA6736295CFB}"/>
              </a:ext>
            </a:extLst>
          </p:cNvPr>
          <p:cNvGraphicFramePr>
            <a:graphicFrameLocks noGrp="1"/>
          </p:cNvGraphicFramePr>
          <p:nvPr>
            <p:extLst>
              <p:ext uri="{D42A27DB-BD31-4B8C-83A1-F6EECF244321}">
                <p14:modId xmlns:p14="http://schemas.microsoft.com/office/powerpoint/2010/main" val="2773999941"/>
              </p:ext>
            </p:extLst>
          </p:nvPr>
        </p:nvGraphicFramePr>
        <p:xfrm>
          <a:off x="914400" y="533400"/>
          <a:ext cx="8839200" cy="6732706"/>
        </p:xfrm>
        <a:graphic>
          <a:graphicData uri="http://schemas.openxmlformats.org/drawingml/2006/table">
            <a:tbl>
              <a:tblPr firstRow="1" bandRow="1">
                <a:tableStyleId>{5C22544A-7EE6-4342-B048-85BDC9FD1C3A}</a:tableStyleId>
              </a:tblPr>
              <a:tblGrid>
                <a:gridCol w="1318126">
                  <a:extLst>
                    <a:ext uri="{9D8B030D-6E8A-4147-A177-3AD203B41FA5}">
                      <a16:colId xmlns:a16="http://schemas.microsoft.com/office/drawing/2014/main" xmlns="" val="1165612406"/>
                    </a:ext>
                  </a:extLst>
                </a:gridCol>
                <a:gridCol w="7521074">
                  <a:extLst>
                    <a:ext uri="{9D8B030D-6E8A-4147-A177-3AD203B41FA5}">
                      <a16:colId xmlns:a16="http://schemas.microsoft.com/office/drawing/2014/main" xmlns="" val="2102325944"/>
                    </a:ext>
                  </a:extLst>
                </a:gridCol>
              </a:tblGrid>
              <a:tr h="387844">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1900" b="1" dirty="0" smtClean="0">
                          <a:solidFill>
                            <a:schemeClr val="bg1"/>
                          </a:solidFill>
                        </a:rPr>
                        <a:t>Postoji li strategija proračunske pismenosti namijenjena građanima ili drugim skupinama?</a:t>
                      </a:r>
                      <a:endParaRPr lang="en-US" sz="1900" b="1" dirty="0">
                        <a:solidFill>
                          <a:schemeClr val="bg1"/>
                        </a:solidFill>
                      </a:endParaRP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700" b="1" dirty="0">
                        <a:solidFill>
                          <a:schemeClr val="tx1"/>
                        </a:solidFill>
                      </a:endParaRPr>
                    </a:p>
                  </a:txBody>
                  <a:tcPr/>
                </a:tc>
                <a:extLst>
                  <a:ext uri="{0D108BD9-81ED-4DB2-BD59-A6C34878D82A}">
                    <a16:rowId xmlns:a16="http://schemas.microsoft.com/office/drawing/2014/main" xmlns="" val="2906384808"/>
                  </a:ext>
                </a:extLst>
              </a:tr>
              <a:tr h="3568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b="1" dirty="0" smtClean="0">
                          <a:solidFill>
                            <a:schemeClr val="tx1"/>
                          </a:solidFill>
                        </a:rPr>
                        <a:t>B</a:t>
                      </a:r>
                      <a:r>
                        <a:rPr lang="hr-HR" sz="1700" b="1" dirty="0" smtClean="0">
                          <a:solidFill>
                            <a:schemeClr val="tx1"/>
                          </a:solidFill>
                        </a:rPr>
                        <a:t>j</a:t>
                      </a:r>
                      <a:r>
                        <a:rPr lang="en-US" sz="1700" b="1" dirty="0" err="1" smtClean="0">
                          <a:solidFill>
                            <a:schemeClr val="tx1"/>
                          </a:solidFill>
                        </a:rPr>
                        <a:t>elarus</a:t>
                      </a:r>
                      <a:endParaRPr lang="en-US" sz="1700" b="1" dirty="0">
                        <a:solidFill>
                          <a:schemeClr val="tx1"/>
                        </a:solidFill>
                      </a:endParaRP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700" kern="1200" dirty="0" smtClean="0">
                          <a:solidFill>
                            <a:schemeClr val="dk1"/>
                          </a:solidFill>
                          <a:effectLst/>
                          <a:latin typeface="+mn-lt"/>
                          <a:ea typeface="+mn-ea"/>
                          <a:cs typeface="+mn-cs"/>
                        </a:rPr>
                        <a:t>N</a:t>
                      </a:r>
                      <a:r>
                        <a:rPr lang="hr-HR" sz="1700" kern="1200" dirty="0" smtClean="0">
                          <a:solidFill>
                            <a:schemeClr val="dk1"/>
                          </a:solidFill>
                          <a:effectLst/>
                          <a:latin typeface="+mn-lt"/>
                          <a:ea typeface="+mn-ea"/>
                          <a:cs typeface="+mn-cs"/>
                        </a:rPr>
                        <a:t>E</a:t>
                      </a:r>
                      <a:endParaRPr lang="en-US" sz="1700" kern="1200" dirty="0">
                        <a:solidFill>
                          <a:schemeClr val="dk1"/>
                        </a:solidFill>
                        <a:effectLst/>
                        <a:latin typeface="+mn-lt"/>
                        <a:ea typeface="+mn-ea"/>
                        <a:cs typeface="+mn-cs"/>
                      </a:endParaRPr>
                    </a:p>
                  </a:txBody>
                  <a:tcPr>
                    <a:solidFill>
                      <a:schemeClr val="accent1">
                        <a:lumMod val="20000"/>
                        <a:lumOff val="80000"/>
                      </a:schemeClr>
                    </a:solidFill>
                  </a:tcPr>
                </a:tc>
                <a:extLst>
                  <a:ext uri="{0D108BD9-81ED-4DB2-BD59-A6C34878D82A}">
                    <a16:rowId xmlns:a16="http://schemas.microsoft.com/office/drawing/2014/main" xmlns="" val="1034107819"/>
                  </a:ext>
                </a:extLst>
              </a:tr>
              <a:tr h="3568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1700" b="1" dirty="0" smtClean="0">
                          <a:solidFill>
                            <a:schemeClr val="tx1"/>
                          </a:solidFill>
                        </a:rPr>
                        <a:t>Hrvatska</a:t>
                      </a:r>
                      <a:endParaRPr lang="en-US" sz="1700" b="1" dirty="0">
                        <a:solidFill>
                          <a:schemeClr val="tx1"/>
                        </a:solidFill>
                      </a:endParaRPr>
                    </a:p>
                  </a:txBody>
                  <a:tcPr>
                    <a:solidFill>
                      <a:schemeClr val="accent1">
                        <a:lumMod val="20000"/>
                        <a:lumOff val="80000"/>
                      </a:schemeClr>
                    </a:solidFill>
                  </a:tcPr>
                </a:tc>
                <a:tc>
                  <a:txBody>
                    <a:bodyPr/>
                    <a:lstStyle/>
                    <a:p>
                      <a:pPr marL="0" lvl="0" indent="0">
                        <a:buFont typeface="Arial" panose="020B0604020202020204" pitchFamily="34" charset="0"/>
                        <a:buNone/>
                      </a:pPr>
                      <a:r>
                        <a:rPr lang="en-US" sz="1700" kern="1200" dirty="0" smtClean="0">
                          <a:solidFill>
                            <a:schemeClr val="dk1"/>
                          </a:solidFill>
                          <a:effectLst/>
                          <a:latin typeface="+mn-lt"/>
                          <a:ea typeface="+mn-ea"/>
                          <a:cs typeface="+mn-cs"/>
                        </a:rPr>
                        <a:t>N</a:t>
                      </a:r>
                      <a:r>
                        <a:rPr lang="hr-HR" sz="1700" kern="1200" dirty="0" smtClean="0">
                          <a:solidFill>
                            <a:schemeClr val="dk1"/>
                          </a:solidFill>
                          <a:effectLst/>
                          <a:latin typeface="+mn-lt"/>
                          <a:ea typeface="+mn-ea"/>
                          <a:cs typeface="+mn-cs"/>
                        </a:rPr>
                        <a:t>E</a:t>
                      </a:r>
                      <a:endParaRPr lang="en-US" sz="1700" kern="1200" dirty="0">
                        <a:solidFill>
                          <a:schemeClr val="dk1"/>
                        </a:solidFill>
                        <a:effectLst/>
                        <a:latin typeface="+mn-lt"/>
                        <a:ea typeface="+mn-ea"/>
                        <a:cs typeface="+mn-cs"/>
                      </a:endParaRPr>
                    </a:p>
                  </a:txBody>
                  <a:tcPr>
                    <a:solidFill>
                      <a:schemeClr val="accent1">
                        <a:lumMod val="20000"/>
                        <a:lumOff val="80000"/>
                      </a:schemeClr>
                    </a:solidFill>
                  </a:tcPr>
                </a:tc>
                <a:extLst>
                  <a:ext uri="{0D108BD9-81ED-4DB2-BD59-A6C34878D82A}">
                    <a16:rowId xmlns:a16="http://schemas.microsoft.com/office/drawing/2014/main" xmlns="" val="1508005115"/>
                  </a:ext>
                </a:extLst>
              </a:tr>
              <a:tr h="6205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1700" b="1" dirty="0" err="1" smtClean="0">
                          <a:solidFill>
                            <a:schemeClr val="tx1"/>
                          </a:solidFill>
                        </a:rPr>
                        <a:t>Kirgiska</a:t>
                      </a:r>
                      <a:r>
                        <a:rPr lang="hr-HR" sz="1700" b="1" dirty="0" smtClean="0">
                          <a:solidFill>
                            <a:schemeClr val="tx1"/>
                          </a:solidFill>
                        </a:rPr>
                        <a:t> Republika</a:t>
                      </a:r>
                      <a:endParaRPr lang="en-US" sz="1700" b="1" dirty="0">
                        <a:solidFill>
                          <a:schemeClr val="tx1"/>
                        </a:solidFill>
                      </a:endParaRPr>
                    </a:p>
                  </a:txBody>
                  <a:tcPr>
                    <a:solidFill>
                      <a:schemeClr val="accent1">
                        <a:lumMod val="20000"/>
                        <a:lumOff val="80000"/>
                      </a:schemeClr>
                    </a:solidFill>
                  </a:tcPr>
                </a:tc>
                <a:tc>
                  <a:txBody>
                    <a:bodyPr/>
                    <a:lstStyle/>
                    <a:p>
                      <a:pPr marL="0" lvl="0" indent="0">
                        <a:buFont typeface="Arial" panose="020B0604020202020204" pitchFamily="34" charset="0"/>
                        <a:buNone/>
                      </a:pPr>
                      <a:r>
                        <a:rPr lang="en-US" sz="1700" kern="1200" dirty="0" smtClean="0">
                          <a:solidFill>
                            <a:schemeClr val="dk1"/>
                          </a:solidFill>
                          <a:effectLst/>
                          <a:latin typeface="+mn-lt"/>
                          <a:ea typeface="+mn-ea"/>
                          <a:cs typeface="+mn-cs"/>
                        </a:rPr>
                        <a:t>N</a:t>
                      </a:r>
                      <a:r>
                        <a:rPr lang="hr-HR" sz="1700" kern="1200" dirty="0" smtClean="0">
                          <a:solidFill>
                            <a:schemeClr val="dk1"/>
                          </a:solidFill>
                          <a:effectLst/>
                          <a:latin typeface="+mn-lt"/>
                          <a:ea typeface="+mn-ea"/>
                          <a:cs typeface="+mn-cs"/>
                        </a:rPr>
                        <a:t>E</a:t>
                      </a:r>
                      <a:endParaRPr lang="en-US" sz="1700" kern="1200" dirty="0">
                        <a:solidFill>
                          <a:schemeClr val="dk1"/>
                        </a:solidFill>
                        <a:effectLst/>
                        <a:latin typeface="+mn-lt"/>
                        <a:ea typeface="+mn-ea"/>
                        <a:cs typeface="+mn-cs"/>
                      </a:endParaRPr>
                    </a:p>
                  </a:txBody>
                  <a:tcPr>
                    <a:solidFill>
                      <a:schemeClr val="accent1">
                        <a:lumMod val="20000"/>
                        <a:lumOff val="80000"/>
                      </a:schemeClr>
                    </a:solidFill>
                  </a:tcPr>
                </a:tc>
                <a:extLst>
                  <a:ext uri="{0D108BD9-81ED-4DB2-BD59-A6C34878D82A}">
                    <a16:rowId xmlns:a16="http://schemas.microsoft.com/office/drawing/2014/main" xmlns="" val="1209004374"/>
                  </a:ext>
                </a:extLst>
              </a:tr>
              <a:tr h="32578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1700" b="1" dirty="0" smtClean="0">
                          <a:solidFill>
                            <a:schemeClr val="tx1"/>
                          </a:solidFill>
                        </a:rPr>
                        <a:t>Ruska Federacija</a:t>
                      </a:r>
                      <a:endParaRPr lang="en-US" sz="1700" b="1" dirty="0">
                        <a:solidFill>
                          <a:schemeClr val="tx1"/>
                        </a:solidFill>
                      </a:endParaRPr>
                    </a:p>
                  </a:txBody>
                  <a:tcPr>
                    <a:solidFill>
                      <a:schemeClr val="accent1">
                        <a:lumMod val="20000"/>
                        <a:lumOff val="80000"/>
                      </a:schemeClr>
                    </a:solidFill>
                  </a:tcPr>
                </a:tc>
                <a:tc>
                  <a:txBody>
                    <a:bodyPr/>
                    <a:lstStyle/>
                    <a:p>
                      <a:pPr marL="285750" lvl="0" indent="-285750">
                        <a:buFont typeface="Arial" panose="020B0604020202020204" pitchFamily="34" charset="0"/>
                        <a:buChar char="•"/>
                      </a:pPr>
                      <a:r>
                        <a:rPr lang="hr-HR" sz="1700" kern="1200" dirty="0">
                          <a:solidFill>
                            <a:schemeClr val="dk1"/>
                          </a:solidFill>
                          <a:effectLst/>
                          <a:latin typeface="+mn-lt"/>
                        </a:rPr>
                        <a:t>Materijali za </a:t>
                      </a:r>
                      <a:r>
                        <a:rPr lang="hr-HR" sz="1700" kern="1200" dirty="0" smtClean="0">
                          <a:solidFill>
                            <a:schemeClr val="dk1"/>
                          </a:solidFill>
                          <a:effectLst/>
                          <a:latin typeface="+mn-lt"/>
                        </a:rPr>
                        <a:t>edukaciju </a:t>
                      </a:r>
                      <a:r>
                        <a:rPr lang="hr-HR" sz="1700" kern="1200" dirty="0">
                          <a:solidFill>
                            <a:schemeClr val="dk1"/>
                          </a:solidFill>
                          <a:effectLst/>
                          <a:latin typeface="+mn-lt"/>
                        </a:rPr>
                        <a:t>u pogledu poboljšanja financijske pismenosti uključuju jedinicu o javnim financijama i oporezivanju uz sažetak fiskalnog sustava i drugih pitanja. </a:t>
                      </a:r>
                    </a:p>
                    <a:p>
                      <a:pPr marL="285750" lvl="0" indent="-285750">
                        <a:buFont typeface="Arial" panose="020B0604020202020204" pitchFamily="34" charset="0"/>
                        <a:buChar char="•"/>
                      </a:pPr>
                      <a:r>
                        <a:rPr lang="hr-HR" sz="1700" kern="1200" dirty="0">
                          <a:solidFill>
                            <a:schemeClr val="dk1"/>
                          </a:solidFill>
                          <a:effectLst/>
                          <a:latin typeface="+mn-lt"/>
                        </a:rPr>
                        <a:t>MF je proveo projekt pod pokroviteljstvom Svjetske banke </a:t>
                      </a:r>
                      <a:r>
                        <a:rPr lang="hr-HR" sz="1700" kern="1200" dirty="0" smtClean="0">
                          <a:solidFill>
                            <a:schemeClr val="dk1"/>
                          </a:solidFill>
                          <a:effectLst/>
                          <a:latin typeface="+mn-lt"/>
                        </a:rPr>
                        <a:t>za unaprjeđenje </a:t>
                      </a:r>
                      <a:r>
                        <a:rPr lang="hr-HR" sz="1700" kern="1200" dirty="0">
                          <a:solidFill>
                            <a:schemeClr val="dk1"/>
                          </a:solidFill>
                          <a:effectLst/>
                          <a:latin typeface="+mn-lt"/>
                        </a:rPr>
                        <a:t>proračunske pismenosti srednjoškolskih učenika </a:t>
                      </a:r>
                      <a:r>
                        <a:rPr lang="hr-HR" sz="1700" kern="1200" dirty="0" smtClean="0">
                          <a:solidFill>
                            <a:schemeClr val="dk1"/>
                          </a:solidFill>
                          <a:effectLst/>
                          <a:latin typeface="+mn-lt"/>
                        </a:rPr>
                        <a:t>od 2015.</a:t>
                      </a:r>
                      <a:r>
                        <a:rPr lang="hr-HR" sz="1700" kern="1200" baseline="0" dirty="0" smtClean="0">
                          <a:solidFill>
                            <a:schemeClr val="dk1"/>
                          </a:solidFill>
                          <a:effectLst/>
                          <a:latin typeface="+mn-lt"/>
                        </a:rPr>
                        <a:t> do </a:t>
                      </a:r>
                      <a:r>
                        <a:rPr lang="hr-HR" sz="1700" kern="1200" dirty="0" smtClean="0">
                          <a:solidFill>
                            <a:schemeClr val="dk1"/>
                          </a:solidFill>
                          <a:effectLst/>
                          <a:latin typeface="+mn-lt"/>
                        </a:rPr>
                        <a:t>2017</a:t>
                      </a:r>
                      <a:r>
                        <a:rPr lang="hr-HR" sz="1700" kern="1200" dirty="0">
                          <a:solidFill>
                            <a:schemeClr val="dk1"/>
                          </a:solidFill>
                          <a:effectLst/>
                          <a:latin typeface="+mn-lt"/>
                        </a:rPr>
                        <a:t>. kojem je cilj bio razviti građansku svijest kod mladih te vještine potrebne za aktivno </a:t>
                      </a:r>
                      <a:r>
                        <a:rPr lang="hr-HR" sz="1700" kern="1200" dirty="0" smtClean="0">
                          <a:solidFill>
                            <a:schemeClr val="dk1"/>
                          </a:solidFill>
                          <a:effectLst/>
                          <a:latin typeface="+mn-lt"/>
                        </a:rPr>
                        <a:t>sudjelovanje </a:t>
                      </a:r>
                      <a:r>
                        <a:rPr lang="hr-HR" sz="1700" kern="1200" dirty="0">
                          <a:solidFill>
                            <a:schemeClr val="dk1"/>
                          </a:solidFill>
                          <a:effectLst/>
                          <a:latin typeface="+mn-lt"/>
                        </a:rPr>
                        <a:t>u </a:t>
                      </a:r>
                      <a:r>
                        <a:rPr lang="hr-HR" sz="1700" kern="1200" dirty="0" smtClean="0">
                          <a:solidFill>
                            <a:schemeClr val="dk1"/>
                          </a:solidFill>
                          <a:effectLst/>
                          <a:latin typeface="+mn-lt"/>
                        </a:rPr>
                        <a:t>proračunskom procesu. </a:t>
                      </a:r>
                      <a:endParaRPr lang="hr-HR" sz="1700" kern="1200" dirty="0">
                        <a:solidFill>
                          <a:schemeClr val="dk1"/>
                        </a:solidFill>
                        <a:effectLst/>
                        <a:latin typeface="+mn-lt"/>
                      </a:endParaRPr>
                    </a:p>
                    <a:p>
                      <a:pPr marL="285750" lvl="0" indent="-285750">
                        <a:buFont typeface="Arial" panose="020B0604020202020204" pitchFamily="34" charset="0"/>
                        <a:buChar char="•"/>
                      </a:pPr>
                      <a:r>
                        <a:rPr lang="hr-HR" sz="1700" kern="1200" dirty="0" smtClean="0">
                          <a:solidFill>
                            <a:schemeClr val="dk1"/>
                          </a:solidFill>
                          <a:effectLst/>
                          <a:latin typeface="+mn-lt"/>
                        </a:rPr>
                        <a:t>U okviru projekta izrađen je paket </a:t>
                      </a:r>
                      <a:r>
                        <a:rPr lang="hr-HR" sz="1700" kern="1200" dirty="0">
                          <a:solidFill>
                            <a:schemeClr val="dk1"/>
                          </a:solidFill>
                          <a:effectLst/>
                          <a:latin typeface="+mn-lt"/>
                        </a:rPr>
                        <a:t>materijala za učenje i podučavanje </a:t>
                      </a:r>
                      <a:r>
                        <a:rPr lang="hr-HR" sz="1700" kern="1200" dirty="0" smtClean="0">
                          <a:solidFill>
                            <a:schemeClr val="dk1"/>
                          </a:solidFill>
                          <a:effectLst/>
                          <a:latin typeface="+mn-lt"/>
                        </a:rPr>
                        <a:t>kao </a:t>
                      </a:r>
                      <a:r>
                        <a:rPr lang="hr-HR" sz="1700" kern="1200" dirty="0">
                          <a:solidFill>
                            <a:schemeClr val="dk1"/>
                          </a:solidFill>
                          <a:effectLst/>
                          <a:latin typeface="+mn-lt"/>
                        </a:rPr>
                        <a:t>pomoć </a:t>
                      </a:r>
                      <a:r>
                        <a:rPr lang="hr-HR" sz="1700" kern="1200" dirty="0" smtClean="0">
                          <a:solidFill>
                            <a:schemeClr val="dk1"/>
                          </a:solidFill>
                          <a:effectLst/>
                          <a:latin typeface="+mn-lt"/>
                        </a:rPr>
                        <a:t>u edukacijskom</a:t>
                      </a:r>
                      <a:r>
                        <a:rPr lang="hr-HR" sz="1700" kern="1200" baseline="0" dirty="0" smtClean="0">
                          <a:solidFill>
                            <a:schemeClr val="dk1"/>
                          </a:solidFill>
                          <a:effectLst/>
                          <a:latin typeface="+mn-lt"/>
                        </a:rPr>
                        <a:t> tečaju</a:t>
                      </a:r>
                      <a:r>
                        <a:rPr lang="hr-HR" sz="1700" kern="1200" dirty="0" smtClean="0">
                          <a:solidFill>
                            <a:schemeClr val="dk1"/>
                          </a:solidFill>
                          <a:effectLst/>
                          <a:latin typeface="+mn-lt"/>
                        </a:rPr>
                        <a:t> o proračunskoj pismenosti za srednjoškolske učenike. </a:t>
                      </a:r>
                      <a:endParaRPr lang="hr-HR" sz="1700" kern="1200" dirty="0">
                        <a:solidFill>
                          <a:schemeClr val="dk1"/>
                        </a:solidFill>
                        <a:effectLst/>
                        <a:latin typeface="+mn-lt"/>
                      </a:endParaRPr>
                    </a:p>
                    <a:p>
                      <a:pPr marL="285750" lvl="0" indent="-285750">
                        <a:buFont typeface="Arial" panose="020B0604020202020204" pitchFamily="34" charset="0"/>
                        <a:buChar char="•"/>
                      </a:pPr>
                      <a:r>
                        <a:rPr lang="hr-HR" sz="1700" kern="1200" dirty="0">
                          <a:solidFill>
                            <a:schemeClr val="dk1"/>
                          </a:solidFill>
                          <a:effectLst/>
                          <a:latin typeface="+mn-lt"/>
                        </a:rPr>
                        <a:t>Nacionalni program koji predvodi MF o upravljanju javnim financijama i regulaciji </a:t>
                      </a:r>
                      <a:r>
                        <a:rPr lang="hr-HR" sz="1700" kern="1200" dirty="0" smtClean="0">
                          <a:solidFill>
                            <a:schemeClr val="dk1"/>
                          </a:solidFill>
                          <a:effectLst/>
                          <a:latin typeface="+mn-lt"/>
                        </a:rPr>
                        <a:t>tržišta kapitala uključuje </a:t>
                      </a:r>
                      <a:r>
                        <a:rPr lang="hr-HR" sz="1700" kern="1200" dirty="0">
                          <a:solidFill>
                            <a:schemeClr val="dk1"/>
                          </a:solidFill>
                          <a:effectLst/>
                          <a:latin typeface="+mn-lt"/>
                        </a:rPr>
                        <a:t>aktivnosti za unaprjeđenje proračunske pismenosti građana i organizacija uključenih u participativni proces planiranja </a:t>
                      </a:r>
                      <a:r>
                        <a:rPr lang="hr-HR" sz="1700" kern="1200" dirty="0" smtClean="0">
                          <a:solidFill>
                            <a:schemeClr val="dk1"/>
                          </a:solidFill>
                          <a:effectLst/>
                          <a:latin typeface="+mn-lt"/>
                        </a:rPr>
                        <a:t>proračuna. </a:t>
                      </a:r>
                      <a:endParaRPr lang="hr-HR" sz="1700" kern="1200" dirty="0">
                        <a:solidFill>
                          <a:schemeClr val="dk1"/>
                        </a:solidFill>
                        <a:effectLst/>
                        <a:latin typeface="+mn-lt"/>
                      </a:endParaRPr>
                    </a:p>
                  </a:txBody>
                  <a:tcPr>
                    <a:solidFill>
                      <a:schemeClr val="accent1">
                        <a:lumMod val="20000"/>
                        <a:lumOff val="80000"/>
                      </a:schemeClr>
                    </a:solidFill>
                  </a:tcPr>
                </a:tc>
                <a:extLst>
                  <a:ext uri="{0D108BD9-81ED-4DB2-BD59-A6C34878D82A}">
                    <a16:rowId xmlns:a16="http://schemas.microsoft.com/office/drawing/2014/main" xmlns="" val="1310192205"/>
                  </a:ext>
                </a:extLst>
              </a:tr>
              <a:tr h="3568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1700" b="1" dirty="0" smtClean="0">
                          <a:solidFill>
                            <a:schemeClr val="tx1"/>
                          </a:solidFill>
                        </a:rPr>
                        <a:t>Srbija</a:t>
                      </a:r>
                      <a:endParaRPr lang="en-US" sz="1700" b="1" dirty="0">
                        <a:solidFill>
                          <a:schemeClr val="tx1"/>
                        </a:solidFill>
                      </a:endParaRPr>
                    </a:p>
                  </a:txBody>
                  <a:tcPr>
                    <a:solidFill>
                      <a:schemeClr val="accent1">
                        <a:lumMod val="20000"/>
                        <a:lumOff val="80000"/>
                      </a:schemeClr>
                    </a:solidFill>
                  </a:tcPr>
                </a:tc>
                <a:tc>
                  <a:txBody>
                    <a:bodyPr/>
                    <a:lstStyle/>
                    <a:p>
                      <a:pPr marL="0" lvl="0" indent="0">
                        <a:buFont typeface="Arial" panose="020B0604020202020204" pitchFamily="34" charset="0"/>
                        <a:buNone/>
                      </a:pPr>
                      <a:r>
                        <a:rPr lang="hr-HR" sz="1700" kern="1200" dirty="0">
                          <a:solidFill>
                            <a:schemeClr val="dk1"/>
                          </a:solidFill>
                          <a:effectLst/>
                          <a:latin typeface="+mn-lt"/>
                        </a:rPr>
                        <a:t>-</a:t>
                      </a:r>
                    </a:p>
                  </a:txBody>
                  <a:tcPr>
                    <a:solidFill>
                      <a:schemeClr val="accent1">
                        <a:lumMod val="20000"/>
                        <a:lumOff val="80000"/>
                      </a:schemeClr>
                    </a:solidFill>
                  </a:tcPr>
                </a:tc>
                <a:extLst>
                  <a:ext uri="{0D108BD9-81ED-4DB2-BD59-A6C34878D82A}">
                    <a16:rowId xmlns:a16="http://schemas.microsoft.com/office/drawing/2014/main" xmlns="" val="588496095"/>
                  </a:ext>
                </a:extLst>
              </a:tr>
              <a:tr h="9116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b="1" dirty="0">
                          <a:solidFill>
                            <a:schemeClr val="tx1"/>
                          </a:solidFill>
                        </a:rPr>
                        <a:t>Uzbekistan</a:t>
                      </a: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hr-HR" sz="1700" kern="1200" dirty="0" smtClean="0">
                          <a:solidFill>
                            <a:schemeClr val="dk1"/>
                          </a:solidFill>
                          <a:effectLst/>
                          <a:latin typeface="+mn-lt"/>
                        </a:rPr>
                        <a:t>Edukacijski </a:t>
                      </a:r>
                      <a:r>
                        <a:rPr lang="hr-HR" sz="1700" kern="1200" dirty="0">
                          <a:solidFill>
                            <a:schemeClr val="dk1"/>
                          </a:solidFill>
                          <a:effectLst/>
                          <a:latin typeface="+mn-lt"/>
                        </a:rPr>
                        <a:t>centar MF-a započeo je projekt pripreme edukacije o proračunskoj pismenosti za </a:t>
                      </a:r>
                      <a:r>
                        <a:rPr lang="hr-HR" sz="1700" kern="1200" dirty="0" smtClean="0">
                          <a:solidFill>
                            <a:schemeClr val="dk1"/>
                          </a:solidFill>
                          <a:effectLst/>
                          <a:latin typeface="+mn-lt"/>
                        </a:rPr>
                        <a:t>školsku djecu </a:t>
                      </a:r>
                      <a:r>
                        <a:rPr lang="hr-HR" sz="1700" kern="1200" dirty="0">
                          <a:solidFill>
                            <a:schemeClr val="dk1"/>
                          </a:solidFill>
                          <a:effectLst/>
                          <a:latin typeface="+mn-lt"/>
                        </a:rPr>
                        <a:t>te </a:t>
                      </a:r>
                      <a:r>
                        <a:rPr lang="hr-HR" sz="1700" kern="1200" dirty="0" smtClean="0">
                          <a:solidFill>
                            <a:schemeClr val="dk1"/>
                          </a:solidFill>
                          <a:effectLst/>
                          <a:latin typeface="+mn-lt"/>
                        </a:rPr>
                        <a:t>je izrađen plan i program edukacije</a:t>
                      </a:r>
                      <a:endParaRPr lang="hr-HR" sz="1700" kern="1200" dirty="0">
                        <a:solidFill>
                          <a:schemeClr val="dk1"/>
                        </a:solidFill>
                        <a:effectLst/>
                        <a:latin typeface="+mn-lt"/>
                      </a:endParaRPr>
                    </a:p>
                  </a:txBody>
                  <a:tcPr>
                    <a:solidFill>
                      <a:schemeClr val="accent1">
                        <a:lumMod val="20000"/>
                        <a:lumOff val="80000"/>
                      </a:schemeClr>
                    </a:solidFill>
                  </a:tcPr>
                </a:tc>
                <a:extLst>
                  <a:ext uri="{0D108BD9-81ED-4DB2-BD59-A6C34878D82A}">
                    <a16:rowId xmlns:a16="http://schemas.microsoft.com/office/drawing/2014/main" xmlns="" val="2823040557"/>
                  </a:ext>
                </a:extLst>
              </a:tr>
            </a:tbl>
          </a:graphicData>
        </a:graphic>
      </p:graphicFrame>
    </p:spTree>
    <p:extLst>
      <p:ext uri="{BB962C8B-B14F-4D97-AF65-F5344CB8AC3E}">
        <p14:creationId xmlns:p14="http://schemas.microsoft.com/office/powerpoint/2010/main" val="41297051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124200" y="112644"/>
            <a:ext cx="2362200" cy="208770"/>
          </a:xfrm>
          <a:prstGeom prst="rect">
            <a:avLst/>
          </a:prstGeom>
          <a:noFill/>
          <a:ln w="9525">
            <a:noFill/>
            <a:miter lim="800000"/>
            <a:headEnd/>
            <a:tailEnd/>
          </a:ln>
        </p:spPr>
      </p:pic>
      <p:sp>
        <p:nvSpPr>
          <p:cNvPr id="2" name="TextBox 1">
            <a:extLst>
              <a:ext uri="{FF2B5EF4-FFF2-40B4-BE49-F238E27FC236}">
                <a16:creationId xmlns:a16="http://schemas.microsoft.com/office/drawing/2014/main" xmlns="" id="{9A547638-DB8D-430F-94A6-899A5883C333}"/>
              </a:ext>
            </a:extLst>
          </p:cNvPr>
          <p:cNvSpPr txBox="1"/>
          <p:nvPr/>
        </p:nvSpPr>
        <p:spPr>
          <a:xfrm>
            <a:off x="914400" y="381000"/>
            <a:ext cx="8839200" cy="5924699"/>
          </a:xfrm>
          <a:prstGeom prst="rect">
            <a:avLst/>
          </a:prstGeom>
          <a:solidFill>
            <a:schemeClr val="bg1">
              <a:lumMod val="95000"/>
            </a:schemeClr>
          </a:solidFill>
        </p:spPr>
        <p:txBody>
          <a:bodyPr wrap="square" rtlCol="0">
            <a:spAutoFit/>
          </a:bodyPr>
          <a:lstStyle/>
          <a:p>
            <a:r>
              <a:rPr lang="hr-HR" sz="1700" b="1" dirty="0" smtClean="0"/>
              <a:t>Preporuke</a:t>
            </a:r>
          </a:p>
          <a:p>
            <a:endParaRPr lang="hr-HR" sz="1700" b="1" dirty="0"/>
          </a:p>
          <a:p>
            <a:r>
              <a:rPr lang="hr-HR" sz="1700" dirty="0" smtClean="0"/>
              <a:t>Ima prostora za jačanje sudjelovanja javnosti u proračunskom procesu na sljedeće načine: </a:t>
            </a:r>
          </a:p>
          <a:p>
            <a:r>
              <a:rPr lang="hr-HR" sz="1700" dirty="0" smtClean="0"/>
              <a:t>  </a:t>
            </a:r>
            <a:endParaRPr lang="en-US" sz="1700" dirty="0" smtClean="0"/>
          </a:p>
          <a:p>
            <a:pPr marL="285750" indent="-285750">
              <a:buFont typeface="Arial" panose="020B0604020202020204" pitchFamily="34" charset="0"/>
              <a:buChar char="•"/>
            </a:pPr>
            <a:r>
              <a:rPr lang="hr-HR" sz="1400" dirty="0" smtClean="0"/>
              <a:t>distribucijom pojednostavljenih verzija nacrta proračunskih dokumenata dovoljno rano prije početka javnih rasprava, npr. proračuni za građane ili kratke prezentacije, uz postojeće informacije o rasporedu, sadržaju itd.</a:t>
            </a:r>
          </a:p>
          <a:p>
            <a:endParaRPr lang="hr-HR" sz="1400" dirty="0"/>
          </a:p>
          <a:p>
            <a:pPr marL="285750" indent="-285750">
              <a:buFont typeface="Arial" panose="020B0604020202020204" pitchFamily="34" charset="0"/>
              <a:buChar char="•"/>
            </a:pPr>
            <a:r>
              <a:rPr lang="hr-HR" sz="1400" dirty="0" smtClean="0"/>
              <a:t>kontinuiranom upotrebom </a:t>
            </a:r>
            <a:r>
              <a:rPr lang="hr-HR" sz="1400" dirty="0"/>
              <a:t>različitih mehanizama sudjelovanja javnosti tijekom pripreme proračuna kao i </a:t>
            </a:r>
            <a:r>
              <a:rPr lang="hr-HR" sz="1400" dirty="0" smtClean="0"/>
              <a:t>angažmanom </a:t>
            </a:r>
            <a:r>
              <a:rPr lang="hr-HR" sz="1400" dirty="0"/>
              <a:t>građana tijekom faza izvršenja proračuna i revizije</a:t>
            </a:r>
          </a:p>
          <a:p>
            <a:pPr marL="285750" indent="-285750">
              <a:buFont typeface="Arial" panose="020B0604020202020204" pitchFamily="34" charset="0"/>
              <a:buChar char="•"/>
            </a:pPr>
            <a:endParaRPr lang="hr-HR" sz="1400" dirty="0"/>
          </a:p>
          <a:p>
            <a:pPr marL="285750" indent="-285750">
              <a:buFont typeface="Arial" panose="020B0604020202020204" pitchFamily="34" charset="0"/>
              <a:buChar char="•"/>
            </a:pPr>
            <a:r>
              <a:rPr lang="hr-HR" sz="1400" dirty="0" smtClean="0"/>
              <a:t>poticanjem </a:t>
            </a:r>
            <a:r>
              <a:rPr lang="hr-HR" sz="1400" dirty="0"/>
              <a:t>resornih ministarstava i VRI-</a:t>
            </a:r>
            <a:r>
              <a:rPr lang="hr-HR" sz="1400" dirty="0" err="1"/>
              <a:t>jeva</a:t>
            </a:r>
            <a:r>
              <a:rPr lang="hr-HR" sz="1400" dirty="0"/>
              <a:t> da upotrebljavaju </a:t>
            </a:r>
            <a:r>
              <a:rPr lang="hr-HR" sz="1400" dirty="0" smtClean="0"/>
              <a:t>mehanizme interaktivnog sudjelovanja </a:t>
            </a:r>
            <a:r>
              <a:rPr lang="hr-HR" sz="1400" dirty="0"/>
              <a:t>javnosti, posebno kod faza izvršenja proračuna i revizije</a:t>
            </a:r>
          </a:p>
          <a:p>
            <a:endParaRPr lang="hr-HR" sz="1400" dirty="0"/>
          </a:p>
          <a:p>
            <a:pPr marL="285750" indent="-285750">
              <a:buFont typeface="Arial" panose="020B0604020202020204" pitchFamily="34" charset="0"/>
              <a:buChar char="•"/>
            </a:pPr>
            <a:r>
              <a:rPr lang="hr-HR" sz="1400" dirty="0" smtClean="0"/>
              <a:t>objavom </a:t>
            </a:r>
            <a:r>
              <a:rPr lang="hr-HR" sz="1400" dirty="0"/>
              <a:t>smjernica kako bi se precizirala uloga građana u proračunskom procesu i koraci potrebni za davanje povratnih informacija na upite i </a:t>
            </a:r>
            <a:r>
              <a:rPr lang="hr-HR" sz="1400" dirty="0" smtClean="0"/>
              <a:t>doprinose </a:t>
            </a:r>
            <a:r>
              <a:rPr lang="hr-HR" sz="1400" dirty="0"/>
              <a:t>građana pravovremeno, posebno u kontekstu kada sveobuhvatnih zakonodavni okviri ne </a:t>
            </a:r>
            <a:r>
              <a:rPr lang="hr-HR" sz="1400" dirty="0" smtClean="0"/>
              <a:t>sadržavaju </a:t>
            </a:r>
            <a:r>
              <a:rPr lang="hr-HR" sz="1400" dirty="0"/>
              <a:t>detaljne smjernice</a:t>
            </a:r>
          </a:p>
          <a:p>
            <a:endParaRPr lang="hr-HR" sz="1400" dirty="0"/>
          </a:p>
          <a:p>
            <a:pPr marL="285750" indent="-285750">
              <a:buFont typeface="Arial" panose="020B0604020202020204" pitchFamily="34" charset="0"/>
              <a:buChar char="•"/>
            </a:pPr>
            <a:r>
              <a:rPr lang="hr-HR" sz="1400" dirty="0" smtClean="0"/>
              <a:t>poticanjem </a:t>
            </a:r>
            <a:r>
              <a:rPr lang="hr-HR" sz="1400" dirty="0"/>
              <a:t>javnih tijela da organiziraju redovitu edukaciju/predavanja o</a:t>
            </a:r>
            <a:r>
              <a:rPr lang="hr-HR" sz="1400" dirty="0" smtClean="0"/>
              <a:t> proračunskoj pismenosti za nevladine udruge, novinare/medije </a:t>
            </a:r>
            <a:r>
              <a:rPr lang="hr-HR" sz="1400" dirty="0"/>
              <a:t>u suradnji s razvojnim partnerima, a moguća je i suradnja akademske zajednice te stručnih organizacija (</a:t>
            </a:r>
            <a:r>
              <a:rPr lang="hr-HR" sz="1400" i="1" dirty="0" err="1"/>
              <a:t>think</a:t>
            </a:r>
            <a:r>
              <a:rPr lang="hr-HR" sz="1400" i="1" dirty="0"/>
              <a:t> </a:t>
            </a:r>
            <a:r>
              <a:rPr lang="hr-HR" sz="1400" i="1" dirty="0" smtClean="0"/>
              <a:t>tankova</a:t>
            </a:r>
            <a:r>
              <a:rPr lang="hr-HR" sz="1400" dirty="0" smtClean="0"/>
              <a:t>), </a:t>
            </a:r>
            <a:r>
              <a:rPr lang="hr-HR" sz="1400" dirty="0"/>
              <a:t>kao predvodnika, s MF-om, resornim ministarstvima i lokalnom vlasti</a:t>
            </a:r>
          </a:p>
          <a:p>
            <a:pPr marL="285750" indent="-285750">
              <a:buFont typeface="Arial" panose="020B0604020202020204" pitchFamily="34" charset="0"/>
              <a:buChar char="•"/>
            </a:pPr>
            <a:endParaRPr lang="hr-HR" sz="1400" dirty="0"/>
          </a:p>
          <a:p>
            <a:pPr marL="285750" indent="-285750">
              <a:buFont typeface="Arial" panose="020B0604020202020204" pitchFamily="34" charset="0"/>
              <a:buChar char="•"/>
            </a:pPr>
            <a:r>
              <a:rPr lang="hr-HR" sz="1400" dirty="0" smtClean="0"/>
              <a:t>razmatranjem </a:t>
            </a:r>
            <a:r>
              <a:rPr lang="hr-HR" sz="1400" dirty="0" err="1"/>
              <a:t>pilotnih</a:t>
            </a:r>
            <a:r>
              <a:rPr lang="hr-HR" sz="1400" dirty="0"/>
              <a:t> </a:t>
            </a:r>
            <a:r>
              <a:rPr lang="hr-HR" sz="1400" dirty="0" smtClean="0"/>
              <a:t>tečajeva o proračunskoj pismenosti za odrasle </a:t>
            </a:r>
            <a:r>
              <a:rPr lang="hr-HR" sz="1400" dirty="0"/>
              <a:t>i/ili </a:t>
            </a:r>
            <a:r>
              <a:rPr lang="hr-HR" sz="1400" dirty="0" smtClean="0"/>
              <a:t>mlade, </a:t>
            </a:r>
            <a:r>
              <a:rPr lang="hr-HR" sz="1400" dirty="0"/>
              <a:t>kao </a:t>
            </a:r>
            <a:r>
              <a:rPr lang="hr-HR" sz="1400" dirty="0" smtClean="0"/>
              <a:t>zasebnih modula </a:t>
            </a:r>
            <a:r>
              <a:rPr lang="hr-HR" sz="1400" dirty="0"/>
              <a:t>ili u </a:t>
            </a:r>
            <a:r>
              <a:rPr lang="hr-HR" sz="1400" dirty="0" smtClean="0"/>
              <a:t>okviru </a:t>
            </a:r>
            <a:r>
              <a:rPr lang="hr-HR" sz="1400" dirty="0"/>
              <a:t>edukacije za financijsku </a:t>
            </a:r>
            <a:r>
              <a:rPr lang="hr-HR" sz="1400" dirty="0" smtClean="0"/>
              <a:t>pismenost/građanski odgoj</a:t>
            </a:r>
            <a:endParaRPr lang="hr-HR" sz="1400" dirty="0"/>
          </a:p>
        </p:txBody>
      </p:sp>
    </p:spTree>
    <p:extLst>
      <p:ext uri="{BB962C8B-B14F-4D97-AF65-F5344CB8AC3E}">
        <p14:creationId xmlns:p14="http://schemas.microsoft.com/office/powerpoint/2010/main" val="28105187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428999" y="79077"/>
            <a:ext cx="2863513" cy="253076"/>
          </a:xfrm>
          <a:prstGeom prst="rect">
            <a:avLst/>
          </a:prstGeom>
          <a:noFill/>
          <a:ln w="9525">
            <a:noFill/>
            <a:miter lim="800000"/>
            <a:headEnd/>
            <a:tailEnd/>
          </a:ln>
        </p:spPr>
      </p:pic>
      <p:graphicFrame>
        <p:nvGraphicFramePr>
          <p:cNvPr id="6" name="Объект 3"/>
          <p:cNvGraphicFramePr>
            <a:graphicFrameLocks noGrp="1"/>
          </p:cNvGraphicFramePr>
          <p:nvPr>
            <p:ph idx="1"/>
            <p:extLst>
              <p:ext uri="{D42A27DB-BD31-4B8C-83A1-F6EECF244321}">
                <p14:modId xmlns:p14="http://schemas.microsoft.com/office/powerpoint/2010/main" val="3730499595"/>
              </p:ext>
            </p:extLst>
          </p:nvPr>
        </p:nvGraphicFramePr>
        <p:xfrm>
          <a:off x="990600" y="921112"/>
          <a:ext cx="8610600" cy="5528108"/>
        </p:xfrm>
        <a:graphic>
          <a:graphicData uri="http://schemas.openxmlformats.org/drawingml/2006/table">
            <a:tbl>
              <a:tblPr/>
              <a:tblGrid>
                <a:gridCol w="2603672">
                  <a:extLst>
                    <a:ext uri="{9D8B030D-6E8A-4147-A177-3AD203B41FA5}">
                      <a16:colId xmlns:a16="http://schemas.microsoft.com/office/drawing/2014/main" xmlns="" val="20000"/>
                    </a:ext>
                  </a:extLst>
                </a:gridCol>
                <a:gridCol w="6006928">
                  <a:extLst>
                    <a:ext uri="{9D8B030D-6E8A-4147-A177-3AD203B41FA5}">
                      <a16:colId xmlns:a16="http://schemas.microsoft.com/office/drawing/2014/main" xmlns="" val="20001"/>
                    </a:ext>
                  </a:extLst>
                </a:gridCol>
              </a:tblGrid>
              <a:tr h="38219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hr-HR" sz="1700" b="1" dirty="0" smtClean="0">
                          <a:solidFill>
                            <a:schemeClr val="bg1"/>
                          </a:solidFill>
                        </a:rPr>
                        <a:t>Naslov</a:t>
                      </a:r>
                      <a:r>
                        <a:rPr lang="en-US" sz="1700" b="1" dirty="0" smtClean="0">
                          <a:solidFill>
                            <a:schemeClr val="bg1"/>
                          </a:solidFill>
                        </a:rPr>
                        <a:t> </a:t>
                      </a:r>
                      <a:endParaRPr lang="en-US" sz="1700" b="1" dirty="0">
                        <a:solidFill>
                          <a:schemeClr val="bg1"/>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solidFill>
                      <a:srgbClr val="C0B2D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kern="1200" dirty="0">
                          <a:solidFill>
                            <a:schemeClr val="bg1"/>
                          </a:solidFill>
                          <a:effectLst/>
                          <a:latin typeface="+mn-lt"/>
                          <a:ea typeface="+mn-ea"/>
                          <a:cs typeface="+mn-cs"/>
                        </a:rPr>
                        <a:t>link</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solidFill>
                      <a:srgbClr val="C0B2D1"/>
                    </a:solidFill>
                  </a:tcPr>
                </a:tc>
                <a:extLst>
                  <a:ext uri="{0D108BD9-81ED-4DB2-BD59-A6C34878D82A}">
                    <a16:rowId xmlns:a16="http://schemas.microsoft.com/office/drawing/2014/main" xmlns="" val="10000"/>
                  </a:ext>
                </a:extLst>
              </a:tr>
              <a:tr h="455309">
                <a:tc>
                  <a:txBody>
                    <a:bodyPr/>
                    <a:lstStyle/>
                    <a:p>
                      <a:pPr marL="0" marR="0" lvl="0" indent="0" algn="l" defTabSz="914400" rtl="0" eaLnBrk="1" fontAlgn="auto" latinLnBrk="0" hangingPunct="1">
                        <a:lnSpc>
                          <a:spcPts val="2300"/>
                        </a:lnSpc>
                        <a:spcBef>
                          <a:spcPts val="0"/>
                        </a:spcBef>
                        <a:spcAft>
                          <a:spcPts val="0"/>
                        </a:spcAft>
                        <a:buClrTx/>
                        <a:buSzTx/>
                        <a:buFontTx/>
                        <a:buNone/>
                        <a:tabLst/>
                        <a:defRPr/>
                      </a:pPr>
                      <a:r>
                        <a:rPr lang="ru-RU" sz="1400" dirty="0">
                          <a:effectLst/>
                          <a:latin typeface="+mn-lt"/>
                          <a:ea typeface="Calibri"/>
                          <a:cs typeface="Times New Roman"/>
                        </a:rPr>
                        <a:t>1. </a:t>
                      </a:r>
                      <a:r>
                        <a:rPr lang="hr-HR" sz="1400" dirty="0" smtClean="0">
                          <a:effectLst/>
                          <a:latin typeface="+mn-lt"/>
                          <a:ea typeface="Calibri"/>
                          <a:cs typeface="Times New Roman"/>
                        </a:rPr>
                        <a:t>Sudjelovanje javnosti</a:t>
                      </a:r>
                      <a:r>
                        <a:rPr lang="hr-HR" sz="1400" baseline="0" dirty="0" smtClean="0">
                          <a:effectLst/>
                          <a:latin typeface="+mn-lt"/>
                          <a:ea typeface="Calibri"/>
                          <a:cs typeface="Times New Roman"/>
                        </a:rPr>
                        <a:t> u fiskalnoj politici i proračunskom procesu – kako uspostaviti i/ili ojačati mehanizme u zemljama PEMPAL-a</a:t>
                      </a:r>
                      <a:endParaRPr lang="hr-HR" sz="1400" dirty="0" smtClean="0">
                        <a:effectLst/>
                        <a:latin typeface="+mn-lt"/>
                        <a:ea typeface="Calibri"/>
                        <a:cs typeface="Times New Roman"/>
                      </a:endParaRPr>
                    </a:p>
                    <a:p>
                      <a:pPr>
                        <a:lnSpc>
                          <a:spcPts val="2300"/>
                        </a:lnSpc>
                        <a:spcAft>
                          <a:spcPts val="0"/>
                        </a:spcAft>
                      </a:pPr>
                      <a:r>
                        <a:rPr lang="hr-HR" sz="1400" dirty="0" smtClean="0">
                          <a:effectLst/>
                          <a:latin typeface="+mn-lt"/>
                          <a:ea typeface="Calibri"/>
                          <a:cs typeface="Times New Roman"/>
                        </a:rPr>
                        <a:t>Pozadinski dokument</a:t>
                      </a:r>
                      <a:endParaRPr lang="ru-RU" sz="1400" dirty="0">
                        <a:effectLst/>
                        <a:latin typeface="+mn-lt"/>
                        <a:ea typeface="Calibri"/>
                        <a:cs typeface="Times New Roman"/>
                      </a:endParaRPr>
                    </a:p>
                    <a:p>
                      <a:pPr>
                        <a:lnSpc>
                          <a:spcPts val="2300"/>
                        </a:lnSpc>
                        <a:spcAft>
                          <a:spcPts val="0"/>
                        </a:spcAft>
                      </a:pPr>
                      <a:endParaRPr lang="ru-RU" sz="1200" dirty="0">
                        <a:effectLst/>
                        <a:latin typeface="Times New Roman"/>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0D8E7"/>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ENG</a:t>
                      </a:r>
                      <a:r>
                        <a:rPr kumimoji="0" lang="ru-RU" sz="1400" b="0" i="0" u="none" strike="noStrike" kern="1200" cap="none" spc="0" normalizeH="0" baseline="0" noProof="0" dirty="0">
                          <a:ln>
                            <a:noFill/>
                          </a:ln>
                          <a:solidFill>
                            <a:srgbClr val="000000"/>
                          </a:solidFill>
                          <a:effectLst/>
                          <a:uLnTx/>
                          <a:uFillTx/>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hlinkClick r:id="rId5"/>
                        </a:rPr>
                        <a:t>https://www.pempal.org/sites/pempal/files/filefield_paths/bcop_public_participation_backgroud_paper_august2017_eng.doc</a:t>
                      </a:r>
                      <a:r>
                        <a:rPr kumimoji="0" lang="ru-RU" sz="1400" b="0" i="0" u="none" strike="noStrike" kern="1200" cap="none" spc="0" normalizeH="0" baseline="0" noProof="0" dirty="0">
                          <a:ln>
                            <a:noFill/>
                          </a:ln>
                          <a:solidFill>
                            <a:srgbClr val="000000"/>
                          </a:solidFill>
                          <a:effectLst/>
                          <a:uLnTx/>
                          <a:uFillTx/>
                          <a:latin typeface="+mn-lt"/>
                          <a:ea typeface="+mn-ea"/>
                          <a:cs typeface="+mn-cs"/>
                        </a:rPr>
                        <a:t> </a:t>
                      </a:r>
                      <a:endParaRPr kumimoji="0" lang="en-US" sz="14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RUS</a:t>
                      </a:r>
                      <a:r>
                        <a:rPr kumimoji="0" lang="ru-RU" sz="1400" b="0" i="0" u="none" strike="noStrike" kern="1200" cap="none" spc="0" normalizeH="0" baseline="0" noProof="0" dirty="0">
                          <a:ln>
                            <a:noFill/>
                          </a:ln>
                          <a:solidFill>
                            <a:srgbClr val="000000"/>
                          </a:solidFill>
                          <a:effectLst/>
                          <a:uLnTx/>
                          <a:uFillTx/>
                          <a:latin typeface="+mn-lt"/>
                          <a:ea typeface="+mn-ea"/>
                          <a:cs typeface="+mn-cs"/>
                        </a:rPr>
                        <a:t>: </a:t>
                      </a:r>
                      <a:r>
                        <a:rPr kumimoji="0" lang="en-US" sz="1400" b="0" i="0" u="none" strike="noStrike" kern="1200" cap="none" spc="0" normalizeH="0" baseline="0" noProof="0" dirty="0">
                          <a:ln>
                            <a:noFill/>
                          </a:ln>
                          <a:solidFill>
                            <a:srgbClr val="000000"/>
                          </a:solidFill>
                          <a:effectLst/>
                          <a:uLnTx/>
                          <a:uFillTx/>
                          <a:latin typeface="+mn-lt"/>
                          <a:ea typeface="+mn-ea"/>
                          <a:cs typeface="+mn-cs"/>
                          <a:hlinkClick r:id="rId6"/>
                        </a:rPr>
                        <a:t>https://www.pempal.org/sites/pempal/files/filefield_paths/bcop_public_participation_backgroud_paper_august2017_rus_full.doc</a:t>
                      </a:r>
                      <a:endParaRPr kumimoji="0" lang="ru-RU" sz="1400" b="0" i="0" u="none" strike="noStrike" kern="1200" cap="none" spc="0" normalizeH="0" baseline="0" noProof="0" dirty="0">
                        <a:ln>
                          <a:noFill/>
                        </a:ln>
                        <a:solidFill>
                          <a:srgbClr val="000000"/>
                        </a:solidFill>
                        <a:effectLst/>
                        <a:uLnTx/>
                        <a:uFillTx/>
                        <a:latin typeface="+mn-lt"/>
                        <a:ea typeface="+mn-ea"/>
                        <a:cs typeface="+mn-cs"/>
                      </a:endParaRPr>
                    </a:p>
                    <a:p>
                      <a:pPr>
                        <a:lnSpc>
                          <a:spcPts val="2200"/>
                        </a:lnSpc>
                        <a:spcAft>
                          <a:spcPts val="0"/>
                        </a:spcAft>
                      </a:pPr>
                      <a:r>
                        <a:rPr kumimoji="0" lang="en-US" sz="1400" b="0" i="0" u="none" strike="noStrike" kern="1200" cap="none" spc="0" normalizeH="0" baseline="0" dirty="0">
                          <a:ln>
                            <a:noFill/>
                          </a:ln>
                          <a:solidFill>
                            <a:srgbClr val="000000"/>
                          </a:solidFill>
                          <a:effectLst/>
                          <a:uLnTx/>
                          <a:uFillTx/>
                          <a:latin typeface="+mn-lt"/>
                          <a:ea typeface="+mn-ea"/>
                          <a:cs typeface="+mn-cs"/>
                        </a:rPr>
                        <a:t>BCS</a:t>
                      </a:r>
                      <a:r>
                        <a:rPr kumimoji="0" lang="ru-RU" sz="1400" b="0" i="0" u="none" strike="noStrike" kern="1200" cap="none" spc="0" normalizeH="0" baseline="0" dirty="0">
                          <a:ln>
                            <a:noFill/>
                          </a:ln>
                          <a:solidFill>
                            <a:srgbClr val="000000"/>
                          </a:solidFill>
                          <a:effectLst/>
                          <a:uLnTx/>
                          <a:uFillTx/>
                          <a:latin typeface="+mn-lt"/>
                          <a:ea typeface="+mn-ea"/>
                          <a:cs typeface="+mn-cs"/>
                        </a:rPr>
                        <a:t>:</a:t>
                      </a:r>
                    </a:p>
                    <a:p>
                      <a:pPr>
                        <a:lnSpc>
                          <a:spcPts val="2200"/>
                        </a:lnSpc>
                        <a:spcAft>
                          <a:spcPts val="0"/>
                        </a:spcAft>
                      </a:pPr>
                      <a:r>
                        <a:rPr kumimoji="0" lang="en-US" sz="1400" b="0" i="0" u="none" strike="noStrike" kern="1200" cap="none" spc="0" normalizeH="0" baseline="0" dirty="0">
                          <a:ln>
                            <a:noFill/>
                          </a:ln>
                          <a:solidFill>
                            <a:srgbClr val="000000"/>
                          </a:solidFill>
                          <a:effectLst/>
                          <a:uLnTx/>
                          <a:uFillTx/>
                          <a:latin typeface="+mn-lt"/>
                          <a:ea typeface="+mn-ea"/>
                          <a:cs typeface="+mn-cs"/>
                          <a:hlinkClick r:id="rId7"/>
                        </a:rPr>
                        <a:t>https://www.pempal.org/sites/pempal/files/filefield_paths/bcop_public_participation_backgroud_paper_august2017_bcs.docx</a:t>
                      </a:r>
                      <a:r>
                        <a:rPr kumimoji="0" lang="ru-RU" sz="1400" b="0" i="0" u="none" strike="noStrike" kern="1200" cap="none" spc="0" normalizeH="0" baseline="0" dirty="0">
                          <a:ln>
                            <a:noFill/>
                          </a:ln>
                          <a:solidFill>
                            <a:srgbClr val="000000"/>
                          </a:solidFill>
                          <a:effectLst/>
                          <a:uLnTx/>
                          <a:uFillTx/>
                          <a:latin typeface="+mn-lt"/>
                          <a:ea typeface="+mn-ea"/>
                          <a:cs typeface="+mn-cs"/>
                        </a:rPr>
                        <a:t> </a:t>
                      </a: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0D8E7"/>
                    </a:solidFill>
                  </a:tcPr>
                </a:tc>
                <a:extLst>
                  <a:ext uri="{0D108BD9-81ED-4DB2-BD59-A6C34878D82A}">
                    <a16:rowId xmlns:a16="http://schemas.microsoft.com/office/drawing/2014/main" xmlns="" val="10001"/>
                  </a:ext>
                </a:extLst>
              </a:tr>
              <a:tr h="731153">
                <a:tc>
                  <a:txBody>
                    <a:bodyPr/>
                    <a:lstStyle/>
                    <a:p>
                      <a:pPr>
                        <a:buNone/>
                      </a:pPr>
                      <a:r>
                        <a:rPr lang="ru-RU" sz="1400" kern="1200" baseline="0" dirty="0">
                          <a:solidFill>
                            <a:schemeClr val="tx1"/>
                          </a:solidFill>
                          <a:effectLst/>
                          <a:latin typeface="+mn-lt"/>
                          <a:ea typeface="Calibri"/>
                          <a:cs typeface="Times New Roman"/>
                        </a:rPr>
                        <a:t>2. </a:t>
                      </a:r>
                      <a:r>
                        <a:rPr lang="hr-HR" sz="1400" kern="1200" baseline="0" dirty="0" smtClean="0">
                          <a:solidFill>
                            <a:schemeClr val="tx1"/>
                          </a:solidFill>
                          <a:effectLst/>
                          <a:latin typeface="+mn-lt"/>
                          <a:ea typeface="Calibri"/>
                          <a:cs typeface="Times New Roman"/>
                        </a:rPr>
                        <a:t>Rješavanje izazova u izradi proračuna za građane u zemljama PEMPAL-a</a:t>
                      </a:r>
                    </a:p>
                    <a:p>
                      <a:pPr>
                        <a:lnSpc>
                          <a:spcPts val="2300"/>
                        </a:lnSpc>
                        <a:spcAft>
                          <a:spcPts val="0"/>
                        </a:spcAft>
                      </a:pPr>
                      <a:endParaRPr lang="ru-RU" sz="1200" dirty="0">
                        <a:effectLst/>
                        <a:latin typeface="Times New Roman"/>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0D8E7"/>
                    </a:solidFill>
                  </a:tcPr>
                </a:tc>
                <a:tc>
                  <a:txBody>
                    <a:bodyPr/>
                    <a:lstStyle/>
                    <a:p>
                      <a:pPr marL="0" marR="0" lvl="0" indent="0" algn="l" defTabSz="914400" rtl="0" eaLnBrk="1" fontAlgn="auto" latinLnBrk="0" hangingPunct="1">
                        <a:lnSpc>
                          <a:spcPts val="22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ENG</a:t>
                      </a:r>
                      <a:r>
                        <a:rPr kumimoji="0" lang="ru-RU" sz="1400" b="0" i="0" u="none" strike="noStrike" kern="1200" cap="none" spc="0" normalizeH="0" baseline="0" noProof="0" dirty="0">
                          <a:ln>
                            <a:noFill/>
                          </a:ln>
                          <a:solidFill>
                            <a:srgbClr val="000000"/>
                          </a:solidFill>
                          <a:effectLst/>
                          <a:uLnTx/>
                          <a:uFillTx/>
                          <a:latin typeface="+mn-lt"/>
                          <a:ea typeface="+mn-ea"/>
                          <a:cs typeface="+mn-cs"/>
                        </a:rPr>
                        <a:t>:</a:t>
                      </a:r>
                    </a:p>
                    <a:p>
                      <a:pPr marL="0" algn="l" defTabSz="914400" rtl="0" eaLnBrk="1" latinLnBrk="0" hangingPunct="1">
                        <a:lnSpc>
                          <a:spcPts val="2200"/>
                        </a:lnSpc>
                        <a:spcAft>
                          <a:spcPts val="0"/>
                        </a:spcAft>
                      </a:pPr>
                      <a:r>
                        <a:rPr kumimoji="0" lang="en-US" sz="1400" b="0" i="0" u="none" strike="noStrike" kern="1200" cap="none" spc="0" normalizeH="0" baseline="0" noProof="0" dirty="0">
                          <a:ln>
                            <a:noFill/>
                          </a:ln>
                          <a:solidFill>
                            <a:srgbClr val="000000"/>
                          </a:solidFill>
                          <a:effectLst/>
                          <a:uLnTx/>
                          <a:uFillTx/>
                          <a:latin typeface="+mn-lt"/>
                          <a:ea typeface="+mn-ea"/>
                          <a:cs typeface="+mn-cs"/>
                          <a:hlinkClick r:id="rId8"/>
                        </a:rPr>
                        <a:t>https://www.pempal.org/sites/pempal/files/event/2017/Budget%20COP%20Events/Jun22_Moscow%2C%20Russian%20Federation/files/bcop_citizens_budgets_june2017_eng.doc</a:t>
                      </a:r>
                      <a:r>
                        <a:rPr kumimoji="0" lang="ru-RU" sz="1400" b="0" i="0" u="none" strike="noStrike" kern="1200" cap="none" spc="0" normalizeH="0" baseline="0" noProof="0" dirty="0">
                          <a:ln>
                            <a:noFill/>
                          </a:ln>
                          <a:solidFill>
                            <a:srgbClr val="000000"/>
                          </a:solidFill>
                          <a:effectLst/>
                          <a:uLnTx/>
                          <a:uFillTx/>
                          <a:latin typeface="+mn-lt"/>
                          <a:ea typeface="+mn-ea"/>
                          <a:cs typeface="+mn-cs"/>
                        </a:rPr>
                        <a:t> </a:t>
                      </a:r>
                    </a:p>
                    <a:p>
                      <a:pPr marL="0" algn="l" defTabSz="914400" rtl="0" eaLnBrk="1" latinLnBrk="0" hangingPunct="1">
                        <a:lnSpc>
                          <a:spcPts val="2200"/>
                        </a:lnSpc>
                        <a:spcAft>
                          <a:spcPts val="0"/>
                        </a:spcAft>
                      </a:pPr>
                      <a:r>
                        <a:rPr kumimoji="0" lang="en-US" sz="1400" b="0" i="0" u="none" strike="noStrike" kern="1200" cap="none" spc="0" normalizeH="0" baseline="0" noProof="0" dirty="0">
                          <a:ln>
                            <a:noFill/>
                          </a:ln>
                          <a:solidFill>
                            <a:srgbClr val="000000"/>
                          </a:solidFill>
                          <a:effectLst/>
                          <a:uLnTx/>
                          <a:uFillTx/>
                          <a:latin typeface="+mn-lt"/>
                          <a:ea typeface="+mn-ea"/>
                          <a:cs typeface="+mn-cs"/>
                        </a:rPr>
                        <a:t>RUS</a:t>
                      </a:r>
                      <a:r>
                        <a:rPr kumimoji="0" lang="ru-RU" sz="1400" b="0" i="0" u="none" strike="noStrike" kern="1200" cap="none" spc="0" normalizeH="0" baseline="0" noProof="0" dirty="0">
                          <a:ln>
                            <a:noFill/>
                          </a:ln>
                          <a:solidFill>
                            <a:srgbClr val="000000"/>
                          </a:solidFill>
                          <a:effectLst/>
                          <a:uLnTx/>
                          <a:uFillTx/>
                          <a:latin typeface="+mn-lt"/>
                          <a:ea typeface="+mn-ea"/>
                          <a:cs typeface="+mn-cs"/>
                        </a:rPr>
                        <a:t>:</a:t>
                      </a:r>
                    </a:p>
                    <a:p>
                      <a:pPr marL="0" marR="0" indent="0" algn="l" defTabSz="914400" rtl="0" eaLnBrk="1" fontAlgn="auto" latinLnBrk="0" hangingPunct="1">
                        <a:lnSpc>
                          <a:spcPts val="2200"/>
                        </a:lnSpc>
                        <a:spcBef>
                          <a:spcPts val="0"/>
                        </a:spcBef>
                        <a:spcAft>
                          <a:spcPts val="0"/>
                        </a:spcAft>
                        <a:buClrTx/>
                        <a:buSzTx/>
                        <a:buFontTx/>
                        <a:buNone/>
                        <a:tabLst/>
                        <a:defRPr/>
                      </a:pPr>
                      <a:r>
                        <a:rPr kumimoji="0" lang="en-US" sz="1400" b="0" i="0" u="none" strike="noStrike" kern="1200" cap="none" spc="0" normalizeH="0" baseline="0" dirty="0">
                          <a:ln>
                            <a:noFill/>
                          </a:ln>
                          <a:solidFill>
                            <a:srgbClr val="000000"/>
                          </a:solidFill>
                          <a:effectLst/>
                          <a:uLnTx/>
                          <a:uFillTx/>
                          <a:latin typeface="+mn-lt"/>
                          <a:ea typeface="+mn-ea"/>
                          <a:cs typeface="+mn-cs"/>
                          <a:hlinkClick r:id="rId9"/>
                        </a:rPr>
                        <a:t>https://www.pempal.org/sites/pempal/files/event/2017/files/bcop_citizens_budgets_june2017_rus.doc</a:t>
                      </a:r>
                      <a:r>
                        <a:rPr kumimoji="0" lang="ru-RU" sz="1400" b="0" i="0" u="none" strike="noStrike" kern="1200" cap="none" spc="0" normalizeH="0" baseline="0" dirty="0">
                          <a:ln>
                            <a:noFill/>
                          </a:ln>
                          <a:solidFill>
                            <a:srgbClr val="000000"/>
                          </a:solidFill>
                          <a:effectLst/>
                          <a:uLnTx/>
                          <a:uFillTx/>
                          <a:latin typeface="+mn-lt"/>
                          <a:ea typeface="+mn-ea"/>
                          <a:cs typeface="+mn-cs"/>
                        </a:rPr>
                        <a:t> </a:t>
                      </a:r>
                    </a:p>
                    <a:p>
                      <a:pPr marL="0" marR="0" indent="0" algn="l" defTabSz="914400" rtl="0" eaLnBrk="1" fontAlgn="auto" latinLnBrk="0" hangingPunct="1">
                        <a:lnSpc>
                          <a:spcPts val="2200"/>
                        </a:lnSpc>
                        <a:spcBef>
                          <a:spcPts val="0"/>
                        </a:spcBef>
                        <a:spcAft>
                          <a:spcPts val="0"/>
                        </a:spcAft>
                        <a:buClrTx/>
                        <a:buSzTx/>
                        <a:buFontTx/>
                        <a:buNone/>
                        <a:tabLst/>
                        <a:defRPr/>
                      </a:pPr>
                      <a:r>
                        <a:rPr kumimoji="0" lang="en-US" sz="1400" b="0" i="0" u="none" strike="noStrike" kern="1200" cap="none" spc="0" normalizeH="0" baseline="0" dirty="0">
                          <a:ln>
                            <a:noFill/>
                          </a:ln>
                          <a:solidFill>
                            <a:srgbClr val="000000"/>
                          </a:solidFill>
                          <a:effectLst/>
                          <a:uLnTx/>
                          <a:uFillTx/>
                          <a:latin typeface="+mn-lt"/>
                          <a:ea typeface="+mn-ea"/>
                          <a:cs typeface="+mn-cs"/>
                        </a:rPr>
                        <a:t>BCS</a:t>
                      </a:r>
                      <a:r>
                        <a:rPr kumimoji="0" lang="ru-RU" sz="1400" b="0" i="0" u="none" strike="noStrike" kern="1200" cap="none" spc="0" normalizeH="0" baseline="0" dirty="0">
                          <a:ln>
                            <a:noFill/>
                          </a:ln>
                          <a:solidFill>
                            <a:srgbClr val="000000"/>
                          </a:solidFill>
                          <a:effectLst/>
                          <a:uLnTx/>
                          <a:uFillTx/>
                          <a:latin typeface="+mn-lt"/>
                          <a:ea typeface="+mn-ea"/>
                          <a:cs typeface="+mn-cs"/>
                        </a:rPr>
                        <a:t>:</a:t>
                      </a:r>
                    </a:p>
                    <a:p>
                      <a:pPr marL="0" algn="l" defTabSz="914400" rtl="0" eaLnBrk="1" latinLnBrk="0" hangingPunct="1">
                        <a:lnSpc>
                          <a:spcPts val="2200"/>
                        </a:lnSpc>
                        <a:spcAft>
                          <a:spcPts val="0"/>
                        </a:spcAft>
                      </a:pPr>
                      <a:r>
                        <a:rPr kumimoji="0" lang="en-US" sz="1400" b="0" i="0" u="none" strike="noStrike" kern="1200" cap="none" spc="0" normalizeH="0" baseline="0" dirty="0">
                          <a:ln>
                            <a:noFill/>
                          </a:ln>
                          <a:solidFill>
                            <a:srgbClr val="000000"/>
                          </a:solidFill>
                          <a:effectLst/>
                          <a:uLnTx/>
                          <a:uFillTx/>
                          <a:latin typeface="+mn-lt"/>
                          <a:ea typeface="+mn-ea"/>
                          <a:cs typeface="+mn-cs"/>
                          <a:hlinkClick r:id="rId10"/>
                        </a:rPr>
                        <a:t>https://www.pempal.org/sites/pempal/files/event/2017/Bud%C5%BEet%20Doga%C4%91aji/Jun22_Moskva%2C%20Rusija/files/bcop_citizens_budgets_june2017_bcs.docx</a:t>
                      </a:r>
                      <a:r>
                        <a:rPr kumimoji="0" lang="ru-RU" sz="1400" b="0" i="0" u="none" strike="noStrike" kern="1200" cap="none" spc="0" normalizeH="0" baseline="0" dirty="0">
                          <a:ln>
                            <a:noFill/>
                          </a:ln>
                          <a:solidFill>
                            <a:srgbClr val="000000"/>
                          </a:solidFill>
                          <a:effectLst/>
                          <a:uLnTx/>
                          <a:uFillTx/>
                          <a:latin typeface="+mn-lt"/>
                          <a:ea typeface="+mn-ea"/>
                          <a:cs typeface="+mn-cs"/>
                        </a:rPr>
                        <a:t> </a:t>
                      </a: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0D8E7"/>
                    </a:solidFill>
                  </a:tcPr>
                </a:tc>
                <a:extLst>
                  <a:ext uri="{0D108BD9-81ED-4DB2-BD59-A6C34878D82A}">
                    <a16:rowId xmlns:a16="http://schemas.microsoft.com/office/drawing/2014/main" xmlns="" val="10002"/>
                  </a:ext>
                </a:extLst>
              </a:tr>
            </a:tbl>
          </a:graphicData>
        </a:graphic>
      </p:graphicFrame>
      <p:sp>
        <p:nvSpPr>
          <p:cNvPr id="2" name="Прямоугольник 1"/>
          <p:cNvSpPr/>
          <p:nvPr/>
        </p:nvSpPr>
        <p:spPr>
          <a:xfrm>
            <a:off x="294444" y="457200"/>
            <a:ext cx="9674443" cy="369332"/>
          </a:xfrm>
          <a:prstGeom prst="rect">
            <a:avLst/>
          </a:prstGeom>
        </p:spPr>
        <p:txBody>
          <a:bodyPr wrap="none">
            <a:spAutoFit/>
          </a:bodyPr>
          <a:lstStyle/>
          <a:p>
            <a:pPr lvl="0" algn="ctr" fontAlgn="auto">
              <a:spcBef>
                <a:spcPts val="0"/>
              </a:spcBef>
              <a:spcAft>
                <a:spcPts val="0"/>
              </a:spcAft>
              <a:defRPr/>
            </a:pPr>
            <a:r>
              <a:rPr lang="hr-HR" b="1" dirty="0" smtClean="0"/>
              <a:t>Proizvodi znanja SB-a o proračunskoj pismenosti dostupni za preuzimanje s </a:t>
            </a:r>
            <a:r>
              <a:rPr lang="hr-HR" b="1" dirty="0" smtClean="0"/>
              <a:t>I</a:t>
            </a:r>
            <a:r>
              <a:rPr lang="hr-HR" b="1" dirty="0" smtClean="0"/>
              <a:t>nterneta:</a:t>
            </a:r>
            <a:endParaRPr lang="en-US" b="1" dirty="0">
              <a:solidFill>
                <a:srgbClr val="FF0000"/>
              </a:solidFill>
            </a:endParaRPr>
          </a:p>
        </p:txBody>
      </p:sp>
    </p:spTree>
    <p:extLst>
      <p:ext uri="{BB962C8B-B14F-4D97-AF65-F5344CB8AC3E}">
        <p14:creationId xmlns:p14="http://schemas.microsoft.com/office/powerpoint/2010/main" val="8664225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75150" y="4267200"/>
            <a:ext cx="2113280" cy="1981200"/>
          </a:xfrm>
          <a:prstGeom prst="rect">
            <a:avLst/>
          </a:prstGeom>
        </p:spPr>
      </p:pic>
      <p:sp>
        <p:nvSpPr>
          <p:cNvPr id="3" name="Subtitle 2"/>
          <p:cNvSpPr>
            <a:spLocks noGrp="1"/>
          </p:cNvSpPr>
          <p:nvPr>
            <p:ph type="subTitle" idx="1"/>
          </p:nvPr>
        </p:nvSpPr>
        <p:spPr>
          <a:xfrm>
            <a:off x="1073150" y="990600"/>
            <a:ext cx="8337550" cy="5715000"/>
          </a:xfrm>
        </p:spPr>
        <p:txBody>
          <a:bodyPr rtlCol="0">
            <a:noAutofit/>
          </a:bodyPr>
          <a:lstStyle/>
          <a:p>
            <a:pPr marL="457200" indent="-457200" algn="just" fontAlgn="auto">
              <a:spcAft>
                <a:spcPts val="0"/>
              </a:spcAft>
              <a:buFont typeface="Arial" pitchFamily="34" charset="0"/>
              <a:buChar char="•"/>
              <a:defRPr/>
            </a:pPr>
            <a:endParaRPr lang="en-US" sz="2000" dirty="0">
              <a:solidFill>
                <a:schemeClr val="tx1"/>
              </a:solidFill>
            </a:endParaRPr>
          </a:p>
          <a:p>
            <a:pPr fontAlgn="auto">
              <a:spcAft>
                <a:spcPts val="0"/>
              </a:spcAft>
              <a:defRPr/>
            </a:pPr>
            <a:r>
              <a:rPr lang="hr-HR" sz="3600" dirty="0" smtClean="0">
                <a:solidFill>
                  <a:srgbClr val="000000"/>
                </a:solidFill>
              </a:rPr>
              <a:t>Hvala za pažnju</a:t>
            </a:r>
            <a:r>
              <a:rPr lang="en-US" sz="3600" dirty="0" smtClean="0">
                <a:solidFill>
                  <a:srgbClr val="000000"/>
                </a:solidFill>
              </a:rPr>
              <a:t>!</a:t>
            </a:r>
            <a:endParaRPr lang="bs-Latn-BA" sz="3600" dirty="0">
              <a:solidFill>
                <a:srgbClr val="000000"/>
              </a:solidFill>
            </a:endParaRPr>
          </a:p>
          <a:p>
            <a:pPr fontAlgn="auto">
              <a:spcAft>
                <a:spcPts val="0"/>
              </a:spcAft>
              <a:defRPr/>
            </a:pPr>
            <a:endParaRPr lang="en-US" sz="2000" dirty="0">
              <a:solidFill>
                <a:srgbClr val="000000"/>
              </a:solidFill>
            </a:endParaRPr>
          </a:p>
          <a:p>
            <a:pPr fontAlgn="auto">
              <a:spcAft>
                <a:spcPts val="0"/>
              </a:spcAft>
              <a:defRPr/>
            </a:pPr>
            <a:r>
              <a:rPr lang="hr-HR" sz="2000" dirty="0" smtClean="0">
                <a:solidFill>
                  <a:srgbClr val="000000"/>
                </a:solidFill>
              </a:rPr>
              <a:t>Pitanja možete uputiti</a:t>
            </a:r>
            <a:r>
              <a:rPr lang="en-US" sz="2000" dirty="0" smtClean="0">
                <a:solidFill>
                  <a:srgbClr val="000000"/>
                </a:solidFill>
              </a:rPr>
              <a:t>:</a:t>
            </a:r>
            <a:endParaRPr lang="en-US" sz="2000" dirty="0">
              <a:solidFill>
                <a:srgbClr val="000000"/>
              </a:solidFill>
              <a:cs typeface="Calibri"/>
            </a:endParaRPr>
          </a:p>
          <a:p>
            <a:pPr fontAlgn="auto">
              <a:spcAft>
                <a:spcPts val="0"/>
              </a:spcAft>
              <a:defRPr/>
            </a:pPr>
            <a:r>
              <a:rPr lang="en-US" sz="2000" dirty="0" smtClean="0">
                <a:solidFill>
                  <a:srgbClr val="000000"/>
                </a:solidFill>
              </a:rPr>
              <a:t>May</a:t>
            </a:r>
            <a:r>
              <a:rPr lang="hr-HR" sz="2000" dirty="0" smtClean="0">
                <a:solidFill>
                  <a:srgbClr val="000000"/>
                </a:solidFill>
              </a:rPr>
              <a:t>i</a:t>
            </a:r>
            <a:r>
              <a:rPr lang="en-US" sz="2000" dirty="0" smtClean="0">
                <a:solidFill>
                  <a:srgbClr val="000000"/>
                </a:solidFill>
              </a:rPr>
              <a:t> </a:t>
            </a:r>
            <a:r>
              <a:rPr lang="en-US" sz="2000" dirty="0" err="1" smtClean="0">
                <a:solidFill>
                  <a:srgbClr val="000000"/>
                </a:solidFill>
              </a:rPr>
              <a:t>Gusarov</a:t>
            </a:r>
            <a:r>
              <a:rPr lang="hr-HR" sz="2000" dirty="0" smtClean="0">
                <a:solidFill>
                  <a:srgbClr val="000000"/>
                </a:solidFill>
              </a:rPr>
              <a:t>oj</a:t>
            </a:r>
            <a:r>
              <a:rPr lang="en-US" sz="2000" dirty="0" smtClean="0">
                <a:solidFill>
                  <a:srgbClr val="000000"/>
                </a:solidFill>
              </a:rPr>
              <a:t>, </a:t>
            </a:r>
            <a:r>
              <a:rPr lang="hr-HR" sz="2000" dirty="0" smtClean="0">
                <a:solidFill>
                  <a:srgbClr val="000000"/>
                </a:solidFill>
              </a:rPr>
              <a:t>višoj stručnjakinji za javni sektor</a:t>
            </a:r>
            <a:endParaRPr lang="en-US" sz="2000" dirty="0">
              <a:solidFill>
                <a:srgbClr val="000000"/>
              </a:solidFill>
            </a:endParaRPr>
          </a:p>
          <a:p>
            <a:pPr fontAlgn="auto">
              <a:spcAft>
                <a:spcPts val="0"/>
              </a:spcAft>
              <a:defRPr/>
            </a:pPr>
            <a:r>
              <a:rPr lang="en-US" sz="2000" dirty="0">
                <a:solidFill>
                  <a:srgbClr val="000000"/>
                </a:solidFill>
                <a:hlinkClick r:id="rId4"/>
              </a:rPr>
              <a:t>mgusarova@worldbank.org</a:t>
            </a:r>
            <a:r>
              <a:rPr lang="en-US" sz="2000" dirty="0">
                <a:solidFill>
                  <a:srgbClr val="000000"/>
                </a:solidFill>
              </a:rPr>
              <a:t> </a:t>
            </a:r>
          </a:p>
          <a:p>
            <a:pPr fontAlgn="auto">
              <a:defRPr/>
            </a:pPr>
            <a:r>
              <a:rPr lang="en-US" sz="2000" dirty="0" smtClean="0">
                <a:solidFill>
                  <a:srgbClr val="000000"/>
                </a:solidFill>
              </a:rPr>
              <a:t>Ann</a:t>
            </a:r>
            <a:r>
              <a:rPr lang="hr-HR" sz="2000" dirty="0" smtClean="0">
                <a:solidFill>
                  <a:srgbClr val="000000"/>
                </a:solidFill>
              </a:rPr>
              <a:t>i</a:t>
            </a:r>
            <a:r>
              <a:rPr lang="en-US" sz="2000" dirty="0" smtClean="0">
                <a:solidFill>
                  <a:srgbClr val="000000"/>
                </a:solidFill>
              </a:rPr>
              <a:t> </a:t>
            </a:r>
            <a:r>
              <a:rPr lang="en-US" sz="2000" dirty="0" err="1">
                <a:solidFill>
                  <a:srgbClr val="000000"/>
                </a:solidFill>
                <a:cs typeface="Calibri"/>
              </a:rPr>
              <a:t>Belenchuk</a:t>
            </a:r>
            <a:r>
              <a:rPr lang="en-US" sz="2000" dirty="0">
                <a:solidFill>
                  <a:srgbClr val="000000"/>
                </a:solidFill>
                <a:cs typeface="Calibri"/>
              </a:rPr>
              <a:t>, </a:t>
            </a:r>
            <a:r>
              <a:rPr lang="hr-HR" sz="2000" dirty="0">
                <a:solidFill>
                  <a:srgbClr val="000000"/>
                </a:solidFill>
                <a:cs typeface="Calibri"/>
              </a:rPr>
              <a:t>v</a:t>
            </a:r>
            <a:r>
              <a:rPr lang="hr-HR" sz="2000" dirty="0" smtClean="0">
                <a:solidFill>
                  <a:srgbClr val="000000"/>
                </a:solidFill>
                <a:cs typeface="Calibri"/>
              </a:rPr>
              <a:t>oditeljici BTLWG-a </a:t>
            </a:r>
            <a:r>
              <a:rPr lang="en-US" sz="2000" dirty="0" smtClean="0">
                <a:solidFill>
                  <a:srgbClr val="000000"/>
                </a:solidFill>
                <a:cs typeface="Calibri"/>
              </a:rPr>
              <a:t>PEMPAL</a:t>
            </a:r>
            <a:r>
              <a:rPr lang="hr-HR" sz="2000" dirty="0" smtClean="0">
                <a:solidFill>
                  <a:srgbClr val="000000"/>
                </a:solidFill>
                <a:cs typeface="Calibri"/>
              </a:rPr>
              <a:t>-a</a:t>
            </a:r>
            <a:endParaRPr lang="en-US" dirty="0"/>
          </a:p>
          <a:p>
            <a:pPr fontAlgn="auto">
              <a:defRPr/>
            </a:pPr>
            <a:r>
              <a:rPr lang="en-US" sz="2000" dirty="0">
                <a:solidFill>
                  <a:schemeClr val="accent1"/>
                </a:solidFill>
                <a:hlinkClick r:id="rId5"/>
              </a:rPr>
              <a:t>Anna.Belenchuk@minfin.ru</a:t>
            </a:r>
            <a:r>
              <a:rPr lang="en-US" sz="2000" dirty="0">
                <a:solidFill>
                  <a:schemeClr val="accent1"/>
                </a:solidFill>
                <a:cs typeface="Calibri"/>
              </a:rPr>
              <a:t> </a:t>
            </a:r>
            <a:endParaRPr lang="en-US" dirty="0">
              <a:solidFill>
                <a:schemeClr val="accent1"/>
              </a:solidFill>
            </a:endParaRPr>
          </a:p>
          <a:p>
            <a:pPr fontAlgn="auto">
              <a:spcAft>
                <a:spcPts val="0"/>
              </a:spcAft>
              <a:defRPr/>
            </a:pPr>
            <a:endParaRPr lang="en-US" sz="2000" dirty="0">
              <a:solidFill>
                <a:srgbClr val="000000"/>
              </a:solidFill>
            </a:endParaRPr>
          </a:p>
          <a:p>
            <a:pPr fontAlgn="auto">
              <a:spcAft>
                <a:spcPts val="0"/>
              </a:spcAft>
              <a:defRPr/>
            </a:pPr>
            <a:endParaRPr lang="en-US" sz="2000" dirty="0">
              <a:solidFill>
                <a:srgbClr val="000000"/>
              </a:solidFill>
            </a:endParaRPr>
          </a:p>
          <a:p>
            <a:pPr fontAlgn="auto">
              <a:spcAft>
                <a:spcPts val="0"/>
              </a:spcAft>
              <a:defRPr/>
            </a:pPr>
            <a:endParaRPr lang="en-US" sz="2000" dirty="0">
              <a:solidFill>
                <a:srgbClr val="000000"/>
              </a:solidFill>
            </a:endParaRPr>
          </a:p>
          <a:p>
            <a:pPr fontAlgn="auto">
              <a:spcAft>
                <a:spcPts val="0"/>
              </a:spcAft>
              <a:defRPr/>
            </a:pPr>
            <a:endParaRPr lang="en-US" sz="2000" dirty="0">
              <a:solidFill>
                <a:srgbClr val="000000"/>
              </a:solidFill>
            </a:endParaRPr>
          </a:p>
          <a:p>
            <a:pPr fontAlgn="auto">
              <a:spcAft>
                <a:spcPts val="0"/>
              </a:spcAft>
              <a:defRPr/>
            </a:pPr>
            <a:endParaRPr lang="en-US" sz="2000" dirty="0">
              <a:solidFill>
                <a:srgbClr val="000000"/>
              </a:solidFill>
            </a:endParaRPr>
          </a:p>
          <a:p>
            <a:pPr fontAlgn="auto">
              <a:spcAft>
                <a:spcPts val="0"/>
              </a:spcAft>
              <a:defRPr/>
            </a:pPr>
            <a:endParaRPr lang="en-US" sz="2000" dirty="0">
              <a:solidFill>
                <a:srgbClr val="000000"/>
              </a:solidFill>
            </a:endParaRPr>
          </a:p>
          <a:p>
            <a:pPr fontAlgn="auto">
              <a:spcAft>
                <a:spcPts val="0"/>
              </a:spcAft>
              <a:defRPr/>
            </a:pPr>
            <a:endParaRPr lang="en-US" sz="2000" dirty="0">
              <a:solidFill>
                <a:srgbClr val="000000"/>
              </a:solidFill>
            </a:endParaRPr>
          </a:p>
        </p:txBody>
      </p:sp>
      <p:pic>
        <p:nvPicPr>
          <p:cNvPr id="74755" name="Рисунок 11" descr="pempal-logo.jpg"/>
          <p:cNvPicPr>
            <a:picLocks noChangeAspect="1"/>
          </p:cNvPicPr>
          <p:nvPr/>
        </p:nvPicPr>
        <p:blipFill>
          <a:blip r:embed="rId6"/>
          <a:srcRect/>
          <a:stretch>
            <a:fillRect/>
          </a:stretch>
        </p:blipFill>
        <p:spPr bwMode="auto">
          <a:xfrm>
            <a:off x="0" y="0"/>
            <a:ext cx="763588" cy="6858000"/>
          </a:xfrm>
          <a:prstGeom prst="rect">
            <a:avLst/>
          </a:prstGeom>
          <a:noFill/>
          <a:ln w="9525">
            <a:noFill/>
            <a:miter lim="800000"/>
            <a:headEnd/>
            <a:tailEnd/>
          </a:ln>
        </p:spPr>
      </p:pic>
      <p:pic>
        <p:nvPicPr>
          <p:cNvPr id="74756" name="Рисунок 15" descr="pempal-logo-top.gif"/>
          <p:cNvPicPr>
            <a:picLocks noChangeAspect="1"/>
          </p:cNvPicPr>
          <p:nvPr/>
        </p:nvPicPr>
        <p:blipFill>
          <a:blip r:embed="rId7"/>
          <a:srcRect/>
          <a:stretch>
            <a:fillRect/>
          </a:stretch>
        </p:blipFill>
        <p:spPr bwMode="auto">
          <a:xfrm>
            <a:off x="3384550" y="381000"/>
            <a:ext cx="3879850" cy="3429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31876" y="381000"/>
            <a:ext cx="8378825" cy="6477000"/>
          </a:xfrm>
        </p:spPr>
        <p:txBody>
          <a:bodyPr rtlCol="0">
            <a:noAutofit/>
          </a:bodyPr>
          <a:lstStyle/>
          <a:p>
            <a:pPr algn="just" fontAlgn="auto">
              <a:spcAft>
                <a:spcPts val="0"/>
              </a:spcAft>
              <a:defRPr/>
            </a:pPr>
            <a:endParaRPr lang="en-US" sz="1800" dirty="0">
              <a:solidFill>
                <a:schemeClr val="tx1"/>
              </a:solidFill>
            </a:endParaRPr>
          </a:p>
          <a:p>
            <a:pPr lvl="1" algn="just" fontAlgn="auto">
              <a:spcAft>
                <a:spcPts val="0"/>
              </a:spcAft>
              <a:defRPr/>
            </a:pPr>
            <a:endParaRPr lang="en-US" sz="1800" dirty="0">
              <a:solidFill>
                <a:schemeClr val="tx1"/>
              </a:solidFill>
            </a:endParaRPr>
          </a:p>
          <a:p>
            <a:pPr marL="914400" lvl="1" indent="-457200" algn="just" fontAlgn="auto">
              <a:spcAft>
                <a:spcPts val="0"/>
              </a:spcAft>
              <a:buFont typeface="Arial" pitchFamily="34" charset="0"/>
              <a:buChar char="•"/>
              <a:defRPr/>
            </a:pPr>
            <a:endParaRPr lang="bs-Latn-BA" sz="2000" dirty="0">
              <a:solidFill>
                <a:schemeClr val="tx1"/>
              </a:solidFill>
            </a:endParaRPr>
          </a:p>
          <a:p>
            <a:pPr algn="just" fontAlgn="auto">
              <a:spcAft>
                <a:spcPts val="0"/>
              </a:spcAft>
              <a:buFont typeface="Arial" pitchFamily="34" charset="0"/>
              <a:buNone/>
              <a:defRPr/>
            </a:pPr>
            <a:endParaRPr lang="bs-Latn-BA" sz="2800" dirty="0">
              <a:solidFill>
                <a:schemeClr val="tx1"/>
              </a:solidFill>
            </a:endParaRPr>
          </a:p>
          <a:p>
            <a:pPr marL="457200" indent="-457200" algn="just" fontAlgn="auto">
              <a:spcAft>
                <a:spcPts val="0"/>
              </a:spcAft>
              <a:buFont typeface="Arial" pitchFamily="34" charset="0"/>
              <a:buChar char="•"/>
              <a:defRPr/>
            </a:pPr>
            <a:endParaRPr lang="en-US" sz="2800" dirty="0">
              <a:solidFill>
                <a:schemeClr val="tx1"/>
              </a:solidFill>
            </a:endParaRPr>
          </a:p>
        </p:txBody>
      </p:sp>
      <p:pic>
        <p:nvPicPr>
          <p:cNvPr id="37890"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graphicFrame>
        <p:nvGraphicFramePr>
          <p:cNvPr id="5" name="Диаграмма 4"/>
          <p:cNvGraphicFramePr>
            <a:graphicFrameLocks/>
          </p:cNvGraphicFramePr>
          <p:nvPr>
            <p:extLst>
              <p:ext uri="{D42A27DB-BD31-4B8C-83A1-F6EECF244321}">
                <p14:modId xmlns:p14="http://schemas.microsoft.com/office/powerpoint/2010/main" val="537938955"/>
              </p:ext>
            </p:extLst>
          </p:nvPr>
        </p:nvGraphicFramePr>
        <p:xfrm>
          <a:off x="1219200" y="152400"/>
          <a:ext cx="8153401" cy="6477000"/>
        </p:xfrm>
        <a:graphic>
          <a:graphicData uri="http://schemas.openxmlformats.org/drawingml/2006/chart">
            <c:chart xmlns:c="http://schemas.openxmlformats.org/drawingml/2006/chart" xmlns:r="http://schemas.openxmlformats.org/officeDocument/2006/relationships" r:id="rId4"/>
          </a:graphicData>
        </a:graphic>
      </p:graphicFrame>
      <p:sp>
        <p:nvSpPr>
          <p:cNvPr id="6" name="TextBox 1"/>
          <p:cNvSpPr txBox="1"/>
          <p:nvPr/>
        </p:nvSpPr>
        <p:spPr>
          <a:xfrm>
            <a:off x="6019800" y="914400"/>
            <a:ext cx="3276615" cy="570111"/>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hr-HR" sz="1200" b="1" dirty="0" smtClean="0"/>
              <a:t>Izvor</a:t>
            </a:r>
            <a:r>
              <a:rPr lang="en-US" sz="1200" b="1" dirty="0" smtClean="0"/>
              <a:t>: </a:t>
            </a:r>
            <a:r>
              <a:rPr lang="hr-HR" sz="1200" b="1" dirty="0" smtClean="0"/>
              <a:t>na temelju rezultata IBP-ove ankete o otvorenosti proračuna iz 2017.</a:t>
            </a:r>
            <a:endParaRPr lang="hr-HR" sz="1200" b="1" dirty="0" smtClean="0"/>
          </a:p>
        </p:txBody>
      </p:sp>
      <p:sp>
        <p:nvSpPr>
          <p:cNvPr id="7" name="Tekstni okvir 2"/>
          <p:cNvSpPr txBox="1"/>
          <p:nvPr/>
        </p:nvSpPr>
        <p:spPr>
          <a:xfrm>
            <a:off x="5029200" y="6096000"/>
            <a:ext cx="1066800" cy="53340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hr-HR" sz="1200" dirty="0">
                <a:effectLst/>
                <a:ea typeface="Calibri"/>
                <a:cs typeface="Times New Roman"/>
              </a:rPr>
              <a:t>Rezultat </a:t>
            </a:r>
            <a:endParaRPr lang="hr-HR" sz="1200" dirty="0" smtClean="0">
              <a:effectLst/>
              <a:ea typeface="Calibri"/>
              <a:cs typeface="Times New Roman"/>
            </a:endParaRPr>
          </a:p>
          <a:p>
            <a:pPr>
              <a:lnSpc>
                <a:spcPct val="115000"/>
              </a:lnSpc>
              <a:spcAft>
                <a:spcPts val="1000"/>
              </a:spcAft>
            </a:pPr>
            <a:r>
              <a:rPr lang="hr-HR" sz="1200" dirty="0" smtClean="0">
                <a:effectLst/>
                <a:ea typeface="Calibri"/>
                <a:cs typeface="Times New Roman"/>
              </a:rPr>
              <a:t>(</a:t>
            </a:r>
            <a:r>
              <a:rPr lang="hr-HR" sz="1200" dirty="0" err="1">
                <a:effectLst/>
                <a:ea typeface="Calibri"/>
                <a:cs typeface="Times New Roman"/>
              </a:rPr>
              <a:t>max</a:t>
            </a:r>
            <a:r>
              <a:rPr lang="hr-HR" sz="1200" dirty="0">
                <a:effectLst/>
                <a:ea typeface="Calibri"/>
                <a:cs typeface="Times New Roman"/>
              </a:rPr>
              <a:t>. 100)</a:t>
            </a:r>
          </a:p>
        </p:txBody>
      </p:sp>
    </p:spTree>
    <p:extLst>
      <p:ext uri="{BB962C8B-B14F-4D97-AF65-F5344CB8AC3E}">
        <p14:creationId xmlns:p14="http://schemas.microsoft.com/office/powerpoint/2010/main" val="1773705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3D1A85E2-1AEE-4F6C-AA5F-7D0DE380D7EF}"/>
              </a:ext>
            </a:extLst>
          </p:cNvPr>
          <p:cNvSpPr>
            <a:spLocks noGrp="1"/>
          </p:cNvSpPr>
          <p:nvPr>
            <p:ph type="title"/>
          </p:nvPr>
        </p:nvSpPr>
        <p:spPr>
          <a:xfrm>
            <a:off x="1295400" y="2057400"/>
            <a:ext cx="7620000" cy="2209800"/>
          </a:xfrm>
        </p:spPr>
        <p:txBody>
          <a:bodyPr/>
          <a:lstStyle/>
          <a:p>
            <a:pPr algn="l"/>
            <a:r>
              <a:rPr lang="en-US" sz="3000" b="1" dirty="0">
                <a:solidFill>
                  <a:schemeClr val="tx2"/>
                </a:solidFill>
              </a:rPr>
              <a:t>I.  </a:t>
            </a:r>
            <a:r>
              <a:rPr lang="hr-HR" sz="3000" b="1" dirty="0" smtClean="0">
                <a:solidFill>
                  <a:schemeClr val="tx2"/>
                </a:solidFill>
              </a:rPr>
              <a:t>Pregled međunarodnih okvira o sudjelovanju javnosti u proračunskom ciklusu</a:t>
            </a:r>
            <a:endParaRPr lang="en-US" sz="3000" b="1" dirty="0">
              <a:solidFill>
                <a:schemeClr val="tx2"/>
              </a:solidFill>
            </a:endParaRPr>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200400" y="304800"/>
            <a:ext cx="4001386" cy="353642"/>
          </a:xfrm>
          <a:prstGeom prst="rect">
            <a:avLst/>
          </a:prstGeom>
          <a:noFill/>
          <a:ln w="9525">
            <a:noFill/>
            <a:miter lim="800000"/>
            <a:headEnd/>
            <a:tailEnd/>
          </a:ln>
        </p:spPr>
      </p:pic>
    </p:spTree>
    <p:extLst>
      <p:ext uri="{BB962C8B-B14F-4D97-AF65-F5344CB8AC3E}">
        <p14:creationId xmlns:p14="http://schemas.microsoft.com/office/powerpoint/2010/main" val="973928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3D1A85E2-1AEE-4F6C-AA5F-7D0DE380D7EF}"/>
              </a:ext>
            </a:extLst>
          </p:cNvPr>
          <p:cNvSpPr>
            <a:spLocks noGrp="1"/>
          </p:cNvSpPr>
          <p:nvPr>
            <p:ph type="title"/>
          </p:nvPr>
        </p:nvSpPr>
        <p:spPr>
          <a:xfrm>
            <a:off x="733771" y="779340"/>
            <a:ext cx="8257829" cy="432154"/>
          </a:xfrm>
        </p:spPr>
        <p:txBody>
          <a:bodyPr/>
          <a:lstStyle/>
          <a:p>
            <a:r>
              <a:rPr lang="en-US" sz="2500" b="1" dirty="0" smtClean="0"/>
              <a:t>GIFT</a:t>
            </a:r>
            <a:r>
              <a:rPr lang="hr-HR" sz="2500" b="1" dirty="0" smtClean="0"/>
              <a:t>-</a:t>
            </a:r>
            <a:r>
              <a:rPr lang="hr-HR" sz="2500" b="1" dirty="0" err="1" smtClean="0"/>
              <a:t>ov</a:t>
            </a:r>
            <a:r>
              <a:rPr lang="hr-HR" sz="2500" b="1" dirty="0" smtClean="0"/>
              <a:t> raspon sudjelovanja javnosti</a:t>
            </a:r>
            <a:endParaRPr lang="en-US" sz="2500" b="1" dirty="0"/>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962400" y="282527"/>
            <a:ext cx="2863850" cy="253106"/>
          </a:xfrm>
          <a:prstGeom prst="rect">
            <a:avLst/>
          </a:prstGeom>
          <a:noFill/>
          <a:ln w="9525">
            <a:noFill/>
            <a:miter lim="800000"/>
            <a:headEnd/>
            <a:tailEnd/>
          </a:ln>
        </p:spPr>
      </p:pic>
      <p:sp>
        <p:nvSpPr>
          <p:cNvPr id="2" name="TextBox 1">
            <a:extLst>
              <a:ext uri="{FF2B5EF4-FFF2-40B4-BE49-F238E27FC236}">
                <a16:creationId xmlns:a16="http://schemas.microsoft.com/office/drawing/2014/main" xmlns="" id="{1F46A0F3-1D62-4AA0-937B-54029172D76D}"/>
              </a:ext>
            </a:extLst>
          </p:cNvPr>
          <p:cNvSpPr txBox="1"/>
          <p:nvPr/>
        </p:nvSpPr>
        <p:spPr>
          <a:xfrm>
            <a:off x="1066800" y="1475079"/>
            <a:ext cx="7772400" cy="5170646"/>
          </a:xfrm>
          <a:prstGeom prst="rect">
            <a:avLst/>
          </a:prstGeom>
          <a:noFill/>
        </p:spPr>
        <p:txBody>
          <a:bodyPr wrap="square" rtlCol="0">
            <a:spAutoFit/>
          </a:bodyPr>
          <a:lstStyle/>
          <a:p>
            <a:pPr lvl="0"/>
            <a:r>
              <a:rPr lang="hr-HR" sz="2200" b="1" dirty="0" smtClean="0">
                <a:latin typeface="+mn-lt"/>
              </a:rPr>
              <a:t>Obuhvaća sve aktivnosti kreiranja politika i izrade proračuna, </a:t>
            </a:r>
            <a:r>
              <a:rPr lang="hr-HR" sz="2200" dirty="0" smtClean="0">
                <a:latin typeface="+mn-lt"/>
              </a:rPr>
              <a:t>uključujući:</a:t>
            </a:r>
          </a:p>
          <a:p>
            <a:pPr lvl="0"/>
            <a:endParaRPr lang="hr-HR" sz="2200" dirty="0" smtClean="0">
              <a:latin typeface="+mn-lt"/>
            </a:endParaRPr>
          </a:p>
          <a:p>
            <a:pPr marL="342900" lvl="0" indent="-342900">
              <a:buFont typeface="Arial"/>
              <a:buChar char="•"/>
            </a:pPr>
            <a:r>
              <a:rPr lang="hr-HR" sz="2200" b="1" dirty="0" smtClean="0">
                <a:latin typeface="+mn-lt"/>
              </a:rPr>
              <a:t>godišnji proračunski ciklus </a:t>
            </a:r>
            <a:r>
              <a:rPr lang="hr-HR" sz="2200" dirty="0" smtClean="0">
                <a:latin typeface="+mn-lt"/>
              </a:rPr>
              <a:t>(8 dokumenata)</a:t>
            </a:r>
          </a:p>
          <a:p>
            <a:pPr marL="342900" lvl="0" indent="-342900">
              <a:buFont typeface="Arial"/>
              <a:buChar char="•"/>
            </a:pPr>
            <a:endParaRPr lang="hr-HR" sz="2200" dirty="0" smtClean="0">
              <a:latin typeface="+mn-lt"/>
            </a:endParaRPr>
          </a:p>
          <a:p>
            <a:pPr marL="342900" lvl="0" indent="-342900">
              <a:buFont typeface="Arial"/>
              <a:buChar char="•"/>
            </a:pPr>
            <a:r>
              <a:rPr lang="hr-HR" sz="2200" b="1" dirty="0" smtClean="0">
                <a:latin typeface="+mn-lt"/>
              </a:rPr>
              <a:t>p</a:t>
            </a:r>
            <a:r>
              <a:rPr lang="hr-HR" sz="2200" b="1" dirty="0" smtClean="0">
                <a:latin typeface="+mn-lt"/>
              </a:rPr>
              <a:t>reglede fiskalne politike </a:t>
            </a:r>
            <a:r>
              <a:rPr lang="hr-HR" sz="2200" dirty="0" smtClean="0">
                <a:latin typeface="+mn-lt"/>
              </a:rPr>
              <a:t>koji</a:t>
            </a:r>
            <a:r>
              <a:rPr lang="hr-HR" sz="2200" b="1" dirty="0" smtClean="0">
                <a:latin typeface="+mn-lt"/>
              </a:rPr>
              <a:t> </a:t>
            </a:r>
            <a:r>
              <a:rPr lang="hr-HR" sz="2200" dirty="0" smtClean="0">
                <a:latin typeface="+mn-lt"/>
              </a:rPr>
              <a:t>se mogu protegnuti na duže razdoblje od samog razdoblja pripreme godišnjeg proračunskog ciklusa (u pogledu prihoda, rashoda, poreza, financijskih sredstava, imovine, upravljanja obvezama)</a:t>
            </a:r>
          </a:p>
          <a:p>
            <a:pPr lvl="0"/>
            <a:endParaRPr lang="hr-HR" sz="2200" dirty="0" smtClean="0">
              <a:latin typeface="+mn-lt"/>
            </a:endParaRPr>
          </a:p>
          <a:p>
            <a:pPr marL="342900" lvl="0" indent="-342900">
              <a:buFont typeface="Arial"/>
              <a:buChar char="•"/>
            </a:pPr>
            <a:r>
              <a:rPr lang="hr-HR" sz="2200" b="1" dirty="0" smtClean="0">
                <a:latin typeface="+mn-lt"/>
              </a:rPr>
              <a:t>oblikovanje, proizvodnju i pružanje javnih dobara i usluga </a:t>
            </a:r>
            <a:r>
              <a:rPr lang="hr-HR" sz="2200" dirty="0" smtClean="0">
                <a:latin typeface="+mn-lt"/>
              </a:rPr>
              <a:t>(uključujući povratne informacije i neovisne mehanizme)</a:t>
            </a:r>
            <a:endParaRPr lang="hr-HR" sz="2200" b="1" dirty="0" smtClean="0">
              <a:latin typeface="+mn-lt"/>
            </a:endParaRPr>
          </a:p>
          <a:p>
            <a:pPr lvl="0"/>
            <a:endParaRPr lang="hr-HR" sz="2200" dirty="0" smtClean="0">
              <a:latin typeface="+mn-lt"/>
            </a:endParaRPr>
          </a:p>
          <a:p>
            <a:pPr marL="342900" indent="-342900">
              <a:buFont typeface="Arial"/>
              <a:buChar char="•"/>
            </a:pPr>
            <a:r>
              <a:rPr lang="hr-HR" sz="2200" b="1" dirty="0" smtClean="0">
                <a:latin typeface="+mn-lt"/>
              </a:rPr>
              <a:t>i</a:t>
            </a:r>
            <a:r>
              <a:rPr lang="hr-HR" sz="2200" b="1" dirty="0" smtClean="0">
                <a:latin typeface="+mn-lt"/>
              </a:rPr>
              <a:t>zradu i provedbu javnih investicijskih projekata </a:t>
            </a:r>
            <a:r>
              <a:rPr lang="hr-HR" sz="2200" dirty="0" smtClean="0">
                <a:latin typeface="+mn-lt"/>
              </a:rPr>
              <a:t>(planiranje, procjena, odabir, provedba i revizija).</a:t>
            </a:r>
            <a:endParaRPr lang="hr-HR" sz="2200" b="1" dirty="0" smtClean="0">
              <a:latin typeface="+mn-lt"/>
            </a:endParaRPr>
          </a:p>
        </p:txBody>
      </p:sp>
    </p:spTree>
    <p:extLst>
      <p:ext uri="{BB962C8B-B14F-4D97-AF65-F5344CB8AC3E}">
        <p14:creationId xmlns:p14="http://schemas.microsoft.com/office/powerpoint/2010/main" val="1021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3D1A85E2-1AEE-4F6C-AA5F-7D0DE380D7EF}"/>
              </a:ext>
            </a:extLst>
          </p:cNvPr>
          <p:cNvSpPr>
            <a:spLocks noGrp="1"/>
          </p:cNvSpPr>
          <p:nvPr>
            <p:ph type="title"/>
          </p:nvPr>
        </p:nvSpPr>
        <p:spPr>
          <a:xfrm>
            <a:off x="1434685" y="571499"/>
            <a:ext cx="7734300" cy="381000"/>
          </a:xfrm>
        </p:spPr>
        <p:txBody>
          <a:bodyPr/>
          <a:lstStyle/>
          <a:p>
            <a:r>
              <a:rPr lang="hr-HR" sz="2200" b="1" dirty="0" smtClean="0"/>
              <a:t>Priručnik za transparentnost proračuna</a:t>
            </a:r>
            <a:endParaRPr lang="en-US" sz="2200" b="1" dirty="0"/>
          </a:p>
        </p:txBody>
      </p:sp>
      <p:sp>
        <p:nvSpPr>
          <p:cNvPr id="3" name="Content Placeholder 2">
            <a:extLst>
              <a:ext uri="{FF2B5EF4-FFF2-40B4-BE49-F238E27FC236}">
                <a16:creationId xmlns:a16="http://schemas.microsoft.com/office/drawing/2014/main" xmlns="" id="{8A0FDCD3-9D47-4AF4-9E02-36CEE73158DE}"/>
              </a:ext>
            </a:extLst>
          </p:cNvPr>
          <p:cNvSpPr>
            <a:spLocks noGrp="1"/>
          </p:cNvSpPr>
          <p:nvPr>
            <p:ph sz="half" idx="1"/>
          </p:nvPr>
        </p:nvSpPr>
        <p:spPr>
          <a:xfrm>
            <a:off x="838200" y="1295400"/>
            <a:ext cx="3962400" cy="5248238"/>
          </a:xfrm>
        </p:spPr>
        <p:txBody>
          <a:bodyPr/>
          <a:lstStyle/>
          <a:p>
            <a:pPr marL="0" indent="0">
              <a:spcBef>
                <a:spcPts val="0"/>
              </a:spcBef>
              <a:buNone/>
            </a:pPr>
            <a:r>
              <a:rPr lang="hr-HR" sz="1900" b="1" dirty="0" smtClean="0">
                <a:solidFill>
                  <a:schemeClr val="tx2">
                    <a:lumMod val="75000"/>
                  </a:schemeClr>
                </a:solidFill>
              </a:rPr>
              <a:t>Sudjelovanje javnosti treba</a:t>
            </a:r>
            <a:r>
              <a:rPr lang="en-US" sz="1900" b="1" dirty="0" smtClean="0">
                <a:solidFill>
                  <a:schemeClr val="tx2">
                    <a:lumMod val="75000"/>
                  </a:schemeClr>
                </a:solidFill>
              </a:rPr>
              <a:t>:</a:t>
            </a:r>
            <a:endParaRPr lang="en-US" sz="1900" b="1" dirty="0">
              <a:solidFill>
                <a:schemeClr val="tx2">
                  <a:lumMod val="75000"/>
                </a:schemeClr>
              </a:solidFill>
            </a:endParaRPr>
          </a:p>
          <a:p>
            <a:pPr marL="0" indent="0">
              <a:spcBef>
                <a:spcPts val="0"/>
              </a:spcBef>
              <a:buNone/>
            </a:pPr>
            <a:endParaRPr lang="en-US" sz="1900" b="1" dirty="0">
              <a:solidFill>
                <a:schemeClr val="accent1">
                  <a:lumMod val="75000"/>
                </a:schemeClr>
              </a:solidFill>
            </a:endParaRPr>
          </a:p>
          <a:p>
            <a:pPr>
              <a:spcBef>
                <a:spcPts val="0"/>
              </a:spcBef>
              <a:buFont typeface="Arial" panose="020B0604020202020204" pitchFamily="34" charset="0"/>
              <a:buChar char="•"/>
            </a:pPr>
            <a:r>
              <a:rPr lang="hr-HR" sz="1900" dirty="0"/>
              <a:t>b</a:t>
            </a:r>
            <a:r>
              <a:rPr lang="hr-HR" sz="1900" dirty="0" smtClean="0"/>
              <a:t>iti dio šire vladine komunikacijske strategije</a:t>
            </a:r>
            <a:endParaRPr lang="en-US" sz="1900" dirty="0"/>
          </a:p>
          <a:p>
            <a:pPr marL="0" indent="0">
              <a:spcBef>
                <a:spcPts val="0"/>
              </a:spcBef>
              <a:buNone/>
            </a:pPr>
            <a:endParaRPr lang="en-US" sz="1900" dirty="0"/>
          </a:p>
          <a:p>
            <a:pPr>
              <a:spcBef>
                <a:spcPts val="0"/>
              </a:spcBef>
              <a:buFont typeface="Arial" panose="020B0604020202020204" pitchFamily="34" charset="0"/>
              <a:buChar char="•"/>
            </a:pPr>
            <a:r>
              <a:rPr lang="hr-HR" sz="1900" dirty="0"/>
              <a:t>n</a:t>
            </a:r>
            <a:r>
              <a:rPr lang="hr-HR" sz="1900" dirty="0" smtClean="0"/>
              <a:t>adopuniti, nadograditi ili ojačati postojeće mehanizme upravljanja</a:t>
            </a:r>
            <a:endParaRPr lang="en-US" sz="1900" dirty="0"/>
          </a:p>
          <a:p>
            <a:pPr marL="0" indent="0">
              <a:spcBef>
                <a:spcPts val="0"/>
              </a:spcBef>
              <a:buNone/>
            </a:pPr>
            <a:endParaRPr lang="en-US" sz="1900" dirty="0"/>
          </a:p>
          <a:p>
            <a:pPr lvl="0">
              <a:spcBef>
                <a:spcPts val="0"/>
              </a:spcBef>
              <a:buFont typeface="Arial"/>
              <a:buChar char="•"/>
            </a:pPr>
            <a:r>
              <a:rPr lang="hr-HR" sz="1900" dirty="0"/>
              <a:t>o</a:t>
            </a:r>
            <a:r>
              <a:rPr lang="hr-HR" sz="1900" dirty="0" smtClean="0"/>
              <a:t>buhvatiti uspostavljanje pravovremenih savjetodavnih procesa tijekom proračunskog ciklusa</a:t>
            </a:r>
          </a:p>
          <a:p>
            <a:pPr marL="0" lvl="0" indent="0">
              <a:spcBef>
                <a:spcPts val="0"/>
              </a:spcBef>
              <a:buNone/>
            </a:pPr>
            <a:r>
              <a:rPr lang="en-US" sz="1900" dirty="0" smtClean="0"/>
              <a:t> </a:t>
            </a:r>
            <a:endParaRPr lang="en-US" sz="1900" dirty="0"/>
          </a:p>
          <a:p>
            <a:pPr lvl="0">
              <a:spcBef>
                <a:spcPts val="0"/>
              </a:spcBef>
              <a:buFont typeface="Arial"/>
              <a:buChar char="•"/>
            </a:pPr>
            <a:r>
              <a:rPr lang="hr-HR" sz="1900" dirty="0"/>
              <a:t>b</a:t>
            </a:r>
            <a:r>
              <a:rPr lang="hr-HR" sz="1900" dirty="0" smtClean="0"/>
              <a:t>iti temeljeno na informacijama o utjecaju proračuna na dohodak i dobrobit različitih dohodovnih skupina i kućanstava </a:t>
            </a:r>
          </a:p>
        </p:txBody>
      </p:sp>
      <p:sp>
        <p:nvSpPr>
          <p:cNvPr id="5" name="Content Placeholder 4">
            <a:extLst>
              <a:ext uri="{FF2B5EF4-FFF2-40B4-BE49-F238E27FC236}">
                <a16:creationId xmlns:a16="http://schemas.microsoft.com/office/drawing/2014/main" xmlns="" id="{63B0FE80-3787-419D-AA48-C77E232022FA}"/>
              </a:ext>
            </a:extLst>
          </p:cNvPr>
          <p:cNvSpPr>
            <a:spLocks noGrp="1"/>
          </p:cNvSpPr>
          <p:nvPr>
            <p:ph sz="half" idx="2"/>
          </p:nvPr>
        </p:nvSpPr>
        <p:spPr>
          <a:xfrm>
            <a:off x="5180845" y="990600"/>
            <a:ext cx="4267956" cy="5423656"/>
          </a:xfrm>
        </p:spPr>
        <p:txBody>
          <a:bodyPr/>
          <a:lstStyle/>
          <a:p>
            <a:pPr marL="0" lvl="0" indent="0">
              <a:buNone/>
            </a:pPr>
            <a:r>
              <a:rPr lang="hr-HR" sz="1800" b="1" dirty="0" smtClean="0">
                <a:solidFill>
                  <a:schemeClr val="tx2">
                    <a:lumMod val="75000"/>
                  </a:schemeClr>
                </a:solidFill>
              </a:rPr>
              <a:t>U procesu o</a:t>
            </a:r>
            <a:r>
              <a:rPr lang="hr-HR" sz="1800" b="1" dirty="0" smtClean="0">
                <a:solidFill>
                  <a:schemeClr val="tx2">
                    <a:lumMod val="75000"/>
                  </a:schemeClr>
                </a:solidFill>
              </a:rPr>
              <a:t>blikovanja procesa sudjelovanja javnosti potrebno je</a:t>
            </a:r>
            <a:r>
              <a:rPr lang="en-US" sz="1800" b="1" dirty="0" smtClean="0">
                <a:solidFill>
                  <a:schemeClr val="tx2">
                    <a:lumMod val="75000"/>
                  </a:schemeClr>
                </a:solidFill>
              </a:rPr>
              <a:t>:</a:t>
            </a:r>
            <a:endParaRPr lang="en-US" sz="1800" b="1" dirty="0">
              <a:solidFill>
                <a:schemeClr val="tx2">
                  <a:lumMod val="75000"/>
                </a:schemeClr>
              </a:solidFill>
            </a:endParaRPr>
          </a:p>
          <a:p>
            <a:pPr lvl="0">
              <a:buFont typeface="Arial" panose="020B0604020202020204" pitchFamily="34" charset="0"/>
              <a:buChar char="•"/>
            </a:pPr>
            <a:r>
              <a:rPr lang="hr-HR" sz="1800" b="1" dirty="0"/>
              <a:t>o</a:t>
            </a:r>
            <a:r>
              <a:rPr lang="hr-HR" sz="1800" b="1" dirty="0" smtClean="0"/>
              <a:t>bjaviti jasne ciljeve, obuhvat i proces </a:t>
            </a:r>
            <a:r>
              <a:rPr lang="hr-HR" sz="1800" dirty="0" smtClean="0"/>
              <a:t>sudjelovanj</a:t>
            </a:r>
            <a:r>
              <a:rPr lang="hr-HR" sz="1800" dirty="0" smtClean="0"/>
              <a:t>a javnosti u planiranju proračuna</a:t>
            </a:r>
            <a:endParaRPr lang="en-US" sz="1800" dirty="0"/>
          </a:p>
          <a:p>
            <a:pPr lvl="0">
              <a:buFont typeface="Arial" panose="020B0604020202020204" pitchFamily="34" charset="0"/>
              <a:buChar char="•"/>
            </a:pPr>
            <a:r>
              <a:rPr lang="hr-HR" sz="1800" b="1" dirty="0"/>
              <a:t>p</a:t>
            </a:r>
            <a:r>
              <a:rPr lang="hr-HR" sz="1800" b="1" dirty="0" smtClean="0"/>
              <a:t>rilagoditi načine sudjelovanja </a:t>
            </a:r>
            <a:r>
              <a:rPr lang="hr-HR" sz="1800" dirty="0" smtClean="0"/>
              <a:t>tako da oni odgovaraju različitim sudionicima</a:t>
            </a:r>
            <a:endParaRPr lang="en-US" sz="1800" dirty="0"/>
          </a:p>
          <a:p>
            <a:pPr lvl="0">
              <a:buFont typeface="Arial" panose="020B0604020202020204" pitchFamily="34" charset="0"/>
              <a:buChar char="•"/>
            </a:pPr>
            <a:r>
              <a:rPr lang="hr-HR" sz="1800" b="1" dirty="0" smtClean="0"/>
              <a:t>upotrijebiti različite mehanizme</a:t>
            </a:r>
            <a:r>
              <a:rPr lang="en-US" sz="1800" dirty="0" smtClean="0"/>
              <a:t>, </a:t>
            </a:r>
            <a:r>
              <a:rPr lang="hr-HR" sz="1800" dirty="0" smtClean="0"/>
              <a:t>u skladu s prirodom predmetnog pitanja</a:t>
            </a:r>
            <a:endParaRPr lang="en-US" sz="1800" dirty="0"/>
          </a:p>
          <a:p>
            <a:pPr lvl="0">
              <a:buFont typeface="Arial" panose="020B0604020202020204" pitchFamily="34" charset="0"/>
              <a:buChar char="•"/>
            </a:pPr>
            <a:r>
              <a:rPr lang="hr-HR" sz="1800" b="1" dirty="0"/>
              <a:t>i</a:t>
            </a:r>
            <a:r>
              <a:rPr lang="hr-HR" sz="1800" b="1" dirty="0" smtClean="0"/>
              <a:t>zdvojiti dovoljno vremena kako bi sudjelovanj</a:t>
            </a:r>
            <a:r>
              <a:rPr lang="hr-HR" sz="1800" b="1" dirty="0" smtClean="0"/>
              <a:t>e javnosti ostvarilo vidljiv učinak </a:t>
            </a:r>
            <a:r>
              <a:rPr lang="hr-HR" sz="1800" dirty="0" smtClean="0"/>
              <a:t>na proračunsku politiku</a:t>
            </a:r>
            <a:endParaRPr lang="en-US" sz="1800" dirty="0"/>
          </a:p>
          <a:p>
            <a:pPr lvl="0">
              <a:buFont typeface="Arial" panose="020B0604020202020204" pitchFamily="34" charset="0"/>
              <a:buChar char="•"/>
            </a:pPr>
            <a:r>
              <a:rPr lang="hr-HR" sz="1800" b="1" dirty="0"/>
              <a:t>n</a:t>
            </a:r>
            <a:r>
              <a:rPr lang="hr-HR" sz="1800" b="1" dirty="0" smtClean="0"/>
              <a:t>aknadno provjeriti te pravovremeno pružiti povratne informacije </a:t>
            </a:r>
            <a:r>
              <a:rPr lang="hr-HR" sz="1800" dirty="0" smtClean="0"/>
              <a:t>građanima o napretku i rezultatima</a:t>
            </a:r>
            <a:endParaRPr lang="hr-HR" sz="1800" b="1" dirty="0" smtClean="0"/>
          </a:p>
          <a:p>
            <a:pPr lvl="0">
              <a:buFont typeface="Arial" panose="020B0604020202020204" pitchFamily="34" charset="0"/>
              <a:buChar char="•"/>
            </a:pPr>
            <a:r>
              <a:rPr lang="hr-HR" sz="1800" b="1" dirty="0"/>
              <a:t>o</a:t>
            </a:r>
            <a:r>
              <a:rPr lang="hr-HR" sz="1800" b="1" dirty="0" smtClean="0"/>
              <a:t>sigurati uključenost osjetljivih skupina stanovništva</a:t>
            </a:r>
            <a:endParaRPr lang="en-US" sz="1800" dirty="0"/>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810000" y="142789"/>
            <a:ext cx="2695308" cy="238211"/>
          </a:xfrm>
          <a:prstGeom prst="rect">
            <a:avLst/>
          </a:prstGeom>
          <a:noFill/>
          <a:ln w="9525">
            <a:noFill/>
            <a:miter lim="800000"/>
            <a:headEnd/>
            <a:tailEnd/>
          </a:ln>
        </p:spPr>
      </p:pic>
    </p:spTree>
    <p:extLst>
      <p:ext uri="{BB962C8B-B14F-4D97-AF65-F5344CB8AC3E}">
        <p14:creationId xmlns:p14="http://schemas.microsoft.com/office/powerpoint/2010/main" val="416544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3D1A85E2-1AEE-4F6C-AA5F-7D0DE380D7EF}"/>
              </a:ext>
            </a:extLst>
          </p:cNvPr>
          <p:cNvSpPr>
            <a:spLocks noGrp="1"/>
          </p:cNvSpPr>
          <p:nvPr>
            <p:ph type="title"/>
          </p:nvPr>
        </p:nvSpPr>
        <p:spPr>
          <a:xfrm>
            <a:off x="914400" y="457200"/>
            <a:ext cx="8846102" cy="762000"/>
          </a:xfrm>
        </p:spPr>
        <p:txBody>
          <a:bodyPr/>
          <a:lstStyle/>
          <a:p>
            <a:r>
              <a:rPr lang="hr-HR" sz="2200" b="1" dirty="0" smtClean="0"/>
              <a:t>Anketa o otvorenosti proračuna</a:t>
            </a:r>
            <a:r>
              <a:rPr lang="en-US" sz="2200" b="1" dirty="0" smtClean="0"/>
              <a:t>: </a:t>
            </a:r>
            <a:r>
              <a:rPr lang="hr-HR" sz="2200" b="1" dirty="0" smtClean="0"/>
              <a:t>sudjelovanje javnosti u radu izvršne vlasti</a:t>
            </a:r>
            <a:endParaRPr lang="en-US" sz="2200" b="1" dirty="0"/>
          </a:p>
        </p:txBody>
      </p:sp>
      <p:sp>
        <p:nvSpPr>
          <p:cNvPr id="3" name="Content Placeholder 2">
            <a:extLst>
              <a:ext uri="{FF2B5EF4-FFF2-40B4-BE49-F238E27FC236}">
                <a16:creationId xmlns:a16="http://schemas.microsoft.com/office/drawing/2014/main" xmlns="" id="{8A0FDCD3-9D47-4AF4-9E02-36CEE73158DE}"/>
              </a:ext>
            </a:extLst>
          </p:cNvPr>
          <p:cNvSpPr>
            <a:spLocks noGrp="1"/>
          </p:cNvSpPr>
          <p:nvPr>
            <p:ph idx="1"/>
          </p:nvPr>
        </p:nvSpPr>
        <p:spPr>
          <a:xfrm>
            <a:off x="990600" y="1066800"/>
            <a:ext cx="3962400" cy="5404827"/>
          </a:xfrm>
        </p:spPr>
        <p:txBody>
          <a:bodyPr/>
          <a:lstStyle/>
          <a:p>
            <a:pPr marL="0" indent="0">
              <a:spcBef>
                <a:spcPts val="0"/>
              </a:spcBef>
              <a:buNone/>
            </a:pPr>
            <a:r>
              <a:rPr lang="hr-HR" sz="1800" b="1" dirty="0">
                <a:solidFill>
                  <a:srgbClr val="002060"/>
                </a:solidFill>
              </a:rPr>
              <a:t>Prakse sudjelovanja</a:t>
            </a:r>
          </a:p>
          <a:p>
            <a:pPr marL="0" indent="0">
              <a:spcBef>
                <a:spcPts val="0"/>
              </a:spcBef>
              <a:buNone/>
            </a:pPr>
            <a:endParaRPr lang="hr-HR" sz="1800" dirty="0">
              <a:solidFill>
                <a:schemeClr val="accent1">
                  <a:lumMod val="75000"/>
                </a:schemeClr>
              </a:solidFill>
            </a:endParaRPr>
          </a:p>
          <a:p>
            <a:pPr marL="285750" indent="-285750">
              <a:spcBef>
                <a:spcPts val="0"/>
              </a:spcBef>
              <a:buFont typeface="Arial"/>
              <a:buChar char="•"/>
            </a:pPr>
            <a:r>
              <a:rPr lang="hr-HR" sz="1800" dirty="0"/>
              <a:t>Uspostaviti mehanizme interaktivnog sudjelovanja i ostvariti dvosmjernu komunikaciju </a:t>
            </a:r>
          </a:p>
          <a:p>
            <a:pPr marL="285750" indent="-285750">
              <a:spcBef>
                <a:spcPts val="0"/>
              </a:spcBef>
              <a:buFont typeface="Arial"/>
              <a:buChar char="•"/>
            </a:pPr>
            <a:r>
              <a:rPr lang="hr-HR" sz="1800" dirty="0"/>
              <a:t>Poduzeti konkretne korake kako bi se uključile </a:t>
            </a:r>
            <a:r>
              <a:rPr lang="hr-HR" sz="1800" dirty="0" smtClean="0"/>
              <a:t>osjetljive </a:t>
            </a:r>
            <a:r>
              <a:rPr lang="hr-HR" sz="1800" dirty="0"/>
              <a:t>ili nedovoljno zastupljene skupine</a:t>
            </a:r>
          </a:p>
          <a:p>
            <a:pPr marL="285750" indent="-285750">
              <a:spcBef>
                <a:spcPts val="0"/>
              </a:spcBef>
              <a:buFont typeface="Arial"/>
              <a:buChar char="•"/>
            </a:pPr>
            <a:r>
              <a:rPr lang="hr-HR" sz="1800" dirty="0"/>
              <a:t>Uključiti sudjelovanje u svoj proračunski kalendar/raspored</a:t>
            </a:r>
          </a:p>
          <a:p>
            <a:pPr marL="285750" indent="-285750">
              <a:spcBef>
                <a:spcPts val="0"/>
              </a:spcBef>
              <a:buFont typeface="Arial"/>
              <a:buChar char="•"/>
            </a:pPr>
            <a:r>
              <a:rPr lang="hr-HR" sz="1800" dirty="0"/>
              <a:t>Pružiti sveobuhvatne informacije o </a:t>
            </a:r>
            <a:r>
              <a:rPr lang="hr-HR" sz="1800" dirty="0" smtClean="0"/>
              <a:t>sudjelovanju </a:t>
            </a:r>
            <a:r>
              <a:rPr lang="hr-HR" sz="1800" dirty="0"/>
              <a:t>javnosti u </a:t>
            </a:r>
            <a:r>
              <a:rPr lang="hr-HR" sz="1800" dirty="0" smtClean="0"/>
              <a:t>proračunskom procesu</a:t>
            </a:r>
            <a:endParaRPr lang="hr-HR" sz="1800" dirty="0"/>
          </a:p>
          <a:p>
            <a:pPr marL="285750" indent="-285750">
              <a:spcBef>
                <a:spcPts val="0"/>
              </a:spcBef>
              <a:buFont typeface="Arial"/>
              <a:buChar char="•"/>
            </a:pPr>
            <a:r>
              <a:rPr lang="hr-HR" sz="1800" dirty="0"/>
              <a:t>Javno objaviti povratne informacije o tome kako </a:t>
            </a:r>
            <a:r>
              <a:rPr lang="hr-HR" sz="1800" dirty="0" smtClean="0"/>
              <a:t>su upotrijebljeni doprinosi građana</a:t>
            </a:r>
            <a:endParaRPr lang="hr-HR" sz="1800" dirty="0"/>
          </a:p>
          <a:p>
            <a:pPr>
              <a:buFont typeface="Arial"/>
              <a:buChar char="•"/>
            </a:pPr>
            <a:r>
              <a:rPr lang="hr-HR" sz="1800" dirty="0"/>
              <a:t>Barem jedno resorno ministarstvo treba upotrijebiti mehanizme sudjelovanja koji potiču interaktivnu razmjenu informacija s građanima</a:t>
            </a:r>
            <a:endParaRPr lang="hr-HR" sz="1800" dirty="0">
              <a:solidFill>
                <a:schemeClr val="accent1">
                  <a:lumMod val="75000"/>
                </a:schemeClr>
              </a:solidFill>
            </a:endParaRPr>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810000" y="81198"/>
            <a:ext cx="2590800" cy="228975"/>
          </a:xfrm>
          <a:prstGeom prst="rect">
            <a:avLst/>
          </a:prstGeom>
          <a:noFill/>
          <a:ln w="9525">
            <a:noFill/>
            <a:miter lim="800000"/>
            <a:headEnd/>
            <a:tailEnd/>
          </a:ln>
        </p:spPr>
      </p:pic>
      <p:sp>
        <p:nvSpPr>
          <p:cNvPr id="6" name="Content Placeholder 2">
            <a:extLst>
              <a:ext uri="{FF2B5EF4-FFF2-40B4-BE49-F238E27FC236}">
                <a16:creationId xmlns:a16="http://schemas.microsoft.com/office/drawing/2014/main" xmlns="" id="{098C6DB2-EA39-447F-A1F8-57F08377B338}"/>
              </a:ext>
            </a:extLst>
          </p:cNvPr>
          <p:cNvSpPr txBox="1">
            <a:spLocks/>
          </p:cNvSpPr>
          <p:nvPr/>
        </p:nvSpPr>
        <p:spPr bwMode="auto">
          <a:xfrm>
            <a:off x="5337451" y="1304399"/>
            <a:ext cx="4274102" cy="548472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hr-HR" sz="1800" b="1" dirty="0">
                <a:solidFill>
                  <a:srgbClr val="002060"/>
                </a:solidFill>
              </a:rPr>
              <a:t>Teme za sudjelovanje tijekom izrade/izvršenja proračuna</a:t>
            </a:r>
          </a:p>
          <a:p>
            <a:pPr marL="0" indent="0">
              <a:buNone/>
            </a:pPr>
            <a:endParaRPr lang="hr-HR" sz="1800" b="1" dirty="0">
              <a:solidFill>
                <a:srgbClr val="000000"/>
              </a:solidFill>
            </a:endParaRPr>
          </a:p>
          <a:p>
            <a:pPr>
              <a:buFont typeface="Arial" panose="020B0604020202020204" pitchFamily="34" charset="0"/>
              <a:buChar char="•"/>
            </a:pPr>
            <a:r>
              <a:rPr lang="hr-HR" sz="1800" dirty="0" smtClean="0">
                <a:solidFill>
                  <a:srgbClr val="000000"/>
                </a:solidFill>
              </a:rPr>
              <a:t>Makroekonomska </a:t>
            </a:r>
            <a:r>
              <a:rPr lang="hr-HR" sz="1800" dirty="0">
                <a:solidFill>
                  <a:srgbClr val="000000"/>
                </a:solidFill>
              </a:rPr>
              <a:t>pitanja / promjene makroekonomskih okolnosti</a:t>
            </a:r>
          </a:p>
          <a:p>
            <a:pPr>
              <a:buFont typeface="Arial" panose="020B0604020202020204" pitchFamily="34" charset="0"/>
              <a:buChar char="•"/>
            </a:pPr>
            <a:r>
              <a:rPr lang="hr-HR" sz="1800" dirty="0" smtClean="0">
                <a:solidFill>
                  <a:srgbClr val="000000"/>
                </a:solidFill>
              </a:rPr>
              <a:t>Projekcije, politike </a:t>
            </a:r>
            <a:r>
              <a:rPr lang="hr-HR" sz="1800" dirty="0">
                <a:solidFill>
                  <a:srgbClr val="000000"/>
                </a:solidFill>
              </a:rPr>
              <a:t>i </a:t>
            </a:r>
            <a:r>
              <a:rPr lang="hr-HR" sz="1800" dirty="0" smtClean="0">
                <a:solidFill>
                  <a:srgbClr val="000000"/>
                </a:solidFill>
              </a:rPr>
              <a:t>upravljanje koje se odnosi na prihode / prikupljanje </a:t>
            </a:r>
            <a:r>
              <a:rPr lang="hr-HR" sz="1800" dirty="0">
                <a:solidFill>
                  <a:srgbClr val="000000"/>
                </a:solidFill>
              </a:rPr>
              <a:t>prihoda</a:t>
            </a:r>
          </a:p>
          <a:p>
            <a:pPr>
              <a:buFont typeface="Arial" panose="020B0604020202020204" pitchFamily="34" charset="0"/>
              <a:buChar char="•"/>
            </a:pPr>
            <a:r>
              <a:rPr lang="hr-HR" sz="1800" dirty="0" smtClean="0">
                <a:solidFill>
                  <a:srgbClr val="000000"/>
                </a:solidFill>
              </a:rPr>
              <a:t>Politike socijalnih rashoda </a:t>
            </a:r>
            <a:r>
              <a:rPr lang="hr-HR" sz="1800" dirty="0">
                <a:solidFill>
                  <a:srgbClr val="000000"/>
                </a:solidFill>
              </a:rPr>
              <a:t>/ provedba </a:t>
            </a:r>
            <a:r>
              <a:rPr lang="hr-HR" sz="1800" dirty="0" smtClean="0">
                <a:solidFill>
                  <a:srgbClr val="000000"/>
                </a:solidFill>
              </a:rPr>
              <a:t>socijalnih rashoda </a:t>
            </a:r>
            <a:endParaRPr lang="hr-HR" sz="1800" dirty="0">
              <a:solidFill>
                <a:srgbClr val="000000"/>
              </a:solidFill>
            </a:endParaRPr>
          </a:p>
          <a:p>
            <a:pPr>
              <a:buFont typeface="Arial" panose="020B0604020202020204" pitchFamily="34" charset="0"/>
              <a:buChar char="•"/>
            </a:pPr>
            <a:r>
              <a:rPr lang="hr-HR" sz="1800" dirty="0" smtClean="0">
                <a:solidFill>
                  <a:srgbClr val="000000"/>
                </a:solidFill>
              </a:rPr>
              <a:t>Razine </a:t>
            </a:r>
            <a:r>
              <a:rPr lang="hr-HR" sz="1800" dirty="0">
                <a:solidFill>
                  <a:srgbClr val="000000"/>
                </a:solidFill>
              </a:rPr>
              <a:t>deficita i duga / promjene razina deficita i duga </a:t>
            </a:r>
          </a:p>
          <a:p>
            <a:pPr>
              <a:buFont typeface="Arial" panose="020B0604020202020204" pitchFamily="34" charset="0"/>
              <a:buChar char="•"/>
            </a:pPr>
            <a:r>
              <a:rPr lang="hr-HR" sz="1800" dirty="0" smtClean="0">
                <a:solidFill>
                  <a:srgbClr val="000000"/>
                </a:solidFill>
              </a:rPr>
              <a:t>Javni </a:t>
            </a:r>
            <a:r>
              <a:rPr lang="hr-HR" sz="1800" dirty="0">
                <a:solidFill>
                  <a:srgbClr val="000000"/>
                </a:solidFill>
              </a:rPr>
              <a:t>investicijski projekti / provedba javnih investicijskih projekata</a:t>
            </a:r>
          </a:p>
          <a:p>
            <a:pPr>
              <a:buFont typeface="Arial" panose="020B0604020202020204" pitchFamily="34" charset="0"/>
              <a:buChar char="•"/>
            </a:pPr>
            <a:r>
              <a:rPr lang="hr-HR" sz="1800" dirty="0" smtClean="0">
                <a:solidFill>
                  <a:srgbClr val="000000"/>
                </a:solidFill>
              </a:rPr>
              <a:t>Javne </a:t>
            </a:r>
            <a:r>
              <a:rPr lang="hr-HR" sz="1800" dirty="0">
                <a:solidFill>
                  <a:srgbClr val="000000"/>
                </a:solidFill>
              </a:rPr>
              <a:t>usluge / pružanje javnih usluga</a:t>
            </a:r>
          </a:p>
          <a:p>
            <a:pPr>
              <a:buFont typeface="Arial"/>
              <a:buChar char="•"/>
            </a:pPr>
            <a:endParaRPr lang="en-US" sz="1700" b="1" dirty="0">
              <a:solidFill>
                <a:schemeClr val="accent1">
                  <a:lumMod val="75000"/>
                </a:schemeClr>
              </a:solidFill>
            </a:endParaRPr>
          </a:p>
          <a:p>
            <a:pPr marL="0" indent="0">
              <a:spcBef>
                <a:spcPts val="0"/>
              </a:spcBef>
              <a:buFont typeface="Arial" charset="0"/>
              <a:buNone/>
            </a:pPr>
            <a:endParaRPr lang="en-US" sz="1700" b="1" dirty="0">
              <a:solidFill>
                <a:schemeClr val="accent1">
                  <a:lumMod val="75000"/>
                </a:schemeClr>
              </a:solidFill>
            </a:endParaRPr>
          </a:p>
          <a:p>
            <a:pPr marL="0" indent="0">
              <a:spcBef>
                <a:spcPts val="0"/>
              </a:spcBef>
              <a:buFont typeface="Arial" charset="0"/>
              <a:buNone/>
            </a:pPr>
            <a:endParaRPr lang="en-US" sz="1700" b="1" baseline="30000" dirty="0">
              <a:solidFill>
                <a:schemeClr val="accent1">
                  <a:lumMod val="75000"/>
                </a:schemeClr>
              </a:solidFill>
            </a:endParaRPr>
          </a:p>
        </p:txBody>
      </p:sp>
    </p:spTree>
    <p:extLst>
      <p:ext uri="{BB962C8B-B14F-4D97-AF65-F5344CB8AC3E}">
        <p14:creationId xmlns:p14="http://schemas.microsoft.com/office/powerpoint/2010/main" val="40255078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3D1A85E2-1AEE-4F6C-AA5F-7D0DE380D7EF}"/>
              </a:ext>
            </a:extLst>
          </p:cNvPr>
          <p:cNvSpPr>
            <a:spLocks noGrp="1"/>
          </p:cNvSpPr>
          <p:nvPr>
            <p:ph type="title"/>
          </p:nvPr>
        </p:nvSpPr>
        <p:spPr>
          <a:xfrm>
            <a:off x="763588" y="530187"/>
            <a:ext cx="9066212" cy="688048"/>
          </a:xfrm>
        </p:spPr>
        <p:txBody>
          <a:bodyPr/>
          <a:lstStyle/>
          <a:p>
            <a:r>
              <a:rPr lang="hr-HR" sz="2200" b="1" dirty="0" smtClean="0"/>
              <a:t>Anketa o otvorenosti proračuna</a:t>
            </a:r>
            <a:r>
              <a:rPr lang="en-US" sz="2200" b="1" dirty="0" smtClean="0"/>
              <a:t>: </a:t>
            </a:r>
            <a:r>
              <a:rPr lang="hr-HR" sz="2200" b="1" dirty="0" smtClean="0"/>
              <a:t>sudjelovanje građana u radu nadzornih institucija</a:t>
            </a:r>
            <a:endParaRPr lang="en-US" sz="2200" b="1" dirty="0"/>
          </a:p>
        </p:txBody>
      </p:sp>
      <p:sp>
        <p:nvSpPr>
          <p:cNvPr id="5" name="Text Placeholder 4">
            <a:extLst>
              <a:ext uri="{FF2B5EF4-FFF2-40B4-BE49-F238E27FC236}">
                <a16:creationId xmlns:a16="http://schemas.microsoft.com/office/drawing/2014/main" xmlns="" id="{0EF2297C-430F-4EBB-BDDB-85DCA3A75C40}"/>
              </a:ext>
            </a:extLst>
          </p:cNvPr>
          <p:cNvSpPr>
            <a:spLocks noGrp="1"/>
          </p:cNvSpPr>
          <p:nvPr>
            <p:ph type="body" idx="1"/>
          </p:nvPr>
        </p:nvSpPr>
        <p:spPr>
          <a:xfrm>
            <a:off x="1828800" y="1312380"/>
            <a:ext cx="1905001" cy="422275"/>
          </a:xfrm>
        </p:spPr>
        <p:txBody>
          <a:bodyPr/>
          <a:lstStyle/>
          <a:p>
            <a:r>
              <a:rPr lang="hr-HR" sz="2000" dirty="0" smtClean="0">
                <a:solidFill>
                  <a:srgbClr val="002060"/>
                </a:solidFill>
              </a:rPr>
              <a:t>Zakonodavna vlast</a:t>
            </a:r>
            <a:r>
              <a:rPr lang="en-US" sz="2000" dirty="0" smtClean="0">
                <a:solidFill>
                  <a:srgbClr val="002060"/>
                </a:solidFill>
              </a:rPr>
              <a:t> </a:t>
            </a:r>
            <a:endParaRPr lang="en-US" sz="2000" dirty="0">
              <a:solidFill>
                <a:srgbClr val="002060"/>
              </a:solidFill>
            </a:endParaRPr>
          </a:p>
        </p:txBody>
      </p:sp>
      <p:sp>
        <p:nvSpPr>
          <p:cNvPr id="3" name="Content Placeholder 2">
            <a:extLst>
              <a:ext uri="{FF2B5EF4-FFF2-40B4-BE49-F238E27FC236}">
                <a16:creationId xmlns:a16="http://schemas.microsoft.com/office/drawing/2014/main" xmlns="" id="{8A0FDCD3-9D47-4AF4-9E02-36CEE73158DE}"/>
              </a:ext>
            </a:extLst>
          </p:cNvPr>
          <p:cNvSpPr>
            <a:spLocks noGrp="1"/>
          </p:cNvSpPr>
          <p:nvPr>
            <p:ph sz="half" idx="2"/>
          </p:nvPr>
        </p:nvSpPr>
        <p:spPr>
          <a:xfrm>
            <a:off x="898459" y="1828800"/>
            <a:ext cx="4376870" cy="4724400"/>
          </a:xfrm>
        </p:spPr>
        <p:txBody>
          <a:bodyPr/>
          <a:lstStyle/>
          <a:p>
            <a:pPr>
              <a:buFont typeface="Arial" panose="020B0604020202020204" pitchFamily="34" charset="0"/>
              <a:buChar char="•"/>
            </a:pPr>
            <a:r>
              <a:rPr lang="hr-HR" sz="2000" dirty="0">
                <a:solidFill>
                  <a:srgbClr val="000000"/>
                </a:solidFill>
              </a:rPr>
              <a:t>Održavati javne rasprave i/ili upotrijebiti druge mehanizme sudjelovanja koji su dostupni svima i putem kojih javnost i organizacije civilnog društva mogu dati svoj doprinos ili svjedočiti (tj. tijekom </a:t>
            </a:r>
            <a:r>
              <a:rPr lang="hr-HR" sz="2000" dirty="0" smtClean="0">
                <a:solidFill>
                  <a:srgbClr val="000000"/>
                </a:solidFill>
              </a:rPr>
              <a:t>faze pripremanja </a:t>
            </a:r>
            <a:r>
              <a:rPr lang="hr-HR" sz="2000" dirty="0">
                <a:solidFill>
                  <a:srgbClr val="000000"/>
                </a:solidFill>
              </a:rPr>
              <a:t>i/ili </a:t>
            </a:r>
            <a:r>
              <a:rPr lang="hr-HR" sz="2000" dirty="0" smtClean="0">
                <a:solidFill>
                  <a:srgbClr val="000000"/>
                </a:solidFill>
              </a:rPr>
              <a:t>donošenja proračuna; </a:t>
            </a:r>
            <a:r>
              <a:rPr lang="hr-HR" sz="2000" dirty="0">
                <a:solidFill>
                  <a:srgbClr val="000000"/>
                </a:solidFill>
              </a:rPr>
              <a:t>revizijski izvještaji). </a:t>
            </a:r>
          </a:p>
          <a:p>
            <a:pPr marL="0" indent="0">
              <a:buNone/>
            </a:pPr>
            <a:endParaRPr lang="hr-HR" sz="2000" dirty="0">
              <a:solidFill>
                <a:srgbClr val="000000"/>
              </a:solidFill>
            </a:endParaRPr>
          </a:p>
          <a:p>
            <a:pPr>
              <a:buFont typeface="Arial" panose="020B0604020202020204" pitchFamily="34" charset="0"/>
              <a:buChar char="•"/>
            </a:pPr>
            <a:r>
              <a:rPr lang="hr-HR" sz="2000" dirty="0">
                <a:solidFill>
                  <a:srgbClr val="000000"/>
                </a:solidFill>
              </a:rPr>
              <a:t>Pregledati i analizirati revizijske izvještaje koje sastavlja VRI i provjeriti provodi li izvršna vlast odgovarajuće korektivne mjere na temelju preporuka VRI-ja. </a:t>
            </a:r>
          </a:p>
          <a:p>
            <a:pPr marL="0" indent="0">
              <a:buNone/>
            </a:pPr>
            <a:endParaRPr lang="en-US" sz="1800" dirty="0">
              <a:solidFill>
                <a:srgbClr val="000000"/>
              </a:solidFill>
            </a:endParaRPr>
          </a:p>
          <a:p>
            <a:pPr marL="0" indent="0">
              <a:spcBef>
                <a:spcPts val="0"/>
              </a:spcBef>
              <a:buNone/>
            </a:pPr>
            <a:endParaRPr lang="en-US" sz="1700" b="1" dirty="0">
              <a:solidFill>
                <a:schemeClr val="accent1">
                  <a:lumMod val="75000"/>
                </a:schemeClr>
              </a:solidFill>
            </a:endParaRPr>
          </a:p>
          <a:p>
            <a:pPr marL="0" lvl="0" indent="0">
              <a:spcBef>
                <a:spcPts val="0"/>
              </a:spcBef>
              <a:buNone/>
            </a:pPr>
            <a:endParaRPr lang="en-US" sz="1700" b="1" baseline="30000" dirty="0">
              <a:solidFill>
                <a:schemeClr val="accent1">
                  <a:lumMod val="75000"/>
                </a:schemeClr>
              </a:solidFill>
            </a:endParaRPr>
          </a:p>
        </p:txBody>
      </p:sp>
      <p:sp>
        <p:nvSpPr>
          <p:cNvPr id="6" name="Text Placeholder 5">
            <a:extLst>
              <a:ext uri="{FF2B5EF4-FFF2-40B4-BE49-F238E27FC236}">
                <a16:creationId xmlns:a16="http://schemas.microsoft.com/office/drawing/2014/main" xmlns="" id="{2E8645AB-8968-48D3-BB3F-C8AE93A72D20}"/>
              </a:ext>
            </a:extLst>
          </p:cNvPr>
          <p:cNvSpPr>
            <a:spLocks noGrp="1"/>
          </p:cNvSpPr>
          <p:nvPr>
            <p:ph type="body" sz="quarter" idx="3"/>
          </p:nvPr>
        </p:nvSpPr>
        <p:spPr>
          <a:xfrm>
            <a:off x="5840555" y="1355657"/>
            <a:ext cx="3276600" cy="428625"/>
          </a:xfrm>
        </p:spPr>
        <p:txBody>
          <a:bodyPr/>
          <a:lstStyle/>
          <a:p>
            <a:r>
              <a:rPr lang="hr-HR" sz="2000" dirty="0" smtClean="0">
                <a:solidFill>
                  <a:srgbClr val="002060"/>
                </a:solidFill>
              </a:rPr>
              <a:t>Vrhovna revizijska institucija</a:t>
            </a:r>
            <a:endParaRPr lang="en-US" sz="2000" dirty="0">
              <a:solidFill>
                <a:srgbClr val="002060"/>
              </a:solidFill>
            </a:endParaRPr>
          </a:p>
        </p:txBody>
      </p:sp>
      <p:sp>
        <p:nvSpPr>
          <p:cNvPr id="7" name="Content Placeholder 6">
            <a:extLst>
              <a:ext uri="{FF2B5EF4-FFF2-40B4-BE49-F238E27FC236}">
                <a16:creationId xmlns:a16="http://schemas.microsoft.com/office/drawing/2014/main" xmlns="" id="{19B25EE1-8119-4C3F-A9C3-BEB6A89BD4AB}"/>
              </a:ext>
            </a:extLst>
          </p:cNvPr>
          <p:cNvSpPr>
            <a:spLocks noGrp="1"/>
          </p:cNvSpPr>
          <p:nvPr>
            <p:ph sz="quarter" idx="4"/>
          </p:nvPr>
        </p:nvSpPr>
        <p:spPr>
          <a:xfrm>
            <a:off x="5497655" y="1981200"/>
            <a:ext cx="3962400" cy="3951288"/>
          </a:xfrm>
        </p:spPr>
        <p:txBody>
          <a:bodyPr/>
          <a:lstStyle/>
          <a:p>
            <a:r>
              <a:rPr lang="hr-HR" sz="2000" dirty="0">
                <a:solidFill>
                  <a:srgbClr val="000000"/>
                </a:solidFill>
              </a:rPr>
              <a:t>Održavati službene mehanizme putem kojih javnost može davati prijedloge u pogledu pitanja/tema koje bi trebalo dodati u program revizije VRI-ja.</a:t>
            </a:r>
            <a:endParaRPr lang="hr-HR" sz="2000" dirty="0">
              <a:solidFill>
                <a:srgbClr val="000000"/>
              </a:solidFill>
            </a:endParaRPr>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344379" y="101638"/>
            <a:ext cx="3914913" cy="345999"/>
          </a:xfrm>
          <a:prstGeom prst="rect">
            <a:avLst/>
          </a:prstGeom>
          <a:noFill/>
          <a:ln w="9525">
            <a:noFill/>
            <a:miter lim="800000"/>
            <a:headEnd/>
            <a:tailEnd/>
          </a:ln>
        </p:spPr>
      </p:pic>
    </p:spTree>
    <p:extLst>
      <p:ext uri="{BB962C8B-B14F-4D97-AF65-F5344CB8AC3E}">
        <p14:creationId xmlns:p14="http://schemas.microsoft.com/office/powerpoint/2010/main" val="23870102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19615</TotalTime>
  <Words>10131</Words>
  <Application>Microsoft Office PowerPoint</Application>
  <PresentationFormat>A4 (210x297 mm)</PresentationFormat>
  <Paragraphs>567</Paragraphs>
  <Slides>35</Slides>
  <Notes>35</Notes>
  <HiddenSlides>0</HiddenSlides>
  <MMClips>0</MMClips>
  <ScaleCrop>false</ScaleCrop>
  <HeadingPairs>
    <vt:vector size="4" baseType="variant">
      <vt:variant>
        <vt:lpstr>Tema</vt:lpstr>
      </vt:variant>
      <vt:variant>
        <vt:i4>1</vt:i4>
      </vt:variant>
      <vt:variant>
        <vt:lpstr>Naslovi slajdova</vt:lpstr>
      </vt:variant>
      <vt:variant>
        <vt:i4>35</vt:i4>
      </vt:variant>
    </vt:vector>
  </HeadingPairs>
  <TitlesOfParts>
    <vt:vector size="36" baseType="lpstr">
      <vt:lpstr>Office Theme</vt:lpstr>
      <vt:lpstr>Popularizacija sudjelovanja javnosti u fiskalnoj politici i proračunskim procesima u zemljama PEMPAL-a: ostvaren napredak i budući planovi</vt:lpstr>
      <vt:lpstr>Definicije</vt:lpstr>
      <vt:lpstr>Sadržaj </vt:lpstr>
      <vt:lpstr>PowerPointova prezentacija</vt:lpstr>
      <vt:lpstr>I.  Pregled međunarodnih okvira o sudjelovanju javnosti u proračunskom ciklusu</vt:lpstr>
      <vt:lpstr>GIFT-ov raspon sudjelovanja javnosti</vt:lpstr>
      <vt:lpstr>Priručnik za transparentnost proračuna</vt:lpstr>
      <vt:lpstr>Anketa o otvorenosti proračuna: sudjelovanje javnosti u radu izvršne vlasti</vt:lpstr>
      <vt:lpstr>Anketa o otvorenosti proračuna: sudjelovanje građana u radu nadzornih institucija</vt:lpstr>
      <vt:lpstr>Sudjelovanje javnosti i zaokruživanje ciklusa pružanja povratnih informacija: ključna okosnica međunarodnih okvira</vt:lpstr>
      <vt:lpstr>II. Anketa PEMPAL-a iz 2017.: Aspekt ponude u procesu sudjelovanja javnosti</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vector>
  </TitlesOfParts>
  <Company>The World Bank Group</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2017 BCOP plenary</dc:title>
  <dc:creator>Deanna Aubrey</dc:creator>
  <cp:keywords>BCOP Budget Literacy and Transparency Working Group</cp:keywords>
  <cp:lastModifiedBy>hrvoja</cp:lastModifiedBy>
  <cp:revision>1018</cp:revision>
  <cp:lastPrinted>2018-10-12T16:38:56Z</cp:lastPrinted>
  <dcterms:created xsi:type="dcterms:W3CDTF">2010-10-04T16:57:49Z</dcterms:created>
  <dcterms:modified xsi:type="dcterms:W3CDTF">2018-10-12T17:59:16Z</dcterms:modified>
  <cp:category>PEMPAL</cp:category>
</cp:coreProperties>
</file>