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handoutMasterIdLst>
    <p:handoutMasterId r:id="rId38"/>
  </p:handoutMasterIdLst>
  <p:sldIdLst>
    <p:sldId id="497" r:id="rId2"/>
    <p:sldId id="499" r:id="rId3"/>
    <p:sldId id="498" r:id="rId4"/>
    <p:sldId id="514" r:id="rId5"/>
    <p:sldId id="500" r:id="rId6"/>
    <p:sldId id="501" r:id="rId7"/>
    <p:sldId id="502" r:id="rId8"/>
    <p:sldId id="503" r:id="rId9"/>
    <p:sldId id="504" r:id="rId10"/>
    <p:sldId id="505" r:id="rId11"/>
    <p:sldId id="506" r:id="rId12"/>
    <p:sldId id="507" r:id="rId13"/>
    <p:sldId id="508" r:id="rId14"/>
    <p:sldId id="509" r:id="rId15"/>
    <p:sldId id="510" r:id="rId16"/>
    <p:sldId id="511" r:id="rId17"/>
    <p:sldId id="512" r:id="rId18"/>
    <p:sldId id="513" r:id="rId19"/>
    <p:sldId id="440" r:id="rId20"/>
    <p:sldId id="441" r:id="rId21"/>
    <p:sldId id="481" r:id="rId22"/>
    <p:sldId id="484" r:id="rId23"/>
    <p:sldId id="464" r:id="rId24"/>
    <p:sldId id="483" r:id="rId25"/>
    <p:sldId id="447" r:id="rId26"/>
    <p:sldId id="495" r:id="rId27"/>
    <p:sldId id="446" r:id="rId28"/>
    <p:sldId id="448" r:id="rId29"/>
    <p:sldId id="490" r:id="rId30"/>
    <p:sldId id="450" r:id="rId31"/>
    <p:sldId id="492" r:id="rId32"/>
    <p:sldId id="451" r:id="rId33"/>
    <p:sldId id="496" r:id="rId34"/>
    <p:sldId id="517" r:id="rId35"/>
    <p:sldId id="312" r:id="rId36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9" autoAdjust="0"/>
    <p:restoredTop sz="68966" autoAdjust="0"/>
  </p:normalViewPr>
  <p:slideViewPr>
    <p:cSldViewPr>
      <p:cViewPr varScale="1">
        <p:scale>
          <a:sx n="114" d="100"/>
          <a:sy n="114" d="100"/>
        </p:scale>
        <p:origin x="1320" y="114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6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a V. Gusarova" userId="c3893246-8080-489f-8f5d-ff90d18ae7f2" providerId="ADAL" clId="{8EB7B32F-9F5F-4EDD-849A-9E610B276AC4}"/>
    <pc:docChg chg="undo custSel modSld">
      <pc:chgData name="Maya V. Gusarova" userId="c3893246-8080-489f-8f5d-ff90d18ae7f2" providerId="ADAL" clId="{8EB7B32F-9F5F-4EDD-849A-9E610B276AC4}" dt="2018-10-12T10:05:27.688" v="204" actId="20577"/>
      <pc:docMkLst>
        <pc:docMk/>
      </pc:docMkLst>
      <pc:sldChg chg="modSp">
        <pc:chgData name="Maya V. Gusarova" userId="c3893246-8080-489f-8f5d-ff90d18ae7f2" providerId="ADAL" clId="{8EB7B32F-9F5F-4EDD-849A-9E610B276AC4}" dt="2018-10-12T10:05:27.688" v="204" actId="20577"/>
        <pc:sldMkLst>
          <pc:docMk/>
          <pc:sldMk cId="0" sldId="312"/>
        </pc:sldMkLst>
        <pc:spChg chg="mod">
          <ac:chgData name="Maya V. Gusarova" userId="c3893246-8080-489f-8f5d-ff90d18ae7f2" providerId="ADAL" clId="{8EB7B32F-9F5F-4EDD-849A-9E610B276AC4}" dt="2018-10-12T10:05:27.688" v="204" actId="20577"/>
          <ac:spMkLst>
            <pc:docMk/>
            <pc:sldMk cId="0" sldId="312"/>
            <ac:spMk id="3" creationId="{00000000-0000-0000-0000-000000000000}"/>
          </ac:spMkLst>
        </pc:spChg>
      </pc:sldChg>
      <pc:sldChg chg="modSp">
        <pc:chgData name="Maya V. Gusarova" userId="c3893246-8080-489f-8f5d-ff90d18ae7f2" providerId="ADAL" clId="{8EB7B32F-9F5F-4EDD-849A-9E610B276AC4}" dt="2018-10-12T09:54:06.737" v="10" actId="207"/>
        <pc:sldMkLst>
          <pc:docMk/>
          <pc:sldMk cId="2884763583" sldId="440"/>
        </pc:sldMkLst>
        <pc:spChg chg="mod">
          <ac:chgData name="Maya V. Gusarova" userId="c3893246-8080-489f-8f5d-ff90d18ae7f2" providerId="ADAL" clId="{8EB7B32F-9F5F-4EDD-849A-9E610B276AC4}" dt="2018-10-12T09:54:06.737" v="10" actId="207"/>
          <ac:spMkLst>
            <pc:docMk/>
            <pc:sldMk cId="2884763583" sldId="440"/>
            <ac:spMk id="7" creationId="{2669ADFF-FF59-4A25-8212-84D689CB8586}"/>
          </ac:spMkLst>
        </pc:spChg>
        <pc:graphicFrameChg chg="modGraphic">
          <ac:chgData name="Maya V. Gusarova" userId="c3893246-8080-489f-8f5d-ff90d18ae7f2" providerId="ADAL" clId="{8EB7B32F-9F5F-4EDD-849A-9E610B276AC4}" dt="2018-10-12T09:54:02.745" v="9" actId="207"/>
          <ac:graphicFrameMkLst>
            <pc:docMk/>
            <pc:sldMk cId="2884763583" sldId="440"/>
            <ac:graphicFrameMk id="5" creationId="{C87C8ED0-01E0-4661-A495-BA6736295CFB}"/>
          </ac:graphicFrameMkLst>
        </pc:graphicFrameChg>
      </pc:sldChg>
      <pc:sldChg chg="modSp">
        <pc:chgData name="Maya V. Gusarova" userId="c3893246-8080-489f-8f5d-ff90d18ae7f2" providerId="ADAL" clId="{8EB7B32F-9F5F-4EDD-849A-9E610B276AC4}" dt="2018-10-12T09:54:13.064" v="11" actId="207"/>
        <pc:sldMkLst>
          <pc:docMk/>
          <pc:sldMk cId="1477612766" sldId="441"/>
        </pc:sldMkLst>
        <pc:spChg chg="mod">
          <ac:chgData name="Maya V. Gusarova" userId="c3893246-8080-489f-8f5d-ff90d18ae7f2" providerId="ADAL" clId="{8EB7B32F-9F5F-4EDD-849A-9E610B276AC4}" dt="2018-10-12T09:54:13.064" v="11" actId="207"/>
          <ac:spMkLst>
            <pc:docMk/>
            <pc:sldMk cId="1477612766" sldId="441"/>
            <ac:spMk id="8" creationId="{EBA4A0A4-394D-431B-BF19-32025D9BE6C3}"/>
          </ac:spMkLst>
        </pc:spChg>
      </pc:sldChg>
      <pc:sldChg chg="modSp">
        <pc:chgData name="Maya V. Gusarova" userId="c3893246-8080-489f-8f5d-ff90d18ae7f2" providerId="ADAL" clId="{8EB7B32F-9F5F-4EDD-849A-9E610B276AC4}" dt="2018-10-12T09:54:30.655" v="12" actId="207"/>
        <pc:sldMkLst>
          <pc:docMk/>
          <pc:sldMk cId="2425063452" sldId="499"/>
        </pc:sldMkLst>
        <pc:spChg chg="mod">
          <ac:chgData name="Maya V. Gusarova" userId="c3893246-8080-489f-8f5d-ff90d18ae7f2" providerId="ADAL" clId="{8EB7B32F-9F5F-4EDD-849A-9E610B276AC4}" dt="2018-10-12T09:54:30.655" v="12" actId="207"/>
          <ac:spMkLst>
            <pc:docMk/>
            <pc:sldMk cId="2425063452" sldId="499"/>
            <ac:spMk id="2" creationId="{0F1333C6-C391-4475-BB4F-000C1E63ED6A}"/>
          </ac:spMkLst>
        </pc:spChg>
      </pc:sldChg>
      <pc:sldChg chg="modSp">
        <pc:chgData name="Maya V. Gusarova" userId="c3893246-8080-489f-8f5d-ff90d18ae7f2" providerId="ADAL" clId="{8EB7B32F-9F5F-4EDD-849A-9E610B276AC4}" dt="2018-10-12T09:56:17.799" v="13" actId="207"/>
        <pc:sldMkLst>
          <pc:docMk/>
          <pc:sldMk cId="2198267988" sldId="513"/>
        </pc:sldMkLst>
        <pc:graphicFrameChg chg="modGraphic">
          <ac:chgData name="Maya V. Gusarova" userId="c3893246-8080-489f-8f5d-ff90d18ae7f2" providerId="ADAL" clId="{8EB7B32F-9F5F-4EDD-849A-9E610B276AC4}" dt="2018-10-12T09:56:17.799" v="13" actId="207"/>
          <ac:graphicFrameMkLst>
            <pc:docMk/>
            <pc:sldMk cId="2198267988" sldId="513"/>
            <ac:graphicFrameMk id="2" creationId="{1ECC25CE-F9FD-4163-B027-A63234DCD690}"/>
          </ac:graphicFrameMkLst>
        </pc:graphicFrameChg>
      </pc:sldChg>
      <pc:sldChg chg="modSp">
        <pc:chgData name="Maya V. Gusarova" userId="c3893246-8080-489f-8f5d-ff90d18ae7f2" providerId="ADAL" clId="{8EB7B32F-9F5F-4EDD-849A-9E610B276AC4}" dt="2018-10-12T09:53:49.883" v="8" actId="207"/>
        <pc:sldMkLst>
          <pc:docMk/>
          <pc:sldMk cId="866422581" sldId="517"/>
        </pc:sldMkLst>
        <pc:spChg chg="mod">
          <ac:chgData name="Maya V. Gusarova" userId="c3893246-8080-489f-8f5d-ff90d18ae7f2" providerId="ADAL" clId="{8EB7B32F-9F5F-4EDD-849A-9E610B276AC4}" dt="2018-10-12T09:53:49.883" v="8" actId="207"/>
          <ac:spMkLst>
            <pc:docMk/>
            <pc:sldMk cId="866422581" sldId="517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n.minfin.ru\minfin\DiskL\02\OTDEL\01\&#1048;&#1085;&#1076;&#1077;&#1082;&#1089;%20&#1086;&#1090;&#1082;&#1088;&#1099;&#1090;&#1086;&#1089;&#1090;&#1080;%20&#1052;&#1041;&#1055;\&#1050;&#1086;&#1087;&#1080;&#1103;%20&#1050;&#1086;&#1087;&#1080;&#1103;%20&#1055;&#1088;&#1080;&#1083;&#1086;&#1078;&#1077;&#1085;&#1080;&#1077;_&#1057;&#1072;&#1084;&#1086;&#1086;&#1073;&#1089;&#1083;&#1077;&#1076;&#1086;&#1074;&#1072;&#1085;&#1080;&#1077;_109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>
                <a:solidFill>
                  <a:srgbClr val="FF0000"/>
                </a:solidFill>
              </a:defRPr>
            </a:pPr>
            <a:r>
              <a:rPr lang="en-US" sz="1800" b="1" i="0" baseline="0" dirty="0">
                <a:solidFill>
                  <a:srgbClr val="FF0000"/>
                </a:solidFill>
                <a:effectLst/>
              </a:rPr>
              <a:t>CHART : PUBLIC PARTICIPATION IN THE BUDGET PROCESS 2017: PEMPAL MEMBERS</a:t>
            </a:r>
            <a:endParaRPr lang="ru-RU" dirty="0">
              <a:solidFill>
                <a:srgbClr val="FF0000"/>
              </a:solidFill>
              <a:effectLst/>
            </a:endParaRP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Лист2!$H$4</c:f>
              <c:strCache>
                <c:ptCount val="1"/>
                <c:pt idx="0">
                  <c:v>Score
(max 100)</c:v>
                </c:pt>
              </c:strCache>
            </c:strRef>
          </c:tx>
          <c:spPr>
            <a:solidFill>
              <a:srgbClr val="953735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Лист2!$G$5:$G$22</c:f>
              <c:strCache>
                <c:ptCount val="18"/>
                <c:pt idx="0">
                  <c:v>Kyrgyz Republic</c:v>
                </c:pt>
                <c:pt idx="1">
                  <c:v>Ukraine</c:v>
                </c:pt>
                <c:pt idx="2">
                  <c:v>Croatia</c:v>
                </c:pt>
                <c:pt idx="3">
                  <c:v>Bulgaria</c:v>
                </c:pt>
                <c:pt idx="4">
                  <c:v>Georgia</c:v>
                </c:pt>
                <c:pt idx="5">
                  <c:v>Kazakhstan</c:v>
                </c:pt>
                <c:pt idx="6">
                  <c:v>Russia</c:v>
                </c:pt>
                <c:pt idx="7">
                  <c:v>Azerbaijan</c:v>
                </c:pt>
                <c:pt idx="8">
                  <c:v>Hungary</c:v>
                </c:pt>
                <c:pt idx="9">
                  <c:v>BiH</c:v>
                </c:pt>
                <c:pt idx="10">
                  <c:v>Czech Republic</c:v>
                </c:pt>
                <c:pt idx="11">
                  <c:v>Moldova</c:v>
                </c:pt>
                <c:pt idx="12">
                  <c:v>Tajikistan</c:v>
                </c:pt>
                <c:pt idx="13">
                  <c:v>Romania</c:v>
                </c:pt>
                <c:pt idx="14">
                  <c:v>Albania</c:v>
                </c:pt>
                <c:pt idx="15">
                  <c:v>Serbia</c:v>
                </c:pt>
                <c:pt idx="16">
                  <c:v>Macedonia</c:v>
                </c:pt>
                <c:pt idx="17">
                  <c:v>Turkey</c:v>
                </c:pt>
              </c:strCache>
            </c:strRef>
          </c:cat>
          <c:val>
            <c:numRef>
              <c:f>Лист2!$H$5:$H$22</c:f>
              <c:numCache>
                <c:formatCode>General</c:formatCode>
                <c:ptCount val="18"/>
                <c:pt idx="0">
                  <c:v>31</c:v>
                </c:pt>
                <c:pt idx="1">
                  <c:v>30</c:v>
                </c:pt>
                <c:pt idx="2">
                  <c:v>26</c:v>
                </c:pt>
                <c:pt idx="3">
                  <c:v>22</c:v>
                </c:pt>
                <c:pt idx="4">
                  <c:v>22</c:v>
                </c:pt>
                <c:pt idx="5">
                  <c:v>13</c:v>
                </c:pt>
                <c:pt idx="6">
                  <c:v>13</c:v>
                </c:pt>
                <c:pt idx="7">
                  <c:v>11</c:v>
                </c:pt>
                <c:pt idx="8">
                  <c:v>11</c:v>
                </c:pt>
                <c:pt idx="9">
                  <c:v>9</c:v>
                </c:pt>
                <c:pt idx="10">
                  <c:v>9</c:v>
                </c:pt>
                <c:pt idx="11">
                  <c:v>7</c:v>
                </c:pt>
                <c:pt idx="12">
                  <c:v>7</c:v>
                </c:pt>
                <c:pt idx="13">
                  <c:v>6</c:v>
                </c:pt>
                <c:pt idx="14">
                  <c:v>2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91-49B0-9754-5CD3FDAF3D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1680256"/>
        <c:axId val="83235584"/>
      </c:barChart>
      <c:catAx>
        <c:axId val="8168025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3235584"/>
        <c:crosses val="autoZero"/>
        <c:auto val="1"/>
        <c:lblAlgn val="ctr"/>
        <c:lblOffset val="100"/>
        <c:noMultiLvlLbl val="0"/>
      </c:catAx>
      <c:valAx>
        <c:axId val="8323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1680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571282707670087E-2"/>
          <c:y val="0.90661123977149916"/>
          <c:w val="0.93476072132353116"/>
          <c:h val="9.3388760228500844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9" y="4715253"/>
            <a:ext cx="5439358" cy="446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028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659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844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47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632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258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7683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28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8666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43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7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5906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3439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25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51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1883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307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8058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445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8539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454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234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9621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625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945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7671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9455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76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91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004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672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20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mpal.org/sites/pempal/files/event/2017/Budget%20COP%20Events/Jun22_Moscow,%20Russian%20Federation/files/bcop_citizens_budgets_june2017_eng.doc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pempal.org/sites/pempal/files/filefield_paths/bcop_public_participation_backgroud_paper_august2017_bcs.docx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mpal.org/sites/pempal/files/filefield_paths/bcop_public_participation_backgroud_paper_august2017_rus_full.doc" TargetMode="External"/><Relationship Id="rId5" Type="http://schemas.openxmlformats.org/officeDocument/2006/relationships/hyperlink" Target="https://www.pempal.org/sites/pempal/files/filefield_paths/bcop_public_participation_backgroud_paper_august2017_eng.doc" TargetMode="External"/><Relationship Id="rId10" Type="http://schemas.openxmlformats.org/officeDocument/2006/relationships/hyperlink" Target="https://www.pempal.org/sites/pempal/files/event/2017/Bud%C5%BEet%20Doga%C4%91aji/Jun22_Moskva,%20Rusija/files/bcop_citizens_budgets_june2017_bcs.docx" TargetMode="External"/><Relationship Id="rId4" Type="http://schemas.openxmlformats.org/officeDocument/2006/relationships/image" Target="../media/image2.gif"/><Relationship Id="rId9" Type="http://schemas.openxmlformats.org/officeDocument/2006/relationships/hyperlink" Target="https://www.pempal.org/sites/pempal/files/event/2017/files/bcop_citizens_budgets_june2017_rus.doc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2.gi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mailto:Anna.Belenchuk@minfin.ru" TargetMode="External"/><Relationship Id="rId4" Type="http://schemas.openxmlformats.org/officeDocument/2006/relationships/hyperlink" Target="mailto:mgusarova@worldbank.o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60450" y="1417982"/>
            <a:ext cx="8528050" cy="2362200"/>
          </a:xfrm>
        </p:spPr>
        <p:txBody>
          <a:bodyPr/>
          <a:lstStyle/>
          <a:p>
            <a:pPr algn="l"/>
            <a:r>
              <a:rPr lang="ru-RU" sz="3500" dirty="0">
                <a:solidFill>
                  <a:srgbClr val="002060"/>
                </a:solidFill>
              </a:rPr>
              <a:t>Общественное участие в бюджетной политике и бюджетном процессе: как сформировать и/или укрепить механизмы в странах </a:t>
            </a:r>
            <a:r>
              <a:rPr lang="en-US" sz="3500" dirty="0">
                <a:solidFill>
                  <a:srgbClr val="002060"/>
                </a:solidFill>
              </a:rPr>
              <a:t>PEMPAL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474265"/>
            <a:ext cx="6934200" cy="762000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 сообщество (БС)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endParaRPr lang="ru-RU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бюджетной грамотности и прозрачности бюджета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Глобальная инициатива по обеспечению прозрачности в налогово-бюджетной сфере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476500" y="5791200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1</a:t>
            </a:r>
            <a:r>
              <a:rPr lang="ru-RU" b="1" dirty="0">
                <a:latin typeface="Calibri" pitchFamily="34" charset="0"/>
              </a:rPr>
              <a:t>5 октября</a:t>
            </a:r>
            <a:r>
              <a:rPr lang="bs-Latn-BA" b="1" dirty="0">
                <a:latin typeface="Calibri" pitchFamily="34" charset="0"/>
              </a:rPr>
              <a:t> 201</a:t>
            </a:r>
            <a:r>
              <a:rPr lang="en-US" b="1" dirty="0">
                <a:latin typeface="Calibri" pitchFamily="34" charset="0"/>
              </a:rPr>
              <a:t>8</a:t>
            </a:r>
            <a:r>
              <a:rPr lang="ru-RU" b="1" dirty="0">
                <a:latin typeface="Calibri" pitchFamily="34" charset="0"/>
              </a:rPr>
              <a:t> г., </a:t>
            </a:r>
            <a:r>
              <a:rPr lang="ru-RU" b="1" dirty="0" err="1">
                <a:latin typeface="Calibri" pitchFamily="34" charset="0"/>
              </a:rPr>
              <a:t>Кашкайш</a:t>
            </a:r>
            <a:endParaRPr lang="bs-Latn-BA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583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00" y="772756"/>
            <a:ext cx="9766599" cy="633361"/>
          </a:xfrm>
        </p:spPr>
        <p:txBody>
          <a:bodyPr/>
          <a:lstStyle/>
          <a:p>
            <a:pPr algn="l"/>
            <a:r>
              <a:rPr lang="ru-RU" sz="2200" b="1" dirty="0"/>
              <a:t>Общественное участие и налаживание обратной связи</a:t>
            </a:r>
            <a:r>
              <a:rPr lang="en-US" sz="2200" b="1" dirty="0"/>
              <a:t>: </a:t>
            </a:r>
            <a:r>
              <a:rPr lang="ru-RU" sz="2200" b="1" dirty="0"/>
              <a:t>основа международного нормативно-правового регулирования</a:t>
            </a:r>
            <a:endParaRPr lang="en-US" sz="2200" b="1" dirty="0"/>
          </a:p>
        </p:txBody>
      </p:sp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32175" y="190500"/>
            <a:ext cx="2892425" cy="255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70EBA50-40F9-4F82-A941-5B4001CB0A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30" y="2971800"/>
            <a:ext cx="5665966" cy="290208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CF3EBE1-0221-42AB-BE3A-E4F8553AE4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8800" y="2866318"/>
            <a:ext cx="4131685" cy="311304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7844DF-82A4-4132-B05A-6A3F65C0F24B}"/>
              </a:ext>
            </a:extLst>
          </p:cNvPr>
          <p:cNvSpPr txBox="1"/>
          <p:nvPr/>
        </p:nvSpPr>
        <p:spPr>
          <a:xfrm>
            <a:off x="5867400" y="2141431"/>
            <a:ext cx="4648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>
                <a:latin typeface="Segoe Script" panose="030B0504020000000003" pitchFamily="66" charset="0"/>
                <a:cs typeface="Arial" panose="020B0604020202020204" pitchFamily="34" charset="0"/>
              </a:rPr>
              <a:t>Элементы общественного участия</a:t>
            </a:r>
            <a:endParaRPr lang="en-US" sz="1900" b="1" dirty="0">
              <a:latin typeface="Segoe Script" panose="030B0504020000000003" pitchFamily="66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C30D78-BE8B-4577-A50A-E7E34FA7475B}"/>
              </a:ext>
            </a:extLst>
          </p:cNvPr>
          <p:cNvSpPr txBox="1"/>
          <p:nvPr/>
        </p:nvSpPr>
        <p:spPr>
          <a:xfrm>
            <a:off x="381000" y="1995237"/>
            <a:ext cx="49530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>
                <a:latin typeface="Segoe Script" panose="030B0504020000000003" pitchFamily="66" charset="0"/>
                <a:cs typeface="Arial" panose="020B0604020202020204" pitchFamily="34" charset="0"/>
              </a:rPr>
              <a:t>Механизм обратной связи в области прозрачности бюджетной политики</a:t>
            </a:r>
            <a:endParaRPr lang="en-US" sz="1900" b="1" dirty="0">
              <a:latin typeface="Segoe Script" panose="030B0504020000000003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905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438400"/>
            <a:ext cx="8153400" cy="1524000"/>
          </a:xfrm>
        </p:spPr>
        <p:txBody>
          <a:bodyPr/>
          <a:lstStyle/>
          <a:p>
            <a:pPr algn="l"/>
            <a:r>
              <a:rPr lang="en-US" sz="3000" b="1" dirty="0">
                <a:solidFill>
                  <a:schemeClr val="tx2">
                    <a:lumMod val="75000"/>
                  </a:schemeClr>
                </a:solidFill>
              </a:rPr>
              <a:t>II.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</a:rPr>
              <a:t>Обследование 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</a:rPr>
              <a:t>PEMPAL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</a:rPr>
              <a:t>2017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</a:rPr>
              <a:t>г.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</a:rPr>
              <a:t>общественное участие «со стороны предложения»</a:t>
            </a:r>
            <a:endParaRPr lang="en-US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55104"/>
            <a:ext cx="4011044" cy="35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8434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04800"/>
            <a:ext cx="3340100" cy="295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9748E6-02F8-47CE-B84D-20285FA885E8}"/>
              </a:ext>
            </a:extLst>
          </p:cNvPr>
          <p:cNvSpPr txBox="1"/>
          <p:nvPr/>
        </p:nvSpPr>
        <p:spPr>
          <a:xfrm>
            <a:off x="1158703" y="739205"/>
            <a:ext cx="16134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latin typeface="+mn-lt"/>
              </a:rPr>
              <a:t>Вопросы</a:t>
            </a:r>
            <a:endParaRPr lang="en-US" sz="2200" b="1" dirty="0">
              <a:latin typeface="+mn-lt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8F51D034-756E-4283-A6E6-1D1304C75D83}"/>
              </a:ext>
            </a:extLst>
          </p:cNvPr>
          <p:cNvSpPr txBox="1">
            <a:spLocks/>
          </p:cNvSpPr>
          <p:nvPr/>
        </p:nvSpPr>
        <p:spPr bwMode="auto">
          <a:xfrm>
            <a:off x="902494" y="1309298"/>
            <a:ext cx="5638006" cy="440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tabLst>
                <a:tab pos="2116138" algn="l"/>
              </a:tabLst>
            </a:pPr>
            <a:r>
              <a:rPr lang="ru-RU" sz="1800" dirty="0">
                <a:solidFill>
                  <a:srgbClr val="000000"/>
                </a:solidFill>
              </a:rPr>
              <a:t>Какова действующая (или планируемая) нормативно-правовая база/процедуры</a:t>
            </a:r>
            <a:r>
              <a:rPr lang="en-US" sz="1800" dirty="0">
                <a:solidFill>
                  <a:srgbClr val="000000"/>
                </a:solidFill>
              </a:rPr>
              <a:t>?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tabLst>
                <a:tab pos="2116138" algn="l"/>
              </a:tabLst>
            </a:pPr>
            <a:endParaRPr lang="en-GB" sz="18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</a:rPr>
              <a:t>Каковы механизмы общественного участия, используемого </a:t>
            </a:r>
            <a:r>
              <a:rPr lang="en-US" sz="1800" dirty="0">
                <a:solidFill>
                  <a:srgbClr val="000000"/>
                </a:solidFill>
              </a:rPr>
              <a:t>a) </a:t>
            </a:r>
            <a:r>
              <a:rPr lang="ru-RU" sz="1800" dirty="0">
                <a:solidFill>
                  <a:srgbClr val="000000"/>
                </a:solidFill>
              </a:rPr>
              <a:t>в правительстве </a:t>
            </a:r>
            <a:r>
              <a:rPr lang="en-US" sz="1800" dirty="0">
                <a:solidFill>
                  <a:srgbClr val="000000"/>
                </a:solidFill>
              </a:rPr>
              <a:t>b) </a:t>
            </a:r>
            <a:r>
              <a:rPr lang="ru-RU" sz="1800" dirty="0">
                <a:solidFill>
                  <a:srgbClr val="000000"/>
                </a:solidFill>
              </a:rPr>
              <a:t>в отраслевых министерствах </a:t>
            </a:r>
            <a:r>
              <a:rPr lang="en-US" sz="1800" dirty="0">
                <a:solidFill>
                  <a:srgbClr val="000000"/>
                </a:solidFill>
              </a:rPr>
              <a:t>c) </a:t>
            </a:r>
            <a:r>
              <a:rPr lang="ru-RU" sz="1800" dirty="0">
                <a:solidFill>
                  <a:srgbClr val="000000"/>
                </a:solidFill>
              </a:rPr>
              <a:t>в парламенте </a:t>
            </a:r>
            <a:r>
              <a:rPr lang="en-US" sz="1800" dirty="0">
                <a:solidFill>
                  <a:srgbClr val="000000"/>
                </a:solidFill>
              </a:rPr>
              <a:t>d) </a:t>
            </a:r>
            <a:r>
              <a:rPr lang="ru-RU" sz="1800" dirty="0">
                <a:solidFill>
                  <a:srgbClr val="000000"/>
                </a:solidFill>
              </a:rPr>
              <a:t>в высшем органе финансового контроля и на каком этапе бюджетного цикла они применяются</a:t>
            </a:r>
            <a:r>
              <a:rPr lang="en-US" sz="1800" dirty="0">
                <a:solidFill>
                  <a:srgbClr val="000000"/>
                </a:solidFill>
              </a:rPr>
              <a:t>?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ru-RU" sz="1800" dirty="0"/>
              <a:t>Используется ли бюджет для граждан для вовлечения общественности</a:t>
            </a:r>
            <a:r>
              <a:rPr lang="en-US" sz="1800" dirty="0"/>
              <a:t>? </a:t>
            </a:r>
          </a:p>
          <a:p>
            <a:pPr>
              <a:spcBef>
                <a:spcPts val="0"/>
              </a:spcBef>
            </a:pPr>
            <a:endParaRPr lang="en-GB" sz="18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</a:rPr>
              <a:t>Какая информация предоставляется общественности до проведения общественных консультаций</a:t>
            </a:r>
            <a:r>
              <a:rPr lang="en-US" sz="1800" dirty="0">
                <a:solidFill>
                  <a:srgbClr val="000000"/>
                </a:solidFill>
              </a:rPr>
              <a:t>? </a:t>
            </a:r>
          </a:p>
          <a:p>
            <a:pPr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</a:rPr>
              <a:t>Кто собирает информацию</a:t>
            </a:r>
            <a:r>
              <a:rPr lang="en-US" sz="1800" dirty="0">
                <a:solidFill>
                  <a:srgbClr val="000000"/>
                </a:solidFill>
              </a:rPr>
              <a:t>; </a:t>
            </a:r>
            <a:r>
              <a:rPr lang="ru-RU" sz="1800" dirty="0">
                <a:solidFill>
                  <a:srgbClr val="000000"/>
                </a:solidFill>
              </a:rPr>
              <a:t>как собирается информация</a:t>
            </a:r>
            <a:r>
              <a:rPr lang="en-US" sz="1800" dirty="0">
                <a:solidFill>
                  <a:srgbClr val="000000"/>
                </a:solidFill>
              </a:rPr>
              <a:t>; </a:t>
            </a:r>
            <a:r>
              <a:rPr lang="ru-RU" sz="1800" dirty="0">
                <a:solidFill>
                  <a:srgbClr val="000000"/>
                </a:solidFill>
              </a:rPr>
              <a:t>по каким вопросам собирается информация</a:t>
            </a:r>
            <a:r>
              <a:rPr lang="en-US" sz="1800" dirty="0">
                <a:solidFill>
                  <a:srgbClr val="000000"/>
                </a:solidFill>
              </a:rPr>
              <a:t>?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Предоставляется ли ответная реакция на участие граждан</a:t>
            </a:r>
            <a:r>
              <a:rPr lang="en-US" sz="1800" dirty="0">
                <a:solidFill>
                  <a:srgbClr val="000000"/>
                </a:solidFill>
              </a:rPr>
              <a:t>?</a:t>
            </a:r>
            <a:endParaRPr lang="en-US" sz="1800" dirty="0"/>
          </a:p>
          <a:p>
            <a:pPr marL="0" indent="0" algn="just">
              <a:spcBef>
                <a:spcPts val="0"/>
              </a:spcBef>
              <a:buFont typeface="Arial" charset="0"/>
              <a:buNone/>
            </a:pPr>
            <a:endParaRPr lang="en-US" sz="19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B18F33-7649-460F-9496-A9272700B0E8}"/>
              </a:ext>
            </a:extLst>
          </p:cNvPr>
          <p:cNvSpPr/>
          <p:nvPr/>
        </p:nvSpPr>
        <p:spPr>
          <a:xfrm>
            <a:off x="7315200" y="1519217"/>
            <a:ext cx="2209800" cy="369331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Segoe Print" panose="02000600000000000000" pitchFamily="2" charset="0"/>
              </a:rPr>
              <a:t>Беларусь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endParaRPr lang="en-US" b="1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Segoe Print" panose="02000600000000000000" pitchFamily="2" charset="0"/>
              </a:rPr>
              <a:t>Хорватия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endParaRPr lang="en-US" b="1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Segoe Print" panose="02000600000000000000" pitchFamily="2" charset="0"/>
              </a:rPr>
              <a:t>Кыргызская Республика</a:t>
            </a:r>
            <a:endParaRPr lang="en-US" b="1" dirty="0" err="1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endParaRPr lang="en-US" b="1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Segoe Print" panose="02000600000000000000" pitchFamily="2" charset="0"/>
              </a:rPr>
              <a:t>Российская Федерация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endParaRPr lang="en-US" b="1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Segoe Print" panose="02000600000000000000" pitchFamily="2" charset="0"/>
              </a:rPr>
              <a:t>Сербия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endParaRPr lang="en-US" b="1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Segoe Print" panose="02000600000000000000" pitchFamily="2" charset="0"/>
              </a:rPr>
              <a:t>Узбекистан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30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238352"/>
            <a:ext cx="2286000" cy="20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B45FD39E-2AA2-4894-BDDE-BA57A67BD6F7}"/>
              </a:ext>
            </a:extLst>
          </p:cNvPr>
          <p:cNvSpPr txBox="1">
            <a:spLocks/>
          </p:cNvSpPr>
          <p:nvPr/>
        </p:nvSpPr>
        <p:spPr bwMode="auto">
          <a:xfrm>
            <a:off x="1219200" y="795039"/>
            <a:ext cx="8953500" cy="50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400" b="1" dirty="0"/>
              <a:t>Действующая или планируемая нормативно-правовая база, стратегии и процедуры</a:t>
            </a:r>
            <a:endParaRPr lang="en-US" sz="2400" b="1" dirty="0"/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F6E426D-8754-47A8-9BC3-313453015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1295400"/>
            <a:ext cx="8839200" cy="4267200"/>
          </a:xfrm>
        </p:spPr>
        <p:txBody>
          <a:bodyPr/>
          <a:lstStyle/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0" lvl="0" indent="0" algn="just">
              <a:spcBef>
                <a:spcPts val="0"/>
              </a:spcBef>
              <a:buNone/>
            </a:pPr>
            <a:endParaRPr lang="en-US" sz="19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0BEA33-2238-43A1-8FD4-4D3787F1614F}"/>
              </a:ext>
            </a:extLst>
          </p:cNvPr>
          <p:cNvSpPr txBox="1"/>
          <p:nvPr/>
        </p:nvSpPr>
        <p:spPr>
          <a:xfrm>
            <a:off x="1111250" y="1690062"/>
            <a:ext cx="8255000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/>
              <a:t>Во всех странах, участвовавших в обследовании, принято законодательство, предусматривающее принципы прозрачности и общественного участия</a:t>
            </a:r>
            <a:endParaRPr lang="en-US" sz="2100" dirty="0"/>
          </a:p>
          <a:p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/>
              <a:t>В странах, где законодательство, меры политики или институциональная основа носят более общий характер, механизмы общественного участия в бюджетном процессе конкретно не прописаны </a:t>
            </a:r>
            <a:r>
              <a:rPr lang="en-US" sz="2100" dirty="0"/>
              <a:t>(</a:t>
            </a:r>
            <a:r>
              <a:rPr lang="ru-RU" sz="2100" dirty="0"/>
              <a:t>Беларусь, Сербия, Узбекистан</a:t>
            </a:r>
            <a:r>
              <a:rPr lang="en-US" sz="2100" dirty="0"/>
              <a:t>)</a:t>
            </a:r>
          </a:p>
          <a:p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/>
              <a:t>Только </a:t>
            </a:r>
            <a:r>
              <a:rPr lang="en-US" sz="2100" dirty="0"/>
              <a:t>3 </a:t>
            </a:r>
            <a:r>
              <a:rPr lang="ru-RU" sz="2100" dirty="0"/>
              <a:t>страны сообщили о наличии процедур, предусматривающих подотчетность за налаживание обратной связи посредством общественного участия </a:t>
            </a:r>
            <a:r>
              <a:rPr lang="en-US" sz="2100" dirty="0"/>
              <a:t>(</a:t>
            </a:r>
            <a:r>
              <a:rPr lang="ru-RU" sz="2100" dirty="0"/>
              <a:t>Хорватия, Киргизская Республика, Российская Федерация</a:t>
            </a:r>
            <a:r>
              <a:rPr lang="en-US" sz="21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5943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295400"/>
            <a:ext cx="8681300" cy="375094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n-US" sz="2100" b="1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GB" sz="2100" b="1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0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115173"/>
            <a:ext cx="3429000" cy="303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7C8ED0-01E0-4661-A495-BA6736295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416950"/>
              </p:ext>
            </p:extLst>
          </p:nvPr>
        </p:nvGraphicFramePr>
        <p:xfrm>
          <a:off x="457200" y="609600"/>
          <a:ext cx="9372601" cy="5781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5653">
                  <a:extLst>
                    <a:ext uri="{9D8B030D-6E8A-4147-A177-3AD203B41FA5}">
                      <a16:colId xmlns:a16="http://schemas.microsoft.com/office/drawing/2014/main" val="146703773"/>
                    </a:ext>
                  </a:extLst>
                </a:gridCol>
                <a:gridCol w="7326948">
                  <a:extLst>
                    <a:ext uri="{9D8B030D-6E8A-4147-A177-3AD203B41FA5}">
                      <a16:colId xmlns:a16="http://schemas.microsoft.com/office/drawing/2014/main" val="1165612406"/>
                    </a:ext>
                  </a:extLst>
                </a:gridCol>
              </a:tblGrid>
              <a:tr h="5388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>
                          <a:solidFill>
                            <a:schemeClr val="bg1"/>
                          </a:solidFill>
                        </a:rPr>
                        <a:t>Действующая или планируемая нормативно-правовая база, стратегии или процедуры</a:t>
                      </a:r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384808"/>
                  </a:ext>
                </a:extLst>
              </a:tr>
              <a:tr h="2280535">
                <a:tc>
                  <a:txBody>
                    <a:bodyPr/>
                    <a:lstStyle/>
                    <a:p>
                      <a:r>
                        <a:rPr lang="ru-RU" sz="1800" b="1" dirty="0"/>
                        <a:t>Бюджетное законодательство и подзаконные акты</a:t>
                      </a:r>
                      <a:endParaRPr lang="en-US" sz="1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Бюджетный кодекс</a:t>
                      </a:r>
                      <a:r>
                        <a:rPr lang="en-US" sz="2000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2000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Глава о прозрачности и открытости бюджета и бюджетного процесса 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Кыргызская Республика)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о разработке «гражданского бюджета» в 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Кыргызской Республике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dirty="0"/>
                        <a:t>Постановление Совета министров по созданию рабочей группы по упрощению налоговой системы </a:t>
                      </a:r>
                      <a:r>
                        <a:rPr lang="en-US" sz="2000" dirty="0"/>
                        <a:t>(</a:t>
                      </a:r>
                      <a:r>
                        <a:rPr lang="ru-RU" sz="2000" dirty="0"/>
                        <a:t>Беларусь)</a:t>
                      </a:r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72345"/>
                  </a:ext>
                </a:extLst>
              </a:tr>
              <a:tr h="819074">
                <a:tc>
                  <a:txBody>
                    <a:bodyPr/>
                    <a:lstStyle/>
                    <a:p>
                      <a:r>
                        <a:rPr lang="ru-RU" sz="1800" b="1" dirty="0"/>
                        <a:t>Конституция</a:t>
                      </a:r>
                      <a:endParaRPr lang="en-US" sz="1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Конституция Республики Узбекистан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ст.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Конституция Российской Федерации </a:t>
                      </a:r>
                      <a:r>
                        <a:rPr lang="en-US" sz="2000" dirty="0"/>
                        <a:t>(</a:t>
                      </a:r>
                      <a:r>
                        <a:rPr lang="ru-RU" sz="2000" dirty="0"/>
                        <a:t>ст. </a:t>
                      </a:r>
                      <a:r>
                        <a:rPr lang="en-US" sz="2000" dirty="0"/>
                        <a:t>101)</a:t>
                      </a:r>
                      <a:endParaRPr lang="en-US" sz="2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712899"/>
                  </a:ext>
                </a:extLst>
              </a:tr>
              <a:tr h="1508821">
                <a:tc>
                  <a:txBody>
                    <a:bodyPr/>
                    <a:lstStyle/>
                    <a:p>
                      <a:r>
                        <a:rPr lang="ru-RU" sz="1800" b="1" dirty="0"/>
                        <a:t>Национальные законы и подзаконные акты</a:t>
                      </a:r>
                      <a:endParaRPr lang="en-US" sz="1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Республики Беларусь об обращении граждан и юридических лиц</a:t>
                      </a:r>
                      <a:endParaRPr lang="en-US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о праве на доступ к информации (Хорватия</a:t>
                      </a: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Кодекс о проведении консультаций с заинтересованной общественностью по вопросам принятия законов, подзаконных актов и законодательства (Хорватия</a:t>
                      </a: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03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14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24206"/>
            <a:ext cx="8681300" cy="4209588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n-US" sz="2100" b="1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GB" sz="2100" b="1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152400"/>
            <a:ext cx="3978525" cy="35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7C8ED0-01E0-4661-A495-BA6736295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246345"/>
              </p:ext>
            </p:extLst>
          </p:nvPr>
        </p:nvGraphicFramePr>
        <p:xfrm>
          <a:off x="914400" y="965430"/>
          <a:ext cx="8825024" cy="529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5024">
                  <a:extLst>
                    <a:ext uri="{9D8B030D-6E8A-4147-A177-3AD203B41FA5}">
                      <a16:colId xmlns:a16="http://schemas.microsoft.com/office/drawing/2014/main" val="146703773"/>
                    </a:ext>
                  </a:extLst>
                </a:gridCol>
              </a:tblGrid>
              <a:tr h="5298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</a:rPr>
                        <a:t>Действующая или планируемая нормативно-правовая база, стратегии или процедуры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38480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6520391-2B93-4512-A053-902B21BEA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637492"/>
              </p:ext>
            </p:extLst>
          </p:nvPr>
        </p:nvGraphicFramePr>
        <p:xfrm>
          <a:off x="914400" y="1438488"/>
          <a:ext cx="8672623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991">
                  <a:extLst>
                    <a:ext uri="{9D8B030D-6E8A-4147-A177-3AD203B41FA5}">
                      <a16:colId xmlns:a16="http://schemas.microsoft.com/office/drawing/2014/main" val="1784539268"/>
                    </a:ext>
                  </a:extLst>
                </a:gridCol>
                <a:gridCol w="7165632">
                  <a:extLst>
                    <a:ext uri="{9D8B030D-6E8A-4147-A177-3AD203B41FA5}">
                      <a16:colId xmlns:a16="http://schemas.microsoft.com/office/drawing/2014/main" val="4077100359"/>
                    </a:ext>
                  </a:extLst>
                </a:gridCol>
              </a:tblGrid>
              <a:tr h="101769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Национальные нормативные документы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об оценке регулирующего воздействия </a:t>
                      </a: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Хорватия</a:t>
                      </a: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Регламент Правительства Республики Хорватия</a:t>
                      </a: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091482"/>
                  </a:ext>
                </a:extLst>
              </a:tr>
              <a:tr h="2792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/>
                        <a:t>Законодательство, относящееся к местным органам власти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Республики Узбекистан «О местных органах государственного управления»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«Об общих принципах организации местного самоуправления в Российской Федерации»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781/39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Правительства Московской области от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октября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2016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«Эффективная власть» на период с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гг.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подпрограмма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IV: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государственными финансами Московской области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654-ПК Пермского края от 2 июня 2016 года «О реализации проектов инициативного бюджетирования в Пермском крае» (Российская Федерация)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122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868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175187"/>
            <a:ext cx="3276600" cy="28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B45FD39E-2AA2-4894-BDDE-BA57A67BD6F7}"/>
              </a:ext>
            </a:extLst>
          </p:cNvPr>
          <p:cNvSpPr txBox="1">
            <a:spLocks/>
          </p:cNvSpPr>
          <p:nvPr/>
        </p:nvSpPr>
        <p:spPr bwMode="auto">
          <a:xfrm>
            <a:off x="927100" y="462734"/>
            <a:ext cx="6616700" cy="36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400" b="1" dirty="0"/>
              <a:t>Механизмы общественного участия</a:t>
            </a:r>
            <a:endParaRPr lang="en-US" sz="2400" b="1" dirty="0"/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F6E426D-8754-47A8-9BC3-313453015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1295400"/>
            <a:ext cx="8839200" cy="4267200"/>
          </a:xfrm>
        </p:spPr>
        <p:txBody>
          <a:bodyPr/>
          <a:lstStyle/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0" lvl="0" indent="0" algn="just">
              <a:spcBef>
                <a:spcPts val="0"/>
              </a:spcBef>
              <a:buNone/>
            </a:pPr>
            <a:endParaRPr lang="en-US" sz="19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0BEA33-2238-43A1-8FD4-4D3787F1614F}"/>
              </a:ext>
            </a:extLst>
          </p:cNvPr>
          <p:cNvSpPr txBox="1"/>
          <p:nvPr/>
        </p:nvSpPr>
        <p:spPr>
          <a:xfrm>
            <a:off x="927100" y="857250"/>
            <a:ext cx="8839200" cy="59093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 anchor="t">
            <a:spAutoFit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/>
              <a:t>Помимо подготовки и исполнения национальных бюджетов, НПО, технические эксперты и граждане взаимодействуют с органами исполнительной власти и парламентом в части общих мер экономической и бюджетной политики, налогообложения и реализации и эффективности национальных программ. 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/>
              <a:t>Для вовлечения граждан в бюджетный процесс используется широкий набор механизмов</a:t>
            </a:r>
            <a:r>
              <a:rPr lang="en-US" dirty="0"/>
              <a:t>, </a:t>
            </a:r>
            <a:r>
              <a:rPr lang="ru-RU" dirty="0"/>
              <a:t>таких как технические рабочие группы по бюджетным вопросам</a:t>
            </a:r>
            <a:r>
              <a:rPr lang="en-US" dirty="0"/>
              <a:t>; </a:t>
            </a:r>
            <a:r>
              <a:rPr lang="ru-RU" dirty="0"/>
              <a:t>вклад НПО в разработку бюджетных документов</a:t>
            </a:r>
            <a:r>
              <a:rPr lang="en-US" dirty="0"/>
              <a:t>; </a:t>
            </a:r>
            <a:r>
              <a:rPr lang="ru-RU" dirty="0"/>
              <a:t>анализ и замечания НИИ</a:t>
            </a:r>
            <a:r>
              <a:rPr lang="en-US" dirty="0"/>
              <a:t>; </a:t>
            </a:r>
            <a:r>
              <a:rPr lang="ru-RU" dirty="0"/>
              <a:t>инициативное бюджетирование и интерактивные имитационные модели и игры</a:t>
            </a:r>
            <a:r>
              <a:rPr lang="en-US" dirty="0"/>
              <a:t>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/>
              <a:t>В большинстве стран используются интерактивные/письменные обращения и общественные слушания /консультации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/>
              <a:t>В </a:t>
            </a:r>
            <a:r>
              <a:rPr lang="en-US" dirty="0"/>
              <a:t>5 </a:t>
            </a:r>
            <a:r>
              <a:rPr lang="ru-RU" dirty="0"/>
              <a:t>странах применяются механизмы общественного участия в ходе подготовки бюджета, а в </a:t>
            </a:r>
            <a:r>
              <a:rPr lang="en-US" dirty="0"/>
              <a:t>2 </a:t>
            </a:r>
            <a:r>
              <a:rPr lang="ru-RU" dirty="0"/>
              <a:t>странах они применяются на этапе исполнения бюджета </a:t>
            </a:r>
            <a:r>
              <a:rPr lang="en-US" dirty="0"/>
              <a:t>(</a:t>
            </a:r>
            <a:r>
              <a:rPr lang="ru-RU" dirty="0"/>
              <a:t>Кыргызская Республика и Российская Федерация</a:t>
            </a:r>
            <a:r>
              <a:rPr lang="en-US" dirty="0"/>
              <a:t>). 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/>
              <a:t>В </a:t>
            </a:r>
            <a:r>
              <a:rPr lang="en-US" dirty="0"/>
              <a:t>1 </a:t>
            </a:r>
            <a:r>
              <a:rPr lang="ru-RU" dirty="0"/>
              <a:t>стране предусмотрена возможность для общественного участия на этапе аудита (Российская Федерация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1574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799" y="57042"/>
            <a:ext cx="2688853" cy="237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F6E426D-8754-47A8-9BC3-313453015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1295400"/>
            <a:ext cx="8839200" cy="4267200"/>
          </a:xfrm>
        </p:spPr>
        <p:txBody>
          <a:bodyPr/>
          <a:lstStyle/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0" lvl="0" indent="0" algn="just">
              <a:spcBef>
                <a:spcPts val="0"/>
              </a:spcBef>
              <a:buNone/>
            </a:pPr>
            <a:endParaRPr lang="en-US" sz="19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ECC25CE-F9FD-4163-B027-A63234DCD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872215"/>
              </p:ext>
            </p:extLst>
          </p:nvPr>
        </p:nvGraphicFramePr>
        <p:xfrm>
          <a:off x="704850" y="847725"/>
          <a:ext cx="8918574" cy="5918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4175919497"/>
                    </a:ext>
                  </a:extLst>
                </a:gridCol>
                <a:gridCol w="3190874">
                  <a:extLst>
                    <a:ext uri="{9D8B030D-6E8A-4147-A177-3AD203B41FA5}">
                      <a16:colId xmlns:a16="http://schemas.microsoft.com/office/drawing/2014/main" val="104859302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91255203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1759837714"/>
                    </a:ext>
                  </a:extLst>
                </a:gridCol>
              </a:tblGrid>
              <a:tr h="44220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Подготовка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Исполнение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Аудит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85754"/>
                  </a:ext>
                </a:extLst>
              </a:tr>
              <a:tr h="547651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400" b="1" dirty="0"/>
                    </a:p>
                    <a:p>
                      <a:pPr>
                        <a:buNone/>
                      </a:pPr>
                      <a:endParaRPr lang="en-US" sz="1400" b="1" dirty="0"/>
                    </a:p>
                    <a:p>
                      <a:pPr>
                        <a:buNone/>
                      </a:pPr>
                      <a:endParaRPr lang="en-US" sz="1400" b="1" dirty="0"/>
                    </a:p>
                    <a:p>
                      <a:pPr>
                        <a:buNone/>
                      </a:pPr>
                      <a:endParaRPr lang="en-US" sz="1400" b="1" dirty="0"/>
                    </a:p>
                    <a:p>
                      <a:pPr>
                        <a:buNone/>
                      </a:pPr>
                      <a:endParaRPr lang="en-US" sz="1400" b="1" dirty="0"/>
                    </a:p>
                    <a:p>
                      <a:pPr>
                        <a:buNone/>
                      </a:pPr>
                      <a:endParaRPr lang="en-US" sz="1400" b="1" dirty="0"/>
                    </a:p>
                    <a:p>
                      <a:pPr>
                        <a:buNone/>
                      </a:pPr>
                      <a:endParaRPr lang="en-US" sz="1400" b="1" dirty="0"/>
                    </a:p>
                    <a:p>
                      <a:pPr>
                        <a:buNone/>
                      </a:pPr>
                      <a:endParaRPr lang="en-US" sz="1400" b="1" dirty="0"/>
                    </a:p>
                    <a:p>
                      <a:pPr>
                        <a:buNone/>
                      </a:pPr>
                      <a:endParaRPr lang="en-US" sz="1400" b="1" dirty="0"/>
                    </a:p>
                    <a:p>
                      <a:pPr>
                        <a:buNone/>
                      </a:pPr>
                      <a:r>
                        <a:rPr lang="ru-RU" sz="1400" b="1" dirty="0"/>
                        <a:t>Информирование</a:t>
                      </a:r>
                      <a:endParaRPr lang="en-US" sz="1400" b="1" dirty="0" err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dirty="0"/>
                        <a:t>Правительство публикует проект государственного бюджета со всеми предусмотренными приложениями </a:t>
                      </a:r>
                      <a:r>
                        <a:rPr lang="en-US" sz="1500" dirty="0"/>
                        <a:t>(</a:t>
                      </a:r>
                      <a:r>
                        <a:rPr lang="ru-RU" sz="1500" dirty="0"/>
                        <a:t>Хорватия</a:t>
                      </a:r>
                      <a:r>
                        <a:rPr lang="en-US" sz="1500" dirty="0"/>
                        <a:t>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5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dirty="0"/>
                        <a:t>Парламент обеспечивает доступность проекта бюджета до проведения общественных слушаний </a:t>
                      </a:r>
                      <a:r>
                        <a:rPr lang="en-US" sz="1500" dirty="0"/>
                        <a:t>(</a:t>
                      </a:r>
                      <a:r>
                        <a:rPr lang="ru-RU" sz="1500" dirty="0"/>
                        <a:t>Кыргызская Республика</a:t>
                      </a:r>
                      <a:r>
                        <a:rPr lang="en-US" sz="1500" dirty="0"/>
                        <a:t>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5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dirty="0"/>
                        <a:t>Отраслевые министерства обязаны публиковать на своих сайтах собственные стратегические планы </a:t>
                      </a:r>
                      <a:r>
                        <a:rPr lang="en-US" sz="1500" dirty="0"/>
                        <a:t>(</a:t>
                      </a:r>
                      <a:r>
                        <a:rPr lang="ru-RU" sz="1500" dirty="0"/>
                        <a:t>Хорватия</a:t>
                      </a:r>
                      <a:r>
                        <a:rPr lang="en-US" sz="150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dirty="0"/>
                        <a:t>Мнение Консультативного совета по бюджетной политике законопроекта о бюджете публикуется на интернет-странице этого ведомства и вносится в Национальную ассамблею </a:t>
                      </a:r>
                      <a:r>
                        <a:rPr lang="en-US" sz="1500" dirty="0"/>
                        <a:t>(</a:t>
                      </a:r>
                      <a:r>
                        <a:rPr lang="ru-RU" sz="1500" dirty="0"/>
                        <a:t>Сербия)</a:t>
                      </a:r>
                      <a:endParaRPr lang="en-US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Информация об исполнении бюджета публикуется на сайте Министерства финансов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Узбекистан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/>
                        <a:t>Сводный отчет о реализации государственных программ публикуется на сайте Министерства финансов </a:t>
                      </a:r>
                      <a:r>
                        <a:rPr lang="en-US" sz="1800" b="0" dirty="0"/>
                        <a:t>(</a:t>
                      </a:r>
                      <a:r>
                        <a:rPr lang="ru-RU" sz="1800" b="0" dirty="0"/>
                        <a:t>Беларусь</a:t>
                      </a:r>
                      <a:r>
                        <a:rPr lang="en-US" sz="1800" b="0" dirty="0"/>
                        <a:t>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800" dirty="0"/>
                        <a:t>Национальный орган финансового контроля публикует результаты годового отчета об исполнении государственного бюджета </a:t>
                      </a:r>
                      <a:r>
                        <a:rPr lang="en-US" sz="1800" dirty="0"/>
                        <a:t>(</a:t>
                      </a:r>
                      <a:r>
                        <a:rPr lang="ru-RU" sz="1800" dirty="0"/>
                        <a:t>Хорватия</a:t>
                      </a:r>
                      <a:r>
                        <a:rPr lang="en-US" sz="1800" dirty="0"/>
                        <a:t>)</a:t>
                      </a:r>
                    </a:p>
                    <a:p>
                      <a:endParaRPr lang="en-US" sz="1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436626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A5836208-6C9A-48F4-A489-F0D090A2F38E}"/>
              </a:ext>
            </a:extLst>
          </p:cNvPr>
          <p:cNvSpPr txBox="1">
            <a:spLocks/>
          </p:cNvSpPr>
          <p:nvPr/>
        </p:nvSpPr>
        <p:spPr bwMode="auto">
          <a:xfrm>
            <a:off x="927100" y="394113"/>
            <a:ext cx="6616700" cy="36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000" b="1" dirty="0"/>
              <a:t>Механизмы общественного участия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8059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51488" y="115996"/>
            <a:ext cx="1905000" cy="1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F6E426D-8754-47A8-9BC3-313453015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1295400"/>
            <a:ext cx="8839200" cy="4267200"/>
          </a:xfrm>
        </p:spPr>
        <p:txBody>
          <a:bodyPr/>
          <a:lstStyle/>
          <a:p>
            <a:pPr lv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0" lvl="0" indent="0" algn="just">
              <a:spcBef>
                <a:spcPts val="0"/>
              </a:spcBef>
              <a:buNone/>
            </a:pPr>
            <a:endParaRPr lang="en-US" sz="19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ECC25CE-F9FD-4163-B027-A63234DCD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512190"/>
              </p:ext>
            </p:extLst>
          </p:nvPr>
        </p:nvGraphicFramePr>
        <p:xfrm>
          <a:off x="76200" y="400355"/>
          <a:ext cx="9690100" cy="652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756">
                  <a:extLst>
                    <a:ext uri="{9D8B030D-6E8A-4147-A177-3AD203B41FA5}">
                      <a16:colId xmlns:a16="http://schemas.microsoft.com/office/drawing/2014/main" val="4175919497"/>
                    </a:ext>
                  </a:extLst>
                </a:gridCol>
                <a:gridCol w="3286697">
                  <a:extLst>
                    <a:ext uri="{9D8B030D-6E8A-4147-A177-3AD203B41FA5}">
                      <a16:colId xmlns:a16="http://schemas.microsoft.com/office/drawing/2014/main" val="1048593020"/>
                    </a:ext>
                  </a:extLst>
                </a:gridCol>
                <a:gridCol w="3427604">
                  <a:extLst>
                    <a:ext uri="{9D8B030D-6E8A-4147-A177-3AD203B41FA5}">
                      <a16:colId xmlns:a16="http://schemas.microsoft.com/office/drawing/2014/main" val="4291255203"/>
                    </a:ext>
                  </a:extLst>
                </a:gridCol>
                <a:gridCol w="1849043">
                  <a:extLst>
                    <a:ext uri="{9D8B030D-6E8A-4147-A177-3AD203B41FA5}">
                      <a16:colId xmlns:a16="http://schemas.microsoft.com/office/drawing/2014/main" val="1759837714"/>
                    </a:ext>
                  </a:extLst>
                </a:gridCol>
              </a:tblGrid>
              <a:tr h="3528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Подготовка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Исполнение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Аудит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85754"/>
                  </a:ext>
                </a:extLst>
              </a:tr>
              <a:tr h="4322249">
                <a:tc>
                  <a:txBody>
                    <a:bodyPr/>
                    <a:lstStyle/>
                    <a:p>
                      <a:endParaRPr lang="en-US" sz="1500" b="1" dirty="0"/>
                    </a:p>
                    <a:p>
                      <a:endParaRPr lang="en-US" sz="1500" b="1" dirty="0"/>
                    </a:p>
                    <a:p>
                      <a:endParaRPr lang="en-US" sz="1500" b="1" dirty="0"/>
                    </a:p>
                    <a:p>
                      <a:endParaRPr lang="en-US" sz="1500" b="1" dirty="0"/>
                    </a:p>
                    <a:p>
                      <a:endParaRPr lang="en-US" sz="1500" b="1" dirty="0"/>
                    </a:p>
                    <a:p>
                      <a:endParaRPr lang="en-US" sz="1500" b="1" dirty="0"/>
                    </a:p>
                    <a:p>
                      <a:endParaRPr lang="en-US" sz="1500" b="1" dirty="0"/>
                    </a:p>
                    <a:p>
                      <a:r>
                        <a:rPr lang="ru-RU" sz="1500" b="1" dirty="0"/>
                        <a:t>Консультации</a:t>
                      </a:r>
                      <a:endParaRPr lang="en-US" sz="15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0" dirty="0"/>
                        <a:t>Министерство финансов проводит слушания по проекту бюджета центрального правительства </a:t>
                      </a:r>
                      <a:r>
                        <a:rPr lang="en-US" sz="1400" b="0" dirty="0"/>
                        <a:t>(</a:t>
                      </a:r>
                      <a:r>
                        <a:rPr lang="ru-RU" sz="1400" b="0" dirty="0"/>
                        <a:t>Кыргызская Республика</a:t>
                      </a:r>
                      <a:r>
                        <a:rPr lang="en-US" sz="1400" b="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0" dirty="0"/>
                        <a:t>Консультативный совет при Министерстве налогов и сборов участвует в общественных обсуждениях по проекту нормативно-правовых актов, связанных с налоговым законодательством </a:t>
                      </a:r>
                      <a:r>
                        <a:rPr lang="en-US" sz="1400" b="0" dirty="0"/>
                        <a:t>(</a:t>
                      </a:r>
                      <a:r>
                        <a:rPr lang="ru-RU" sz="1400" b="0" dirty="0"/>
                        <a:t>Беларусь</a:t>
                      </a:r>
                      <a:r>
                        <a:rPr lang="en-US" sz="1400" b="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Комитет по бюджету и налогам Государственной Думы проводит парламентские слушания «Ключевые направления бюджетной, налоговой и таможенно-тарифной политики на следующий финансовый год» </a:t>
                      </a:r>
                      <a:r>
                        <a:rPr lang="en-US" sz="140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Российская Федерация</a:t>
                      </a:r>
                      <a:r>
                        <a:rPr lang="en-US" sz="140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Министерство финансов проводит бюджетные слушания для опроса общественного мнения по вопросам полугодового отчета об исполнения бюджета и проекта годового отчета об исполнении бюджета </a:t>
                      </a:r>
                      <a:r>
                        <a:rPr lang="en-US" sz="1400" dirty="0"/>
                        <a:t>(</a:t>
                      </a:r>
                      <a:r>
                        <a:rPr lang="ru-RU" sz="1400" b="0" dirty="0"/>
                        <a:t>Киргизская Республика</a:t>
                      </a:r>
                      <a:r>
                        <a:rPr lang="en-US" sz="1400" b="0" dirty="0"/>
                        <a:t>)</a:t>
                      </a:r>
                      <a:endParaRPr lang="ru-RU" sz="1400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Федеральный закон «Об общих </a:t>
                      </a:r>
                      <a:r>
                        <a:rPr lang="en-US" sz="1400" dirty="0"/>
                        <a:t> </a:t>
                      </a:r>
                      <a:r>
                        <a:rPr lang="ru-RU" sz="1400" dirty="0"/>
                        <a:t>принципах организации законодательных и исполнительных органов власти» требует проведения общественных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слушаний по проекту и годовому отчету об исполнении бюджетов субъектов федерации </a:t>
                      </a:r>
                      <a:r>
                        <a:rPr lang="en-US" sz="14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Российская Федерация</a:t>
                      </a:r>
                      <a:r>
                        <a:rPr lang="en-US" sz="14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489320"/>
                  </a:ext>
                </a:extLst>
              </a:tr>
              <a:tr h="1499556">
                <a:tc>
                  <a:txBody>
                    <a:bodyPr/>
                    <a:lstStyle/>
                    <a:p>
                      <a:endParaRPr lang="en-US" sz="1500" b="1" dirty="0"/>
                    </a:p>
                    <a:p>
                      <a:endParaRPr lang="en-US" sz="1500" b="1" dirty="0"/>
                    </a:p>
                    <a:p>
                      <a:r>
                        <a:rPr lang="ru-RU" sz="1500" b="1" dirty="0"/>
                        <a:t>Взаимодействие</a:t>
                      </a:r>
                      <a:endParaRPr lang="en-US" sz="15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/>
                        <a:t>Создана Рабочая группа с участием представителей гражданского общества для разработки предложений об упрощении национальной налоговой системы (Беларусь)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Трехсторонняя комиссия по регулированию социальных и трудовых отношений проводит анализ и участвует в работе по уточнению консолидированной годовой отчетности о ходе реализации национальных программ (Российская Федерация)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dirty="0"/>
                        <a:t>Общественные советы участвуют в составлении отчетов о проведении проверок  (Российская Федерация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534878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A5836208-6C9A-48F4-A489-F0D090A2F38E}"/>
              </a:ext>
            </a:extLst>
          </p:cNvPr>
          <p:cNvSpPr txBox="1">
            <a:spLocks/>
          </p:cNvSpPr>
          <p:nvPr/>
        </p:nvSpPr>
        <p:spPr bwMode="auto">
          <a:xfrm>
            <a:off x="304800" y="0"/>
            <a:ext cx="5246688" cy="370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1800" b="1" dirty="0"/>
              <a:t>Механизмы общественного участия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98267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130428"/>
            <a:ext cx="3229291" cy="285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7C8ED0-01E0-4661-A495-BA6736295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34632"/>
              </p:ext>
            </p:extLst>
          </p:nvPr>
        </p:nvGraphicFramePr>
        <p:xfrm>
          <a:off x="908694" y="837223"/>
          <a:ext cx="8795210" cy="5318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706">
                  <a:extLst>
                    <a:ext uri="{9D8B030D-6E8A-4147-A177-3AD203B41FA5}">
                      <a16:colId xmlns:a16="http://schemas.microsoft.com/office/drawing/2014/main" val="1165612406"/>
                    </a:ext>
                  </a:extLst>
                </a:gridCol>
                <a:gridCol w="7265504">
                  <a:extLst>
                    <a:ext uri="{9D8B030D-6E8A-4147-A177-3AD203B41FA5}">
                      <a16:colId xmlns:a16="http://schemas.microsoft.com/office/drawing/2014/main" val="2102325944"/>
                    </a:ext>
                  </a:extLst>
                </a:gridCol>
              </a:tblGrid>
              <a:tr h="4187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dirty="0"/>
                        <a:t>Использование бюджетов для граждан</a:t>
                      </a:r>
                      <a:endParaRPr lang="en-US" sz="2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384808"/>
                  </a:ext>
                </a:extLst>
              </a:tr>
              <a:tr h="833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Беларусь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Бюджет для граждан разрабатывается и доступен на сайте Министерства финансов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107819"/>
                  </a:ext>
                </a:extLst>
              </a:tr>
              <a:tr h="12312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Хорватия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Бюджетное руководство для граждан содержит простую и доступную для понимания информацию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. 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Публикуется на сайте Министерства финансов и также доступно для населения в виде печатных материалов и брошюр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005115"/>
                  </a:ext>
                </a:extLst>
              </a:tr>
              <a:tr h="2362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</a:rPr>
                        <a:t>Кыргызская Республика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Постановлении правительства о бюджете для граждан Кыргызской Республики содержится методология по разработке и публикации следующих версий бюджета для граждан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</a:t>
                      </a:r>
                      <a:endParaRPr lang="en-US" dirty="0">
                        <a:effectLst/>
                      </a:endParaRPr>
                    </a:p>
                    <a:p>
                      <a:pPr marL="285750" indent="1588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 бюджета центрального правительства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1588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принятый закон о бюджете центрального правительства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1588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законопроект, утверждающий отчет об исполнении бюджета центрального правительства </a:t>
                      </a:r>
                    </a:p>
                    <a:p>
                      <a:pPr marL="57150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 для граждан не используется для участия граждан в общественных слушаниях, поскольку он находится в процессе доработки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062835"/>
                  </a:ext>
                </a:extLst>
              </a:tr>
            </a:tbl>
          </a:graphicData>
        </a:graphic>
      </p:graphicFrame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744" y="6104550"/>
            <a:ext cx="8757110" cy="601050"/>
          </a:xfr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Все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страны в настоящее время разрабатывают бюджет для граждан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76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798" y="609600"/>
            <a:ext cx="3552825" cy="533400"/>
          </a:xfrm>
        </p:spPr>
        <p:txBody>
          <a:bodyPr/>
          <a:lstStyle/>
          <a:p>
            <a:r>
              <a:rPr lang="ru-RU" sz="2500" b="1" dirty="0"/>
              <a:t>Определения</a:t>
            </a:r>
            <a:endParaRPr lang="en-US" sz="2500" b="1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1333C6-C391-4475-BB4F-000C1E63ED6A}"/>
              </a:ext>
            </a:extLst>
          </p:cNvPr>
          <p:cNvSpPr txBox="1"/>
          <p:nvPr/>
        </p:nvSpPr>
        <p:spPr>
          <a:xfrm>
            <a:off x="914400" y="990600"/>
            <a:ext cx="8499475" cy="5909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Участие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/>
              </a:rPr>
              <a:t> граждан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en-US" sz="1000" dirty="0">
              <a:latin typeface="+mn-lt"/>
            </a:endParaRPr>
          </a:p>
          <a:p>
            <a:r>
              <a:rPr lang="ru-RU" dirty="0">
                <a:latin typeface="+mn-lt"/>
              </a:rPr>
              <a:t>«Это многочисленные способы, с помощью которых население напрямую взаимодействует с государственными ведомствами по вопросам разработки и реализации экономической политики. Участие может происходить в формате очных встреч, обсуждений, участия в процессе принятия решений или в письменном виде, в том числе с использованием интернета. </a:t>
            </a:r>
          </a:p>
          <a:p>
            <a:r>
              <a:rPr lang="ru-RU" i="1" dirty="0">
                <a:latin typeface="+mn-lt"/>
              </a:rPr>
              <a:t>Участие может подразумевать однократные консультации, формирование продолжительных институциональных партнерств, таких как проведение регулярных опросов общественного мнения, механизмы внутреннего контроля, работа действующих консультативных органов или представителей граждан в государственных органах.</a:t>
            </a:r>
            <a:r>
              <a:rPr lang="ru-RU" dirty="0">
                <a:latin typeface="+mn-lt"/>
              </a:rPr>
              <a:t>».</a:t>
            </a: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r>
              <a:rPr lang="ru-RU" i="1" dirty="0">
                <a:latin typeface="+mn-lt"/>
              </a:rPr>
              <a:t>Источник</a:t>
            </a:r>
            <a:r>
              <a:rPr lang="en-US" i="1" dirty="0">
                <a:latin typeface="+mn-lt"/>
              </a:rPr>
              <a:t>: </a:t>
            </a:r>
            <a:r>
              <a:rPr lang="ru-RU" i="1" dirty="0">
                <a:latin typeface="+mn-lt"/>
              </a:rPr>
              <a:t>GIFT, </a:t>
            </a:r>
            <a:r>
              <a:rPr lang="en-US" i="1" dirty="0">
                <a:latin typeface="+mn-lt"/>
              </a:rPr>
              <a:t>2016, Murray Petrie</a:t>
            </a:r>
            <a:r>
              <a:rPr lang="ru-RU" i="1" dirty="0">
                <a:latin typeface="+mn-lt"/>
              </a:rPr>
              <a:t>.</a:t>
            </a:r>
            <a:endParaRPr lang="en-US" i="1" dirty="0">
              <a:latin typeface="+mn-lt"/>
            </a:endParaRPr>
          </a:p>
          <a:p>
            <a:endParaRPr lang="en-US" dirty="0"/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Бюджетная грамотность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en-US" altLang="en-US" kern="0" dirty="0">
              <a:solidFill>
                <a:srgbClr val="000000"/>
              </a:solidFill>
              <a:latin typeface="+mn-lt"/>
              <a:ea typeface="MS PGothic" charset="-128"/>
              <a:cs typeface="Arial" charset="0"/>
            </a:endParaRPr>
          </a:p>
          <a:p>
            <a:r>
              <a:rPr lang="ru-RU" altLang="en-US" kern="0" dirty="0">
                <a:solidFill>
                  <a:srgbClr val="000000"/>
                </a:solidFill>
                <a:latin typeface="+mn-lt"/>
                <a:ea typeface="MS PGothic" charset="-128"/>
                <a:cs typeface="Arial" charset="0"/>
              </a:rPr>
              <a:t>«</a:t>
            </a:r>
            <a:r>
              <a:rPr lang="ru-RU" altLang="en-US" dirty="0">
                <a:latin typeface="+mn-lt"/>
              </a:rPr>
              <a:t>С</a:t>
            </a:r>
            <a:r>
              <a:rPr lang="ru-RU" dirty="0">
                <a:latin typeface="+mn-lt"/>
              </a:rPr>
              <a:t>пособность читать, расшифровывать и понимать государственный бюджет для обеспечения и расширения сознательного участия граждан в бюджетном процессе»</a:t>
            </a:r>
            <a:endParaRPr lang="en-US" altLang="en-US" dirty="0">
              <a:latin typeface="+mn-lt"/>
            </a:endParaRPr>
          </a:p>
          <a:p>
            <a:endParaRPr lang="en-US" i="1" dirty="0">
              <a:latin typeface="+mn-lt"/>
            </a:endParaRPr>
          </a:p>
          <a:p>
            <a:r>
              <a:rPr lang="ru-RU" i="1" dirty="0">
                <a:latin typeface="+mn-lt"/>
              </a:rPr>
              <a:t>Источник</a:t>
            </a:r>
            <a:r>
              <a:rPr lang="en-US" i="1" dirty="0">
                <a:latin typeface="+mn-lt"/>
              </a:rPr>
              <a:t>: </a:t>
            </a:r>
            <a:r>
              <a:rPr lang="ru-RU" i="1" dirty="0">
                <a:latin typeface="+mn-lt"/>
              </a:rPr>
              <a:t>Всемирный банк, </a:t>
            </a:r>
            <a:r>
              <a:rPr lang="en-US" i="1" dirty="0">
                <a:latin typeface="+mn-lt"/>
              </a:rPr>
              <a:t>2017</a:t>
            </a:r>
            <a:r>
              <a:rPr lang="ru-RU" i="1" dirty="0">
                <a:latin typeface="+mn-lt"/>
              </a:rPr>
              <a:t> г.</a:t>
            </a:r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5063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24206"/>
            <a:ext cx="8681300" cy="3933594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n-US" sz="2100" b="1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GB" sz="2100" b="1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152400"/>
            <a:ext cx="3352800" cy="29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7C8ED0-01E0-4661-A495-BA6736295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693474"/>
              </p:ext>
            </p:extLst>
          </p:nvPr>
        </p:nvGraphicFramePr>
        <p:xfrm>
          <a:off x="914400" y="609600"/>
          <a:ext cx="8863264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165612406"/>
                    </a:ext>
                  </a:extLst>
                </a:gridCol>
                <a:gridCol w="7186864">
                  <a:extLst>
                    <a:ext uri="{9D8B030D-6E8A-4147-A177-3AD203B41FA5}">
                      <a16:colId xmlns:a16="http://schemas.microsoft.com/office/drawing/2014/main" val="2102325944"/>
                    </a:ext>
                  </a:extLst>
                </a:gridCol>
              </a:tblGrid>
              <a:tr h="3335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Использование бюджетов для граждан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[2]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384808"/>
                  </a:ext>
                </a:extLst>
              </a:tr>
              <a:tr h="8405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Российская Федерация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уровне центральных органов власти бюджет для граждан  является справочным документом и не используется для участия граждан в парламентских слушаниях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российских регионов использовали бюджет для граждан для вовлечения граждан в общественные слушания, проводимые для обсуждения бюджета и отчетов об исполнении бюджета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837942"/>
                  </a:ext>
                </a:extLst>
              </a:tr>
              <a:tr h="10386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Сербия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Бюджет для граждан был впервые опубликован в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2015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г. 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Был обновлен после принятия Национальной ассамблеи Бюджетного закона и опубликован на сайте Министерства финансов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107819"/>
                  </a:ext>
                </a:extLst>
              </a:tr>
              <a:tr h="1006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Узбекистан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В ноябре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2017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 г. была подготовлена Концепция по разработке бюджета для граждан в Республике Узбекистан. В настоящее время Бюджет для граждан доступен на сайте Министерства финансов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005115"/>
                  </a:ext>
                </a:extLst>
              </a:tr>
            </a:tbl>
          </a:graphicData>
        </a:graphic>
      </p:graphicFrame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EBA4A0A4-394D-431B-BF19-32025D9BE6C3}"/>
              </a:ext>
            </a:extLst>
          </p:cNvPr>
          <p:cNvSpPr txBox="1">
            <a:spLocks/>
          </p:cNvSpPr>
          <p:nvPr/>
        </p:nvSpPr>
        <p:spPr bwMode="auto">
          <a:xfrm>
            <a:off x="952500" y="5740400"/>
            <a:ext cx="8824913" cy="9581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Указанные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страны </a:t>
            </a: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уже публикуют бюджеты для граждан, при этом в 2 странах они также разрабатываются на субнациональном уровне </a:t>
            </a: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Хорватия, Российская Федерация</a:t>
            </a: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7612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152400"/>
            <a:ext cx="3352800" cy="29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CD7A8FC-4401-4F16-A029-71BA6365BB21}"/>
              </a:ext>
            </a:extLst>
          </p:cNvPr>
          <p:cNvSpPr/>
          <p:nvPr/>
        </p:nvSpPr>
        <p:spPr>
          <a:xfrm>
            <a:off x="890588" y="4946241"/>
            <a:ext cx="8786812" cy="1692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4 страны, которые проводят бюджетные слушания или консультации, информируют об этом население в среднем за 10 дней до мероприятия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Помимо проекта бюджета и других бюджетных документов, </a:t>
            </a:r>
            <a:r>
              <a:rPr lang="en-US" sz="1400" dirty="0"/>
              <a:t>2 </a:t>
            </a:r>
            <a:r>
              <a:rPr lang="ru-RU" sz="1400" dirty="0"/>
              <a:t>из </a:t>
            </a:r>
            <a:r>
              <a:rPr lang="en-US" sz="1400" dirty="0"/>
              <a:t>4 </a:t>
            </a:r>
            <a:r>
              <a:rPr lang="ru-RU" sz="1400" dirty="0"/>
              <a:t>стран, проводящих бюджетные слушания/консультации, предоставляют справочные  материалы в других более удобных для пользователей форматах (Хорватия, Киргизская Республика) </a:t>
            </a:r>
            <a:endParaRPr lang="en-US" sz="14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4BD9E7E-B384-47B3-830B-23A0992D3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118437"/>
              </p:ext>
            </p:extLst>
          </p:nvPr>
        </p:nvGraphicFramePr>
        <p:xfrm>
          <a:off x="890588" y="609600"/>
          <a:ext cx="8786812" cy="428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974">
                  <a:extLst>
                    <a:ext uri="{9D8B030D-6E8A-4147-A177-3AD203B41FA5}">
                      <a16:colId xmlns:a16="http://schemas.microsoft.com/office/drawing/2014/main" val="4013345358"/>
                    </a:ext>
                  </a:extLst>
                </a:gridCol>
                <a:gridCol w="7574838">
                  <a:extLst>
                    <a:ext uri="{9D8B030D-6E8A-4147-A177-3AD203B41FA5}">
                      <a16:colId xmlns:a16="http://schemas.microsoft.com/office/drawing/2014/main" val="118366362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ru-RU" sz="1600" dirty="0"/>
                        <a:t>Информация, предоставляемая общественности до проведения общественных слушаний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43796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ru-RU" sz="1600" b="1" dirty="0"/>
                        <a:t>Беларусь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Темы и сроки проведения «прямой линии» с Министерством финансов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Беларусь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62595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ru-RU" sz="1600" b="1" dirty="0"/>
                        <a:t>Хорватия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Руководство для граждан по бюджету в виде брошюр по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Государственному бюджету и прогнозам, утвержденным парламентом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Полугодовому и годовому отчету об исполнении государственного бюджета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600" b="0" dirty="0"/>
                        <a:t>Хорватия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612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/>
                        <a:t>Киргизская Республика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Объявления о проведении общественных слушаний, программа мероприятия и презентации государственных органов публикуются на сайте Министерства финансов Российской Федерации за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дней до проведения мероприятия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600" b="0" dirty="0"/>
                        <a:t>Киргизская Республика)</a:t>
                      </a:r>
                      <a:endParaRPr lang="en-US" sz="16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061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/>
                        <a:t>Российская Федерация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Информация о парламентских слушаниях публикуется, как минимум, за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дней до проведения и должна включать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темы для обсуждения, дату, время, место проведения, процедуру проведения слушаний и определение результатов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Российская Федерация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599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802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152400"/>
            <a:ext cx="3352800" cy="29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C4D6622-F82C-42AB-B76D-4013C6E2F184}"/>
              </a:ext>
            </a:extLst>
          </p:cNvPr>
          <p:cNvSpPr/>
          <p:nvPr/>
        </p:nvSpPr>
        <p:spPr>
          <a:xfrm>
            <a:off x="1060450" y="1464735"/>
            <a:ext cx="8534400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txBody>
          <a:bodyPr wrap="square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/>
              <a:t>3 </a:t>
            </a:r>
            <a:r>
              <a:rPr lang="ru-RU" sz="2100" dirty="0"/>
              <a:t>из </a:t>
            </a:r>
            <a:r>
              <a:rPr lang="en-US" sz="2100" dirty="0"/>
              <a:t>4 </a:t>
            </a:r>
            <a:r>
              <a:rPr lang="ru-RU" sz="2100" dirty="0"/>
              <a:t>стран, в которых проводятся бюджетные слушания/консультации, предприняли шаги по информированию населения о реакции на их замечания (Хорватия, Кыргызская Республика</a:t>
            </a:r>
            <a:r>
              <a:rPr lang="en-US" sz="2100" dirty="0"/>
              <a:t>)</a:t>
            </a:r>
          </a:p>
          <a:p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/>
              <a:t>В </a:t>
            </a:r>
            <a:r>
              <a:rPr lang="en-US" sz="2100" dirty="0"/>
              <a:t>2 </a:t>
            </a:r>
            <a:r>
              <a:rPr lang="ru-RU" sz="2100" dirty="0"/>
              <a:t>странах предусмотрен срок в </a:t>
            </a:r>
            <a:r>
              <a:rPr lang="en-US" sz="2100" dirty="0"/>
              <a:t>15 </a:t>
            </a:r>
            <a:r>
              <a:rPr lang="ru-RU" sz="2100" dirty="0"/>
              <a:t>дней, в течение которого гражданам должен быть направлен ответ на их обращение </a:t>
            </a:r>
            <a:r>
              <a:rPr lang="en-US" sz="2100" dirty="0"/>
              <a:t>(</a:t>
            </a:r>
            <a:r>
              <a:rPr lang="ru-RU" sz="2100" dirty="0"/>
              <a:t>Беларусь,</a:t>
            </a:r>
            <a:r>
              <a:rPr lang="en-US" sz="2100" dirty="0"/>
              <a:t> </a:t>
            </a:r>
            <a:r>
              <a:rPr lang="ru-RU" sz="2100" dirty="0"/>
              <a:t>Кыргызская Республика</a:t>
            </a:r>
            <a:r>
              <a:rPr lang="en-US" sz="21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100" dirty="0"/>
              <a:t>Конкретных данных или примеров, касающихся количества обращений, на которые получен ответ в течение определённого срока, нет</a:t>
            </a:r>
            <a:endParaRPr lang="en-US" sz="2100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CD324B4-7476-4694-AEB5-3CB8DADBE02D}"/>
              </a:ext>
            </a:extLst>
          </p:cNvPr>
          <p:cNvSpPr txBox="1">
            <a:spLocks/>
          </p:cNvSpPr>
          <p:nvPr/>
        </p:nvSpPr>
        <p:spPr bwMode="auto">
          <a:xfrm>
            <a:off x="1060450" y="685800"/>
            <a:ext cx="8534400" cy="541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300" b="1" dirty="0"/>
              <a:t>Меры реагирования на общественное участие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105145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24206"/>
            <a:ext cx="8681300" cy="3933594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n-US" sz="2100" b="1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GB" sz="2100" b="1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/>
          </a:p>
        </p:txBody>
      </p:sp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8650" y="73086"/>
            <a:ext cx="3483990" cy="30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3AC6A2-E9CF-413C-9EE0-7397057C9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641514"/>
              </p:ext>
            </p:extLst>
          </p:nvPr>
        </p:nvGraphicFramePr>
        <p:xfrm>
          <a:off x="152400" y="533400"/>
          <a:ext cx="9601200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31">
                  <a:extLst>
                    <a:ext uri="{9D8B030D-6E8A-4147-A177-3AD203B41FA5}">
                      <a16:colId xmlns:a16="http://schemas.microsoft.com/office/drawing/2014/main" val="4013345358"/>
                    </a:ext>
                  </a:extLst>
                </a:gridCol>
                <a:gridCol w="8572469">
                  <a:extLst>
                    <a:ext uri="{9D8B030D-6E8A-4147-A177-3AD203B41FA5}">
                      <a16:colId xmlns:a16="http://schemas.microsoft.com/office/drawing/2014/main" val="1183663624"/>
                    </a:ext>
                  </a:extLst>
                </a:gridCol>
              </a:tblGrid>
              <a:tr h="404405">
                <a:tc gridSpan="2">
                  <a:txBody>
                    <a:bodyPr/>
                    <a:lstStyle/>
                    <a:p>
                      <a:r>
                        <a:rPr lang="ru-RU" sz="1500" dirty="0"/>
                        <a:t>Меры реагирования на общественное участие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437969"/>
                  </a:ext>
                </a:extLst>
              </a:tr>
              <a:tr h="2225226">
                <a:tc>
                  <a:txBody>
                    <a:bodyPr/>
                    <a:lstStyle/>
                    <a:p>
                      <a:r>
                        <a:rPr lang="ru-RU" sz="1500" b="1" dirty="0"/>
                        <a:t>Беларусь</a:t>
                      </a:r>
                      <a:endParaRPr lang="en-US" sz="15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</a:rPr>
                        <a:t>Если в течение «прямой линии» на вопрос/комментарий не может быть дан ответ и требуется его дополнительное изучение, то в течение 15 календарный дней гражданам предоставляется письменный ответ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</a:rPr>
                        <a:t>Если срок ответа на обращение превышает 1 месяц, то заявителю направляется ответ с объяснением причин задержки с предоставлением ответа и срок, в течение которого заявитель может ожидать получения ответа/действия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</a:rPr>
                        <a:t>В настоящее время рассматривается предложение о создании централизованного интернет- портала для получения обращений граждан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625950"/>
                  </a:ext>
                </a:extLst>
              </a:tr>
              <a:tr h="1850143">
                <a:tc>
                  <a:txBody>
                    <a:bodyPr/>
                    <a:lstStyle/>
                    <a:p>
                      <a:r>
                        <a:rPr lang="ru-RU" sz="1500" b="1" dirty="0"/>
                        <a:t>Хорватия</a:t>
                      </a:r>
                      <a:endParaRPr lang="en-US" sz="15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После завершения общественных консультаций государственные ведомства обязаны информировать заинтересованную общественность через интернет сайт о принятых и отклоненных предложениях и замечаниях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Национальные, региональные и местные органы власти обязаны публиковать свои отчеты о проведенных общественных консультациях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пояснительной записке к законопроекту, направляемому в парламент, указываются обоснования для принятия или отклонения предложений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612997"/>
                  </a:ext>
                </a:extLst>
              </a:tr>
              <a:tr h="169242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500" b="1" dirty="0"/>
                        <a:t>Кыргызская Республик</a:t>
                      </a:r>
                      <a:endParaRPr lang="en-US" sz="15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После проведения общественных слушаний по бюджету Министерство финансов Кыргызской Республики публикует протокол и обобщает полученные замечания/предложения</a:t>
                      </a:r>
                      <a:r>
                        <a:rPr lang="en-US" sz="15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обращений граждан на сайте Министерства финансов – еще один доступный для населения способ внесения предложений и замечаний, касающихся законопроекта о республиканском бюджете и отчете об исполнении бюджета</a:t>
                      </a:r>
                      <a:r>
                        <a:rPr lang="en-US" sz="15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5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соответствии с законодательством Кыргызской Республики ответы на обращения граждан должны направляться в течение 2 недель</a:t>
                      </a:r>
                      <a:endParaRPr lang="en-US" sz="15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061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66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8617" y="76200"/>
            <a:ext cx="344876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3AC6A2-E9CF-413C-9EE0-7397057C9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9107"/>
              </p:ext>
            </p:extLst>
          </p:nvPr>
        </p:nvGraphicFramePr>
        <p:xfrm>
          <a:off x="152400" y="515448"/>
          <a:ext cx="9601200" cy="626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462">
                  <a:extLst>
                    <a:ext uri="{9D8B030D-6E8A-4147-A177-3AD203B41FA5}">
                      <a16:colId xmlns:a16="http://schemas.microsoft.com/office/drawing/2014/main" val="4013345358"/>
                    </a:ext>
                  </a:extLst>
                </a:gridCol>
                <a:gridCol w="8311738">
                  <a:extLst>
                    <a:ext uri="{9D8B030D-6E8A-4147-A177-3AD203B41FA5}">
                      <a16:colId xmlns:a16="http://schemas.microsoft.com/office/drawing/2014/main" val="1183663624"/>
                    </a:ext>
                  </a:extLst>
                </a:gridCol>
              </a:tblGrid>
              <a:tr h="264456">
                <a:tc gridSpan="2">
                  <a:txBody>
                    <a:bodyPr/>
                    <a:lstStyle/>
                    <a:p>
                      <a:r>
                        <a:rPr lang="ru-RU" sz="2000" dirty="0"/>
                        <a:t>Меры реагирования на общественное участие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437969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ru-RU" sz="1600" b="1" dirty="0"/>
                        <a:t>Сербия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Мнение Консультативного совета по бюджету о проекте бюджете публикуется на сайте этого ведомства и вносится в Национальную ассамблею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902733"/>
                  </a:ext>
                </a:extLst>
              </a:tr>
              <a:tr h="2276675">
                <a:tc>
                  <a:txBody>
                    <a:bodyPr/>
                    <a:lstStyle/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  <a:p>
                      <a:r>
                        <a:rPr lang="ru-RU" sz="1600" b="1" dirty="0"/>
                        <a:t>Российская Федерация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Решения, принятые на заседании Общественного совета, а также другая документация, обязательно публикуется на сайте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т.ч. экспертная оценка проектов нормативных и иных документов, планы мероприятий на год и годовые отчеты по итогам работы Общественного совета)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Открытые парламентские слушания освещаются в СМИ, и соответствующие материалы и краткие итоги слушаний направляются в библиотеку парламента в течение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дней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Рекомендации по итогам открытых парламентских слушаний могут быть опубликованы в прессе и размещаются в Фонде электронных информационных ресурсов Государственной Думы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599458"/>
                  </a:ext>
                </a:extLst>
              </a:tr>
              <a:tr h="2761152">
                <a:tc>
                  <a:txBody>
                    <a:bodyPr/>
                    <a:lstStyle/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  <a:p>
                      <a:r>
                        <a:rPr lang="ru-RU" sz="1600" b="1" dirty="0"/>
                        <a:t>Узбекистан</a:t>
                      </a:r>
                      <a:endParaRPr lang="en-US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последние 4 года через объединений портал государственных услуг направлено 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 обращений в государственные органы, благодаря чему приняты меры по ряду вопросов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Виртуальная приемная Президента Республики Узбекистан – еще один способ работы с обращениями граждан и юридических лиц. По состоянию на июль 2017 года получен 1 миллион обращений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Другие ведомства также учредили виртуальные приемные, куда граждане могут направлять свои обращения по электронной почте или посредством обратной связи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Раздел, посвященный налоговой и таможенной политике, - еще один способ предоставления гражданами обратной связи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457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979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197484"/>
            <a:ext cx="3205787" cy="283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32DE40C-284E-4A18-A963-2150B364FFF3}"/>
              </a:ext>
            </a:extLst>
          </p:cNvPr>
          <p:cNvSpPr txBox="1">
            <a:spLocks/>
          </p:cNvSpPr>
          <p:nvPr/>
        </p:nvSpPr>
        <p:spPr bwMode="auto">
          <a:xfrm>
            <a:off x="1235765" y="2286000"/>
            <a:ext cx="8686800" cy="88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000" b="1" dirty="0">
                <a:solidFill>
                  <a:srgbClr val="002060"/>
                </a:solidFill>
              </a:rPr>
              <a:t>III. </a:t>
            </a:r>
            <a:r>
              <a:rPr lang="ru-RU" sz="3000" b="1" dirty="0">
                <a:solidFill>
                  <a:srgbClr val="002060"/>
                </a:solidFill>
              </a:rPr>
              <a:t>Обследование </a:t>
            </a:r>
            <a:r>
              <a:rPr lang="en-US" sz="3000" b="1" dirty="0">
                <a:solidFill>
                  <a:srgbClr val="002060"/>
                </a:solidFill>
              </a:rPr>
              <a:t>PEMPAL </a:t>
            </a:r>
            <a:r>
              <a:rPr lang="ru-RU" sz="3000" b="1" dirty="0">
                <a:solidFill>
                  <a:srgbClr val="002060"/>
                </a:solidFill>
              </a:rPr>
              <a:t>за </a:t>
            </a:r>
            <a:r>
              <a:rPr lang="en-US" sz="3000" b="1" dirty="0">
                <a:solidFill>
                  <a:srgbClr val="002060"/>
                </a:solidFill>
              </a:rPr>
              <a:t>2017 </a:t>
            </a:r>
            <a:r>
              <a:rPr lang="ru-RU" sz="3000" b="1" dirty="0">
                <a:solidFill>
                  <a:srgbClr val="002060"/>
                </a:solidFill>
              </a:rPr>
              <a:t>г.</a:t>
            </a:r>
            <a:r>
              <a:rPr lang="en-US" sz="3000" b="1" dirty="0">
                <a:solidFill>
                  <a:srgbClr val="002060"/>
                </a:solidFill>
              </a:rPr>
              <a:t>: </a:t>
            </a:r>
            <a:r>
              <a:rPr lang="ru-RU" sz="3000" b="1" dirty="0">
                <a:solidFill>
                  <a:srgbClr val="002060"/>
                </a:solidFill>
              </a:rPr>
              <a:t>Общественное участие «со стороны спроса»</a:t>
            </a:r>
            <a:endParaRPr lang="en-US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091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76400"/>
            <a:ext cx="8153400" cy="3697661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n-GB" sz="19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r>
              <a:rPr lang="ru-RU" sz="1900" b="1" dirty="0">
                <a:solidFill>
                  <a:srgbClr val="000000"/>
                </a:solidFill>
              </a:rPr>
              <a:t>Кто участвует </a:t>
            </a:r>
            <a:r>
              <a:rPr lang="en-US" sz="1900" dirty="0">
                <a:solidFill>
                  <a:srgbClr val="000000"/>
                </a:solidFill>
              </a:rPr>
              <a:t>(</a:t>
            </a:r>
            <a:r>
              <a:rPr lang="ru-RU" sz="1900" dirty="0">
                <a:solidFill>
                  <a:srgbClr val="000000"/>
                </a:solidFill>
              </a:rPr>
              <a:t>определенные группы или могут участвовать все</a:t>
            </a:r>
            <a:r>
              <a:rPr lang="en-US" sz="1900" dirty="0">
                <a:solidFill>
                  <a:srgbClr val="000000"/>
                </a:solidFill>
              </a:rPr>
              <a:t>)? </a:t>
            </a:r>
            <a:r>
              <a:rPr lang="ru-RU" sz="1900" dirty="0">
                <a:solidFill>
                  <a:srgbClr val="000000"/>
                </a:solidFill>
              </a:rPr>
              <a:t>Участвует ли в консультациях уязвимое население или группы, интересы которых недостаточно представлены, или НПО, представляющие их интересы</a:t>
            </a:r>
            <a:r>
              <a:rPr lang="en-US" sz="1900" dirty="0">
                <a:solidFill>
                  <a:srgbClr val="000000"/>
                </a:solidFill>
              </a:rPr>
              <a:t>?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n-GB" sz="1900" dirty="0">
              <a:solidFill>
                <a:srgbClr val="000000"/>
              </a:solidFill>
            </a:endParaRPr>
          </a:p>
          <a:p>
            <a:pPr lvl="0" algn="just"/>
            <a:r>
              <a:rPr lang="ru-RU" sz="1900" b="1" dirty="0"/>
              <a:t>Есть ли в стране НПО, которые активно занимаются бюджетной информацией?</a:t>
            </a:r>
            <a:r>
              <a:rPr lang="en-US" sz="1900" dirty="0"/>
              <a:t> </a:t>
            </a:r>
            <a:r>
              <a:rPr lang="ru-RU" sz="1900" dirty="0"/>
              <a:t>Например, если применимо, известно ли странам, какие ОГО принимали участие в Обследовании открытости бюджета</a:t>
            </a:r>
            <a:r>
              <a:rPr lang="en-US" sz="1900" dirty="0"/>
              <a:t>? </a:t>
            </a:r>
            <a:endParaRPr lang="en-GB" sz="1900" dirty="0"/>
          </a:p>
          <a:p>
            <a:pPr lvl="0" algn="just"/>
            <a:endParaRPr lang="en-US" sz="1900" b="1" dirty="0"/>
          </a:p>
          <a:p>
            <a:pPr lvl="0" algn="just"/>
            <a:r>
              <a:rPr lang="ru-RU" sz="1900" b="1" dirty="0"/>
              <a:t>Проводит ли Минфин или какое-либо иное государственное ведомство обучение для НПО, журналистов, представителей СМИ?</a:t>
            </a:r>
            <a:r>
              <a:rPr lang="en-US" sz="1900" dirty="0"/>
              <a:t>? </a:t>
            </a:r>
            <a:endParaRPr lang="en-GB" sz="1900" dirty="0"/>
          </a:p>
          <a:p>
            <a:pPr lvl="0" algn="just"/>
            <a:endParaRPr lang="en-US" sz="1900" b="1" dirty="0"/>
          </a:p>
          <a:p>
            <a:pPr lvl="0" algn="just"/>
            <a:r>
              <a:rPr lang="ru-RU" sz="1900" b="1" dirty="0"/>
              <a:t>Имеется ли стратегия повышения уровня бюджетной грамотности среди граждан или определенных групп</a:t>
            </a:r>
            <a:r>
              <a:rPr lang="en-US" sz="1900" b="1" dirty="0"/>
              <a:t>? </a:t>
            </a:r>
            <a:r>
              <a:rPr lang="ru-RU" sz="1900" dirty="0"/>
              <a:t>Если да, то просьба указать цели, охват и детали такой стратегии</a:t>
            </a:r>
            <a:r>
              <a:rPr lang="en-US" sz="1900" dirty="0"/>
              <a:t>.</a:t>
            </a:r>
            <a:endParaRPr lang="en-GB" sz="1900" dirty="0"/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197484"/>
            <a:ext cx="3205787" cy="283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32DE40C-284E-4A18-A963-2150B364FFF3}"/>
              </a:ext>
            </a:extLst>
          </p:cNvPr>
          <p:cNvSpPr txBox="1">
            <a:spLocks/>
          </p:cNvSpPr>
          <p:nvPr/>
        </p:nvSpPr>
        <p:spPr bwMode="auto">
          <a:xfrm>
            <a:off x="1295400" y="762422"/>
            <a:ext cx="8305800" cy="3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300" b="1" dirty="0"/>
              <a:t>Обследование </a:t>
            </a:r>
            <a:r>
              <a:rPr lang="en-US" sz="2300" b="1" dirty="0"/>
              <a:t>PEMPAL </a:t>
            </a:r>
            <a:r>
              <a:rPr lang="ru-RU" sz="2300" b="1" dirty="0"/>
              <a:t>за </a:t>
            </a:r>
            <a:r>
              <a:rPr lang="en-US" sz="2300" b="1" dirty="0"/>
              <a:t>2017 </a:t>
            </a:r>
            <a:r>
              <a:rPr lang="ru-RU" sz="2300" b="1" dirty="0"/>
              <a:t>г.</a:t>
            </a:r>
            <a:r>
              <a:rPr lang="en-US" sz="2300" b="1" dirty="0"/>
              <a:t>: </a:t>
            </a:r>
            <a:r>
              <a:rPr lang="ru-RU" sz="2300" b="1" dirty="0"/>
              <a:t>общественное участие «со стороны спроса»</a:t>
            </a:r>
            <a:endParaRPr lang="en-US" sz="23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5054E7-98DC-459E-AB63-4E04A64AEA80}"/>
              </a:ext>
            </a:extLst>
          </p:cNvPr>
          <p:cNvSpPr txBox="1"/>
          <p:nvPr/>
        </p:nvSpPr>
        <p:spPr>
          <a:xfrm>
            <a:off x="4267200" y="1245513"/>
            <a:ext cx="5638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latin typeface="+mn-lt"/>
              </a:rPr>
              <a:t>Вопросы</a:t>
            </a:r>
            <a:endParaRPr lang="en-US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2172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24206"/>
            <a:ext cx="8681300" cy="374227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n-US" sz="2100" b="1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GB" sz="2100" b="1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/>
          </a:p>
        </p:txBody>
      </p:sp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88681"/>
            <a:ext cx="3581400" cy="31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7C8ED0-01E0-4661-A495-BA6736295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713945"/>
              </p:ext>
            </p:extLst>
          </p:nvPr>
        </p:nvGraphicFramePr>
        <p:xfrm>
          <a:off x="152400" y="691781"/>
          <a:ext cx="9601200" cy="4862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919">
                  <a:extLst>
                    <a:ext uri="{9D8B030D-6E8A-4147-A177-3AD203B41FA5}">
                      <a16:colId xmlns:a16="http://schemas.microsoft.com/office/drawing/2014/main" val="1165612406"/>
                    </a:ext>
                  </a:extLst>
                </a:gridCol>
                <a:gridCol w="8341281">
                  <a:extLst>
                    <a:ext uri="{9D8B030D-6E8A-4147-A177-3AD203B41FA5}">
                      <a16:colId xmlns:a16="http://schemas.microsoft.com/office/drawing/2014/main" val="2102325944"/>
                    </a:ext>
                  </a:extLst>
                </a:gridCol>
              </a:tblGrid>
              <a:tr h="36021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</a:rPr>
                        <a:t>Кто участвует в бюджетном процессе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 marT="41564" marB="41564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384808"/>
                  </a:ext>
                </a:extLst>
              </a:tr>
              <a:tr h="318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</a:rPr>
                        <a:t>Беларусь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«Прямые линии» открыты для всех без ограничения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107819"/>
                  </a:ext>
                </a:extLst>
              </a:tr>
              <a:tr h="1025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</a:rPr>
                        <a:t>Хорватия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 заинтересованные лица могут принять участие в обсуждении законопроекта. На все полученные вопросы будет дан ответ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Население не может напрямую влиять на разработку проекта бюджета, но может косвенно воздействовать на членов парламента через СМИ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005115"/>
                  </a:ext>
                </a:extLst>
              </a:tr>
              <a:tr h="1025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</a:rPr>
                        <a:t>Кыргызская Республика</a:t>
                      </a:r>
                      <a:endParaRPr lang="en-US" sz="1500" b="1" dirty="0">
                        <a:solidFill>
                          <a:srgbClr val="000000"/>
                        </a:solidFill>
                      </a:endParaRP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общественных слушаниях открыто для всех. С </a:t>
                      </a:r>
                      <a:r>
                        <a:rPr lang="en-US" sz="15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 </a:t>
                      </a:r>
                      <a:r>
                        <a:rPr lang="ru-RU" sz="15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года в общественных слушаниях по бюджету центрального правительства принимают участие представители государственных министерств, общественных советов, НПО и технически эксперты</a:t>
                      </a:r>
                      <a:endParaRPr lang="en-US" sz="15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95645"/>
                  </a:ext>
                </a:extLst>
              </a:tr>
              <a:tr h="1025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</a:rPr>
                        <a:t>Российская Федерация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работе общественных советов принимают участие российские граждане, НПО и другие ассоциации граждан, не представленных напрямую в общественном совете, мнения которых могут запрашиваться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Парламентские слушания открыты для СМИ, НПО и широкой публики.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329542"/>
                  </a:ext>
                </a:extLst>
              </a:tr>
              <a:tr h="318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</a:rPr>
                        <a:t>Сербия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095952"/>
                  </a:ext>
                </a:extLst>
              </a:tr>
              <a:tr h="789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</a:rPr>
                        <a:t>Узбекистан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финансов пытается привлекать экспертов и других заинтересованных лиц к обсуждению и принятию ключевых бюджетных документов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T="41564" marB="4156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32161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CF439A2-F6CB-49DD-8B2A-1AD78A9023F4}"/>
              </a:ext>
            </a:extLst>
          </p:cNvPr>
          <p:cNvSpPr txBox="1"/>
          <p:nvPr/>
        </p:nvSpPr>
        <p:spPr>
          <a:xfrm>
            <a:off x="152400" y="5629126"/>
            <a:ext cx="9601200" cy="1000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Хотя групп, исключенных из участия в бюджетном процессе, нет, остается неясным, есть ли возможности у уязвимых слоев населения или у групп, интересы которых недостаточно представлены, добиться отражения своих интересов.</a:t>
            </a:r>
            <a:endParaRPr lang="en-US" sz="14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321438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24206"/>
            <a:ext cx="8681300" cy="4209588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n-US" sz="2100" b="1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GB" sz="2100" b="1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9" y="79077"/>
            <a:ext cx="3962401" cy="35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7C8ED0-01E0-4661-A495-BA6736295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73571"/>
              </p:ext>
            </p:extLst>
          </p:nvPr>
        </p:nvGraphicFramePr>
        <p:xfrm>
          <a:off x="883762" y="602974"/>
          <a:ext cx="8869838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9838">
                  <a:extLst>
                    <a:ext uri="{9D8B030D-6E8A-4147-A177-3AD203B41FA5}">
                      <a16:colId xmlns:a16="http://schemas.microsoft.com/office/drawing/2014/main" val="2102325944"/>
                    </a:ext>
                  </a:extLst>
                </a:gridCol>
              </a:tblGrid>
              <a:tr h="3650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>
                          <a:solidFill>
                            <a:schemeClr val="bg1"/>
                          </a:solidFill>
                        </a:rPr>
                        <a:t>Участие ОГО в бюджетном процессе</a:t>
                      </a:r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384808"/>
                  </a:ext>
                </a:extLst>
              </a:tr>
              <a:tr h="528036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 бюджета </a:t>
                      </a:r>
                      <a:r>
                        <a:rPr lang="en-US" sz="1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Беларусь, Хорватия, Кыргызская Республика, Сербия, Российская Федерация)</a:t>
                      </a:r>
                      <a:endParaRPr lang="en-US" sz="19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открытых обследований бюджета на местном и региональном уровне (Хорватия)</a:t>
                      </a:r>
                      <a:endParaRPr lang="en-US" sz="1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Публикация мнений и пояснений по вопросам УГФ в информационных письмах и пресс-релизах </a:t>
                      </a:r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Хорватия</a:t>
                      </a:r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на сайте Государственной Думы </a:t>
                      </a:r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Российская Федерация</a:t>
                      </a:r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интерактивного инструментария по пространственной визуализации, который демонстрирует бюджетные данные с разбивкой по городам и муниципалитетам и может быть использован для разработки различных бюджетных сценариев и решений (Хорватия</a:t>
                      </a:r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рабочих группах и консультативных советах по вопросам бюджета </a:t>
                      </a:r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Беларусь, Российская Федерация</a:t>
                      </a:r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национальных обследованиях, проводимых МБП раз в 2 года по вопросам открытости бюджета </a:t>
                      </a:r>
                      <a:r>
                        <a:rPr lang="en-US" sz="1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Хорватия, Кыргызская Республика, Российская Федерация, Сербия</a:t>
                      </a:r>
                      <a:r>
                        <a:rPr lang="en-US" sz="1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107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587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828800"/>
            <a:ext cx="8681300" cy="2600827"/>
          </a:xfr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Хотя ни одно из государственных ведомств в участвовавших в обследовании странах систематически не проводит обучение, партнеры в области развития в Киргизской Республике и Узбекистане работают в этом направлении</a:t>
            </a:r>
            <a:endParaRPr lang="en-US" sz="2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одна из стран, участвовавших в обследовании, предполагает проводить обучение для СМИ и журналистов (Узбекистан</a:t>
            </a:r>
            <a:r>
              <a:rPr lang="en-US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2100" b="1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9" y="79077"/>
            <a:ext cx="3962401" cy="35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6596CD26-2582-4B1D-B5C3-147765695CC8}"/>
              </a:ext>
            </a:extLst>
          </p:cNvPr>
          <p:cNvSpPr txBox="1">
            <a:spLocks/>
          </p:cNvSpPr>
          <p:nvPr/>
        </p:nvSpPr>
        <p:spPr bwMode="auto">
          <a:xfrm>
            <a:off x="959219" y="697163"/>
            <a:ext cx="8901960" cy="83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400" b="1" dirty="0"/>
              <a:t>Обучение по вопросам бюджета для НПО, журналистов и СМИ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4786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2861" y="609600"/>
            <a:ext cx="3552825" cy="533400"/>
          </a:xfrm>
        </p:spPr>
        <p:txBody>
          <a:bodyPr/>
          <a:lstStyle/>
          <a:p>
            <a:r>
              <a:rPr lang="ru-RU" sz="2500" b="1" dirty="0"/>
              <a:t>Тезисы</a:t>
            </a:r>
            <a:endParaRPr lang="en-US" sz="2500" b="1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46ED724-05E8-403A-B58D-AFA375CCD155}"/>
              </a:ext>
            </a:extLst>
          </p:cNvPr>
          <p:cNvSpPr/>
          <p:nvPr/>
        </p:nvSpPr>
        <p:spPr>
          <a:xfrm>
            <a:off x="1092200" y="1340870"/>
            <a:ext cx="8204200" cy="7927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2100" kern="0" dirty="0">
                <a:solidFill>
                  <a:sysClr val="windowText" lastClr="000000"/>
                </a:solidFill>
              </a:rPr>
              <a:t>1. </a:t>
            </a:r>
            <a:r>
              <a:rPr lang="ru-RU" sz="2100" kern="0" dirty="0">
                <a:solidFill>
                  <a:sysClr val="windowText" lastClr="000000"/>
                </a:solidFill>
              </a:rPr>
              <a:t>Обзор международного нормативно-правового регулирования общественного участия в течение бюджетного цикла</a:t>
            </a:r>
            <a:endParaRPr lang="en-US" sz="2100" b="0" kern="0" dirty="0">
              <a:solidFill>
                <a:sysClr val="windowText" lastClr="000000"/>
              </a:solidFill>
              <a:highlight>
                <a:srgbClr val="FF0000"/>
              </a:highligh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D667C4-D48A-4B1B-9AFF-F515BA815A5F}"/>
              </a:ext>
            </a:extLst>
          </p:cNvPr>
          <p:cNvSpPr/>
          <p:nvPr/>
        </p:nvSpPr>
        <p:spPr>
          <a:xfrm>
            <a:off x="1092200" y="2457301"/>
            <a:ext cx="8204200" cy="6007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0" kern="0" dirty="0">
                <a:solidFill>
                  <a:sysClr val="windowText" lastClr="000000"/>
                </a:solidFill>
              </a:rPr>
              <a:t>2. </a:t>
            </a:r>
            <a:r>
              <a:rPr lang="ru-RU" sz="2000" b="0" kern="0" dirty="0">
                <a:solidFill>
                  <a:sysClr val="windowText" lastClr="000000"/>
                </a:solidFill>
              </a:rPr>
              <a:t>Обследование </a:t>
            </a:r>
            <a:r>
              <a:rPr lang="en-US" sz="2000" kern="0" dirty="0">
                <a:solidFill>
                  <a:sysClr val="windowText" lastClr="000000"/>
                </a:solidFill>
              </a:rPr>
              <a:t>PEMPAL </a:t>
            </a:r>
            <a:r>
              <a:rPr lang="ru-RU" sz="2000" kern="0" dirty="0">
                <a:solidFill>
                  <a:sysClr val="windowText" lastClr="000000"/>
                </a:solidFill>
              </a:rPr>
              <a:t>в 2017 г.</a:t>
            </a:r>
            <a:r>
              <a:rPr lang="en-US" sz="2000" kern="0" dirty="0">
                <a:solidFill>
                  <a:sysClr val="windowText" lastClr="000000"/>
                </a:solidFill>
              </a:rPr>
              <a:t>: </a:t>
            </a:r>
            <a:r>
              <a:rPr lang="ru-RU" sz="2000" kern="0" dirty="0">
                <a:solidFill>
                  <a:sysClr val="windowText" lastClr="000000"/>
                </a:solidFill>
              </a:rPr>
              <a:t>общественное участие «со стороны предложения»</a:t>
            </a:r>
            <a:endParaRPr lang="en-US" sz="2000" kern="0" dirty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ED5992-AE1A-4B69-BEC1-CB73B0B1CF04}"/>
              </a:ext>
            </a:extLst>
          </p:cNvPr>
          <p:cNvSpPr/>
          <p:nvPr/>
        </p:nvSpPr>
        <p:spPr>
          <a:xfrm>
            <a:off x="1092200" y="3429000"/>
            <a:ext cx="8204200" cy="6007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dirty="0">
                <a:solidFill>
                  <a:sysClr val="windowText" lastClr="000000"/>
                </a:solidFill>
              </a:rPr>
              <a:t>3. </a:t>
            </a:r>
            <a:r>
              <a:rPr lang="ru-RU" sz="2000" kern="0" dirty="0">
                <a:solidFill>
                  <a:sysClr val="windowText" lastClr="000000"/>
                </a:solidFill>
              </a:rPr>
              <a:t>Обследование </a:t>
            </a:r>
            <a:r>
              <a:rPr lang="en-US" sz="2000" kern="0" dirty="0">
                <a:solidFill>
                  <a:sysClr val="windowText" lastClr="000000"/>
                </a:solidFill>
              </a:rPr>
              <a:t>PEMPAL </a:t>
            </a:r>
            <a:r>
              <a:rPr lang="ru-RU" sz="2000" kern="0" dirty="0">
                <a:solidFill>
                  <a:sysClr val="windowText" lastClr="000000"/>
                </a:solidFill>
              </a:rPr>
              <a:t>в 2017 г.</a:t>
            </a:r>
            <a:r>
              <a:rPr lang="en-US" sz="2000" kern="0" dirty="0">
                <a:solidFill>
                  <a:sysClr val="windowText" lastClr="000000"/>
                </a:solidFill>
              </a:rPr>
              <a:t>: </a:t>
            </a:r>
            <a:r>
              <a:rPr lang="ru-RU" sz="2000" kern="0" dirty="0">
                <a:solidFill>
                  <a:sysClr val="windowText" lastClr="000000"/>
                </a:solidFill>
              </a:rPr>
              <a:t>общественное участие «со стороны спроса»</a:t>
            </a:r>
            <a:endParaRPr lang="en-US" sz="2000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069A3A-649E-4E9C-B81B-885F0A693E2C}"/>
              </a:ext>
            </a:extLst>
          </p:cNvPr>
          <p:cNvSpPr/>
          <p:nvPr/>
        </p:nvSpPr>
        <p:spPr>
          <a:xfrm>
            <a:off x="1095513" y="4400699"/>
            <a:ext cx="8204200" cy="6007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2000" kern="0" dirty="0">
                <a:solidFill>
                  <a:sysClr val="windowText" lastClr="000000"/>
                </a:solidFill>
              </a:rPr>
              <a:t>4. </a:t>
            </a:r>
            <a:r>
              <a:rPr lang="ru-RU" sz="2000" kern="0" dirty="0">
                <a:solidFill>
                  <a:sysClr val="windowText" lastClr="000000"/>
                </a:solidFill>
              </a:rPr>
              <a:t>Рекомендации</a:t>
            </a:r>
            <a:endParaRPr lang="en-US" sz="2000" b="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39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24206"/>
            <a:ext cx="8681300" cy="4209588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n-US" sz="2100" b="1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GB" sz="2100" b="1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/>
          </a:p>
        </p:txBody>
      </p:sp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9" y="79077"/>
            <a:ext cx="2863513" cy="25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7C8ED0-01E0-4661-A495-BA6736295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184098"/>
              </p:ext>
            </p:extLst>
          </p:nvPr>
        </p:nvGraphicFramePr>
        <p:xfrm>
          <a:off x="152400" y="457200"/>
          <a:ext cx="9595701" cy="6525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463">
                  <a:extLst>
                    <a:ext uri="{9D8B030D-6E8A-4147-A177-3AD203B41FA5}">
                      <a16:colId xmlns:a16="http://schemas.microsoft.com/office/drawing/2014/main" val="1165612406"/>
                    </a:ext>
                  </a:extLst>
                </a:gridCol>
                <a:gridCol w="8396238">
                  <a:extLst>
                    <a:ext uri="{9D8B030D-6E8A-4147-A177-3AD203B41FA5}">
                      <a16:colId xmlns:a16="http://schemas.microsoft.com/office/drawing/2014/main" val="2102325944"/>
                    </a:ext>
                  </a:extLst>
                </a:gridCol>
              </a:tblGrid>
              <a:tr h="6962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</a:rPr>
                        <a:t>Проводит ли Минфин или другое государственное ведомство обучение по вопросам бюджета для НПО, журналистов и СМИ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?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384808"/>
                  </a:ext>
                </a:extLst>
              </a:tr>
              <a:tr h="666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Беларусь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Министр финансов, а также депутаты и руководители соответствующих ведомств, как правило, обращаются к населению, журналистам и представителям СМИ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107819"/>
                  </a:ext>
                </a:extLst>
              </a:tr>
              <a:tr h="11201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 Хорватия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Минфин и другие государственные ведомств не проводят обучение для НПО, журналистов или представителей СМИ</a:t>
                      </a: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Однако представители Минфина участвуют в заседаниях «круглого стола» и консультациях, организуемых научным сообществом и НПО</a:t>
                      </a: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005115"/>
                  </a:ext>
                </a:extLst>
              </a:tr>
              <a:tr h="1200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</a:rPr>
                        <a:t>Кыргызская Республика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Государственные ведомства не поводят систематическое обучение по вопросам бюджета для НПО, журналистов или представителей СМИ</a:t>
                      </a: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Однако такое обучение поводится в рамках проектов, финансируемых партнерами в области развития, при этом сотрудники Минфина могут привлекаться в качестве докладчиков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004374"/>
                  </a:ext>
                </a:extLst>
              </a:tr>
              <a:tr h="6473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Российская Федерация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Минфин и другие государственные ведомства не проводят систематическое обучение по бюджетным вопросам для НПО, журналистов и СМИ</a:t>
                      </a: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192205"/>
                  </a:ext>
                </a:extLst>
              </a:tr>
              <a:tr h="348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Сербия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496095"/>
                  </a:ext>
                </a:extLst>
              </a:tr>
              <a:tr h="16347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Узбекистан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году обучающий центр при Минфине провел обучающий семинар для представителей СМИ при поддержке проекта ПРООН «Реформа бюджетной системы в Узбекистане»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Концепция подготовки и публикации Бюджетов для граждан на 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2018-2019 </a:t>
                      </a: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гг. предусматривает обучение для СМИ и журналистов по ключевым вопросам «бюджета для граждан»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40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3134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49" y="1828800"/>
            <a:ext cx="8681300" cy="3429000"/>
          </a:xfr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Проводимая под эгидой Минфина Национальная программа по управлению государственными финансами и регулированию рынков капитала в Российской Федерации предусматривает мероприятия по повышению уровня бюджетной грамотности населения и участию в инициативном бюджетировании </a:t>
            </a:r>
            <a:endParaRPr lang="en-US" sz="20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Российской Федерации разработало и апробировало курс по бюджетной грамотности для учащихся старших классов средней школы, а Министерство финансов Узбекистана инициировало проект по подготовке обучающего курса по бюджетной грамотности для учащихся школ.</a:t>
            </a:r>
            <a:endParaRPr lang="en-US" sz="2400" dirty="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2100" b="1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9" y="79077"/>
            <a:ext cx="3962401" cy="35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6596CD26-2582-4B1D-B5C3-147765695CC8}"/>
              </a:ext>
            </a:extLst>
          </p:cNvPr>
          <p:cNvSpPr txBox="1">
            <a:spLocks/>
          </p:cNvSpPr>
          <p:nvPr/>
        </p:nvSpPr>
        <p:spPr bwMode="auto">
          <a:xfrm>
            <a:off x="959219" y="697163"/>
            <a:ext cx="8901960" cy="83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2400" b="1" dirty="0">
                <a:solidFill>
                  <a:schemeClr val="bg1"/>
                </a:solidFill>
              </a:rPr>
              <a:t>Is there a Is budget literacy strategy intended for citizens</a:t>
            </a:r>
          </a:p>
          <a:p>
            <a:pPr algn="l"/>
            <a:endParaRPr lang="en-US" sz="2400" b="1" dirty="0"/>
          </a:p>
          <a:p>
            <a:pPr algn="l"/>
            <a:endParaRPr lang="en-US" sz="2400" b="1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E2EC175-7DDB-41C0-A12D-4C60A1C35E8D}"/>
              </a:ext>
            </a:extLst>
          </p:cNvPr>
          <p:cNvSpPr txBox="1">
            <a:spLocks/>
          </p:cNvSpPr>
          <p:nvPr/>
        </p:nvSpPr>
        <p:spPr bwMode="auto">
          <a:xfrm>
            <a:off x="984249" y="845408"/>
            <a:ext cx="8534400" cy="541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300" b="1" dirty="0"/>
              <a:t>Имеется ли стратегия повышения бюджетной грамотности, предназначенная для граждан и других групп</a:t>
            </a:r>
            <a:r>
              <a:rPr lang="en-US" sz="2300" b="1" dirty="0"/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32131091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9" y="79077"/>
            <a:ext cx="2863513" cy="25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7C8ED0-01E0-4661-A495-BA6736295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905137"/>
              </p:ext>
            </p:extLst>
          </p:nvPr>
        </p:nvGraphicFramePr>
        <p:xfrm>
          <a:off x="914400" y="533400"/>
          <a:ext cx="8839200" cy="6145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8126">
                  <a:extLst>
                    <a:ext uri="{9D8B030D-6E8A-4147-A177-3AD203B41FA5}">
                      <a16:colId xmlns:a16="http://schemas.microsoft.com/office/drawing/2014/main" val="1165612406"/>
                    </a:ext>
                  </a:extLst>
                </a:gridCol>
                <a:gridCol w="7521074">
                  <a:extLst>
                    <a:ext uri="{9D8B030D-6E8A-4147-A177-3AD203B41FA5}">
                      <a16:colId xmlns:a16="http://schemas.microsoft.com/office/drawing/2014/main" val="2102325944"/>
                    </a:ext>
                  </a:extLst>
                </a:gridCol>
              </a:tblGrid>
              <a:tr h="3878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dirty="0">
                          <a:solidFill>
                            <a:schemeClr val="bg1"/>
                          </a:solidFill>
                        </a:rPr>
                        <a:t>Имеется ли стратегия повышения бюджетной грамотности для граждан или других групп</a:t>
                      </a:r>
                      <a:r>
                        <a:rPr lang="en-US" sz="1900" b="1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384808"/>
                  </a:ext>
                </a:extLst>
              </a:tr>
              <a:tr h="3568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</a:rPr>
                        <a:t>Беларусь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107819"/>
                  </a:ext>
                </a:extLst>
              </a:tr>
              <a:tr h="3568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</a:rPr>
                        <a:t>Хорватия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005115"/>
                  </a:ext>
                </a:extLst>
              </a:tr>
              <a:tr h="6205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>
                          <a:solidFill>
                            <a:srgbClr val="000000"/>
                          </a:solidFill>
                        </a:rPr>
                        <a:t>Кыргызская Республика</a:t>
                      </a:r>
                      <a:endParaRPr lang="en-US" sz="17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Нет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004374"/>
                  </a:ext>
                </a:extLst>
              </a:tr>
              <a:tr h="28720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</a:rPr>
                        <a:t>Российская Федерация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Обучающие материалы по повышению уровня финансовой грамотности включают раздел, посвященный государственным финансам и налогообложению, в котором приводится обобщающая информация о налоговой системе и других вопросах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2015-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гг. Министерство финансов Российской Федерации при поддержке Всемирного банка реализовало проект повышения уровня бюджетной грамотности среди учащихся старший классов школы, целью которого было повышение уровня гражданской ответственности и навыков участия в бюджетном процессе среди молодежи.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поддержки обучающего курса в рамках проекта разработан учебно-методический комплекс для учащихся старший классов школы.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Проводимая под эгидой Минфина Национальная программа по управлению государственными финансами и регулированию рынков капитала в Российской Федерации предусматривает мероприятия по повышению уровня бюджетной грамотности населения и участию в инициативном бюджетировании 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192205"/>
                  </a:ext>
                </a:extLst>
              </a:tr>
              <a:tr h="3568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</a:rPr>
                        <a:t>Сербия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496095"/>
                  </a:ext>
                </a:extLst>
              </a:tr>
              <a:tr h="9116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</a:rPr>
                        <a:t>Узбекистан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Министерство финансов Узбекистана инициировало проект подготовки обучающего курса по бюджетной грамотности для учащихся школ</a:t>
                      </a:r>
                      <a:endParaRPr lang="en-US" sz="1400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40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705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112644"/>
            <a:ext cx="2362200" cy="20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547638-DB8D-430F-94A6-899A5883C333}"/>
              </a:ext>
            </a:extLst>
          </p:cNvPr>
          <p:cNvSpPr txBox="1"/>
          <p:nvPr/>
        </p:nvSpPr>
        <p:spPr>
          <a:xfrm>
            <a:off x="914400" y="381000"/>
            <a:ext cx="8839200" cy="62478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ru-RU" sz="1700" b="1" dirty="0"/>
              <a:t>Рекомендации</a:t>
            </a:r>
            <a:endParaRPr lang="en-US" sz="1700" b="1" dirty="0"/>
          </a:p>
          <a:p>
            <a:endParaRPr lang="en-US" sz="1900" b="1" dirty="0"/>
          </a:p>
          <a:p>
            <a:r>
              <a:rPr lang="ru-RU" sz="1400" dirty="0"/>
              <a:t>Необходимо использовать потенциал для укрепления общественного участия в бюджетном процессе</a:t>
            </a:r>
            <a:r>
              <a:rPr lang="en-US" sz="1400" dirty="0"/>
              <a:t>: </a:t>
            </a:r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Помимо сведений о графике, содержании и пр. до начала бюджетных слушаний необходимо предоставлять удобные для пользователей версии проектов бюджетной документации</a:t>
            </a:r>
            <a:r>
              <a:rPr lang="en-US" sz="1400" dirty="0"/>
              <a:t>, </a:t>
            </a:r>
            <a:r>
              <a:rPr lang="ru-RU" sz="1400" dirty="0"/>
              <a:t>такие как бюджет для граждан и краткие презентации</a:t>
            </a:r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Продолжение использования различных механизмов общественного участия в ходе подготовки бюджета и вовлечение граждан на этапах исполнения бюджета и аудита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Побуждение отраслевых министерств и органов финансового контроля к использованию интерактивных механизмов общественного участия – особенно на этапе исполнения бюджета аудита</a:t>
            </a:r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Опубликование руководства для уточнения роли граждан в бюджетном процессе и шагов, необходимых для своевременного реагирования на их замечания</a:t>
            </a:r>
            <a:r>
              <a:rPr lang="en-US" sz="1400" dirty="0"/>
              <a:t>, </a:t>
            </a:r>
            <a:r>
              <a:rPr lang="ru-RU" sz="1400" dirty="0"/>
              <a:t>особенно в тех случаях, когда основное законодательство не содержит конкретных рекомендаций на этот счет</a:t>
            </a:r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Стимулирование общественных организаций к проведению регулярных сессий/обручения по вопросам бюджетной грамотности для НПО, журналистов/СМИ во взаимодействии с партнерами по развитию; изучить возможности для обеспечения лидирующей роли научного сообщества во взаимодействии с Минфином, отраслевыми министерствами и местными органами самоуправления</a:t>
            </a: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Рассмотрение вопроса о пилотном тестировании учебных курсов по бюджетной грамотности для взрослого населения и/или молодежи в виде самостоятельных модулей, либо в рамках образовательной программы по финансовой грамотности/ граждановедению.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10518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9" y="79077"/>
            <a:ext cx="2863513" cy="25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065650"/>
              </p:ext>
            </p:extLst>
          </p:nvPr>
        </p:nvGraphicFramePr>
        <p:xfrm>
          <a:off x="990600" y="921112"/>
          <a:ext cx="8610600" cy="5528108"/>
        </p:xfrm>
        <a:graphic>
          <a:graphicData uri="http://schemas.openxmlformats.org/drawingml/2006/table">
            <a:tbl>
              <a:tblPr/>
              <a:tblGrid>
                <a:gridCol w="2603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1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>
                          <a:solidFill>
                            <a:schemeClr val="bg1"/>
                          </a:solidFill>
                        </a:rPr>
                        <a:t>название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B2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</a:t>
                      </a:r>
                      <a:endParaRPr lang="en-US" sz="14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B2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309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 Общественное участие в налогово-бюджетной политике и бюджетном процессе. Как создать и/или укрепить механизмы в странах PEMPAL?.</a:t>
                      </a: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Справочный документ </a:t>
                      </a: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ENG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https://www.pempal.org/sites/pempal/files/filefield_paths/bcop_public_participation_backgroud_paper_august2017_eng.doc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RUS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https://www.pempal.org/sites/pempal/files/filefield_paths/bcop_public_participation_backgroud_paper_august2017_rus_full.doc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BCS</a:t>
                      </a:r>
                      <a:r>
                        <a:rPr kumimoji="0" lang="ru-RU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https://www.pempal.org/sites/pempal/files/filefield_paths/bcop_public_participation_backgroud_paper_august2017_bcs.docx</a:t>
                      </a:r>
                      <a:r>
                        <a:rPr kumimoji="0" lang="ru-RU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1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Преодоление проблем, возникающих при подготовке бюджетов для граждан 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 странах-членах PEMPAL </a:t>
                      </a: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ENG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8"/>
                        </a:rPr>
                        <a:t>https://www.pempal.org/sites/pempal/files/event/2017/Budget%20COP%20Events/Jun22_Moscow%2C%20Russian%20Federation/files/bcop_citizens_budgets_june2017_eng.doc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RUS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9"/>
                        </a:rPr>
                        <a:t>https://www.pempal.org/sites/pempal/files/event/2017/files/bcop_citizens_budgets_june2017_rus.doc</a:t>
                      </a:r>
                      <a:r>
                        <a:rPr kumimoji="0" lang="ru-RU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BCS</a:t>
                      </a:r>
                      <a:r>
                        <a:rPr kumimoji="0" lang="ru-RU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0"/>
                        </a:rPr>
                        <a:t>https://www.pempal.org/sites/pempal/files/event/2017/Bud%C5%BEet%20Doga%C4%91aji/Jun22_Moskva%2C%20Rusija/files/bcop_citizens_budgets_june2017_bcs.docx</a:t>
                      </a:r>
                      <a:r>
                        <a:rPr kumimoji="0" lang="ru-RU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644906" y="457200"/>
            <a:ext cx="4973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«Продукты знаний» РГБГ для скачивания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664225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990600"/>
            <a:ext cx="8337550" cy="57150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000000"/>
                </a:solidFill>
              </a:rPr>
              <a:t>Спасибо за внимание</a:t>
            </a:r>
            <a:r>
              <a:rPr lang="en-US" sz="3600" dirty="0">
                <a:solidFill>
                  <a:srgbClr val="000000"/>
                </a:solidFill>
              </a:rPr>
              <a:t>!</a:t>
            </a:r>
            <a:endParaRPr lang="bs-Latn-BA" sz="36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Вопросы можно направлять</a:t>
            </a:r>
            <a:r>
              <a:rPr lang="en-US" sz="2000" dirty="0">
                <a:solidFill>
                  <a:srgbClr val="000000"/>
                </a:solidFill>
              </a:rPr>
              <a:t>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Майя Гусарова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ru-RU" sz="2000" dirty="0">
                <a:solidFill>
                  <a:srgbClr val="000000"/>
                </a:solidFill>
              </a:rPr>
              <a:t>старший специалист по вопросам государственного управления</a:t>
            </a: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hlinkClick r:id="rId4"/>
              </a:rPr>
              <a:t>mgusarova@worldbank.org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Анна Беленчук, Руководитель рабочей группы </a:t>
            </a:r>
            <a:r>
              <a:rPr lang="en-US" sz="2000" dirty="0">
                <a:solidFill>
                  <a:srgbClr val="000000"/>
                </a:solidFill>
              </a:rPr>
              <a:t>PEMPAL </a:t>
            </a:r>
            <a:r>
              <a:rPr lang="ru-RU" sz="2000" dirty="0">
                <a:solidFill>
                  <a:srgbClr val="000000"/>
                </a:solidFill>
              </a:rPr>
              <a:t>по бюджетной прозрачности и грамотности </a:t>
            </a: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hlinkClick r:id="rId5"/>
              </a:rPr>
              <a:t>Anna.Belenchuk@minfin.ru</a:t>
            </a:r>
            <a:r>
              <a:rPr lang="en-US" sz="2000" dirty="0"/>
              <a:t> 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6" y="381000"/>
            <a:ext cx="8378825" cy="6477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263658"/>
              </p:ext>
            </p:extLst>
          </p:nvPr>
        </p:nvGraphicFramePr>
        <p:xfrm>
          <a:off x="1219200" y="152400"/>
          <a:ext cx="8153401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6019800" y="914400"/>
            <a:ext cx="3276615" cy="57011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/>
              <a:t>Source: based on the results of the 201</a:t>
            </a:r>
            <a:r>
              <a:rPr lang="ru-RU" sz="1200" b="1" dirty="0"/>
              <a:t>7</a:t>
            </a:r>
            <a:r>
              <a:rPr lang="en-US" sz="1200" b="1" dirty="0"/>
              <a:t> IBP Open Budget Survey</a:t>
            </a:r>
          </a:p>
        </p:txBody>
      </p:sp>
    </p:spTree>
    <p:extLst>
      <p:ext uri="{BB962C8B-B14F-4D97-AF65-F5344CB8AC3E}">
        <p14:creationId xmlns:p14="http://schemas.microsoft.com/office/powerpoint/2010/main" val="420123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057400"/>
            <a:ext cx="7620000" cy="2209800"/>
          </a:xfrm>
        </p:spPr>
        <p:txBody>
          <a:bodyPr/>
          <a:lstStyle/>
          <a:p>
            <a:pPr algn="l"/>
            <a:r>
              <a:rPr lang="en-US" sz="3000" b="1" dirty="0">
                <a:solidFill>
                  <a:schemeClr val="tx2"/>
                </a:solidFill>
              </a:rPr>
              <a:t>I. </a:t>
            </a:r>
            <a:r>
              <a:rPr lang="ru-RU" sz="3200" kern="0" dirty="0">
                <a:solidFill>
                  <a:sysClr val="windowText" lastClr="000000"/>
                </a:solidFill>
              </a:rPr>
              <a:t>Обзор международного нормативно-правового регулирования общественного участия в течение бюджетного цикла</a:t>
            </a:r>
            <a:endParaRPr lang="en-US" sz="3000" b="1" dirty="0">
              <a:solidFill>
                <a:schemeClr val="tx2"/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04800"/>
            <a:ext cx="4001386" cy="35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1537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771" y="779340"/>
            <a:ext cx="8257829" cy="432154"/>
          </a:xfrm>
        </p:spPr>
        <p:txBody>
          <a:bodyPr/>
          <a:lstStyle/>
          <a:p>
            <a:r>
              <a:rPr lang="ru-RU" sz="2500" b="1" dirty="0"/>
              <a:t>Масштаб общественного участия согласно </a:t>
            </a:r>
            <a:r>
              <a:rPr lang="en-US" sz="2500" b="1" dirty="0"/>
              <a:t>GIFT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282527"/>
            <a:ext cx="2863850" cy="253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46A0F3-1D62-4AA0-937B-54029172D76D}"/>
              </a:ext>
            </a:extLst>
          </p:cNvPr>
          <p:cNvSpPr txBox="1"/>
          <p:nvPr/>
        </p:nvSpPr>
        <p:spPr>
          <a:xfrm>
            <a:off x="1066800" y="1475079"/>
            <a:ext cx="7772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>
                <a:latin typeface="+mn-lt"/>
              </a:rPr>
              <a:t>Вся деятельность, связанная с бюджетной политикой и разработкой бюджета, в т.ч.</a:t>
            </a:r>
            <a:r>
              <a:rPr lang="en-NZ" sz="2000" dirty="0">
                <a:latin typeface="+mn-lt"/>
              </a:rPr>
              <a:t>:</a:t>
            </a:r>
          </a:p>
          <a:p>
            <a:pPr lvl="0"/>
            <a:endParaRPr lang="en-GB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000" b="1" dirty="0">
                <a:latin typeface="+mn-lt"/>
              </a:rPr>
              <a:t>Годовой бюджетный цикл </a:t>
            </a:r>
            <a:r>
              <a:rPr lang="en-NZ" sz="2000" dirty="0">
                <a:latin typeface="+mn-lt"/>
              </a:rPr>
              <a:t>(8 </a:t>
            </a:r>
            <a:r>
              <a:rPr lang="ru-RU" sz="2000" dirty="0">
                <a:latin typeface="+mn-lt"/>
              </a:rPr>
              <a:t>документов</a:t>
            </a:r>
            <a:r>
              <a:rPr lang="en-NZ" sz="2000" dirty="0">
                <a:latin typeface="+mn-lt"/>
              </a:rPr>
              <a:t>)</a:t>
            </a:r>
          </a:p>
          <a:p>
            <a:pPr marL="342900" lvl="0" indent="-342900">
              <a:buFont typeface="Arial"/>
              <a:buChar char="•"/>
            </a:pPr>
            <a:endParaRPr lang="en-GB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000" b="1" dirty="0">
                <a:latin typeface="+mn-lt"/>
              </a:rPr>
              <a:t>Анализ бюджетной политики, </a:t>
            </a:r>
            <a:r>
              <a:rPr lang="ru-RU" sz="2000" dirty="0">
                <a:latin typeface="+mn-lt"/>
              </a:rPr>
              <a:t>сроки которого могут превышать сроки подготовки годового бюджета </a:t>
            </a:r>
            <a:r>
              <a:rPr lang="en-NZ" sz="2000" dirty="0">
                <a:latin typeface="+mn-lt"/>
              </a:rPr>
              <a:t>(</a:t>
            </a:r>
            <a:r>
              <a:rPr lang="ru-RU" sz="2000" dirty="0">
                <a:latin typeface="+mn-lt"/>
              </a:rPr>
              <a:t>в части доходов, расходов, налогов, объемов финансирования, активов и управления обязательствами</a:t>
            </a:r>
            <a:r>
              <a:rPr lang="en-NZ" sz="2000" dirty="0">
                <a:latin typeface="+mn-lt"/>
              </a:rPr>
              <a:t>)</a:t>
            </a:r>
            <a:endParaRPr lang="en-NZ" sz="2000" b="1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endParaRPr lang="en-GB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000" b="1" dirty="0">
                <a:latin typeface="+mn-lt"/>
              </a:rPr>
              <a:t>Разработка, создание и предоставление общественных благ и услуг </a:t>
            </a:r>
            <a:r>
              <a:rPr lang="en-NZ" sz="2000" dirty="0">
                <a:latin typeface="+mn-lt"/>
              </a:rPr>
              <a:t>(</a:t>
            </a:r>
            <a:r>
              <a:rPr lang="ru-RU" sz="2000" dirty="0">
                <a:latin typeface="+mn-lt"/>
              </a:rPr>
              <a:t>в т.ч. механизм обратной связи и независимой оценки</a:t>
            </a:r>
            <a:r>
              <a:rPr lang="en-NZ" sz="2000" dirty="0">
                <a:latin typeface="+mn-lt"/>
              </a:rPr>
              <a:t>)</a:t>
            </a:r>
            <a:endParaRPr lang="en-US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endParaRPr lang="en-GB" sz="2000" dirty="0"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ru-RU" sz="2000" b="1" dirty="0">
                <a:latin typeface="+mn-lt"/>
              </a:rPr>
              <a:t>Разработка и реализация государственных инвестиционных проектов </a:t>
            </a:r>
            <a:r>
              <a:rPr lang="en-NZ" sz="2000" dirty="0">
                <a:latin typeface="+mn-lt"/>
              </a:rPr>
              <a:t>(</a:t>
            </a:r>
            <a:r>
              <a:rPr lang="ru-RU" sz="2000" dirty="0">
                <a:latin typeface="+mn-lt"/>
              </a:rPr>
              <a:t>планирование, экспертиза, отбор, реализация и аудит</a:t>
            </a:r>
            <a:r>
              <a:rPr lang="en-NZ" sz="2000" dirty="0">
                <a:latin typeface="+mn-lt"/>
              </a:rPr>
              <a:t>)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6524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685" y="571499"/>
            <a:ext cx="7734300" cy="381000"/>
          </a:xfrm>
        </p:spPr>
        <p:txBody>
          <a:bodyPr/>
          <a:lstStyle/>
          <a:p>
            <a:r>
              <a:rPr lang="ru-RU" sz="2200" b="1" dirty="0"/>
              <a:t>Инструментарий обеспечения прозрачности бюджета</a:t>
            </a:r>
            <a:endParaRPr lang="en-US" sz="2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DCD3-9D47-4AF4-9E02-36CEE7315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95400"/>
            <a:ext cx="3962400" cy="524823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chemeClr val="tx2">
                    <a:lumMod val="75000"/>
                  </a:schemeClr>
                </a:solidFill>
              </a:rPr>
              <a:t>Общественное участие должно</a:t>
            </a:r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Быть частью более широкой государственной стратегии коммуникации </a:t>
            </a: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600" dirty="0"/>
              <a:t>Дополнять, содействовать и укреплять существующие механизмы государственного управления </a:t>
            </a: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 lvl="0">
              <a:spcBef>
                <a:spcPts val="0"/>
              </a:spcBef>
              <a:buFont typeface="Arial"/>
              <a:buChar char="•"/>
            </a:pPr>
            <a:r>
              <a:rPr lang="ru-RU" sz="1600" dirty="0"/>
              <a:t>Предусматривать возможности для своевременных консультаций в течение бюджетного цикла </a:t>
            </a:r>
          </a:p>
          <a:p>
            <a:pPr lvl="0">
              <a:spcBef>
                <a:spcPts val="0"/>
              </a:spcBef>
              <a:buFont typeface="Arial"/>
              <a:buChar char="•"/>
            </a:pPr>
            <a:endParaRPr lang="ru-RU" sz="1600" dirty="0"/>
          </a:p>
          <a:p>
            <a:pPr lvl="0">
              <a:spcBef>
                <a:spcPts val="0"/>
              </a:spcBef>
              <a:buFont typeface="Arial"/>
              <a:buChar char="•"/>
            </a:pPr>
            <a:r>
              <a:rPr lang="ru-RU" sz="1600" dirty="0"/>
              <a:t>Подкрепляться сведениями о влиянии бюджета на доходы и благосостояние различных слоев населения и домохозяйств по уровню доходов</a:t>
            </a:r>
            <a:endParaRPr lang="en-US" sz="1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B0FE80-3787-419D-AA48-C77E23202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0845" y="1166018"/>
            <a:ext cx="4267956" cy="5248238"/>
          </a:xfrm>
        </p:spPr>
        <p:txBody>
          <a:bodyPr/>
          <a:lstStyle/>
          <a:p>
            <a:pPr marL="0" lvl="0" indent="0">
              <a:buNone/>
            </a:pPr>
            <a:r>
              <a:rPr lang="ru-RU" sz="1900" b="1" dirty="0">
                <a:solidFill>
                  <a:schemeClr val="tx2">
                    <a:lumMod val="75000"/>
                  </a:schemeClr>
                </a:solidFill>
              </a:rPr>
              <a:t>Структура общественного участия должна предусматривать</a:t>
            </a:r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en-US" sz="18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600" b="1" dirty="0"/>
              <a:t>Публикацию ясных целей, масштаба и процессов </a:t>
            </a:r>
            <a:r>
              <a:rPr lang="ru-RU" sz="1600" dirty="0"/>
              <a:t>общественного участия в ходе бюджетирования</a:t>
            </a:r>
            <a:endParaRPr lang="en-US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600" b="1" dirty="0"/>
              <a:t>Разработку индивидуальных методов </a:t>
            </a:r>
            <a:r>
              <a:rPr lang="ru-RU" sz="1600" dirty="0"/>
              <a:t>участия с учетом различных интересов участников</a:t>
            </a:r>
            <a:endParaRPr lang="en-US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600" b="1" dirty="0"/>
              <a:t>Использование набора механизмов, </a:t>
            </a:r>
            <a:r>
              <a:rPr lang="ru-RU" sz="1600" dirty="0"/>
              <a:t>соответствующих характеру обсуждаемых вопросов</a:t>
            </a:r>
            <a:endParaRPr lang="en-US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600" b="1" dirty="0"/>
              <a:t>Достаточно времени для того, чтобы результаты участия могли оказать влияние </a:t>
            </a:r>
            <a:r>
              <a:rPr lang="ru-RU" sz="1600" dirty="0"/>
              <a:t>на бюджетную политику</a:t>
            </a:r>
            <a:endParaRPr lang="en-US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600" b="1" dirty="0"/>
              <a:t>Обеспечить участие уязвимых слоев населения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142789"/>
            <a:ext cx="2695308" cy="238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8976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57200"/>
            <a:ext cx="8846102" cy="762000"/>
          </a:xfrm>
        </p:spPr>
        <p:txBody>
          <a:bodyPr/>
          <a:lstStyle/>
          <a:p>
            <a:r>
              <a:rPr lang="ru-RU" sz="2200" b="1" dirty="0"/>
              <a:t>Обследование открытости бюджета</a:t>
            </a:r>
            <a:r>
              <a:rPr lang="en-US" sz="2200" b="1" dirty="0"/>
              <a:t>: </a:t>
            </a:r>
            <a:r>
              <a:rPr lang="ru-RU" sz="2200" b="1" dirty="0"/>
              <a:t>взаимодействие органов исполнительной власти с населением</a:t>
            </a:r>
            <a:endParaRPr lang="en-US" sz="2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DCD3-9D47-4AF4-9E02-36CEE7315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66227"/>
            <a:ext cx="39624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solidFill>
                  <a:srgbClr val="002060"/>
                </a:solidFill>
              </a:rPr>
              <a:t>Практика гражданского участия</a:t>
            </a:r>
            <a:endParaRPr lang="en-US" sz="1600" b="1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ru-RU" sz="1600" dirty="0"/>
              <a:t>Создание механизмов интерактивного участия и вовлечения в двусторонний диалог </a:t>
            </a:r>
            <a:endParaRPr lang="en-US" sz="1600" dirty="0"/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ru-RU" sz="1600" dirty="0"/>
              <a:t>Принятие конкретных шагов по вовлечению уязвимых слоев населения и граждан, чьи интересы недостаточно представлены </a:t>
            </a:r>
            <a:endParaRPr lang="en-US" sz="1600" dirty="0"/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ru-RU" sz="1600" dirty="0"/>
              <a:t>Включение процессов гражданского участия в бюджетный календарь/план</a:t>
            </a:r>
            <a:endParaRPr lang="en-US" sz="1600" dirty="0"/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ru-RU" sz="1600" dirty="0"/>
              <a:t>Предоставление комплексной информации об участии в бюджетном процессе 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ru-RU" sz="1600" dirty="0"/>
              <a:t>Предоставление общественности информации о результатах гражданского участия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ru-RU" sz="1600" dirty="0"/>
              <a:t>Как минимум, одному отраслевому министерству следует использовать механизмы гражданского участия для стимулирования интерактивного взаимодействия с населением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1700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81198"/>
            <a:ext cx="2590800" cy="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98C6DB2-EA39-447F-A1F8-57F08377B338}"/>
              </a:ext>
            </a:extLst>
          </p:cNvPr>
          <p:cNvSpPr txBox="1">
            <a:spLocks/>
          </p:cNvSpPr>
          <p:nvPr/>
        </p:nvSpPr>
        <p:spPr bwMode="auto">
          <a:xfrm>
            <a:off x="5337451" y="1304398"/>
            <a:ext cx="4274102" cy="555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1600" b="1" dirty="0">
                <a:solidFill>
                  <a:srgbClr val="002060"/>
                </a:solidFill>
              </a:rPr>
              <a:t>Направления для привлечения граждан в ходе разработки/исполнения бюджета</a:t>
            </a:r>
            <a:endParaRPr lang="en-US" sz="1600" b="1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Макроэкономические вопросы</a:t>
            </a:r>
            <a:r>
              <a:rPr lang="en-US" sz="1600" dirty="0">
                <a:solidFill>
                  <a:srgbClr val="000000"/>
                </a:solidFill>
              </a:rPr>
              <a:t>/</a:t>
            </a:r>
            <a:r>
              <a:rPr lang="ru-RU" sz="1600" dirty="0">
                <a:solidFill>
                  <a:srgbClr val="000000"/>
                </a:solidFill>
              </a:rPr>
              <a:t>изменение макроэкономической ситуации</a:t>
            </a:r>
            <a:endParaRPr lang="en-GB" sz="16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Прогнозы доходов, меры государственной политики и управления/мобилизация доходов бюджета</a:t>
            </a:r>
            <a:endParaRPr lang="en-GB" sz="16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Расходы на социальные нужды</a:t>
            </a:r>
            <a:r>
              <a:rPr lang="en-US" sz="1600" dirty="0">
                <a:solidFill>
                  <a:srgbClr val="000000"/>
                </a:solidFill>
              </a:rPr>
              <a:t>/</a:t>
            </a:r>
            <a:r>
              <a:rPr lang="ru-RU" sz="1600" dirty="0">
                <a:solidFill>
                  <a:srgbClr val="000000"/>
                </a:solidFill>
              </a:rPr>
              <a:t>реализация социальных расходов</a:t>
            </a:r>
            <a:endParaRPr lang="en-GB" sz="16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Уровень дефицита/долга/изменение уровня дефицита и долга</a:t>
            </a:r>
            <a:endParaRPr lang="en-GB" sz="16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Государственные инвестиционные проекты</a:t>
            </a:r>
            <a:r>
              <a:rPr lang="en-US" sz="1600" dirty="0">
                <a:solidFill>
                  <a:srgbClr val="000000"/>
                </a:solidFill>
              </a:rPr>
              <a:t>/</a:t>
            </a:r>
            <a:r>
              <a:rPr lang="ru-RU" sz="1600" dirty="0">
                <a:solidFill>
                  <a:srgbClr val="000000"/>
                </a:solidFill>
              </a:rPr>
              <a:t>реализация государственных инвестиционных проектов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Государственные услуги/оказание государственных услуг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sz="1700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830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588" y="530187"/>
            <a:ext cx="9066212" cy="688048"/>
          </a:xfrm>
        </p:spPr>
        <p:txBody>
          <a:bodyPr/>
          <a:lstStyle/>
          <a:p>
            <a:r>
              <a:rPr lang="ru-RU" sz="2200" b="1" dirty="0"/>
              <a:t>Обследование открытости бюджета</a:t>
            </a:r>
            <a:r>
              <a:rPr lang="en-US" sz="2200" b="1" dirty="0"/>
              <a:t>: </a:t>
            </a:r>
            <a:r>
              <a:rPr lang="ru-RU" sz="2200" b="1" dirty="0"/>
              <a:t>взаимодействие органов надзора с населением</a:t>
            </a:r>
            <a:endParaRPr lang="en-US" sz="22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F2297C-430F-4EBB-BDDB-85DCA3A75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355657"/>
            <a:ext cx="2819400" cy="422275"/>
          </a:xfrm>
        </p:spPr>
        <p:txBody>
          <a:bodyPr/>
          <a:lstStyle/>
          <a:p>
            <a:r>
              <a:rPr lang="ru-RU" sz="1600" dirty="0">
                <a:solidFill>
                  <a:srgbClr val="002060"/>
                </a:solidFill>
              </a:rPr>
              <a:t>Орган законодательной власти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DCD3-9D47-4AF4-9E02-36CEE7315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8459" y="1828800"/>
            <a:ext cx="437687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Проведение общественных слушаний и/или использование других широко доступных механизмов общественного участия, в рамках которых населения и ОГО могут внести свой вклад или выступать 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ru-RU" sz="1600" dirty="0">
                <a:solidFill>
                  <a:srgbClr val="000000"/>
                </a:solidFill>
              </a:rPr>
              <a:t>т.е. на этапе разработки/утверждения бюджета</a:t>
            </a:r>
            <a:r>
              <a:rPr lang="en-US" sz="1600" dirty="0">
                <a:solidFill>
                  <a:srgbClr val="000000"/>
                </a:solidFill>
              </a:rPr>
              <a:t>; </a:t>
            </a:r>
            <a:r>
              <a:rPr lang="ru-RU" sz="1600" dirty="0">
                <a:solidFill>
                  <a:srgbClr val="000000"/>
                </a:solidFill>
              </a:rPr>
              <a:t>аудиторского отчета</a:t>
            </a:r>
            <a:r>
              <a:rPr lang="en-US" sz="1600" dirty="0">
                <a:solidFill>
                  <a:srgbClr val="000000"/>
                </a:solidFill>
              </a:rPr>
              <a:t>). </a:t>
            </a:r>
          </a:p>
          <a:p>
            <a:pPr marL="0" indent="0"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</a:rPr>
              <a:t>Анализ и тщательное изучение аудиторского отчета, подготовленного высшим органом финансового контроля, и проверка принятия исполнительным органом мер по устранению выявленных нарушений и внедрению рекомендаций высшего органа финансового контроля.</a:t>
            </a:r>
            <a:endParaRPr lang="en-US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7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1700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8645AB-8968-48D3-BB3F-C8AE93A72D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07141" y="1355657"/>
            <a:ext cx="3325955" cy="573680"/>
          </a:xfrm>
        </p:spPr>
        <p:txBody>
          <a:bodyPr/>
          <a:lstStyle/>
          <a:p>
            <a:r>
              <a:rPr lang="ru-RU" sz="1800" dirty="0">
                <a:solidFill>
                  <a:srgbClr val="002060"/>
                </a:solidFill>
              </a:rPr>
              <a:t>Высший орган финансового контроля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9B25EE1-8119-4C3F-A9C3-BEB6A89BD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97655" y="1981200"/>
            <a:ext cx="3962400" cy="3951288"/>
          </a:xfrm>
        </p:spPr>
        <p:txBody>
          <a:bodyPr/>
          <a:lstStyle/>
          <a:p>
            <a:r>
              <a:rPr lang="ru-RU" sz="2000" dirty="0">
                <a:solidFill>
                  <a:srgbClr val="000000"/>
                </a:solidFill>
              </a:rPr>
              <a:t>Поддержка официальных механизмов, в рамках которых население может предлагать вопросы/темы для включения в программу аудита высшего органа финансового контроля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4379" y="101638"/>
            <a:ext cx="3914913" cy="34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7521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20033</TotalTime>
  <Words>3293</Words>
  <Application>Microsoft Office PowerPoint</Application>
  <PresentationFormat>A4 Paper (210x297 mm)</PresentationFormat>
  <Paragraphs>452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MS PGothic</vt:lpstr>
      <vt:lpstr>Arial</vt:lpstr>
      <vt:lpstr>Calibri</vt:lpstr>
      <vt:lpstr>Courier New</vt:lpstr>
      <vt:lpstr>Segoe Print</vt:lpstr>
      <vt:lpstr>Segoe Script</vt:lpstr>
      <vt:lpstr>Times New Roman</vt:lpstr>
      <vt:lpstr>Office Theme</vt:lpstr>
      <vt:lpstr>Общественное участие в бюджетной политике и бюджетном процессе: как сформировать и/или укрепить механизмы в странах PEMPAL</vt:lpstr>
      <vt:lpstr>Определения</vt:lpstr>
      <vt:lpstr>Тезисы</vt:lpstr>
      <vt:lpstr>PowerPoint Presentation</vt:lpstr>
      <vt:lpstr>I. Обзор международного нормативно-правового регулирования общественного участия в течение бюджетного цикла</vt:lpstr>
      <vt:lpstr>Масштаб общественного участия согласно GIFT</vt:lpstr>
      <vt:lpstr>Инструментарий обеспечения прозрачности бюджета</vt:lpstr>
      <vt:lpstr>Обследование открытости бюджета: взаимодействие органов исполнительной власти с населением</vt:lpstr>
      <vt:lpstr>Обследование открытости бюджета: взаимодействие органов надзора с населением</vt:lpstr>
      <vt:lpstr>Общественное участие и налаживание обратной связи: основа международного нормативно-правового регулирования</vt:lpstr>
      <vt:lpstr>II. Обследование PEMPAL в 2017 г.: общественное участие «со стороны предложения»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creator>Deanna Aubrey</dc:creator>
  <cp:keywords>BCOP Budget Literacy and Transparency Working Group</cp:keywords>
  <cp:lastModifiedBy>Maya V. Gusarova</cp:lastModifiedBy>
  <cp:revision>989</cp:revision>
  <cp:lastPrinted>2018-03-09T10:51:08Z</cp:lastPrinted>
  <dcterms:created xsi:type="dcterms:W3CDTF">2010-10-04T16:57:49Z</dcterms:created>
  <dcterms:modified xsi:type="dcterms:W3CDTF">2018-10-12T10:05:43Z</dcterms:modified>
  <cp:category>PEMPAL</cp:category>
</cp:coreProperties>
</file>