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9" r:id="rId2"/>
    <p:sldMasterId id="2147483713" r:id="rId3"/>
    <p:sldMasterId id="2147483727" r:id="rId4"/>
  </p:sldMasterIdLst>
  <p:notesMasterIdLst>
    <p:notesMasterId r:id="rId31"/>
  </p:notesMasterIdLst>
  <p:sldIdLst>
    <p:sldId id="336" r:id="rId5"/>
    <p:sldId id="339" r:id="rId6"/>
    <p:sldId id="316" r:id="rId7"/>
    <p:sldId id="319" r:id="rId8"/>
    <p:sldId id="322" r:id="rId9"/>
    <p:sldId id="325" r:id="rId10"/>
    <p:sldId id="331" r:id="rId11"/>
    <p:sldId id="333" r:id="rId12"/>
    <p:sldId id="335" r:id="rId13"/>
    <p:sldId id="340" r:id="rId14"/>
    <p:sldId id="317" r:id="rId15"/>
    <p:sldId id="318" r:id="rId16"/>
    <p:sldId id="320" r:id="rId17"/>
    <p:sldId id="323" r:id="rId18"/>
    <p:sldId id="326" r:id="rId19"/>
    <p:sldId id="327" r:id="rId20"/>
    <p:sldId id="328" r:id="rId21"/>
    <p:sldId id="329" r:id="rId22"/>
    <p:sldId id="341" r:id="rId23"/>
    <p:sldId id="342" r:id="rId24"/>
    <p:sldId id="343" r:id="rId25"/>
    <p:sldId id="337" r:id="rId26"/>
    <p:sldId id="338" r:id="rId27"/>
    <p:sldId id="344" r:id="rId28"/>
    <p:sldId id="345" r:id="rId29"/>
    <p:sldId id="346" r:id="rId3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5" autoAdjust="0"/>
    <p:restoredTop sz="97384" autoAdjust="0"/>
  </p:normalViewPr>
  <p:slideViewPr>
    <p:cSldViewPr>
      <p:cViewPr varScale="1">
        <p:scale>
          <a:sx n="89" d="100"/>
          <a:sy n="89" d="100"/>
        </p:scale>
        <p:origin x="-9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ACA48-9A64-4F5E-84D3-DD91C537A23E}" type="datetimeFigureOut">
              <a:rPr lang="nl-BE" smtClean="0"/>
              <a:pPr/>
              <a:t>4/07/2012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9689A-8B56-410F-B4EB-8D12912C7A11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96988" y="798513"/>
            <a:ext cx="4262437" cy="3195637"/>
          </a:xfrm>
          <a:ln/>
        </p:spPr>
      </p:sp>
      <p:sp>
        <p:nvSpPr>
          <p:cNvPr id="381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ea typeface="ＭＳ Ｐゴシック" pitchFamily="34" charset="-128"/>
            </a:endParaRPr>
          </a:p>
        </p:txBody>
      </p:sp>
      <p:sp>
        <p:nvSpPr>
          <p:cNvPr id="381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11D2B-EA00-43C4-9BC5-0799EA3FF097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9689A-8B56-410F-B4EB-8D12912C7A11}" type="slidenum">
              <a:rPr lang="nl-BE" smtClean="0"/>
              <a:pPr/>
              <a:t>11</a:t>
            </a:fld>
            <a:endParaRPr lang="nl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9689A-8B56-410F-B4EB-8D12912C7A11}" type="slidenum">
              <a:rPr lang="nl-BE" smtClean="0"/>
              <a:pPr/>
              <a:t>12</a:t>
            </a:fld>
            <a:endParaRPr lang="nl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9689A-8B56-410F-B4EB-8D12912C7A11}" type="slidenum">
              <a:rPr lang="nl-BE" smtClean="0"/>
              <a:pPr/>
              <a:t>14</a:t>
            </a:fld>
            <a:endParaRPr lang="nl-B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9689A-8B56-410F-B4EB-8D12912C7A11}" type="slidenum">
              <a:rPr lang="nl-BE" smtClean="0"/>
              <a:pPr/>
              <a:t>15</a:t>
            </a:fld>
            <a:endParaRPr lang="nl-B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96988" y="798513"/>
            <a:ext cx="4262437" cy="3195637"/>
          </a:xfrm>
          <a:ln/>
        </p:spPr>
      </p:sp>
      <p:sp>
        <p:nvSpPr>
          <p:cNvPr id="381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ea typeface="ＭＳ Ｐゴシック" pitchFamily="34" charset="-128"/>
            </a:endParaRPr>
          </a:p>
        </p:txBody>
      </p:sp>
      <p:sp>
        <p:nvSpPr>
          <p:cNvPr id="381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11D2B-EA00-43C4-9BC5-0799EA3FF097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96988" y="798513"/>
            <a:ext cx="4262437" cy="3195637"/>
          </a:xfrm>
          <a:ln/>
        </p:spPr>
      </p:sp>
      <p:sp>
        <p:nvSpPr>
          <p:cNvPr id="381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ea typeface="ＭＳ Ｐゴシック" pitchFamily="34" charset="-128"/>
            </a:endParaRPr>
          </a:p>
        </p:txBody>
      </p:sp>
      <p:sp>
        <p:nvSpPr>
          <p:cNvPr id="381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11D2B-EA00-43C4-9BC5-0799EA3FF097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96988" y="798513"/>
            <a:ext cx="4262437" cy="3195637"/>
          </a:xfrm>
          <a:ln/>
        </p:spPr>
      </p:sp>
      <p:sp>
        <p:nvSpPr>
          <p:cNvPr id="381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ea typeface="ＭＳ Ｐゴシック" pitchFamily="34" charset="-128"/>
            </a:endParaRPr>
          </a:p>
        </p:txBody>
      </p:sp>
      <p:sp>
        <p:nvSpPr>
          <p:cNvPr id="381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11D2B-EA00-43C4-9BC5-0799EA3FF097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9689A-8B56-410F-B4EB-8D12912C7A11}" type="slidenum">
              <a:rPr lang="nl-BE" smtClean="0"/>
              <a:pPr/>
              <a:t>26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96988" y="798513"/>
            <a:ext cx="4262437" cy="3195637"/>
          </a:xfrm>
          <a:ln/>
        </p:spPr>
      </p:sp>
      <p:sp>
        <p:nvSpPr>
          <p:cNvPr id="381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ea typeface="ＭＳ Ｐゴシック" pitchFamily="34" charset="-128"/>
            </a:endParaRPr>
          </a:p>
        </p:txBody>
      </p:sp>
      <p:sp>
        <p:nvSpPr>
          <p:cNvPr id="381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11D2B-EA00-43C4-9BC5-0799EA3FF097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9689A-8B56-410F-B4EB-8D12912C7A11}" type="slidenum">
              <a:rPr lang="nl-BE" smtClean="0"/>
              <a:pPr/>
              <a:t>3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9689A-8B56-410F-B4EB-8D12912C7A11}" type="slidenum">
              <a:rPr lang="nl-BE" smtClean="0"/>
              <a:pPr/>
              <a:t>5</a:t>
            </a:fld>
            <a:endParaRPr 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9689A-8B56-410F-B4EB-8D12912C7A11}" type="slidenum">
              <a:rPr lang="nl-BE" smtClean="0"/>
              <a:pPr/>
              <a:t>6</a:t>
            </a:fld>
            <a:endParaRPr lang="nl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9689A-8B56-410F-B4EB-8D12912C7A11}" type="slidenum">
              <a:rPr lang="nl-BE" smtClean="0"/>
              <a:pPr/>
              <a:t>7</a:t>
            </a:fld>
            <a:endParaRPr lang="nl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9689A-8B56-410F-B4EB-8D12912C7A11}" type="slidenum">
              <a:rPr lang="nl-BE" smtClean="0"/>
              <a:pPr/>
              <a:t>8</a:t>
            </a:fld>
            <a:endParaRPr lang="nl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9689A-8B56-410F-B4EB-8D12912C7A11}" type="slidenum">
              <a:rPr lang="nl-BE" smtClean="0"/>
              <a:pPr/>
              <a:t>9</a:t>
            </a:fld>
            <a:endParaRPr lang="nl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96988" y="798513"/>
            <a:ext cx="4262437" cy="3195637"/>
          </a:xfrm>
          <a:ln/>
        </p:spPr>
      </p:sp>
      <p:sp>
        <p:nvSpPr>
          <p:cNvPr id="381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Standard</a:t>
            </a:r>
            <a:endParaRPr lang="es-MX" dirty="0" smtClean="0">
              <a:ea typeface="ＭＳ Ｐゴシック" pitchFamily="34" charset="-128"/>
            </a:endParaRPr>
          </a:p>
        </p:txBody>
      </p:sp>
      <p:sp>
        <p:nvSpPr>
          <p:cNvPr id="381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E11D2B-EA00-43C4-9BC5-0799EA3FF097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1981200"/>
            <a:ext cx="6477000" cy="3886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304800"/>
            <a:ext cx="1619250" cy="5562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304800"/>
            <a:ext cx="470535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5C215-54A4-4D1A-BCB8-9895EDFD3152}" type="slidenum">
              <a:rPr lang="en-US" smtClean="0">
                <a:solidFill>
                  <a:srgbClr val="00B7A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B7A5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B8449D-7B8C-400E-B442-CA2E5B288CAC}" type="slidenum">
              <a:rPr lang="en-US" sz="2400">
                <a:solidFill>
                  <a:prstClr val="black"/>
                </a:solidFill>
                <a:latin typeface="Arial Blac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>
              <a:solidFill>
                <a:prstClr val="black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81200"/>
            <a:ext cx="6477000" cy="3886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8FFA"/>
                </a:solidFill>
              </a:defRPr>
            </a:lvl2pPr>
            <a:lvl3pPr>
              <a:defRPr>
                <a:solidFill>
                  <a:srgbClr val="2FA6FF"/>
                </a:solidFill>
              </a:defRPr>
            </a:lvl3pPr>
            <a:lvl4pPr>
              <a:defRPr>
                <a:solidFill>
                  <a:srgbClr val="BDE3FF"/>
                </a:solidFill>
              </a:defRPr>
            </a:lvl4pPr>
            <a:lvl5pPr>
              <a:defRPr>
                <a:solidFill>
                  <a:srgbClr val="BDE3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1981200"/>
            <a:ext cx="31623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981200"/>
            <a:ext cx="31623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81200"/>
            <a:ext cx="6477000" cy="3886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8FFA"/>
                </a:solidFill>
              </a:defRPr>
            </a:lvl2pPr>
            <a:lvl3pPr>
              <a:defRPr>
                <a:solidFill>
                  <a:srgbClr val="2FA6FF"/>
                </a:solidFill>
              </a:defRPr>
            </a:lvl3pPr>
            <a:lvl4pPr>
              <a:defRPr>
                <a:solidFill>
                  <a:srgbClr val="BDE3FF"/>
                </a:solidFill>
              </a:defRPr>
            </a:lvl4pPr>
            <a:lvl5pPr>
              <a:defRPr>
                <a:solidFill>
                  <a:srgbClr val="BDE3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1981200"/>
            <a:ext cx="6477000" cy="3886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304800"/>
            <a:ext cx="1619250" cy="5562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304800"/>
            <a:ext cx="470535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5C215-54A4-4D1A-BCB8-9895EDFD3152}" type="slidenum">
              <a:rPr lang="en-US" smtClean="0">
                <a:solidFill>
                  <a:srgbClr val="00B7A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B7A5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B8449D-7B8C-400E-B442-CA2E5B288CAC}" type="slidenum">
              <a:rPr lang="en-US" sz="2400">
                <a:solidFill>
                  <a:prstClr val="black"/>
                </a:solidFill>
                <a:latin typeface="Arial Blac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>
              <a:solidFill>
                <a:prstClr val="black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81200"/>
            <a:ext cx="6477000" cy="3886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8FFA"/>
                </a:solidFill>
              </a:defRPr>
            </a:lvl2pPr>
            <a:lvl3pPr>
              <a:defRPr>
                <a:solidFill>
                  <a:srgbClr val="2FA6FF"/>
                </a:solidFill>
              </a:defRPr>
            </a:lvl3pPr>
            <a:lvl4pPr>
              <a:defRPr>
                <a:solidFill>
                  <a:srgbClr val="BDE3FF"/>
                </a:solidFill>
              </a:defRPr>
            </a:lvl4pPr>
            <a:lvl5pPr>
              <a:defRPr>
                <a:solidFill>
                  <a:srgbClr val="BDE3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1981200"/>
            <a:ext cx="31623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981200"/>
            <a:ext cx="31623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1981200"/>
            <a:ext cx="6477000" cy="3886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304800"/>
            <a:ext cx="1619250" cy="5562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304800"/>
            <a:ext cx="470535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5C215-54A4-4D1A-BCB8-9895EDFD3152}" type="slidenum">
              <a:rPr lang="en-US" smtClean="0">
                <a:solidFill>
                  <a:srgbClr val="00B7A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B7A5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B8449D-7B8C-400E-B442-CA2E5B288CAC}" type="slidenum">
              <a:rPr lang="en-US" sz="2400">
                <a:solidFill>
                  <a:prstClr val="black"/>
                </a:solidFill>
                <a:latin typeface="Arial Blac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>
              <a:solidFill>
                <a:prstClr val="black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1981200"/>
            <a:ext cx="31623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981200"/>
            <a:ext cx="31623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81200"/>
            <a:ext cx="6477000" cy="3886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8FFA"/>
                </a:solidFill>
              </a:defRPr>
            </a:lvl2pPr>
            <a:lvl3pPr>
              <a:defRPr>
                <a:solidFill>
                  <a:srgbClr val="2FA6FF"/>
                </a:solidFill>
              </a:defRPr>
            </a:lvl3pPr>
            <a:lvl4pPr>
              <a:defRPr>
                <a:solidFill>
                  <a:srgbClr val="BDE3FF"/>
                </a:solidFill>
              </a:defRPr>
            </a:lvl4pPr>
            <a:lvl5pPr>
              <a:defRPr>
                <a:solidFill>
                  <a:srgbClr val="BDE3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1981200"/>
            <a:ext cx="31623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981200"/>
            <a:ext cx="31623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1981200"/>
            <a:ext cx="6477000" cy="3886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304800"/>
            <a:ext cx="1619250" cy="5562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304800"/>
            <a:ext cx="470535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5C215-54A4-4D1A-BCB8-9895EDFD3152}" type="slidenum">
              <a:rPr lang="en-US" smtClean="0">
                <a:solidFill>
                  <a:srgbClr val="00B7A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B7A5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latin typeface="Arial Black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B8449D-7B8C-400E-B442-CA2E5B288CAC}" type="slidenum">
              <a:rPr lang="en-US" sz="2400">
                <a:solidFill>
                  <a:prstClr val="black"/>
                </a:solidFill>
                <a:latin typeface="Arial Blac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>
              <a:solidFill>
                <a:prstClr val="black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5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vmlDrawing" Target="../drawings/vmlDrawing2.v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vmlDrawing" Target="../drawings/vmlDrawing3.v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41.xml"/><Relationship Id="rId16" Type="http://schemas.openxmlformats.org/officeDocument/2006/relationships/oleObject" Target="../embeddings/oleObject4.bin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vmlDrawing" Target="../drawings/vmlDrawing4.v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11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spect="1" noChangeArrowheads="1"/>
          </p:cNvSpPr>
          <p:nvPr/>
        </p:nvSpPr>
        <p:spPr bwMode="auto">
          <a:xfrm>
            <a:off x="0" y="2286000"/>
            <a:ext cx="12192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US" sz="1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>
                <a:solidFill>
                  <a:srgbClr val="00B7A5"/>
                </a:solidFill>
                <a:latin typeface="Times New Roman" pitchFamily="18" charset="0"/>
              </a:rPr>
              <a:t>© OECD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827088" cy="6858000"/>
            <a:chOff x="0" y="754"/>
            <a:chExt cx="773" cy="3566"/>
          </a:xfrm>
        </p:grpSpPr>
        <p:graphicFrame>
          <p:nvGraphicFramePr>
            <p:cNvPr id="1026" name="Object 3"/>
            <p:cNvGraphicFramePr>
              <a:graphicFrameLocks/>
            </p:cNvGraphicFramePr>
            <p:nvPr/>
          </p:nvGraphicFramePr>
          <p:xfrm>
            <a:off x="0" y="754"/>
            <a:ext cx="773" cy="3566"/>
          </p:xfrm>
          <a:graphic>
            <a:graphicData uri="http://schemas.openxmlformats.org/presentationml/2006/ole">
              <p:oleObj spid="_x0000_s1026" name="Bitmap Image" r:id="rId16" imgW="809738" imgH="1390844" progId="PBrush">
                <p:embed/>
              </p:oleObj>
            </a:graphicData>
          </a:graphic>
        </p:graphicFrame>
        <p:sp>
          <p:nvSpPr>
            <p:cNvPr id="5130" name="Text Box 10"/>
            <p:cNvSpPr txBox="1">
              <a:spLocks noChangeAspect="1" noChangeArrowheads="1"/>
            </p:cNvSpPr>
            <p:nvPr/>
          </p:nvSpPr>
          <p:spPr bwMode="auto">
            <a:xfrm rot="10800000">
              <a:off x="0" y="1376"/>
              <a:ext cx="731" cy="19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vert="eaVert" lIns="18000" rIns="18000" anchor="ctr"/>
            <a:lstStyle/>
            <a:p>
              <a:pPr algn="ctr" eaLnBrk="0" hangingPunct="0">
                <a:lnSpc>
                  <a:spcPct val="140000"/>
                </a:lnSpc>
                <a:spcBef>
                  <a:spcPct val="50000"/>
                </a:spcBef>
                <a:defRPr/>
              </a:pPr>
              <a:r>
                <a:rPr lang="en-GB" sz="800" b="1" dirty="0">
                  <a:solidFill>
                    <a:srgbClr val="FFFFFF"/>
                  </a:solidFill>
                </a:rPr>
                <a:t>A joint  initiative of the OECD and the European Union,</a:t>
              </a:r>
              <a:br>
                <a:rPr lang="en-GB" sz="800" b="1" dirty="0">
                  <a:solidFill>
                    <a:srgbClr val="FFFFFF"/>
                  </a:solidFill>
                </a:rPr>
              </a:br>
              <a:r>
                <a:rPr lang="en-GB" sz="800" b="1" dirty="0">
                  <a:solidFill>
                    <a:srgbClr val="FFFFFF"/>
                  </a:solidFill>
                </a:rPr>
                <a:t>principally financed by the EU</a:t>
              </a:r>
            </a:p>
          </p:txBody>
        </p:sp>
      </p:grpSp>
      <p:pic>
        <p:nvPicPr>
          <p:cNvPr id="1031" name="Picture 12" descr="euflag_original.gif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3663" y="5157788"/>
            <a:ext cx="64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260350"/>
            <a:ext cx="8270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3200" b="1" dirty="0">
                <a:solidFill>
                  <a:srgbClr val="FFFFFF"/>
                </a:solidFill>
              </a:rPr>
              <a:t>Σ</a:t>
            </a:r>
            <a:r>
              <a:rPr lang="fr-FR" sz="4400" b="1" dirty="0">
                <a:solidFill>
                  <a:srgbClr val="FFFFFF"/>
                </a:solidFill>
              </a:rPr>
              <a:t/>
            </a:r>
            <a:br>
              <a:rPr lang="fr-FR" sz="4400" b="1" dirty="0">
                <a:solidFill>
                  <a:srgbClr val="FFFFFF"/>
                </a:solidFill>
              </a:rPr>
            </a:br>
            <a:r>
              <a:rPr lang="fr-FR" sz="1050" b="1" dirty="0">
                <a:solidFill>
                  <a:srgbClr val="FFFFFF"/>
                </a:solidFill>
              </a:rPr>
              <a:t>SIGMA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0113" y="6453188"/>
            <a:ext cx="431800" cy="2936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C5C215-54A4-4D1A-BCB8-9895EDFD3152}" type="slidenum">
              <a:rPr lang="en-US">
                <a:solidFill>
                  <a:srgbClr val="00B7A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B7A5">
                  <a:tint val="75000"/>
                </a:srgbClr>
              </a:solidFill>
            </a:endParaRPr>
          </a:p>
        </p:txBody>
      </p:sp>
      <p:pic>
        <p:nvPicPr>
          <p:cNvPr id="1034" name="Picture 10" descr="OECD_globe_10cm_colorbackground.pn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20650" y="5715000"/>
            <a:ext cx="5921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Monotype Sorts" pitchFamily="2" charset="2"/>
        <a:buChar char="l"/>
        <a:defRPr sz="3200">
          <a:solidFill>
            <a:srgbClr val="00988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800">
          <a:solidFill>
            <a:srgbClr val="00988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400">
          <a:solidFill>
            <a:srgbClr val="00988A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000">
          <a:solidFill>
            <a:srgbClr val="00988A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11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spect="1" noChangeArrowheads="1"/>
          </p:cNvSpPr>
          <p:nvPr/>
        </p:nvSpPr>
        <p:spPr bwMode="auto">
          <a:xfrm>
            <a:off x="0" y="2286000"/>
            <a:ext cx="12192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US" sz="1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>
                <a:solidFill>
                  <a:srgbClr val="00B7A5"/>
                </a:solidFill>
                <a:latin typeface="Times New Roman" pitchFamily="18" charset="0"/>
              </a:rPr>
              <a:t>© OECD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827088" cy="6858000"/>
            <a:chOff x="0" y="754"/>
            <a:chExt cx="773" cy="3566"/>
          </a:xfrm>
        </p:grpSpPr>
        <p:graphicFrame>
          <p:nvGraphicFramePr>
            <p:cNvPr id="1026" name="Object 3"/>
            <p:cNvGraphicFramePr>
              <a:graphicFrameLocks/>
            </p:cNvGraphicFramePr>
            <p:nvPr/>
          </p:nvGraphicFramePr>
          <p:xfrm>
            <a:off x="0" y="754"/>
            <a:ext cx="773" cy="3566"/>
          </p:xfrm>
          <a:graphic>
            <a:graphicData uri="http://schemas.openxmlformats.org/presentationml/2006/ole">
              <p:oleObj spid="_x0000_s2050" name="Bitmap Image" r:id="rId16" imgW="809738" imgH="1390844" progId="PBrush">
                <p:embed/>
              </p:oleObj>
            </a:graphicData>
          </a:graphic>
        </p:graphicFrame>
        <p:sp>
          <p:nvSpPr>
            <p:cNvPr id="5130" name="Text Box 10"/>
            <p:cNvSpPr txBox="1">
              <a:spLocks noChangeAspect="1" noChangeArrowheads="1"/>
            </p:cNvSpPr>
            <p:nvPr/>
          </p:nvSpPr>
          <p:spPr bwMode="auto">
            <a:xfrm rot="10800000">
              <a:off x="0" y="1376"/>
              <a:ext cx="731" cy="19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vert="eaVert" lIns="18000" rIns="18000" anchor="ctr"/>
            <a:lstStyle/>
            <a:p>
              <a:pPr algn="ctr" eaLnBrk="0" hangingPunct="0">
                <a:lnSpc>
                  <a:spcPct val="140000"/>
                </a:lnSpc>
                <a:spcBef>
                  <a:spcPct val="50000"/>
                </a:spcBef>
                <a:defRPr/>
              </a:pPr>
              <a:r>
                <a:rPr lang="en-GB" sz="800" b="1" dirty="0">
                  <a:solidFill>
                    <a:srgbClr val="FFFFFF"/>
                  </a:solidFill>
                </a:rPr>
                <a:t>A joint  initiative of the OECD and the European Union,</a:t>
              </a:r>
              <a:br>
                <a:rPr lang="en-GB" sz="800" b="1" dirty="0">
                  <a:solidFill>
                    <a:srgbClr val="FFFFFF"/>
                  </a:solidFill>
                </a:rPr>
              </a:br>
              <a:r>
                <a:rPr lang="en-GB" sz="800" b="1" dirty="0">
                  <a:solidFill>
                    <a:srgbClr val="FFFFFF"/>
                  </a:solidFill>
                </a:rPr>
                <a:t>principally financed by the EU</a:t>
              </a:r>
            </a:p>
          </p:txBody>
        </p:sp>
      </p:grpSp>
      <p:pic>
        <p:nvPicPr>
          <p:cNvPr id="1031" name="Picture 12" descr="euflag_original.gif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3663" y="5157788"/>
            <a:ext cx="64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260350"/>
            <a:ext cx="8270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3200" b="1" dirty="0">
                <a:solidFill>
                  <a:srgbClr val="FFFFFF"/>
                </a:solidFill>
              </a:rPr>
              <a:t>Σ</a:t>
            </a:r>
            <a:r>
              <a:rPr lang="fr-FR" sz="4400" b="1" dirty="0">
                <a:solidFill>
                  <a:srgbClr val="FFFFFF"/>
                </a:solidFill>
              </a:rPr>
              <a:t/>
            </a:r>
            <a:br>
              <a:rPr lang="fr-FR" sz="4400" b="1" dirty="0">
                <a:solidFill>
                  <a:srgbClr val="FFFFFF"/>
                </a:solidFill>
              </a:rPr>
            </a:br>
            <a:r>
              <a:rPr lang="fr-FR" sz="1050" b="1" dirty="0">
                <a:solidFill>
                  <a:srgbClr val="FFFFFF"/>
                </a:solidFill>
              </a:rPr>
              <a:t>SIGMA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0113" y="6453188"/>
            <a:ext cx="431800" cy="2936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C5C215-54A4-4D1A-BCB8-9895EDFD3152}" type="slidenum">
              <a:rPr lang="en-US">
                <a:solidFill>
                  <a:srgbClr val="00B7A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B7A5">
                  <a:tint val="75000"/>
                </a:srgbClr>
              </a:solidFill>
            </a:endParaRPr>
          </a:p>
        </p:txBody>
      </p:sp>
      <p:pic>
        <p:nvPicPr>
          <p:cNvPr id="1034" name="Picture 10" descr="OECD_globe_10cm_colorbackground.pn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20650" y="5715000"/>
            <a:ext cx="5921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Monotype Sorts" pitchFamily="2" charset="2"/>
        <a:buChar char="l"/>
        <a:defRPr sz="3200">
          <a:solidFill>
            <a:srgbClr val="00988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800">
          <a:solidFill>
            <a:srgbClr val="00988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400">
          <a:solidFill>
            <a:srgbClr val="00988A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000">
          <a:solidFill>
            <a:srgbClr val="00988A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11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spect="1" noChangeArrowheads="1"/>
          </p:cNvSpPr>
          <p:nvPr/>
        </p:nvSpPr>
        <p:spPr bwMode="auto">
          <a:xfrm>
            <a:off x="0" y="2286000"/>
            <a:ext cx="12192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US" sz="1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>
                <a:solidFill>
                  <a:srgbClr val="00B7A5"/>
                </a:solidFill>
                <a:latin typeface="Times New Roman" pitchFamily="18" charset="0"/>
              </a:rPr>
              <a:t>© OECD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827088" cy="6858000"/>
            <a:chOff x="0" y="754"/>
            <a:chExt cx="773" cy="3566"/>
          </a:xfrm>
        </p:grpSpPr>
        <p:graphicFrame>
          <p:nvGraphicFramePr>
            <p:cNvPr id="1026" name="Object 3"/>
            <p:cNvGraphicFramePr>
              <a:graphicFrameLocks/>
            </p:cNvGraphicFramePr>
            <p:nvPr/>
          </p:nvGraphicFramePr>
          <p:xfrm>
            <a:off x="0" y="754"/>
            <a:ext cx="773" cy="3566"/>
          </p:xfrm>
          <a:graphic>
            <a:graphicData uri="http://schemas.openxmlformats.org/presentationml/2006/ole">
              <p:oleObj spid="_x0000_s3074" name="Bitmap Image" r:id="rId16" imgW="809738" imgH="1390844" progId="PBrush">
                <p:embed/>
              </p:oleObj>
            </a:graphicData>
          </a:graphic>
        </p:graphicFrame>
        <p:sp>
          <p:nvSpPr>
            <p:cNvPr id="5130" name="Text Box 10"/>
            <p:cNvSpPr txBox="1">
              <a:spLocks noChangeAspect="1" noChangeArrowheads="1"/>
            </p:cNvSpPr>
            <p:nvPr/>
          </p:nvSpPr>
          <p:spPr bwMode="auto">
            <a:xfrm rot="10800000">
              <a:off x="0" y="1376"/>
              <a:ext cx="731" cy="19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vert="eaVert" lIns="18000" rIns="18000" anchor="ctr"/>
            <a:lstStyle/>
            <a:p>
              <a:pPr algn="ctr" eaLnBrk="0" hangingPunct="0">
                <a:lnSpc>
                  <a:spcPct val="140000"/>
                </a:lnSpc>
                <a:spcBef>
                  <a:spcPct val="50000"/>
                </a:spcBef>
                <a:defRPr/>
              </a:pPr>
              <a:r>
                <a:rPr lang="en-GB" sz="800" b="1" dirty="0">
                  <a:solidFill>
                    <a:srgbClr val="FFFFFF"/>
                  </a:solidFill>
                </a:rPr>
                <a:t>A joint  initiative of the OECD and the European Union,</a:t>
              </a:r>
              <a:br>
                <a:rPr lang="en-GB" sz="800" b="1" dirty="0">
                  <a:solidFill>
                    <a:srgbClr val="FFFFFF"/>
                  </a:solidFill>
                </a:rPr>
              </a:br>
              <a:r>
                <a:rPr lang="en-GB" sz="800" b="1" dirty="0">
                  <a:solidFill>
                    <a:srgbClr val="FFFFFF"/>
                  </a:solidFill>
                </a:rPr>
                <a:t>principally financed by the EU</a:t>
              </a:r>
            </a:p>
          </p:txBody>
        </p:sp>
      </p:grpSp>
      <p:pic>
        <p:nvPicPr>
          <p:cNvPr id="1031" name="Picture 12" descr="euflag_original.gif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3663" y="5157788"/>
            <a:ext cx="64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260350"/>
            <a:ext cx="8270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3200" b="1" dirty="0">
                <a:solidFill>
                  <a:srgbClr val="FFFFFF"/>
                </a:solidFill>
              </a:rPr>
              <a:t>Σ</a:t>
            </a:r>
            <a:r>
              <a:rPr lang="fr-FR" sz="4400" b="1" dirty="0">
                <a:solidFill>
                  <a:srgbClr val="FFFFFF"/>
                </a:solidFill>
              </a:rPr>
              <a:t/>
            </a:r>
            <a:br>
              <a:rPr lang="fr-FR" sz="4400" b="1" dirty="0">
                <a:solidFill>
                  <a:srgbClr val="FFFFFF"/>
                </a:solidFill>
              </a:rPr>
            </a:br>
            <a:r>
              <a:rPr lang="fr-FR" sz="1050" b="1" dirty="0">
                <a:solidFill>
                  <a:srgbClr val="FFFFFF"/>
                </a:solidFill>
              </a:rPr>
              <a:t>SIGMA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0113" y="6453188"/>
            <a:ext cx="431800" cy="2936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C5C215-54A4-4D1A-BCB8-9895EDFD3152}" type="slidenum">
              <a:rPr lang="en-US">
                <a:solidFill>
                  <a:srgbClr val="00B7A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B7A5">
                  <a:tint val="75000"/>
                </a:srgbClr>
              </a:solidFill>
            </a:endParaRPr>
          </a:p>
        </p:txBody>
      </p:sp>
      <p:pic>
        <p:nvPicPr>
          <p:cNvPr id="1034" name="Picture 10" descr="OECD_globe_10cm_colorbackground.pn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20650" y="5715000"/>
            <a:ext cx="5921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Monotype Sorts" pitchFamily="2" charset="2"/>
        <a:buChar char="l"/>
        <a:defRPr sz="3200">
          <a:solidFill>
            <a:srgbClr val="00988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800">
          <a:solidFill>
            <a:srgbClr val="00988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400">
          <a:solidFill>
            <a:srgbClr val="00988A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000">
          <a:solidFill>
            <a:srgbClr val="00988A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11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spect="1" noChangeArrowheads="1"/>
          </p:cNvSpPr>
          <p:nvPr/>
        </p:nvSpPr>
        <p:spPr bwMode="auto">
          <a:xfrm>
            <a:off x="0" y="2286000"/>
            <a:ext cx="12192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n-US" sz="140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>
                <a:solidFill>
                  <a:srgbClr val="00B7A5"/>
                </a:solidFill>
                <a:latin typeface="Times New Roman" pitchFamily="18" charset="0"/>
              </a:rPr>
              <a:t>© OECD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827088" cy="6858000"/>
            <a:chOff x="0" y="754"/>
            <a:chExt cx="773" cy="3566"/>
          </a:xfrm>
        </p:grpSpPr>
        <p:graphicFrame>
          <p:nvGraphicFramePr>
            <p:cNvPr id="1026" name="Object 3"/>
            <p:cNvGraphicFramePr>
              <a:graphicFrameLocks/>
            </p:cNvGraphicFramePr>
            <p:nvPr/>
          </p:nvGraphicFramePr>
          <p:xfrm>
            <a:off x="0" y="754"/>
            <a:ext cx="773" cy="3566"/>
          </p:xfrm>
          <a:graphic>
            <a:graphicData uri="http://schemas.openxmlformats.org/presentationml/2006/ole">
              <p:oleObj spid="_x0000_s4098" name="Bitmap Image" r:id="rId16" imgW="809738" imgH="1390844" progId="PBrush">
                <p:embed/>
              </p:oleObj>
            </a:graphicData>
          </a:graphic>
        </p:graphicFrame>
        <p:sp>
          <p:nvSpPr>
            <p:cNvPr id="5130" name="Text Box 10"/>
            <p:cNvSpPr txBox="1">
              <a:spLocks noChangeAspect="1" noChangeArrowheads="1"/>
            </p:cNvSpPr>
            <p:nvPr/>
          </p:nvSpPr>
          <p:spPr bwMode="auto">
            <a:xfrm rot="10800000">
              <a:off x="0" y="1376"/>
              <a:ext cx="731" cy="19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vert="eaVert" lIns="18000" rIns="18000" anchor="ctr"/>
            <a:lstStyle/>
            <a:p>
              <a:pPr algn="ctr" eaLnBrk="0" hangingPunct="0">
                <a:lnSpc>
                  <a:spcPct val="140000"/>
                </a:lnSpc>
                <a:spcBef>
                  <a:spcPct val="50000"/>
                </a:spcBef>
                <a:defRPr/>
              </a:pPr>
              <a:r>
                <a:rPr lang="en-GB" sz="800" b="1" dirty="0">
                  <a:solidFill>
                    <a:srgbClr val="FFFFFF"/>
                  </a:solidFill>
                </a:rPr>
                <a:t>A joint  initiative of the OECD and the European Union,</a:t>
              </a:r>
              <a:br>
                <a:rPr lang="en-GB" sz="800" b="1" dirty="0">
                  <a:solidFill>
                    <a:srgbClr val="FFFFFF"/>
                  </a:solidFill>
                </a:rPr>
              </a:br>
              <a:r>
                <a:rPr lang="en-GB" sz="800" b="1" dirty="0">
                  <a:solidFill>
                    <a:srgbClr val="FFFFFF"/>
                  </a:solidFill>
                </a:rPr>
                <a:t>principally financed by the EU</a:t>
              </a:r>
            </a:p>
          </p:txBody>
        </p:sp>
      </p:grpSp>
      <p:pic>
        <p:nvPicPr>
          <p:cNvPr id="1031" name="Picture 12" descr="euflag_original.gif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3663" y="5157788"/>
            <a:ext cx="64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260350"/>
            <a:ext cx="8270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3200" b="1" dirty="0">
                <a:solidFill>
                  <a:srgbClr val="FFFFFF"/>
                </a:solidFill>
              </a:rPr>
              <a:t>Σ</a:t>
            </a:r>
            <a:r>
              <a:rPr lang="fr-FR" sz="4400" b="1" dirty="0">
                <a:solidFill>
                  <a:srgbClr val="FFFFFF"/>
                </a:solidFill>
              </a:rPr>
              <a:t/>
            </a:r>
            <a:br>
              <a:rPr lang="fr-FR" sz="4400" b="1" dirty="0">
                <a:solidFill>
                  <a:srgbClr val="FFFFFF"/>
                </a:solidFill>
              </a:rPr>
            </a:br>
            <a:r>
              <a:rPr lang="fr-FR" sz="1050" b="1" dirty="0">
                <a:solidFill>
                  <a:srgbClr val="FFFFFF"/>
                </a:solidFill>
              </a:rPr>
              <a:t>SIGMA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0113" y="6453188"/>
            <a:ext cx="431800" cy="2936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C5C215-54A4-4D1A-BCB8-9895EDFD3152}" type="slidenum">
              <a:rPr lang="en-US">
                <a:solidFill>
                  <a:srgbClr val="00B7A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B7A5">
                  <a:tint val="75000"/>
                </a:srgbClr>
              </a:solidFill>
            </a:endParaRPr>
          </a:p>
        </p:txBody>
      </p:sp>
      <p:pic>
        <p:nvPicPr>
          <p:cNvPr id="1034" name="Picture 10" descr="OECD_globe_10cm_colorbackground.pn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20650" y="5715000"/>
            <a:ext cx="5921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Monotype Sorts" pitchFamily="2" charset="2"/>
        <a:buChar char="l"/>
        <a:defRPr sz="3200">
          <a:solidFill>
            <a:srgbClr val="00988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800">
          <a:solidFill>
            <a:srgbClr val="00988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400">
          <a:solidFill>
            <a:srgbClr val="00988A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000">
          <a:solidFill>
            <a:srgbClr val="00988A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6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/>
          <a:lstStyle/>
          <a:p>
            <a:pPr eaLnBrk="1" hangingPunct="1"/>
            <a:r>
              <a:rPr lang="sr-Latn-CS" b="1" dirty="0" smtClean="0"/>
              <a:t>Radionica o osiguranju kvaliteta interne revizije</a:t>
            </a:r>
            <a:endParaRPr lang="en-US" b="1" dirty="0" smtClean="0"/>
          </a:p>
        </p:txBody>
      </p:sp>
      <p:sp>
        <p:nvSpPr>
          <p:cNvPr id="320515" name="Rectangle 7"/>
          <p:cNvSpPr>
            <a:spLocks noGrp="1" noChangeArrowheads="1"/>
          </p:cNvSpPr>
          <p:nvPr>
            <p:ph idx="1"/>
          </p:nvPr>
        </p:nvSpPr>
        <p:spPr>
          <a:xfrm>
            <a:off x="971600" y="3212976"/>
            <a:ext cx="7651576" cy="2727325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Standardi Instituta za internu reviziju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Praktični saveti</a:t>
            </a: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Instituta za internu reviziju 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Model priručnika mreže </a:t>
            </a:r>
            <a:r>
              <a:rPr lang="en-US" dirty="0" err="1" smtClean="0">
                <a:solidFill>
                  <a:schemeClr val="accent6">
                    <a:lumMod val="10000"/>
                  </a:schemeClr>
                </a:solidFill>
              </a:rPr>
              <a:t>PEM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-PAL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8264" y="2780928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Bud</a:t>
            </a:r>
            <a:r>
              <a:rPr lang="sr-Latn-CS" dirty="0" err="1" smtClean="0"/>
              <a:t>impešta</a:t>
            </a:r>
            <a:endParaRPr lang="nl-BE" dirty="0" smtClean="0"/>
          </a:p>
          <a:p>
            <a:r>
              <a:rPr lang="nl-BE" dirty="0" smtClean="0"/>
              <a:t>15</a:t>
            </a:r>
            <a:r>
              <a:rPr lang="sr-Latn-CS" dirty="0" smtClean="0"/>
              <a:t>. jun</a:t>
            </a:r>
            <a:r>
              <a:rPr lang="nl-BE" dirty="0" smtClean="0"/>
              <a:t> 2012</a:t>
            </a:r>
            <a:r>
              <a:rPr lang="sr-Latn-CS" dirty="0" smtClean="0"/>
              <a:t>.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6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/>
          <a:lstStyle/>
          <a:p>
            <a:pPr eaLnBrk="1" hangingPunct="1"/>
            <a:r>
              <a:rPr lang="sr-Latn-CS" b="1" dirty="0" smtClean="0"/>
              <a:t>Radionica o </a:t>
            </a:r>
            <a:r>
              <a:rPr lang="en-US" b="1" dirty="0" err="1" smtClean="0"/>
              <a:t>osiguranj</a:t>
            </a:r>
            <a:r>
              <a:rPr lang="sr-Latn-CS" b="1" dirty="0" smtClean="0"/>
              <a:t>u</a:t>
            </a:r>
            <a:r>
              <a:rPr lang="en-US" b="1" dirty="0" smtClean="0"/>
              <a:t> </a:t>
            </a:r>
            <a:r>
              <a:rPr lang="en-US" b="1" dirty="0" err="1" smtClean="0"/>
              <a:t>kvaliteta</a:t>
            </a:r>
            <a:r>
              <a:rPr lang="en-US" b="1" dirty="0" smtClean="0"/>
              <a:t> </a:t>
            </a:r>
            <a:r>
              <a:rPr lang="en-US" b="1" dirty="0" smtClean="0"/>
              <a:t>intern</a:t>
            </a:r>
            <a:r>
              <a:rPr lang="sr-Latn-CS" b="1" dirty="0" smtClean="0"/>
              <a:t>e</a:t>
            </a:r>
            <a:r>
              <a:rPr lang="en-US" b="1" dirty="0" smtClean="0"/>
              <a:t> </a:t>
            </a:r>
            <a:r>
              <a:rPr lang="en-US" b="1" dirty="0" err="1" smtClean="0"/>
              <a:t>revizij</a:t>
            </a:r>
            <a:r>
              <a:rPr lang="sr-Latn-CS" b="1" dirty="0" smtClean="0"/>
              <a:t>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320515" name="Rectangle 7"/>
          <p:cNvSpPr>
            <a:spLocks noGrp="1" noChangeArrowheads="1"/>
          </p:cNvSpPr>
          <p:nvPr>
            <p:ph idx="1"/>
          </p:nvPr>
        </p:nvSpPr>
        <p:spPr>
          <a:xfrm>
            <a:off x="971600" y="3212976"/>
            <a:ext cx="7651576" cy="2727325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Standardi Instituta za internu reviziju</a:t>
            </a:r>
          </a:p>
          <a:p>
            <a:pPr marL="514350" indent="-514350" eaLnBrk="1" hangingPunct="1">
              <a:lnSpc>
                <a:spcPct val="90000"/>
              </a:lnSpc>
              <a:buNone/>
            </a:pP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r-Latn-CS" b="1" dirty="0" smtClean="0">
                <a:solidFill>
                  <a:srgbClr val="FF0000"/>
                </a:solidFill>
              </a:rPr>
              <a:t>Praktični saveti Instituta za internu reviziju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Model Priručnika mreže </a:t>
            </a:r>
            <a:r>
              <a:rPr lang="en-US" dirty="0" err="1" smtClean="0">
                <a:solidFill>
                  <a:schemeClr val="accent6">
                    <a:lumMod val="10000"/>
                  </a:schemeClr>
                </a:solidFill>
              </a:rPr>
              <a:t>PEM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-PAL 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99592" y="142875"/>
            <a:ext cx="80648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Praktični saveti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1300-1: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Program za </a:t>
            </a:r>
            <a:r>
              <a:rPr lang="en-US" sz="2800" b="1" dirty="0" err="1" smtClean="0">
                <a:solidFill>
                  <a:srgbClr val="000000"/>
                </a:solidFill>
                <a:cs typeface="Arial" charset="0"/>
              </a:rPr>
              <a:t>osiguranje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cs typeface="Arial" charset="0"/>
              </a:rPr>
              <a:t>kvaliteta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i poboljšanja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9552" y="1412776"/>
            <a:ext cx="82809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sr-Latn-C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Rukovodilac jedinice za internu reviziju je odgovoran za sprovođenje procesa kreiranih da u razumnoj meri uvere različite učesnike procesa da se interna revizija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sr-Latn-C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Obavlja u skladu sa poveljom interne revizije koja je usklađena sa Definicijom interne revizije, Kodeksom etike i Standardima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sr-Latn-C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Obavlja na efektivan i efikasan način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sr-Latn-C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 percepciji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sr-Latn-C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učesnika procesa doživljava kao aktivnost koja dodaje vrednost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Latn-C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 poboljšava rad organizacije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sr-Latn-C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Ovi procesi uključuju </a:t>
            </a:r>
            <a:r>
              <a:rPr lang="sr-Latn-C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adekvatnu </a:t>
            </a:r>
            <a:r>
              <a:rPr lang="sr-Latn-CS" sz="2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superviziju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2400" dirty="0" err="1" smtClean="0">
                <a:solidFill>
                  <a:schemeClr val="accent6">
                    <a:lumMod val="10000"/>
                  </a:schemeClr>
                </a:solidFill>
                <a:latin typeface="Arial" charset="0"/>
                <a:cs typeface="Arial" charset="0"/>
              </a:rPr>
              <a:t>periodi</a:t>
            </a:r>
            <a:r>
              <a:rPr lang="sr-Latn-CS" sz="2400" dirty="0" err="1" smtClean="0">
                <a:solidFill>
                  <a:schemeClr val="accent6">
                    <a:lumMod val="10000"/>
                  </a:schemeClr>
                </a:solidFill>
                <a:latin typeface="Arial" charset="0"/>
                <a:cs typeface="Arial" charset="0"/>
              </a:rPr>
              <a:t>čne</a:t>
            </a:r>
            <a:r>
              <a:rPr lang="sr-Latn-CS" sz="2400" dirty="0" smtClean="0">
                <a:solidFill>
                  <a:schemeClr val="accent6">
                    <a:lumMod val="10000"/>
                  </a:schemeClr>
                </a:solidFill>
                <a:latin typeface="Arial" charset="0"/>
                <a:cs typeface="Arial" charset="0"/>
              </a:rPr>
              <a:t> procene i kontinuirano praćenje </a:t>
            </a:r>
            <a:r>
              <a:rPr lang="en-US" sz="2400" dirty="0" err="1" smtClean="0">
                <a:solidFill>
                  <a:schemeClr val="accent6">
                    <a:lumMod val="10000"/>
                  </a:schemeClr>
                </a:solidFill>
                <a:latin typeface="Arial" charset="0"/>
                <a:cs typeface="Arial" charset="0"/>
              </a:rPr>
              <a:t>osiguranj</a:t>
            </a:r>
            <a:r>
              <a:rPr lang="sr-Latn-CS" sz="2400" dirty="0" smtClean="0">
                <a:solidFill>
                  <a:schemeClr val="accent6">
                    <a:lumMod val="10000"/>
                  </a:schemeClr>
                </a:solidFill>
                <a:latin typeface="Arial" charset="0"/>
                <a:cs typeface="Arial" charset="0"/>
              </a:rPr>
              <a:t>a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10000"/>
                  </a:schemeClr>
                </a:solidFill>
                <a:latin typeface="Arial" charset="0"/>
                <a:cs typeface="Arial" charset="0"/>
              </a:rPr>
              <a:t>kvaliteta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sr-Latn-CS" sz="2400" dirty="0" smtClean="0">
                <a:solidFill>
                  <a:schemeClr val="accent6">
                    <a:lumMod val="10000"/>
                  </a:schemeClr>
                </a:solidFill>
                <a:latin typeface="Arial" charset="0"/>
                <a:cs typeface="Arial" charset="0"/>
              </a:rPr>
              <a:t>i periodične spoljne procene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  <a:latin typeface="Arial" charset="0"/>
                <a:cs typeface="Arial" charset="0"/>
              </a:rPr>
              <a:t>.</a:t>
            </a:r>
            <a:endParaRPr lang="en-US" sz="2400" b="1" dirty="0">
              <a:solidFill>
                <a:schemeClr val="accent6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99592" y="142875"/>
            <a:ext cx="80648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Praktični saveti 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1300-1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Program za </a:t>
            </a:r>
            <a:r>
              <a:rPr lang="en-US" sz="2800" b="1" dirty="0" err="1" smtClean="0">
                <a:solidFill>
                  <a:srgbClr val="000000"/>
                </a:solidFill>
                <a:cs typeface="Arial" charset="0"/>
              </a:rPr>
              <a:t>osiguranj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cs typeface="Arial" charset="0"/>
              </a:rPr>
              <a:t>kvaliteta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i poboljšanja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2413338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dirty="0" smtClean="0">
                <a:solidFill>
                  <a:srgbClr val="000000"/>
                </a:solidFill>
                <a:cs typeface="Arial" charset="0"/>
              </a:rPr>
              <a:t>Program za osiguranje kvaliteta i poboljšanja treba  bude dovoljno sveobuhvatan da uključi </a:t>
            </a:r>
            <a:r>
              <a:rPr lang="sr-Latn-CS" sz="2400" dirty="0" smtClean="0">
                <a:solidFill>
                  <a:srgbClr val="FF0000"/>
                </a:solidFill>
                <a:cs typeface="Arial" charset="0"/>
              </a:rPr>
              <a:t>sve aspekte </a:t>
            </a:r>
            <a:r>
              <a:rPr lang="sr-Latn-CS" sz="2400" dirty="0" smtClean="0">
                <a:solidFill>
                  <a:srgbClr val="000000"/>
                </a:solidFill>
                <a:cs typeface="Arial" charset="0"/>
              </a:rPr>
              <a:t>rada </a:t>
            </a:r>
            <a:r>
              <a:rPr lang="sr-Latn-CS" sz="2400" dirty="0" smtClean="0">
                <a:solidFill>
                  <a:srgbClr val="000000"/>
                </a:solidFill>
                <a:cs typeface="Arial" charset="0"/>
              </a:rPr>
              <a:t>i upravljanja aktivnostima interne revizije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, </a:t>
            </a:r>
            <a:r>
              <a:rPr lang="sr-Latn-CS" sz="2400" dirty="0" smtClean="0">
                <a:solidFill>
                  <a:srgbClr val="000000"/>
                </a:solidFill>
                <a:cs typeface="Arial" charset="0"/>
              </a:rPr>
              <a:t>u skladu sa Definicijom interne revizije, Kodeksom etike i Standardima, odnosno najboljom profesionalnom praksom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. 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15616" y="142875"/>
            <a:ext cx="77426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2400" b="1" dirty="0" smtClean="0">
                <a:solidFill>
                  <a:srgbClr val="000000"/>
                </a:solidFill>
                <a:cs typeface="Arial" charset="0"/>
              </a:rPr>
              <a:t>Praktični saveti </a:t>
            </a:r>
            <a:r>
              <a:rPr lang="en-US" sz="2400" b="1" dirty="0" smtClean="0">
                <a:solidFill>
                  <a:srgbClr val="000000"/>
                </a:solidFill>
                <a:cs typeface="Arial" charset="0"/>
              </a:rPr>
              <a:t>1300-1: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2400" b="1" dirty="0" smtClean="0">
                <a:solidFill>
                  <a:srgbClr val="000000"/>
                </a:solidFill>
                <a:cs typeface="Arial" charset="0"/>
              </a:rPr>
              <a:t>Zahtevi programa </a:t>
            </a:r>
            <a:r>
              <a:rPr lang="sr-Latn-CS" sz="2400" b="1" dirty="0" smtClean="0">
                <a:solidFill>
                  <a:srgbClr val="000000"/>
                </a:solidFill>
                <a:cs typeface="Arial" charset="0"/>
              </a:rPr>
              <a:t>za </a:t>
            </a:r>
            <a:r>
              <a:rPr lang="en-US" sz="2400" b="1" dirty="0" err="1" smtClean="0">
                <a:solidFill>
                  <a:srgbClr val="000000"/>
                </a:solidFill>
                <a:cs typeface="Arial" charset="0"/>
              </a:rPr>
              <a:t>osiguranj</a:t>
            </a:r>
            <a:r>
              <a:rPr lang="sr-Latn-CS" sz="2400" b="1" dirty="0" smtClean="0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sz="24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cs typeface="Arial" charset="0"/>
              </a:rPr>
              <a:t>kvaliteta</a:t>
            </a:r>
            <a:r>
              <a:rPr lang="en-US" sz="24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sr-Latn-CS" sz="2400" b="1" dirty="0" smtClean="0">
                <a:solidFill>
                  <a:srgbClr val="000000"/>
                </a:solidFill>
                <a:cs typeface="Arial" charset="0"/>
              </a:rPr>
              <a:t>i </a:t>
            </a:r>
            <a:r>
              <a:rPr lang="sr-Latn-CS" sz="2400" b="1" dirty="0" smtClean="0">
                <a:solidFill>
                  <a:srgbClr val="000000"/>
                </a:solidFill>
                <a:cs typeface="Arial" charset="0"/>
              </a:rPr>
              <a:t>poboljšanja</a:t>
            </a:r>
            <a:endParaRPr lang="en-US" sz="2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1772816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Program za osiguranje kvaliteta i poboljšanja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(</a:t>
            </a:r>
            <a:r>
              <a:rPr lang="sr-Latn-CS" sz="2400" dirty="0" err="1" smtClean="0">
                <a:solidFill>
                  <a:srgbClr val="000000"/>
                </a:solidFill>
                <a:latin typeface="Calibri"/>
                <a:cs typeface="Arial" charset="0"/>
              </a:rPr>
              <a:t>POKP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) </a:t>
            </a:r>
            <a:r>
              <a:rPr lang="sr-Latn-C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obuhvata</a:t>
            </a:r>
            <a:r>
              <a:rPr lang="sr-Latn-C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 kontinuiranu i periodičnu procenu </a:t>
            </a:r>
            <a:r>
              <a:rPr lang="sr-Latn-CS" sz="2400" dirty="0" smtClean="0">
                <a:solidFill>
                  <a:srgbClr val="FF0000"/>
                </a:solidFill>
                <a:latin typeface="Calibri"/>
                <a:cs typeface="Arial" charset="0"/>
              </a:rPr>
              <a:t>ukupnog obima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Arial" charset="0"/>
              </a:rPr>
              <a:t> </a:t>
            </a:r>
            <a:r>
              <a:rPr lang="sr-Latn-C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revizije i konsultantske aktivnosti koje vrši jedinica za internu reviziju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. 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1115616" y="3789040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dirty="0" err="1" smtClean="0">
                <a:solidFill>
                  <a:srgbClr val="000000"/>
                </a:solidFill>
                <a:latin typeface="Calibri"/>
                <a:cs typeface="Arial" charset="0"/>
              </a:rPr>
              <a:t>POKP</a:t>
            </a:r>
            <a:r>
              <a:rPr lang="sr-Latn-C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 takođe uključuje </a:t>
            </a:r>
            <a:r>
              <a:rPr lang="sr-Latn-CS" sz="2400" dirty="0" smtClean="0">
                <a:solidFill>
                  <a:srgbClr val="FF0000"/>
                </a:solidFill>
                <a:latin typeface="Calibri"/>
                <a:cs typeface="Arial" charset="0"/>
              </a:rPr>
              <a:t>kontinuirano merenje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cs typeface="Arial" charset="0"/>
              </a:rPr>
              <a:t> </a:t>
            </a:r>
            <a:r>
              <a:rPr lang="sr-Latn-C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 anal</a:t>
            </a:r>
            <a:r>
              <a:rPr lang="sr-Latn-CS" sz="2400" dirty="0" err="1" smtClean="0">
                <a:solidFill>
                  <a:srgbClr val="000000"/>
                </a:solidFill>
                <a:latin typeface="Calibri"/>
                <a:cs typeface="Arial" charset="0"/>
              </a:rPr>
              <a:t>izu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 </a:t>
            </a:r>
            <a:r>
              <a:rPr lang="sr-Latn-C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indikatora učinka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 (</a:t>
            </a:r>
            <a:r>
              <a:rPr lang="sr-Latn-C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na primer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, </a:t>
            </a:r>
            <a:r>
              <a:rPr lang="sr-Latn-C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realizacija plana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intern</a:t>
            </a:r>
            <a:r>
              <a:rPr lang="sr-Latn-C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  <a:cs typeface="Arial" charset="0"/>
              </a:rPr>
              <a:t>revizij</a:t>
            </a:r>
            <a:r>
              <a:rPr lang="sr-Latn-C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, </a:t>
            </a:r>
            <a:r>
              <a:rPr lang="sr-Latn-C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vreme ciklusa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, </a:t>
            </a:r>
            <a:r>
              <a:rPr lang="sr-Latn-C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prihvaćene preporuke i zadovoljstvo klijenata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Arial" charset="0"/>
              </a:rPr>
              <a:t>). 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4313" y="285750"/>
            <a:ext cx="8643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000000"/>
                </a:solidFill>
                <a:cs typeface="Arial" charset="0"/>
              </a:rPr>
              <a:t>Pra</a:t>
            </a:r>
            <a:r>
              <a:rPr lang="sr-Latn-CS" sz="2800" b="1" dirty="0" err="1" smtClean="0">
                <a:solidFill>
                  <a:srgbClr val="000000"/>
                </a:solidFill>
                <a:cs typeface="Arial" charset="0"/>
              </a:rPr>
              <a:t>ktični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 saveti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1311-1: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Intern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e procene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1640" y="1916832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</a:t>
            </a:r>
            <a:r>
              <a:rPr lang="sr-Latn-C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eriodična procena izvršena neposredno pre spoljne procene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Latn-C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može da olakša i smanji troškove spoljne procene</a:t>
            </a: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313" y="142875"/>
            <a:ext cx="8643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Praktični saveti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1312-1: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Spoljne procene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412776"/>
            <a:ext cx="770485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Spoljne procene pokrivaju čitav spektar </a:t>
            </a:r>
            <a:r>
              <a:rPr lang="sr-Latn-CS" sz="2200" dirty="0" smtClean="0">
                <a:solidFill>
                  <a:schemeClr val="accent6">
                    <a:lumMod val="10000"/>
                  </a:schemeClr>
                </a:solidFill>
                <a:latin typeface="Arial" charset="0"/>
                <a:cs typeface="Arial" charset="0"/>
              </a:rPr>
              <a:t>revizije</a:t>
            </a:r>
            <a:r>
              <a:rPr lang="sr-Latn-C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Latn-CS" sz="2200" dirty="0" smtClean="0">
                <a:solidFill>
                  <a:schemeClr val="accent6">
                    <a:lumMod val="10000"/>
                  </a:schemeClr>
                </a:solidFill>
                <a:latin typeface="Arial" charset="0"/>
                <a:cs typeface="Arial" charset="0"/>
              </a:rPr>
              <a:t>i konsultantskog rada  koji obavlja jedinica za internu reviziju, zbog čega ne treba da budu ograničene na procenu programa za o</a:t>
            </a:r>
            <a:r>
              <a:rPr lang="en-US" sz="22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siguranj</a:t>
            </a:r>
            <a:r>
              <a:rPr lang="sr-Latn-C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kvaliteta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sr-Latn-C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 unapređenja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r>
              <a:rPr lang="sr-Latn-C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Radi postizanja optimalnih koristi od spoljne procene, obim aktivnosti treba da sadrži i </a:t>
            </a:r>
            <a:r>
              <a:rPr lang="sr-Latn-C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poređenje ostvarenih rezultata (</a:t>
            </a:r>
            <a:r>
              <a:rPr lang="sr-Latn-CS" sz="22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benčmarking</a:t>
            </a:r>
            <a:r>
              <a:rPr lang="sr-Latn-C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), </a:t>
            </a:r>
            <a:r>
              <a:rPr lang="en-US" sz="22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identifi</a:t>
            </a:r>
            <a:r>
              <a:rPr lang="sr-Latn-CS" sz="22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kaciju</a:t>
            </a:r>
            <a:r>
              <a:rPr lang="sr-Latn-C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i izveštavanje o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sr-Latn-C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najuspešnijim</a:t>
            </a:r>
            <a:r>
              <a:rPr lang="sr-Latn-C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praksama</a:t>
            </a:r>
            <a:r>
              <a:rPr lang="en-U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Latn-C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kako bi jedinica za 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intern</a:t>
            </a:r>
            <a:r>
              <a:rPr lang="sr-Latn-C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revizij</a:t>
            </a:r>
            <a:r>
              <a:rPr lang="sr-Latn-C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 bila uspešnija i/ili efikasnija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r>
              <a:rPr lang="sr-Latn-C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Ovo se može postići kroz </a:t>
            </a:r>
            <a:r>
              <a:rPr lang="sr-Latn-C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punu spoljnu procenu</a:t>
            </a:r>
            <a:r>
              <a:rPr lang="en-U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Latn-C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od strane kvalifikovanog, nezavisnog spoljnjeg revizora ili revizorskog tima, ili kroz sveobuhvatnu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inter</a:t>
            </a:r>
            <a:r>
              <a:rPr lang="sr-Latn-CS" sz="22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nu</a:t>
            </a:r>
            <a:r>
              <a:rPr lang="sr-Latn-C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Latn-CS" sz="22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samoprocenu</a:t>
            </a:r>
            <a:r>
              <a:rPr lang="sr-Latn-C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sa nezavisnom </a:t>
            </a:r>
            <a:r>
              <a:rPr lang="sr-Latn-CS" sz="22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validacijom</a:t>
            </a:r>
            <a:r>
              <a:rPr lang="sr-Latn-C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Latn-C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koju vrši nezavisan spoljni revizor ili revizorski tim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313" y="142875"/>
            <a:ext cx="8643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Praktični saveti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1312-1: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Spoljne procene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1556792"/>
            <a:ext cx="77048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Spoljne procene aktivnosti interne revizije sadrže </a:t>
            </a:r>
            <a:r>
              <a:rPr lang="sr-Latn-C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iskazano mišljenje</a:t>
            </a:r>
            <a:r>
              <a:rPr lang="en-U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Latn-C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 celokupnom spektru aktivnosti vezanih za osiguranje kvaliteta i konsultacije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nl-BE" dirty="0"/>
          </a:p>
        </p:txBody>
      </p:sp>
      <p:sp>
        <p:nvSpPr>
          <p:cNvPr id="8" name="Rectangle 7"/>
          <p:cNvSpPr/>
          <p:nvPr/>
        </p:nvSpPr>
        <p:spPr>
          <a:xfrm>
            <a:off x="1043608" y="2924944"/>
            <a:ext cx="75608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Stručnjaci koji vrše procenu su </a:t>
            </a:r>
            <a:r>
              <a:rPr lang="sr-Latn-C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nezavisni </a:t>
            </a:r>
            <a:r>
              <a:rPr lang="sr-Latn-C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 odnosu na organizaciju u kojoj se vrši procena aktivnosti interne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revizij</a:t>
            </a:r>
            <a:r>
              <a:rPr lang="sr-Latn-C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 i koji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sr-Latn-CS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nemaju stvaran ili očigledan sukob interesa</a:t>
            </a:r>
            <a:r>
              <a:rPr lang="en-US" sz="2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1600" y="214313"/>
            <a:ext cx="78866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Praktični saveti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1312-2: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Spoljne procene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: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err="1" smtClean="0">
                <a:solidFill>
                  <a:srgbClr val="000000"/>
                </a:solidFill>
                <a:cs typeface="Arial" charset="0"/>
              </a:rPr>
              <a:t>Samoprocena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 sa nezavisnom </a:t>
            </a:r>
            <a:r>
              <a:rPr lang="sr-Latn-CS" sz="2800" b="1" dirty="0" err="1" smtClean="0">
                <a:solidFill>
                  <a:srgbClr val="000000"/>
                </a:solidFill>
                <a:cs typeface="Arial" charset="0"/>
              </a:rPr>
              <a:t>validacijom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608" y="1844824"/>
            <a:ext cx="77768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Spoljna procena koju vrši kvalifikovan i nezavisan revizor ili revizorski tim može biti neadekvatna za male jedinice za internu reviziju, ili u nekim organizacijam</a:t>
            </a:r>
            <a:r>
              <a:rPr lang="sr-Latn-C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 okolnosti mogu biti takve da puna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sr-Latn-CS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spoljna procena koju bi vršio nezavisni tim nije prikladna ili nije neophodna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endParaRPr lang="nl-BE" dirty="0"/>
          </a:p>
        </p:txBody>
      </p:sp>
      <p:sp>
        <p:nvSpPr>
          <p:cNvPr id="9" name="Rectangle 8"/>
          <p:cNvSpPr/>
          <p:nvPr/>
        </p:nvSpPr>
        <p:spPr>
          <a:xfrm>
            <a:off x="1043608" y="3717032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Kvalifikovan i nezavisan revizor ili revizorski tim vrši dovoljno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test</a:t>
            </a:r>
            <a:r>
              <a:rPr lang="sr-Latn-CS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ova </a:t>
            </a:r>
            <a:r>
              <a:rPr lang="sr-Latn-CS" sz="20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samoprocene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Latn-C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koji omogućavaju vrednovanje rezultata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27584" y="188640"/>
            <a:ext cx="792385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Praktični saveti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1312-4</a:t>
            </a: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z="2800" b="1" dirty="0" err="1" smtClean="0">
                <a:solidFill>
                  <a:srgbClr val="000000"/>
                </a:solidFill>
                <a:cs typeface="Arial" charset="0"/>
              </a:rPr>
              <a:t>Nezavisnst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 time za spoljnu procenu u javnom sektoru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3608" y="191683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 javnom sektoru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sr-Latn-C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aktivnost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intern</a:t>
            </a:r>
            <a:r>
              <a:rPr lang="sr-Latn-C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revizij</a:t>
            </a:r>
            <a:r>
              <a:rPr lang="sr-Latn-C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na različitim nivoima uprave može biti nezavisna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kada je u pitanju </a:t>
            </a:r>
            <a:r>
              <a:rPr lang="sr-Latn-C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spoljna procena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1043608" y="314096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Svi članovi tima za procenu koji vrše spoljnu procenu moraju biti </a:t>
            </a:r>
            <a:r>
              <a:rPr lang="sr-Latn-C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nezavisni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sr-Latn-C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 organizacije, odnosno osoblja angažovanog na poslovima interne revizije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nl-BE" dirty="0"/>
          </a:p>
        </p:txBody>
      </p:sp>
      <p:sp>
        <p:nvSpPr>
          <p:cNvPr id="11" name="Rectangle 10"/>
          <p:cNvSpPr/>
          <p:nvPr/>
        </p:nvSpPr>
        <p:spPr>
          <a:xfrm>
            <a:off x="1043608" y="4437112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Nezavisnost od </a:t>
            </a:r>
            <a:r>
              <a:rPr lang="sr-Latn-C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oranizacije</a:t>
            </a:r>
            <a:r>
              <a:rPr lang="sr-Latn-C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znači da tim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sr-Latn-C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ije</a:t>
            </a:r>
            <a:r>
              <a:rPr lang="sr-Latn-C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pod uticajem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sr-Latn-C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rganizacije</a:t>
            </a:r>
            <a:r>
              <a:rPr lang="sr-Latn-C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 kojoj se vrši procena aktivnosti interne revizije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6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/>
          <a:lstStyle/>
          <a:p>
            <a:pPr eaLnBrk="1" hangingPunct="1"/>
            <a:r>
              <a:rPr lang="sr-Latn-CS" b="1" dirty="0" smtClean="0"/>
              <a:t>Radionica o osiguranju kvaliteta </a:t>
            </a:r>
            <a:r>
              <a:rPr lang="en-US" b="1" dirty="0" smtClean="0"/>
              <a:t>intern</a:t>
            </a:r>
            <a:r>
              <a:rPr lang="sr-Latn-CS" b="1" dirty="0" smtClean="0"/>
              <a:t>e</a:t>
            </a:r>
            <a:r>
              <a:rPr lang="en-US" b="1" dirty="0" smtClean="0"/>
              <a:t> </a:t>
            </a:r>
            <a:r>
              <a:rPr lang="en-US" b="1" dirty="0" err="1" smtClean="0"/>
              <a:t>revizij</a:t>
            </a:r>
            <a:r>
              <a:rPr lang="sr-Latn-CS" b="1" dirty="0" smtClean="0"/>
              <a:t>e</a:t>
            </a:r>
            <a:endParaRPr lang="en-US" b="1" dirty="0" smtClean="0"/>
          </a:p>
        </p:txBody>
      </p:sp>
      <p:sp>
        <p:nvSpPr>
          <p:cNvPr id="320515" name="Rectangle 7"/>
          <p:cNvSpPr>
            <a:spLocks noGrp="1" noChangeArrowheads="1"/>
          </p:cNvSpPr>
          <p:nvPr>
            <p:ph idx="1"/>
          </p:nvPr>
        </p:nvSpPr>
        <p:spPr>
          <a:xfrm>
            <a:off x="971600" y="3212976"/>
            <a:ext cx="7651576" cy="2727325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Standardi Instituta za internu reviziju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accent6">
                    <a:lumMod val="10000"/>
                  </a:schemeClr>
                </a:solidFill>
              </a:rPr>
              <a:t>IIA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10000"/>
                  </a:schemeClr>
                </a:solidFill>
              </a:rPr>
              <a:t>Pra</a:t>
            </a:r>
            <a:r>
              <a:rPr lang="sr-Latn-CS" dirty="0" err="1" smtClean="0">
                <a:solidFill>
                  <a:schemeClr val="accent6">
                    <a:lumMod val="10000"/>
                  </a:schemeClr>
                </a:solidFill>
              </a:rPr>
              <a:t>ktični</a:t>
            </a: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 saveti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r-Latn-CS" b="1" dirty="0" smtClean="0">
                <a:solidFill>
                  <a:srgbClr val="FF0000"/>
                </a:solidFill>
              </a:rPr>
              <a:t>Model priručnika mreže </a:t>
            </a:r>
            <a:r>
              <a:rPr lang="en-US" b="1" dirty="0" err="1" smtClean="0">
                <a:solidFill>
                  <a:srgbClr val="FF0000"/>
                </a:solidFill>
              </a:rPr>
              <a:t>PEM</a:t>
            </a:r>
            <a:r>
              <a:rPr lang="en-US" b="1" dirty="0" smtClean="0">
                <a:solidFill>
                  <a:srgbClr val="FF0000"/>
                </a:solidFill>
              </a:rPr>
              <a:t>-PAL 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6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/>
          <a:lstStyle/>
          <a:p>
            <a:pPr eaLnBrk="1" hangingPunct="1"/>
            <a:r>
              <a:rPr lang="sr-Latn-CS" b="1" dirty="0" smtClean="0"/>
              <a:t>Radionica o osiguranju kvaliteta interne revizije</a:t>
            </a:r>
            <a:endParaRPr lang="en-US" b="1" dirty="0" smtClean="0"/>
          </a:p>
        </p:txBody>
      </p:sp>
      <p:sp>
        <p:nvSpPr>
          <p:cNvPr id="320515" name="Rectangle 7"/>
          <p:cNvSpPr>
            <a:spLocks noGrp="1" noChangeArrowheads="1"/>
          </p:cNvSpPr>
          <p:nvPr>
            <p:ph idx="1"/>
          </p:nvPr>
        </p:nvSpPr>
        <p:spPr>
          <a:xfrm>
            <a:off x="971600" y="3212976"/>
            <a:ext cx="7651576" cy="2727325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Standard</a:t>
            </a:r>
            <a:r>
              <a:rPr lang="sr-Latn-CS" b="1" dirty="0" smtClean="0">
                <a:solidFill>
                  <a:srgbClr val="FF0000"/>
                </a:solidFill>
              </a:rPr>
              <a:t>i instituta za internu reviziju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Praktični </a:t>
            </a: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saveti Instituta za internu reviziju 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Model </a:t>
            </a: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priručnika mreže </a:t>
            </a:r>
            <a:r>
              <a:rPr lang="en-US" dirty="0" err="1" smtClean="0">
                <a:solidFill>
                  <a:schemeClr val="accent6">
                    <a:lumMod val="10000"/>
                  </a:schemeClr>
                </a:solidFill>
              </a:rPr>
              <a:t>PEM</a:t>
            </a: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-PAL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6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7776864" cy="1143000"/>
          </a:xfrm>
        </p:spPr>
        <p:txBody>
          <a:bodyPr/>
          <a:lstStyle/>
          <a:p>
            <a:pPr eaLnBrk="1" hangingPunct="1"/>
            <a:r>
              <a:rPr lang="sr-Latn-CS" b="1" dirty="0" smtClean="0"/>
              <a:t>Model Priručnika za internu reviziju mreže </a:t>
            </a:r>
            <a:r>
              <a:rPr lang="en-US" b="1" dirty="0" err="1" smtClean="0"/>
              <a:t>PEM</a:t>
            </a:r>
            <a:r>
              <a:rPr lang="en-US" b="1" dirty="0" smtClean="0"/>
              <a:t>-PAL </a:t>
            </a:r>
            <a:endParaRPr lang="en-US" b="1" dirty="0" smtClean="0"/>
          </a:p>
        </p:txBody>
      </p:sp>
      <p:sp>
        <p:nvSpPr>
          <p:cNvPr id="320515" name="Rectangle 7"/>
          <p:cNvSpPr>
            <a:spLocks noGrp="1" noChangeArrowheads="1"/>
          </p:cNvSpPr>
          <p:nvPr>
            <p:ph idx="1"/>
          </p:nvPr>
        </p:nvSpPr>
        <p:spPr>
          <a:xfrm>
            <a:off x="1043608" y="2348880"/>
            <a:ext cx="7651576" cy="2727325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Program kvaliteta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Istraživanje subjekta revizije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Kontinuirana </a:t>
            </a:r>
            <a:r>
              <a:rPr lang="sr-Latn-CS" dirty="0" err="1" smtClean="0">
                <a:solidFill>
                  <a:schemeClr val="accent6">
                    <a:lumMod val="10000"/>
                  </a:schemeClr>
                </a:solidFill>
              </a:rPr>
              <a:t>supervizija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K</a:t>
            </a:r>
            <a:r>
              <a:rPr lang="sr-Latn-CS" dirty="0" err="1" smtClean="0">
                <a:solidFill>
                  <a:schemeClr val="accent6">
                    <a:lumMod val="10000"/>
                  </a:schemeClr>
                </a:solidFill>
              </a:rPr>
              <a:t>ljučni</a:t>
            </a: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 indikatori učinka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Interna procena kvaliteta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Spoljna</a:t>
            </a:r>
            <a:r>
              <a:rPr lang="sr-Latn-CS" dirty="0" smtClean="0">
                <a:solidFill>
                  <a:schemeClr val="accent6">
                    <a:lumMod val="10000"/>
                  </a:schemeClr>
                </a:solidFill>
              </a:rPr>
              <a:t> procena kvaliteta</a:t>
            </a:r>
            <a:endParaRPr lang="en-US" dirty="0" smtClean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6"/>
          <p:cNvSpPr>
            <a:spLocks noGrp="1" noChangeArrowheads="1"/>
          </p:cNvSpPr>
          <p:nvPr>
            <p:ph type="title"/>
          </p:nvPr>
        </p:nvSpPr>
        <p:spPr>
          <a:xfrm>
            <a:off x="1043608" y="764704"/>
            <a:ext cx="7776864" cy="1143000"/>
          </a:xfrm>
        </p:spPr>
        <p:txBody>
          <a:bodyPr/>
          <a:lstStyle/>
          <a:p>
            <a:pPr eaLnBrk="1" hangingPunct="1"/>
            <a:r>
              <a:rPr lang="sr-Latn-CS" b="1" dirty="0" smtClean="0"/>
              <a:t>Zaključne napomene</a:t>
            </a: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2500314"/>
            <a:ext cx="8458200" cy="1081088"/>
            <a:chOff x="576" y="1431"/>
            <a:chExt cx="5328" cy="681"/>
          </a:xfrm>
        </p:grpSpPr>
        <p:sp>
          <p:nvSpPr>
            <p:cNvPr id="240654" name="AutoShape 4"/>
            <p:cNvSpPr>
              <a:spLocks noChangeArrowheads="1"/>
            </p:cNvSpPr>
            <p:nvPr/>
          </p:nvSpPr>
          <p:spPr bwMode="auto">
            <a:xfrm>
              <a:off x="576" y="1584"/>
              <a:ext cx="672" cy="528"/>
            </a:xfrm>
            <a:prstGeom prst="horizontalScroll">
              <a:avLst>
                <a:gd name="adj" fmla="val 125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0655" name="Rectangle 5"/>
            <p:cNvSpPr>
              <a:spLocks noChangeArrowheads="1"/>
            </p:cNvSpPr>
            <p:nvPr/>
          </p:nvSpPr>
          <p:spPr bwMode="auto">
            <a:xfrm>
              <a:off x="624" y="1431"/>
              <a:ext cx="5280" cy="6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defTabSz="762000" eaLnBrk="0" fontAlgn="base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3333FF"/>
                  </a:solidFill>
                  <a:latin typeface="Arial" charset="0"/>
                  <a:cs typeface="Arial" charset="0"/>
                </a:rPr>
                <a:t>1310  - </a:t>
              </a:r>
              <a:r>
                <a:rPr lang="sr-Latn-CS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PROCENA PROGRAMA KVALITETA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14400" y="3505200"/>
            <a:ext cx="7696200" cy="990600"/>
            <a:chOff x="720" y="2064"/>
            <a:chExt cx="4848" cy="624"/>
          </a:xfrm>
        </p:grpSpPr>
        <p:sp>
          <p:nvSpPr>
            <p:cNvPr id="240652" name="AutoShape 7"/>
            <p:cNvSpPr>
              <a:spLocks noChangeArrowheads="1"/>
            </p:cNvSpPr>
            <p:nvPr/>
          </p:nvSpPr>
          <p:spPr bwMode="auto">
            <a:xfrm>
              <a:off x="720" y="2160"/>
              <a:ext cx="672" cy="528"/>
            </a:xfrm>
            <a:prstGeom prst="horizontalScroll">
              <a:avLst>
                <a:gd name="adj" fmla="val 125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0653" name="Rectangle 8"/>
            <p:cNvSpPr>
              <a:spLocks noChangeArrowheads="1"/>
            </p:cNvSpPr>
            <p:nvPr/>
          </p:nvSpPr>
          <p:spPr bwMode="auto">
            <a:xfrm>
              <a:off x="768" y="2064"/>
              <a:ext cx="4800" cy="6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 eaLnBrk="0" fontAlgn="base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3333FF"/>
                  </a:solidFill>
                  <a:latin typeface="Arial" charset="0"/>
                  <a:cs typeface="Arial" charset="0"/>
                </a:rPr>
                <a:t>1320  - </a:t>
              </a:r>
              <a:r>
                <a:rPr lang="sr-Latn-CS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IZVEŠTAVANJE O PROGRAMU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85800" y="4311650"/>
            <a:ext cx="8382000" cy="1022350"/>
            <a:chOff x="288" y="2572"/>
            <a:chExt cx="5280" cy="644"/>
          </a:xfrm>
        </p:grpSpPr>
        <p:sp>
          <p:nvSpPr>
            <p:cNvPr id="240650" name="AutoShape 10"/>
            <p:cNvSpPr>
              <a:spLocks noChangeArrowheads="1"/>
            </p:cNvSpPr>
            <p:nvPr/>
          </p:nvSpPr>
          <p:spPr bwMode="auto">
            <a:xfrm>
              <a:off x="288" y="2688"/>
              <a:ext cx="672" cy="528"/>
            </a:xfrm>
            <a:prstGeom prst="horizontalScroll">
              <a:avLst>
                <a:gd name="adj" fmla="val 125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0651" name="Rectangle 11"/>
            <p:cNvSpPr>
              <a:spLocks noChangeArrowheads="1"/>
            </p:cNvSpPr>
            <p:nvPr/>
          </p:nvSpPr>
          <p:spPr bwMode="auto">
            <a:xfrm>
              <a:off x="336" y="2572"/>
              <a:ext cx="5232" cy="6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 eaLnBrk="0" fontAlgn="base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3333FF"/>
                  </a:solidFill>
                  <a:latin typeface="Arial" charset="0"/>
                  <a:cs typeface="Arial" charset="0"/>
                </a:rPr>
                <a:t>1330  -  </a:t>
              </a:r>
              <a:r>
                <a:rPr lang="en-US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“</a:t>
              </a:r>
              <a:r>
                <a:rPr lang="sr-Latn-CS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USKLAĐENOST</a:t>
              </a:r>
              <a:r>
                <a:rPr lang="en-US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”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914400" y="5149850"/>
            <a:ext cx="8729663" cy="1022350"/>
            <a:chOff x="720" y="3100"/>
            <a:chExt cx="5499" cy="644"/>
          </a:xfrm>
        </p:grpSpPr>
        <p:sp>
          <p:nvSpPr>
            <p:cNvPr id="240648" name="AutoShape 13"/>
            <p:cNvSpPr>
              <a:spLocks noChangeArrowheads="1"/>
            </p:cNvSpPr>
            <p:nvPr/>
          </p:nvSpPr>
          <p:spPr bwMode="auto">
            <a:xfrm>
              <a:off x="720" y="3216"/>
              <a:ext cx="672" cy="528"/>
            </a:xfrm>
            <a:prstGeom prst="horizontalScroll">
              <a:avLst>
                <a:gd name="adj" fmla="val 125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0649" name="Rectangle 14"/>
            <p:cNvSpPr>
              <a:spLocks noChangeArrowheads="1"/>
            </p:cNvSpPr>
            <p:nvPr/>
          </p:nvSpPr>
          <p:spPr bwMode="auto">
            <a:xfrm>
              <a:off x="768" y="3100"/>
              <a:ext cx="5451" cy="6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defTabSz="762000" eaLnBrk="0" fontAlgn="base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3333FF"/>
                  </a:solidFill>
                  <a:latin typeface="Arial" charset="0"/>
                  <a:cs typeface="Arial" charset="0"/>
                </a:rPr>
                <a:t>1340  - </a:t>
              </a:r>
              <a:r>
                <a:rPr lang="sr-Latn-CS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OBELODANJIVANJE NEUSKLAĐENOSTI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606671" name="Rectangle 15"/>
          <p:cNvSpPr>
            <a:spLocks noChangeArrowheads="1"/>
          </p:cNvSpPr>
          <p:nvPr/>
        </p:nvSpPr>
        <p:spPr bwMode="auto">
          <a:xfrm>
            <a:off x="971600" y="548680"/>
            <a:ext cx="80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algn="ctr" defTabSz="762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00" dirty="0">
                <a:solidFill>
                  <a:srgbClr val="FF0033"/>
                </a:solidFill>
                <a:latin typeface="Arial Black" pitchFamily="34" charset="0"/>
                <a:cs typeface="Arial" pitchFamily="34" charset="0"/>
              </a:rPr>
              <a:t>1300 - </a:t>
            </a:r>
            <a:r>
              <a:rPr lang="sr-Latn-CS" sz="3800" dirty="0" err="1" smtClean="0">
                <a:solidFill>
                  <a:srgbClr val="FF0033"/>
                </a:solidFill>
                <a:latin typeface="Arial Black" pitchFamily="34" charset="0"/>
                <a:cs typeface="Arial" pitchFamily="34" charset="0"/>
              </a:rPr>
              <a:t>O</a:t>
            </a:r>
            <a:r>
              <a:rPr lang="en-US" sz="3800" dirty="0" err="1" smtClean="0">
                <a:solidFill>
                  <a:srgbClr val="FF0033"/>
                </a:solidFill>
                <a:latin typeface="Arial Black" pitchFamily="34" charset="0"/>
                <a:cs typeface="Arial" pitchFamily="34" charset="0"/>
              </a:rPr>
              <a:t>siguranje</a:t>
            </a:r>
            <a:r>
              <a:rPr lang="en-US" sz="3800" dirty="0" smtClean="0">
                <a:solidFill>
                  <a:srgbClr val="FF0033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rgbClr val="FF0033"/>
                </a:solidFill>
                <a:latin typeface="Arial Black" pitchFamily="34" charset="0"/>
                <a:cs typeface="Arial" pitchFamily="34" charset="0"/>
              </a:rPr>
              <a:t>kvaliteta</a:t>
            </a:r>
            <a:r>
              <a:rPr lang="sr-Latn-CS" sz="3800" dirty="0" smtClean="0">
                <a:solidFill>
                  <a:srgbClr val="FF0033"/>
                </a:solidFill>
                <a:latin typeface="Arial Black" pitchFamily="34" charset="0"/>
                <a:cs typeface="Arial" pitchFamily="34" charset="0"/>
              </a:rPr>
              <a:t> i poboljšanja</a:t>
            </a:r>
            <a:endParaRPr lang="en-US" sz="3800" dirty="0">
              <a:solidFill>
                <a:srgbClr val="FF0033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514" name="Rectangle 2"/>
          <p:cNvSpPr>
            <a:spLocks noChangeArrowheads="1"/>
          </p:cNvSpPr>
          <p:nvPr/>
        </p:nvSpPr>
        <p:spPr bwMode="auto">
          <a:xfrm>
            <a:off x="304800" y="2286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algn="ctr" defTabSz="762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r-Latn-CS" sz="3800" dirty="0" smtClean="0">
                <a:solidFill>
                  <a:srgbClr val="FF0033"/>
                </a:solidFill>
                <a:latin typeface="Arial Black" pitchFamily="34" charset="0"/>
                <a:cs typeface="Arial" pitchFamily="34" charset="0"/>
              </a:rPr>
              <a:t>PROGRAMI KVALITETA</a:t>
            </a:r>
            <a:endParaRPr lang="en-US" sz="3800" dirty="0">
              <a:solidFill>
                <a:srgbClr val="FF0033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714375" y="1357313"/>
            <a:ext cx="769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defTabSz="7620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sr-Latn-CS" sz="2800" b="1" dirty="0" smtClean="0">
                <a:solidFill>
                  <a:srgbClr val="3333FF"/>
                </a:solidFill>
                <a:latin typeface="Arial" charset="0"/>
                <a:cs typeface="Arial" charset="0"/>
              </a:rPr>
              <a:t>KREIRANI SU DA OBEZBEDE INTERNU REVIZIJU</a:t>
            </a:r>
            <a:endParaRPr lang="en-US" sz="2800" b="1" dirty="0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486401" y="2500313"/>
            <a:ext cx="3157538" cy="1462087"/>
            <a:chOff x="3120" y="1623"/>
            <a:chExt cx="1989" cy="921"/>
          </a:xfrm>
        </p:grpSpPr>
        <p:sp>
          <p:nvSpPr>
            <p:cNvPr id="241677" name="Rectangle 16"/>
            <p:cNvSpPr>
              <a:spLocks noChangeArrowheads="1"/>
            </p:cNvSpPr>
            <p:nvPr/>
          </p:nvSpPr>
          <p:spPr bwMode="auto">
            <a:xfrm>
              <a:off x="3120" y="1632"/>
              <a:ext cx="1680" cy="91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1678" name="Rectangle 11"/>
            <p:cNvSpPr>
              <a:spLocks noChangeArrowheads="1"/>
            </p:cNvSpPr>
            <p:nvPr/>
          </p:nvSpPr>
          <p:spPr bwMode="auto">
            <a:xfrm>
              <a:off x="3129" y="1623"/>
              <a:ext cx="1980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sr-Latn-CS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EFIKASNOST I </a:t>
              </a:r>
              <a:r>
                <a:rPr lang="sr-Latn-CS" sz="2800" b="1" dirty="0" err="1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EFEKTIVNOST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724400" y="4572000"/>
            <a:ext cx="4062442" cy="1447800"/>
            <a:chOff x="3120" y="2880"/>
            <a:chExt cx="2160" cy="912"/>
          </a:xfrm>
        </p:grpSpPr>
        <p:sp>
          <p:nvSpPr>
            <p:cNvPr id="241675" name="Rectangle 17"/>
            <p:cNvSpPr>
              <a:spLocks noChangeArrowheads="1"/>
            </p:cNvSpPr>
            <p:nvPr/>
          </p:nvSpPr>
          <p:spPr bwMode="auto">
            <a:xfrm>
              <a:off x="3120" y="2880"/>
              <a:ext cx="2160" cy="91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1676" name="Rectangle 12"/>
            <p:cNvSpPr>
              <a:spLocks noChangeArrowheads="1"/>
            </p:cNvSpPr>
            <p:nvPr/>
          </p:nvSpPr>
          <p:spPr bwMode="auto">
            <a:xfrm>
              <a:off x="3312" y="2976"/>
              <a:ext cx="1824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sr-Latn-CS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PERCEPCIJA DODAVANJA VREDNOSTI ORGANIZACIJI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838200" y="2514600"/>
            <a:ext cx="3810000" cy="3581400"/>
            <a:chOff x="384" y="1392"/>
            <a:chExt cx="2400" cy="2256"/>
          </a:xfrm>
        </p:grpSpPr>
        <p:sp>
          <p:nvSpPr>
            <p:cNvPr id="241672" name="AutoShape 13"/>
            <p:cNvSpPr>
              <a:spLocks noChangeArrowheads="1"/>
            </p:cNvSpPr>
            <p:nvPr/>
          </p:nvSpPr>
          <p:spPr bwMode="auto">
            <a:xfrm>
              <a:off x="384" y="1392"/>
              <a:ext cx="2400" cy="1200"/>
            </a:xfrm>
            <a:prstGeom prst="downArrowCallout">
              <a:avLst>
                <a:gd name="adj1" fmla="val 50000"/>
                <a:gd name="adj2" fmla="val 50000"/>
                <a:gd name="adj3" fmla="val 16667"/>
                <a:gd name="adj4" fmla="val 66667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1673" name="Rectangle 10"/>
            <p:cNvSpPr>
              <a:spLocks noChangeArrowheads="1"/>
            </p:cNvSpPr>
            <p:nvPr/>
          </p:nvSpPr>
          <p:spPr bwMode="auto">
            <a:xfrm>
              <a:off x="408" y="1488"/>
              <a:ext cx="2352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sr-Latn-CS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U SKLADU SA POVELJOM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1674" name="Rectangle 14"/>
            <p:cNvSpPr>
              <a:spLocks noChangeArrowheads="1"/>
            </p:cNvSpPr>
            <p:nvPr/>
          </p:nvSpPr>
          <p:spPr bwMode="auto">
            <a:xfrm>
              <a:off x="408" y="2640"/>
              <a:ext cx="2352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sr-Latn-CS" sz="2800" b="1" dirty="0" smtClean="0">
                  <a:solidFill>
                    <a:srgbClr val="004C2B"/>
                  </a:solidFill>
                  <a:latin typeface="Arial" charset="0"/>
                  <a:cs typeface="Arial" charset="0"/>
                </a:rPr>
                <a:t>KOJA JE USKLAĐENA SA</a:t>
              </a:r>
              <a:endParaRPr lang="en-US" sz="2800" b="1" dirty="0">
                <a:solidFill>
                  <a:srgbClr val="004C2B"/>
                </a:solidFill>
                <a:latin typeface="Arial" charset="0"/>
                <a:cs typeface="Arial" charset="0"/>
              </a:endParaRPr>
            </a:p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en-US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STANDARD</a:t>
              </a:r>
              <a:r>
                <a:rPr lang="sr-Latn-CS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IMA I KODEKSOM ETIKE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62" name="Rectangle 2"/>
          <p:cNvSpPr>
            <a:spLocks noChangeArrowheads="1"/>
          </p:cNvSpPr>
          <p:nvPr/>
        </p:nvSpPr>
        <p:spPr bwMode="auto">
          <a:xfrm>
            <a:off x="1115616" y="228600"/>
            <a:ext cx="76473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algn="ctr" defTabSz="762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00" dirty="0" smtClean="0">
                <a:solidFill>
                  <a:srgbClr val="FF0033"/>
                </a:solidFill>
                <a:latin typeface="Arial Black" pitchFamily="34" charset="0"/>
                <a:cs typeface="Arial" pitchFamily="34" charset="0"/>
              </a:rPr>
              <a:t>INTERN</a:t>
            </a:r>
            <a:r>
              <a:rPr lang="sr-Latn-CS" sz="3800" dirty="0" smtClean="0">
                <a:solidFill>
                  <a:srgbClr val="FF0033"/>
                </a:solidFill>
                <a:latin typeface="Arial Black" pitchFamily="34" charset="0"/>
                <a:cs typeface="Arial" pitchFamily="34" charset="0"/>
              </a:rPr>
              <a:t>E PROCENE</a:t>
            </a:r>
            <a:endParaRPr lang="en-US" sz="3800" dirty="0">
              <a:solidFill>
                <a:srgbClr val="FF0033"/>
              </a:solidFill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642938" y="1828800"/>
            <a:ext cx="3014663" cy="1066800"/>
            <a:chOff x="405" y="1152"/>
            <a:chExt cx="1899" cy="672"/>
          </a:xfrm>
        </p:grpSpPr>
        <p:sp>
          <p:nvSpPr>
            <p:cNvPr id="243722" name="AutoShape 14"/>
            <p:cNvSpPr>
              <a:spLocks noChangeArrowheads="1"/>
            </p:cNvSpPr>
            <p:nvPr/>
          </p:nvSpPr>
          <p:spPr bwMode="auto">
            <a:xfrm>
              <a:off x="528" y="1152"/>
              <a:ext cx="1776" cy="672"/>
            </a:xfrm>
            <a:prstGeom prst="downArrowCallout">
              <a:avLst>
                <a:gd name="adj1" fmla="val 66071"/>
                <a:gd name="adj2" fmla="val 66071"/>
                <a:gd name="adj3" fmla="val 16667"/>
                <a:gd name="adj4" fmla="val 66667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3723" name="Rectangle 13"/>
            <p:cNvSpPr>
              <a:spLocks noChangeArrowheads="1"/>
            </p:cNvSpPr>
            <p:nvPr/>
          </p:nvSpPr>
          <p:spPr bwMode="auto">
            <a:xfrm>
              <a:off x="405" y="1260"/>
              <a:ext cx="1845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sr-Latn-CS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KONTINUIRANE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43716" name="Rectangle 15"/>
          <p:cNvSpPr>
            <a:spLocks noChangeArrowheads="1"/>
          </p:cNvSpPr>
          <p:nvPr/>
        </p:nvSpPr>
        <p:spPr bwMode="auto">
          <a:xfrm>
            <a:off x="838200" y="3286124"/>
            <a:ext cx="3448048" cy="197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r-Latn-CS" sz="28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KONTINUIRANO PRAĆENJE</a:t>
            </a:r>
            <a:endParaRPr lang="en-US" sz="2800" b="1" dirty="0">
              <a:solidFill>
                <a:srgbClr val="004C2B"/>
              </a:solidFill>
              <a:latin typeface="Arial" charset="0"/>
              <a:cs typeface="Arial" charset="0"/>
            </a:endParaRPr>
          </a:p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b="1" dirty="0" err="1" smtClean="0">
                <a:solidFill>
                  <a:srgbClr val="004C2B"/>
                </a:solidFill>
                <a:latin typeface="Arial" charset="0"/>
                <a:cs typeface="Arial" charset="0"/>
              </a:rPr>
              <a:t>SUPERVI</a:t>
            </a:r>
            <a:r>
              <a:rPr lang="sr-Latn-CS" sz="28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ZIJA</a:t>
            </a:r>
            <a:endParaRPr lang="en-US" sz="2800" b="1" dirty="0">
              <a:solidFill>
                <a:srgbClr val="004C2B"/>
              </a:solidFill>
              <a:latin typeface="Arial" charset="0"/>
              <a:cs typeface="Arial" charset="0"/>
            </a:endParaRPr>
          </a:p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r-Latn-CS" sz="28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POVRATNA INFORMACIJA OD KLIJENATA</a:t>
            </a:r>
            <a:endParaRPr lang="en-US" sz="2800" b="1" dirty="0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  <p:sp>
        <p:nvSpPr>
          <p:cNvPr id="243717" name="Rectangle 37"/>
          <p:cNvSpPr>
            <a:spLocks noChangeArrowheads="1"/>
          </p:cNvSpPr>
          <p:nvPr/>
        </p:nvSpPr>
        <p:spPr bwMode="auto">
          <a:xfrm>
            <a:off x="4572000" y="3276600"/>
            <a:ext cx="4103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r-Latn-CS" sz="28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REVIZIJA PROCESA REVIZIJE</a:t>
            </a:r>
            <a:endParaRPr lang="en-US" sz="2800" b="1" dirty="0">
              <a:solidFill>
                <a:srgbClr val="004C2B"/>
              </a:solidFill>
              <a:latin typeface="Arial" charset="0"/>
              <a:cs typeface="Arial" charset="0"/>
            </a:endParaRPr>
          </a:p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8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S</a:t>
            </a:r>
            <a:r>
              <a:rPr lang="sr-Latn-CS" sz="2800" b="1" dirty="0" err="1" smtClean="0">
                <a:solidFill>
                  <a:srgbClr val="004C2B"/>
                </a:solidFill>
                <a:latin typeface="Arial" charset="0"/>
                <a:cs typeface="Arial" charset="0"/>
              </a:rPr>
              <a:t>AMOPROCENA</a:t>
            </a:r>
            <a:endParaRPr lang="en-US" sz="2800" b="1" dirty="0">
              <a:solidFill>
                <a:srgbClr val="004C2B"/>
              </a:solidFill>
              <a:latin typeface="Arial" charset="0"/>
              <a:cs typeface="Arial" charset="0"/>
            </a:endParaRP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4876800" y="1828800"/>
            <a:ext cx="2819400" cy="1066800"/>
            <a:chOff x="3072" y="1152"/>
            <a:chExt cx="1776" cy="672"/>
          </a:xfrm>
        </p:grpSpPr>
        <p:sp>
          <p:nvSpPr>
            <p:cNvPr id="243720" name="AutoShape 39"/>
            <p:cNvSpPr>
              <a:spLocks noChangeArrowheads="1"/>
            </p:cNvSpPr>
            <p:nvPr/>
          </p:nvSpPr>
          <p:spPr bwMode="auto">
            <a:xfrm>
              <a:off x="3072" y="1152"/>
              <a:ext cx="1776" cy="672"/>
            </a:xfrm>
            <a:prstGeom prst="downArrowCallout">
              <a:avLst>
                <a:gd name="adj1" fmla="val 66071"/>
                <a:gd name="adj2" fmla="val 66071"/>
                <a:gd name="adj3" fmla="val 16667"/>
                <a:gd name="adj4" fmla="val 66667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3721" name="Rectangle 38"/>
            <p:cNvSpPr>
              <a:spLocks noChangeArrowheads="1"/>
            </p:cNvSpPr>
            <p:nvPr/>
          </p:nvSpPr>
          <p:spPr bwMode="auto">
            <a:xfrm>
              <a:off x="3240" y="1200"/>
              <a:ext cx="1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en-US" sz="2800" b="1" dirty="0" err="1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PERIODI</a:t>
              </a:r>
              <a:r>
                <a:rPr lang="sr-Latn-CS" sz="2800" b="1" dirty="0" err="1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ČNE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706" name="Rectangle 2"/>
          <p:cNvSpPr>
            <a:spLocks noChangeArrowheads="1"/>
          </p:cNvSpPr>
          <p:nvPr/>
        </p:nvSpPr>
        <p:spPr bwMode="auto">
          <a:xfrm>
            <a:off x="899592" y="228600"/>
            <a:ext cx="78634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 anchor="ctr"/>
          <a:lstStyle/>
          <a:p>
            <a:pPr algn="ctr" defTabSz="762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r-Latn-CS" sz="3800" dirty="0" smtClean="0">
                <a:solidFill>
                  <a:srgbClr val="FF0033"/>
                </a:solidFill>
                <a:latin typeface="Arial Black" pitchFamily="34" charset="0"/>
                <a:cs typeface="Arial" pitchFamily="34" charset="0"/>
              </a:rPr>
              <a:t>SPOLJNE PROCENE</a:t>
            </a:r>
            <a:endParaRPr lang="en-US" sz="3800" dirty="0">
              <a:solidFill>
                <a:srgbClr val="FF0033"/>
              </a:solidFill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09600" y="2057400"/>
            <a:ext cx="3886200" cy="1676400"/>
            <a:chOff x="384" y="1296"/>
            <a:chExt cx="2448" cy="1056"/>
          </a:xfrm>
        </p:grpSpPr>
        <p:sp>
          <p:nvSpPr>
            <p:cNvPr id="244745" name="AutoShape 19"/>
            <p:cNvSpPr>
              <a:spLocks noChangeArrowheads="1"/>
            </p:cNvSpPr>
            <p:nvPr/>
          </p:nvSpPr>
          <p:spPr bwMode="auto">
            <a:xfrm>
              <a:off x="384" y="1296"/>
              <a:ext cx="2448" cy="1056"/>
            </a:xfrm>
            <a:prstGeom prst="rightArrowCallout">
              <a:avLst>
                <a:gd name="adj1" fmla="val 25000"/>
                <a:gd name="adj2" fmla="val 25000"/>
                <a:gd name="adj3" fmla="val 38636"/>
                <a:gd name="adj4" fmla="val 75426"/>
              </a:avLst>
            </a:prstGeom>
            <a:gradFill rotWithShape="0">
              <a:gsLst>
                <a:gs pos="0">
                  <a:srgbClr val="B0DCB0"/>
                </a:gs>
                <a:gs pos="50000">
                  <a:srgbClr val="CCFFCC"/>
                </a:gs>
                <a:gs pos="100000">
                  <a:srgbClr val="B0DCB0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4746" name="Rectangle 15"/>
            <p:cNvSpPr>
              <a:spLocks noChangeArrowheads="1"/>
            </p:cNvSpPr>
            <p:nvPr/>
          </p:nvSpPr>
          <p:spPr bwMode="auto">
            <a:xfrm>
              <a:off x="432" y="1344"/>
              <a:ext cx="177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sr-Latn-CS" sz="2800" b="1" dirty="0" smtClean="0">
                  <a:solidFill>
                    <a:srgbClr val="004C2B"/>
                  </a:solidFill>
                  <a:latin typeface="Arial" charset="0"/>
                  <a:cs typeface="Arial" charset="0"/>
                </a:rPr>
                <a:t>KVALIFIKOVANI NEZAVISAN REVIZOR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667000" y="4495800"/>
            <a:ext cx="3886200" cy="1447800"/>
            <a:chOff x="384" y="2640"/>
            <a:chExt cx="2448" cy="912"/>
          </a:xfrm>
        </p:grpSpPr>
        <p:sp>
          <p:nvSpPr>
            <p:cNvPr id="244743" name="AutoShape 23"/>
            <p:cNvSpPr>
              <a:spLocks noChangeArrowheads="1"/>
            </p:cNvSpPr>
            <p:nvPr/>
          </p:nvSpPr>
          <p:spPr bwMode="auto">
            <a:xfrm>
              <a:off x="384" y="2640"/>
              <a:ext cx="2448" cy="912"/>
            </a:xfrm>
            <a:prstGeom prst="rightArrowCallout">
              <a:avLst>
                <a:gd name="adj1" fmla="val 25000"/>
                <a:gd name="adj2" fmla="val 25000"/>
                <a:gd name="adj3" fmla="val 44737"/>
                <a:gd name="adj4" fmla="val 75426"/>
              </a:avLst>
            </a:prstGeom>
            <a:gradFill rotWithShape="0">
              <a:gsLst>
                <a:gs pos="0">
                  <a:srgbClr val="DCDCB0"/>
                </a:gs>
                <a:gs pos="50000">
                  <a:srgbClr val="FFFFCC"/>
                </a:gs>
                <a:gs pos="100000">
                  <a:srgbClr val="DCDCB0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33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244744" name="Rectangle 18"/>
            <p:cNvSpPr>
              <a:spLocks noChangeArrowheads="1"/>
            </p:cNvSpPr>
            <p:nvPr/>
          </p:nvSpPr>
          <p:spPr bwMode="auto">
            <a:xfrm>
              <a:off x="384" y="2736"/>
              <a:ext cx="18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r>
                <a:rPr lang="en-US" sz="2800" b="1" dirty="0" err="1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ALTERNATIV</a:t>
              </a:r>
              <a:r>
                <a:rPr lang="sr-Latn-CS" sz="2800" b="1" dirty="0" smtClean="0">
                  <a:solidFill>
                    <a:srgbClr val="3333FF"/>
                  </a:solidFill>
                  <a:latin typeface="Arial" charset="0"/>
                  <a:cs typeface="Arial" charset="0"/>
                </a:rPr>
                <a:t>NI METOD</a:t>
              </a:r>
              <a:endParaRPr lang="en-US" sz="2800" b="1" dirty="0">
                <a:solidFill>
                  <a:srgbClr val="3333FF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44741" name="Rectangle 20"/>
          <p:cNvSpPr>
            <a:spLocks noChangeArrowheads="1"/>
          </p:cNvSpPr>
          <p:nvPr/>
        </p:nvSpPr>
        <p:spPr bwMode="auto">
          <a:xfrm>
            <a:off x="4572000" y="1752600"/>
            <a:ext cx="4321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r-Latn-CS" sz="24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SERTIFIKAT</a:t>
            </a:r>
            <a:r>
              <a:rPr lang="en-US" sz="24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004C2B"/>
                </a:solidFill>
                <a:latin typeface="Arial" charset="0"/>
                <a:cs typeface="Arial" charset="0"/>
              </a:rPr>
              <a:t>(CIA-CPA-CA-</a:t>
            </a:r>
            <a:r>
              <a:rPr lang="en-US" sz="2400" b="1" dirty="0" err="1">
                <a:solidFill>
                  <a:srgbClr val="004C2B"/>
                </a:solidFill>
                <a:latin typeface="Arial" charset="0"/>
                <a:cs typeface="Arial" charset="0"/>
              </a:rPr>
              <a:t>CISA</a:t>
            </a:r>
            <a:r>
              <a:rPr lang="en-US" sz="2400" b="1" dirty="0">
                <a:solidFill>
                  <a:srgbClr val="004C2B"/>
                </a:solidFill>
                <a:latin typeface="Arial" charset="0"/>
                <a:cs typeface="Arial" charset="0"/>
              </a:rPr>
              <a:t>-</a:t>
            </a:r>
            <a:r>
              <a:rPr lang="en-US" sz="2400" b="1" dirty="0" err="1">
                <a:solidFill>
                  <a:srgbClr val="004C2B"/>
                </a:solidFill>
                <a:latin typeface="Arial" charset="0"/>
                <a:cs typeface="Arial" charset="0"/>
              </a:rPr>
              <a:t>CCSA</a:t>
            </a:r>
            <a:r>
              <a:rPr lang="en-US" sz="2400" b="1" dirty="0">
                <a:solidFill>
                  <a:srgbClr val="004C2B"/>
                </a:solidFill>
                <a:latin typeface="Arial" charset="0"/>
                <a:cs typeface="Arial" charset="0"/>
              </a:rPr>
              <a:t>)</a:t>
            </a:r>
          </a:p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r-Latn-CS" sz="24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ISKUSTVO</a:t>
            </a:r>
            <a:endParaRPr lang="en-US" sz="2400" b="1" dirty="0">
              <a:solidFill>
                <a:srgbClr val="004C2B"/>
              </a:solidFill>
              <a:latin typeface="Arial" charset="0"/>
              <a:cs typeface="Arial" charset="0"/>
            </a:endParaRPr>
          </a:p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>
                <a:solidFill>
                  <a:srgbClr val="004C2B"/>
                </a:solidFill>
                <a:latin typeface="Arial" charset="0"/>
                <a:cs typeface="Arial" charset="0"/>
              </a:rPr>
              <a:t>3 </a:t>
            </a:r>
            <a:r>
              <a:rPr lang="sr-Latn-CS" sz="2400" b="1" dirty="0" smtClean="0">
                <a:solidFill>
                  <a:srgbClr val="004C2B"/>
                </a:solidFill>
                <a:latin typeface="Arial" charset="0"/>
                <a:cs typeface="Arial" charset="0"/>
              </a:rPr>
              <a:t>GODINE NA RUKOVODEĆIM FUNKCIJAMA</a:t>
            </a:r>
            <a:endParaRPr lang="en-US" sz="2400" b="1" dirty="0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586" name="Rectangle 2"/>
          <p:cNvSpPr>
            <a:spLocks noChangeArrowheads="1"/>
          </p:cNvSpPr>
          <p:nvPr/>
        </p:nvSpPr>
        <p:spPr bwMode="auto">
          <a:xfrm>
            <a:off x="152400" y="533400"/>
            <a:ext cx="8839200" cy="1262526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defTabSz="762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sr-Latn-CS" sz="38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ALTERNATIVE ZA SPOLJNU REVIZIJU</a:t>
            </a:r>
            <a:endParaRPr kumimoji="1" lang="en-US" sz="3800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1187624" y="2362200"/>
            <a:ext cx="734677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AutoNum type="alphaUcPeriod"/>
            </a:pPr>
            <a:r>
              <a:rPr lang="sr-Latn-CS" sz="2800" b="1" dirty="0" smtClean="0">
                <a:solidFill>
                  <a:srgbClr val="3333FF"/>
                </a:solidFill>
                <a:latin typeface="Arial" charset="0"/>
                <a:cs typeface="Arial" charset="0"/>
              </a:rPr>
              <a:t>PUNA PROCENA KVALITETA</a:t>
            </a:r>
            <a:endParaRPr lang="en-US" sz="2800" b="1" dirty="0">
              <a:solidFill>
                <a:srgbClr val="3333FF"/>
              </a:solidFill>
              <a:latin typeface="Arial" charset="0"/>
              <a:cs typeface="Arial" charset="0"/>
            </a:endParaRPr>
          </a:p>
          <a:p>
            <a:pPr marL="4572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AutoNum type="alphaUcPeriod"/>
            </a:pPr>
            <a:r>
              <a:rPr lang="sr-Latn-CS" sz="2800" b="1" dirty="0" err="1" smtClean="0">
                <a:solidFill>
                  <a:srgbClr val="3333FF"/>
                </a:solidFill>
                <a:latin typeface="Arial" charset="0"/>
                <a:cs typeface="Arial" charset="0"/>
              </a:rPr>
              <a:t>NERECIPROČNA</a:t>
            </a:r>
            <a:r>
              <a:rPr lang="sr-Latn-CS" sz="2800" b="1" dirty="0" smtClean="0">
                <a:solidFill>
                  <a:srgbClr val="3333FF"/>
                </a:solidFill>
                <a:latin typeface="Arial" charset="0"/>
                <a:cs typeface="Arial" charset="0"/>
              </a:rPr>
              <a:t> PROCENA</a:t>
            </a:r>
            <a:endParaRPr lang="en-US" sz="2800" b="1" dirty="0">
              <a:solidFill>
                <a:srgbClr val="3333FF"/>
              </a:solidFill>
              <a:latin typeface="Arial" charset="0"/>
              <a:cs typeface="Arial" charset="0"/>
            </a:endParaRPr>
          </a:p>
          <a:p>
            <a:pPr marL="4572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FontTx/>
              <a:buAutoNum type="alphaUcPeriod"/>
            </a:pPr>
            <a:r>
              <a:rPr lang="en-US" sz="2800" b="1" dirty="0" smtClean="0">
                <a:solidFill>
                  <a:srgbClr val="3333FF"/>
                </a:solidFill>
                <a:latin typeface="Arial" charset="0"/>
                <a:cs typeface="Arial" charset="0"/>
              </a:rPr>
              <a:t>S</a:t>
            </a:r>
            <a:r>
              <a:rPr lang="sr-Latn-CS" sz="2800" b="1" dirty="0" err="1" smtClean="0">
                <a:solidFill>
                  <a:srgbClr val="3333FF"/>
                </a:solidFill>
                <a:latin typeface="Arial" charset="0"/>
                <a:cs typeface="Arial" charset="0"/>
              </a:rPr>
              <a:t>AMOPROCENA</a:t>
            </a:r>
            <a:r>
              <a:rPr lang="sr-Latn-CS" sz="2800" b="1" dirty="0" smtClean="0">
                <a:solidFill>
                  <a:srgbClr val="3333FF"/>
                </a:solidFill>
                <a:latin typeface="Arial" charset="0"/>
                <a:cs typeface="Arial" charset="0"/>
              </a:rPr>
              <a:t> PLUS SPOLJNA </a:t>
            </a:r>
            <a:r>
              <a:rPr lang="sr-Latn-CS" sz="2800" b="1" dirty="0" err="1" smtClean="0">
                <a:solidFill>
                  <a:srgbClr val="3333FF"/>
                </a:solidFill>
                <a:latin typeface="Arial" charset="0"/>
                <a:cs typeface="Arial" charset="0"/>
              </a:rPr>
              <a:t>VALIDACIJA</a:t>
            </a:r>
            <a:endParaRPr lang="en-US" sz="2800" b="1" u="sng" dirty="0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15616" y="285750"/>
            <a:ext cx="77048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1300	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Program za </a:t>
            </a:r>
            <a:r>
              <a:rPr lang="en-US" sz="2800" b="1" dirty="0" err="1" smtClean="0">
                <a:solidFill>
                  <a:srgbClr val="000000"/>
                </a:solidFill>
                <a:cs typeface="Arial" charset="0"/>
              </a:rPr>
              <a:t>osiguranje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cs typeface="Arial" charset="0"/>
              </a:rPr>
              <a:t>kvaliteta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 i poboljšanja 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87623" y="1428750"/>
            <a:ext cx="759918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sz="2400" dirty="0" smtClean="0">
                <a:solidFill>
                  <a:srgbClr val="000000"/>
                </a:solidFill>
                <a:cs typeface="Arial" charset="0"/>
              </a:rPr>
              <a:t>Rukovodilac jedinice za internu reviziju je zadužen za izradu i održavanje programa za osiguranje kvaliteta i poboljšanja koji pokriva sve aspekte aktivnosti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 intern</a:t>
            </a:r>
            <a:r>
              <a:rPr lang="sr-Latn-CS" sz="2400" dirty="0" smtClean="0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Arial" charset="0"/>
              </a:rPr>
              <a:t>revizij</a:t>
            </a:r>
            <a:r>
              <a:rPr lang="sr-Latn-CS" sz="2400" dirty="0" smtClean="0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24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sz="2400" b="1" dirty="0" smtClean="0">
                <a:solidFill>
                  <a:srgbClr val="000000"/>
                </a:solidFill>
                <a:cs typeface="Arial" charset="0"/>
              </a:rPr>
              <a:t>Tumačenje</a:t>
            </a:r>
            <a:r>
              <a:rPr lang="en-US" sz="2400" b="1" dirty="0" smtClean="0">
                <a:solidFill>
                  <a:srgbClr val="000000"/>
                </a:solidFill>
                <a:cs typeface="Arial" charset="0"/>
              </a:rPr>
              <a:t>:</a:t>
            </a:r>
            <a:endParaRPr lang="en-US" sz="2400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Program za o</a:t>
            </a:r>
            <a:r>
              <a:rPr lang="en-US" sz="2400" i="1" dirty="0" err="1" smtClean="0">
                <a:solidFill>
                  <a:srgbClr val="000000"/>
                </a:solidFill>
                <a:cs typeface="Arial" charset="0"/>
              </a:rPr>
              <a:t>siguranje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cs typeface="Arial" charset="0"/>
              </a:rPr>
              <a:t>kvaliteta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i poboljšanja se izrađuje kako bi se omogućila evaluacija usklađenosti aktivnosti 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intern</a:t>
            </a: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cs typeface="Arial" charset="0"/>
              </a:rPr>
              <a:t>revizij</a:t>
            </a: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sa </a:t>
            </a:r>
            <a:r>
              <a:rPr lang="sr-Latn-CS" sz="2400" i="1" dirty="0" smtClean="0">
                <a:solidFill>
                  <a:srgbClr val="FF0000"/>
                </a:solidFill>
                <a:cs typeface="Arial" charset="0"/>
              </a:rPr>
              <a:t>D</a:t>
            </a:r>
            <a:r>
              <a:rPr lang="sr-Latn-CS" sz="2400" i="1" dirty="0" smtClean="0">
                <a:solidFill>
                  <a:srgbClr val="FF0000"/>
                </a:solidFill>
                <a:cs typeface="Arial" charset="0"/>
              </a:rPr>
              <a:t>efinicijom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i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sr-Latn-CS" sz="2400" i="1" dirty="0" smtClean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sz="2400" i="1" dirty="0" err="1" smtClean="0">
                <a:solidFill>
                  <a:srgbClr val="FF0000"/>
                </a:solidFill>
                <a:cs typeface="Arial" charset="0"/>
              </a:rPr>
              <a:t>tandard</a:t>
            </a:r>
            <a:r>
              <a:rPr lang="sr-Latn-CS" sz="2400" i="1" dirty="0" smtClean="0">
                <a:solidFill>
                  <a:srgbClr val="FF0000"/>
                </a:solidFill>
                <a:cs typeface="Arial" charset="0"/>
              </a:rPr>
              <a:t>ima 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intern</a:t>
            </a: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cs typeface="Arial" charset="0"/>
              </a:rPr>
              <a:t>revizij</a:t>
            </a: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e</a:t>
            </a:r>
            <a:r>
              <a:rPr lang="sr-Latn-CS" sz="2400" i="1" dirty="0" smtClean="0">
                <a:solidFill>
                  <a:srgbClr val="FF0000"/>
                </a:solidFill>
                <a:cs typeface="Arial" charset="0"/>
              </a:rPr>
              <a:t>,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odnosno primena </a:t>
            </a:r>
            <a:r>
              <a:rPr lang="sr-Latn-CS" sz="2400" i="1" dirty="0" smtClean="0">
                <a:solidFill>
                  <a:srgbClr val="FF0000"/>
                </a:solidFill>
                <a:cs typeface="Arial" charset="0"/>
              </a:rPr>
              <a:t>Kodeksa etike </a:t>
            </a: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od strane internih revizora.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P</a:t>
            </a:r>
            <a:r>
              <a:rPr lang="en-US" sz="2400" i="1" dirty="0" err="1" smtClean="0">
                <a:solidFill>
                  <a:srgbClr val="000000"/>
                </a:solidFill>
                <a:cs typeface="Arial" charset="0"/>
              </a:rPr>
              <a:t>rogram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takođe omogućava procenu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cs typeface="Arial" charset="0"/>
              </a:rPr>
              <a:t>ef</a:t>
            </a:r>
            <a:r>
              <a:rPr lang="sr-Latn-CS" sz="2400" i="1" dirty="0" err="1" smtClean="0">
                <a:solidFill>
                  <a:srgbClr val="FF0000"/>
                </a:solidFill>
                <a:cs typeface="Arial" charset="0"/>
              </a:rPr>
              <a:t>ikasnosti</a:t>
            </a:r>
            <a:r>
              <a:rPr lang="sr-Latn-CS" sz="2400" i="1" dirty="0" smtClean="0">
                <a:solidFill>
                  <a:srgbClr val="FF0000"/>
                </a:solidFill>
                <a:cs typeface="Arial" charset="0"/>
              </a:rPr>
              <a:t> i </a:t>
            </a:r>
            <a:r>
              <a:rPr lang="sr-Latn-CS" sz="2400" i="1" dirty="0" err="1" smtClean="0">
                <a:solidFill>
                  <a:srgbClr val="FF0000"/>
                </a:solidFill>
                <a:cs typeface="Arial" charset="0"/>
              </a:rPr>
              <a:t>efektivnosti</a:t>
            </a:r>
            <a:r>
              <a:rPr lang="en-US" sz="2400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aktivnosti 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intern</a:t>
            </a: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e </a:t>
            </a:r>
            <a:r>
              <a:rPr lang="en-US" sz="2400" i="1" dirty="0" err="1" smtClean="0">
                <a:solidFill>
                  <a:srgbClr val="000000"/>
                </a:solidFill>
                <a:cs typeface="Arial" charset="0"/>
              </a:rPr>
              <a:t>revizij</a:t>
            </a: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e i identifikaciju mogućnosti za poboljšanja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24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15616" y="285750"/>
            <a:ext cx="77426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1310	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Zahtevi Programa za osiguranje kvaliteta i poboljšanja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15616" y="2348880"/>
            <a:ext cx="77432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sz="2400" dirty="0" smtClean="0">
                <a:solidFill>
                  <a:srgbClr val="000000"/>
                </a:solidFill>
                <a:cs typeface="Arial" charset="0"/>
              </a:rPr>
              <a:t>Program za osiguranje kvaliteta i poboljšanja sadrži interne i spoljne procene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24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3608" y="285750"/>
            <a:ext cx="781464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1311	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Intern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e procene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3608" y="1143000"/>
            <a:ext cx="788608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dirty="0" smtClean="0">
                <a:solidFill>
                  <a:srgbClr val="000000"/>
                </a:solidFill>
                <a:cs typeface="Arial" charset="0"/>
              </a:rPr>
              <a:t>Obavezni elementi interne procene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:</a:t>
            </a:r>
            <a:endParaRPr lang="en-US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sr-Latn-CS" dirty="0" smtClean="0">
                <a:solidFill>
                  <a:srgbClr val="000000"/>
                </a:solidFill>
                <a:cs typeface="Arial" charset="0"/>
              </a:rPr>
              <a:t> Kontinuirano praćenje učinka aktivnosti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 intern</a:t>
            </a:r>
            <a:r>
              <a:rPr lang="sr-Latn-CS" dirty="0" smtClean="0">
                <a:solidFill>
                  <a:srgbClr val="000000"/>
                </a:solidFill>
                <a:cs typeface="Arial" charset="0"/>
              </a:rPr>
              <a:t>e </a:t>
            </a:r>
            <a:r>
              <a:rPr lang="en-US" dirty="0" err="1" smtClean="0">
                <a:solidFill>
                  <a:srgbClr val="000000"/>
                </a:solidFill>
                <a:cs typeface="Arial" charset="0"/>
              </a:rPr>
              <a:t>revizij</a:t>
            </a:r>
            <a:r>
              <a:rPr lang="sr-Latn-CS" dirty="0" smtClean="0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; </a:t>
            </a:r>
            <a:r>
              <a:rPr lang="sr-Latn-CS" dirty="0" smtClean="0">
                <a:solidFill>
                  <a:srgbClr val="000000"/>
                </a:solidFill>
                <a:cs typeface="Arial" charset="0"/>
              </a:rPr>
              <a:t>i</a:t>
            </a:r>
            <a:endParaRPr lang="en-US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sr-Latn-CS" dirty="0" smtClean="0">
                <a:solidFill>
                  <a:srgbClr val="000000"/>
                </a:solidFill>
                <a:cs typeface="Arial" charset="0"/>
              </a:rPr>
              <a:t> Periodičan pregled koji se vrši putem </a:t>
            </a:r>
            <a:r>
              <a:rPr lang="sr-Latn-CS" dirty="0" err="1" smtClean="0">
                <a:solidFill>
                  <a:srgbClr val="000000"/>
                </a:solidFill>
                <a:cs typeface="Arial" charset="0"/>
              </a:rPr>
              <a:t>samoprocene</a:t>
            </a:r>
            <a:r>
              <a:rPr lang="sr-Latn-CS" dirty="0" smtClean="0">
                <a:solidFill>
                  <a:srgbClr val="000000"/>
                </a:solidFill>
                <a:cs typeface="Arial" charset="0"/>
              </a:rPr>
              <a:t> ili procene od strane stručnjaka iz organizacije koji imaju dovoljno praktičnog znanja o internoj reviziji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cs typeface="Arial" charset="0"/>
              </a:rPr>
              <a:t>Interpretation: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i="1" dirty="0" smtClean="0">
                <a:solidFill>
                  <a:srgbClr val="FF0000"/>
                </a:solidFill>
                <a:cs typeface="Arial" charset="0"/>
              </a:rPr>
              <a:t>Kontinuirano praćenje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sr-Latn-CS" i="1" dirty="0" smtClean="0">
                <a:solidFill>
                  <a:srgbClr val="000000"/>
                </a:solidFill>
                <a:cs typeface="Arial" charset="0"/>
              </a:rPr>
              <a:t>predstavlja integralni deo svakodnevnog nadzora, pregleda i merenja aktivnosti interne revizije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. </a:t>
            </a:r>
            <a:r>
              <a:rPr lang="sr-Latn-CS" i="1" dirty="0" smtClean="0">
                <a:solidFill>
                  <a:srgbClr val="000000"/>
                </a:solidFill>
                <a:cs typeface="Arial" charset="0"/>
              </a:rPr>
              <a:t>Kontinuirano praćenje je sastavni deo rutinske praktične politike i prakse upravljanja aktivnostima 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intern</a:t>
            </a:r>
            <a:r>
              <a:rPr lang="sr-Latn-CS" i="1" dirty="0" smtClean="0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cs typeface="Arial" charset="0"/>
              </a:rPr>
              <a:t>revizij</a:t>
            </a:r>
            <a:r>
              <a:rPr lang="sr-Latn-CS" i="1" dirty="0" smtClean="0">
                <a:solidFill>
                  <a:srgbClr val="000000"/>
                </a:solidFill>
                <a:cs typeface="Arial" charset="0"/>
              </a:rPr>
              <a:t>e. Kod kontinuiranog praćenja koriste se procesi, alati i informacije koje se smatraju neophodnim za evaluaciju usklađenosti sa Definicijom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 intern</a:t>
            </a:r>
            <a:r>
              <a:rPr lang="sr-Latn-CS" i="1" dirty="0" smtClean="0">
                <a:solidFill>
                  <a:srgbClr val="000000"/>
                </a:solidFill>
                <a:cs typeface="Arial" charset="0"/>
              </a:rPr>
              <a:t>e </a:t>
            </a:r>
            <a:r>
              <a:rPr lang="en-US" i="1" dirty="0" err="1" smtClean="0">
                <a:solidFill>
                  <a:srgbClr val="000000"/>
                </a:solidFill>
                <a:cs typeface="Arial" charset="0"/>
              </a:rPr>
              <a:t>revizij</a:t>
            </a:r>
            <a:r>
              <a:rPr lang="sr-Latn-CS" i="1" dirty="0" smtClean="0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, </a:t>
            </a:r>
            <a:r>
              <a:rPr lang="sr-Latn-CS" i="1" dirty="0" smtClean="0">
                <a:solidFill>
                  <a:srgbClr val="000000"/>
                </a:solidFill>
                <a:cs typeface="Arial" charset="0"/>
              </a:rPr>
              <a:t>Kodeksom etike i Standardima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i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FF0000"/>
                </a:solidFill>
                <a:cs typeface="Arial" charset="0"/>
              </a:rPr>
              <a:t>Periodi</a:t>
            </a:r>
            <a:r>
              <a:rPr lang="sr-Latn-CS" i="1" dirty="0" err="1" smtClean="0">
                <a:solidFill>
                  <a:srgbClr val="FF0000"/>
                </a:solidFill>
                <a:cs typeface="Arial" charset="0"/>
              </a:rPr>
              <a:t>čni</a:t>
            </a:r>
            <a:r>
              <a:rPr lang="sr-Latn-CS" i="1" dirty="0" smtClean="0">
                <a:solidFill>
                  <a:srgbClr val="FF0000"/>
                </a:solidFill>
                <a:cs typeface="Arial" charset="0"/>
              </a:rPr>
              <a:t> pregledi</a:t>
            </a:r>
            <a:r>
              <a:rPr lang="en-US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sr-Latn-CS" i="1" dirty="0" smtClean="0">
                <a:solidFill>
                  <a:srgbClr val="000000"/>
                </a:solidFill>
                <a:cs typeface="Arial" charset="0"/>
              </a:rPr>
              <a:t>su procene koje se vrše da bi se utvrdila usklađenost sa Definicijom interne revizije, Kodeksom etike i Standardima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i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i="1" dirty="0" smtClean="0">
                <a:solidFill>
                  <a:srgbClr val="000000"/>
                </a:solidFill>
                <a:cs typeface="Arial" charset="0"/>
              </a:rPr>
              <a:t>Za dovoljno poznavanje prakse 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intern</a:t>
            </a:r>
            <a:r>
              <a:rPr lang="sr-Latn-CS" i="1" dirty="0" smtClean="0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cs typeface="Arial" charset="0"/>
              </a:rPr>
              <a:t>revizij</a:t>
            </a:r>
            <a:r>
              <a:rPr lang="sr-Latn-CS" i="1" dirty="0" smtClean="0">
                <a:solidFill>
                  <a:srgbClr val="000000"/>
                </a:solidFill>
                <a:cs typeface="Arial" charset="0"/>
              </a:rPr>
              <a:t>e neophodan je određeni stepen razumevanja svih elemenata Međunarodnog okvira profesionalne prakse</a:t>
            </a:r>
            <a:r>
              <a:rPr lang="en-US" i="1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71600" y="214313"/>
            <a:ext cx="7886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1312	</a:t>
            </a:r>
            <a:r>
              <a:rPr lang="sr-Latn-CS" sz="2800" b="1" dirty="0" smtClean="0">
                <a:solidFill>
                  <a:prstClr val="black"/>
                </a:solidFill>
                <a:cs typeface="Arial" charset="0"/>
              </a:rPr>
              <a:t>Spoljne procene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07096" y="908720"/>
            <a:ext cx="813690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r-Latn-CS" dirty="0" smtClean="0">
                <a:solidFill>
                  <a:srgbClr val="000000"/>
                </a:solidFill>
                <a:cs typeface="Arial" pitchFamily="34" charset="0"/>
              </a:rPr>
              <a:t>Spoljne procene se sprovode najmanje jednom u pet godina. Spoljnu procenu vrši  kvalifikovan, nezavisan revizor ili revizorski tim izvan organizacije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. </a:t>
            </a:r>
            <a:r>
              <a:rPr lang="sr-Latn-CS" dirty="0" smtClean="0">
                <a:solidFill>
                  <a:srgbClr val="000000"/>
                </a:solidFill>
                <a:cs typeface="Arial" pitchFamily="34" charset="0"/>
              </a:rPr>
              <a:t>Rukovodilac jedinice za internu reviziju</a:t>
            </a:r>
            <a:r>
              <a:rPr lang="sr-Latn-CS" dirty="0" smtClean="0">
                <a:solidFill>
                  <a:srgbClr val="000000"/>
                </a:solidFill>
                <a:cs typeface="Arial" pitchFamily="34" charset="0"/>
              </a:rPr>
              <a:t> je dužan da sa odborom razgovara o sledećim pitanjima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: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sr-Latn-CS" dirty="0" smtClean="0">
                <a:solidFill>
                  <a:srgbClr val="000000"/>
                </a:solidFill>
                <a:cs typeface="Arial" pitchFamily="34" charset="0"/>
              </a:rPr>
              <a:t>  Potreba za većom </a:t>
            </a:r>
            <a:r>
              <a:rPr lang="sr-Latn-CS" dirty="0" err="1" smtClean="0">
                <a:solidFill>
                  <a:srgbClr val="000000"/>
                </a:solidFill>
                <a:cs typeface="Arial" pitchFamily="34" charset="0"/>
              </a:rPr>
              <a:t>učestalošču</a:t>
            </a:r>
            <a:r>
              <a:rPr lang="sr-Latn-CS" dirty="0" smtClean="0">
                <a:solidFill>
                  <a:srgbClr val="000000"/>
                </a:solidFill>
                <a:cs typeface="Arial" pitchFamily="34" charset="0"/>
              </a:rPr>
              <a:t> spoljnih procena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; </a:t>
            </a:r>
            <a:r>
              <a:rPr lang="sr-Latn-CS" dirty="0" smtClean="0">
                <a:solidFill>
                  <a:srgbClr val="000000"/>
                </a:solidFill>
                <a:cs typeface="Arial" pitchFamily="34" charset="0"/>
              </a:rPr>
              <a:t>i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sr-Latn-CS" dirty="0" smtClean="0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sr-Latn-CS" dirty="0" smtClean="0">
                <a:solidFill>
                  <a:srgbClr val="000000"/>
                </a:solidFill>
                <a:cs typeface="Arial" pitchFamily="34" charset="0"/>
              </a:rPr>
              <a:t>Kvalifikacije i nezavisnost  </a:t>
            </a:r>
            <a:r>
              <a:rPr lang="sr-Latn-CS" dirty="0" err="1" smtClean="0">
                <a:solidFill>
                  <a:srgbClr val="000000"/>
                </a:solidFill>
                <a:cs typeface="Arial" pitchFamily="34" charset="0"/>
              </a:rPr>
              <a:t>spoljneg</a:t>
            </a:r>
            <a:r>
              <a:rPr lang="sr-Latn-CS" dirty="0" smtClean="0">
                <a:solidFill>
                  <a:srgbClr val="000000"/>
                </a:solidFill>
                <a:cs typeface="Arial" pitchFamily="34" charset="0"/>
              </a:rPr>
              <a:t> revizora ili revizorskog tima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sr-Latn-CS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sr-Latn-CS" dirty="0" err="1" smtClean="0">
                <a:solidFill>
                  <a:srgbClr val="000000"/>
                </a:solidFill>
                <a:cs typeface="Arial" pitchFamily="34" charset="0"/>
              </a:rPr>
              <a:t>uključujuči</a:t>
            </a:r>
            <a:r>
              <a:rPr lang="sr-Latn-CS" dirty="0" smtClean="0">
                <a:solidFill>
                  <a:srgbClr val="000000"/>
                </a:solidFill>
                <a:cs typeface="Arial" pitchFamily="34" charset="0"/>
              </a:rPr>
              <a:t> potencijalne sukobe interesa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r-Latn-CS" b="1" dirty="0" smtClean="0">
                <a:solidFill>
                  <a:srgbClr val="000000"/>
                </a:solidFill>
                <a:cs typeface="Arial" pitchFamily="34" charset="0"/>
              </a:rPr>
              <a:t>Tumačenje</a:t>
            </a:r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: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r-Latn-CS" i="1" dirty="0" smtClean="0">
                <a:solidFill>
                  <a:srgbClr val="FF0000"/>
                </a:solidFill>
                <a:cs typeface="Arial" charset="0"/>
              </a:rPr>
              <a:t>Kvalifikovani revizor ili revizorski tim </a:t>
            </a:r>
            <a:r>
              <a:rPr lang="sr-Latn-CS" i="1" dirty="0" smtClean="0">
                <a:solidFill>
                  <a:prstClr val="black"/>
                </a:solidFill>
                <a:cs typeface="Arial" charset="0"/>
              </a:rPr>
              <a:t>moraju pokazati kompetencije u dve oblasti</a:t>
            </a:r>
            <a:r>
              <a:rPr lang="en-US" i="1" dirty="0" smtClean="0">
                <a:solidFill>
                  <a:prstClr val="black"/>
                </a:solidFill>
                <a:cs typeface="Arial" charset="0"/>
              </a:rPr>
              <a:t>: </a:t>
            </a:r>
            <a:r>
              <a:rPr lang="sr-Latn-CS" i="1" dirty="0" smtClean="0">
                <a:solidFill>
                  <a:prstClr val="black"/>
                </a:solidFill>
                <a:cs typeface="Arial" charset="0"/>
              </a:rPr>
              <a:t>profesionalna praksa za vršenje interne revizije i proces spoljne procene.</a:t>
            </a:r>
            <a:endParaRPr lang="en-US" i="1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r-Latn-CS" i="1" dirty="0" smtClean="0">
                <a:solidFill>
                  <a:prstClr val="black"/>
                </a:solidFill>
                <a:cs typeface="Arial" charset="0"/>
              </a:rPr>
              <a:t>Kompetencije mogu pokazati kroz kombinaciju iskustva i teoretskog znanja.</a:t>
            </a:r>
            <a:r>
              <a:rPr lang="en-US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sr-Latn-CS" i="1" dirty="0" smtClean="0">
                <a:solidFill>
                  <a:srgbClr val="FF0000"/>
                </a:solidFill>
                <a:cs typeface="Arial" charset="0"/>
              </a:rPr>
              <a:t>Iskustvo stečeno</a:t>
            </a:r>
            <a:r>
              <a:rPr lang="en-US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sr-Latn-CS" i="1" dirty="0" smtClean="0">
                <a:solidFill>
                  <a:prstClr val="black"/>
                </a:solidFill>
                <a:cs typeface="Arial" charset="0"/>
              </a:rPr>
              <a:t>u</a:t>
            </a:r>
            <a:r>
              <a:rPr lang="en-US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i="1" dirty="0" err="1" smtClean="0">
                <a:solidFill>
                  <a:prstClr val="black"/>
                </a:solidFill>
                <a:cs typeface="Arial" charset="0"/>
              </a:rPr>
              <a:t>organiza</a:t>
            </a:r>
            <a:r>
              <a:rPr lang="sr-Latn-CS" i="1" dirty="0" err="1" smtClean="0">
                <a:solidFill>
                  <a:prstClr val="black"/>
                </a:solidFill>
                <a:cs typeface="Arial" charset="0"/>
              </a:rPr>
              <a:t>cijama</a:t>
            </a:r>
            <a:r>
              <a:rPr lang="sr-Latn-CS" i="1" dirty="0" smtClean="0">
                <a:solidFill>
                  <a:prstClr val="black"/>
                </a:solidFill>
                <a:cs typeface="Arial" charset="0"/>
              </a:rPr>
              <a:t> slične veličine, kompleksnosti, u javnom ili industrijskom sektoru  i  iskustvo tehničke prirode je  vrednije od iskustva koje  je manje relevantno</a:t>
            </a:r>
            <a:r>
              <a:rPr lang="en-US" i="1" dirty="0" smtClean="0">
                <a:solidFill>
                  <a:prstClr val="black"/>
                </a:solidFill>
                <a:cs typeface="Arial" charset="0"/>
              </a:rPr>
              <a:t>. </a:t>
            </a:r>
            <a:r>
              <a:rPr lang="sr-Latn-CS" i="1" dirty="0" smtClean="0">
                <a:solidFill>
                  <a:prstClr val="black"/>
                </a:solidFill>
                <a:cs typeface="Arial" charset="0"/>
              </a:rPr>
              <a:t>U slučaju revizorskog tima, ne moraju svi članovi tima da imaju sve kompetencije</a:t>
            </a:r>
            <a:r>
              <a:rPr lang="en-US" i="1" dirty="0" smtClean="0">
                <a:solidFill>
                  <a:prstClr val="black"/>
                </a:solidFill>
                <a:cs typeface="Arial" charset="0"/>
              </a:rPr>
              <a:t>; </a:t>
            </a:r>
            <a:r>
              <a:rPr lang="sr-Latn-CS" i="1" dirty="0" smtClean="0">
                <a:solidFill>
                  <a:prstClr val="black"/>
                </a:solidFill>
                <a:cs typeface="Arial" charset="0"/>
              </a:rPr>
              <a:t>tim se kvalifikuje za posao kao celina</a:t>
            </a:r>
            <a:r>
              <a:rPr lang="en-US" i="1" dirty="0" smtClean="0">
                <a:solidFill>
                  <a:prstClr val="black"/>
                </a:solidFill>
                <a:cs typeface="Arial" charset="0"/>
              </a:rPr>
              <a:t>. </a:t>
            </a:r>
            <a:r>
              <a:rPr lang="sr-Latn-CS" i="1" dirty="0" smtClean="0">
                <a:solidFill>
                  <a:prstClr val="black"/>
                </a:solidFill>
                <a:cs typeface="Arial" charset="0"/>
              </a:rPr>
              <a:t>Rukovodilac jedinice za internu reviziju </a:t>
            </a:r>
            <a:r>
              <a:rPr lang="sr-Latn-CS" i="1" dirty="0" smtClean="0">
                <a:solidFill>
                  <a:prstClr val="black"/>
                </a:solidFill>
                <a:cs typeface="Arial" charset="0"/>
              </a:rPr>
              <a:t>na osnovu profesionalnog rasuđivanja procenjuje da li revizor ili revizorski tim pokazuju dovoljno </a:t>
            </a:r>
            <a:r>
              <a:rPr lang="sr-Latn-CS" i="1" dirty="0" err="1" smtClean="0">
                <a:solidFill>
                  <a:prstClr val="black"/>
                </a:solidFill>
                <a:cs typeface="Arial" charset="0"/>
              </a:rPr>
              <a:t>kompetentcija</a:t>
            </a:r>
            <a:r>
              <a:rPr lang="sr-Latn-CS" i="1" dirty="0" smtClean="0">
                <a:solidFill>
                  <a:prstClr val="black"/>
                </a:solidFill>
                <a:cs typeface="Arial" charset="0"/>
              </a:rPr>
              <a:t> za kvalifikovanje</a:t>
            </a:r>
            <a:r>
              <a:rPr lang="en-US" i="1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n-US" i="1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r-Latn-CS" i="1" dirty="0" smtClean="0">
                <a:solidFill>
                  <a:srgbClr val="000000"/>
                </a:solidFill>
                <a:cs typeface="Arial" pitchFamily="34" charset="0"/>
              </a:rPr>
              <a:t>Samostalni revizor ili revizorski tim ne mogu biti u stvarnom ili očiglednom </a:t>
            </a:r>
            <a:r>
              <a:rPr lang="sr-Latn-CS" i="1" dirty="0" smtClean="0">
                <a:solidFill>
                  <a:srgbClr val="FF0000"/>
                </a:solidFill>
                <a:cs typeface="Arial" pitchFamily="34" charset="0"/>
              </a:rPr>
              <a:t>sukobu interesa, </a:t>
            </a:r>
            <a:r>
              <a:rPr lang="sr-Latn-CS" i="1" dirty="0" smtClean="0">
                <a:solidFill>
                  <a:srgbClr val="000000"/>
                </a:solidFill>
                <a:cs typeface="Arial" pitchFamily="34" charset="0"/>
              </a:rPr>
              <a:t>niti mogu biti deo  ili pod kontrolom organizacije kojoj pripada jedinica interne revizije.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1600" y="285750"/>
            <a:ext cx="78866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1320	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Izveštavanje o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p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rogramu za </a:t>
            </a:r>
            <a:r>
              <a:rPr lang="en-US" sz="2800" b="1" dirty="0" err="1" smtClean="0">
                <a:solidFill>
                  <a:srgbClr val="000000"/>
                </a:solidFill>
                <a:cs typeface="Arial" charset="0"/>
              </a:rPr>
              <a:t>osiguranj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sz="28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cs typeface="Arial" charset="0"/>
              </a:rPr>
              <a:t>kvaliteta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 i poboljšanja</a:t>
            </a:r>
            <a:endParaRPr lang="en-US" sz="2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1600" y="1340768"/>
            <a:ext cx="79580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sz="2000" dirty="0" smtClean="0">
                <a:solidFill>
                  <a:srgbClr val="000000"/>
                </a:solidFill>
                <a:cs typeface="Arial" charset="0"/>
              </a:rPr>
              <a:t>Rukovodilac jedinice interne </a:t>
            </a:r>
            <a:r>
              <a:rPr lang="sr-Latn-CS" sz="2000" dirty="0" smtClean="0">
                <a:solidFill>
                  <a:srgbClr val="000000"/>
                </a:solidFill>
                <a:cs typeface="Arial" charset="0"/>
              </a:rPr>
              <a:t>revizije </a:t>
            </a:r>
            <a:r>
              <a:rPr lang="sr-Latn-CS" sz="2000" dirty="0" smtClean="0">
                <a:solidFill>
                  <a:srgbClr val="000000"/>
                </a:solidFill>
                <a:cs typeface="Arial" charset="0"/>
              </a:rPr>
              <a:t>izveštava rukovodstvo </a:t>
            </a:r>
            <a:r>
              <a:rPr lang="sr-Latn-CS" sz="2000" dirty="0" smtClean="0">
                <a:solidFill>
                  <a:srgbClr val="000000"/>
                </a:solidFill>
                <a:cs typeface="Arial" charset="0"/>
              </a:rPr>
              <a:t>organizacije i odbor </a:t>
            </a:r>
            <a:r>
              <a:rPr lang="sr-Latn-CS" sz="2000" dirty="0" smtClean="0">
                <a:solidFill>
                  <a:srgbClr val="000000"/>
                </a:solidFill>
                <a:cs typeface="Arial" charset="0"/>
              </a:rPr>
              <a:t>o rezultatima programa za osiguranje kvaliteta i poboljšanja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sz="2000" b="1" dirty="0" smtClean="0">
                <a:solidFill>
                  <a:srgbClr val="000000"/>
                </a:solidFill>
                <a:cs typeface="Arial" charset="0"/>
              </a:rPr>
              <a:t>Tumačenje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:</a:t>
            </a:r>
            <a:endParaRPr lang="en-US" sz="2000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sz="2000" i="1" dirty="0" smtClean="0">
                <a:solidFill>
                  <a:srgbClr val="000000"/>
                </a:solidFill>
                <a:cs typeface="Arial" charset="0"/>
              </a:rPr>
              <a:t>Forma, sadržaj i učestalost izveštavanja o rezultatima programa </a:t>
            </a:r>
            <a:r>
              <a:rPr lang="sr-Latn-CS" sz="2000" i="1" dirty="0" smtClean="0">
                <a:solidFill>
                  <a:srgbClr val="000000"/>
                </a:solidFill>
                <a:cs typeface="Arial" charset="0"/>
              </a:rPr>
              <a:t>programa za osiguranje kvaliteta i </a:t>
            </a:r>
            <a:r>
              <a:rPr lang="sr-Latn-CS" sz="2000" i="1" dirty="0" smtClean="0">
                <a:solidFill>
                  <a:srgbClr val="000000"/>
                </a:solidFill>
                <a:cs typeface="Arial" charset="0"/>
              </a:rPr>
              <a:t>poboljšanja se vrši kroz diskusiju sa rukovodstvom organizacije i odborom. U skladu sa poveljom interne revizije, to je obaveza jedinice za internu reviziju, odnosno njenog rukovodioca</a:t>
            </a:r>
            <a:r>
              <a:rPr lang="en-US" sz="2000" i="1" dirty="0" smtClean="0">
                <a:solidFill>
                  <a:srgbClr val="000000"/>
                </a:solidFill>
                <a:cs typeface="Arial" charset="0"/>
              </a:rPr>
              <a:t>. </a:t>
            </a:r>
            <a:r>
              <a:rPr lang="sr-Latn-CS" sz="2000" i="1" dirty="0" smtClean="0">
                <a:solidFill>
                  <a:srgbClr val="000000"/>
                </a:solidFill>
                <a:cs typeface="Arial" charset="0"/>
              </a:rPr>
              <a:t>Da bi se pokazala usklađenost sa Definicijom interne revizije, Kodeksom etike i Standardima, rezultati spoljne i izveštavanje o periodičnim internim procenama se vrši nakon završetka procena, a izveštavanje o </a:t>
            </a:r>
            <a:r>
              <a:rPr lang="sr-Latn-CS" sz="2000" i="1" dirty="0" err="1" smtClean="0">
                <a:solidFill>
                  <a:srgbClr val="000000"/>
                </a:solidFill>
                <a:cs typeface="Arial" charset="0"/>
              </a:rPr>
              <a:t>rezultatma</a:t>
            </a:r>
            <a:r>
              <a:rPr lang="sr-Latn-CS" sz="2000" i="1" dirty="0" smtClean="0">
                <a:solidFill>
                  <a:srgbClr val="000000"/>
                </a:solidFill>
                <a:cs typeface="Arial" charset="0"/>
              </a:rPr>
              <a:t> kontinuiranog praćenja se vrši najmanje jednom godišnje</a:t>
            </a:r>
            <a:r>
              <a:rPr lang="en-US" sz="2000" i="1" dirty="0" smtClean="0">
                <a:solidFill>
                  <a:srgbClr val="000000"/>
                </a:solidFill>
                <a:cs typeface="Arial" charset="0"/>
              </a:rPr>
              <a:t>.</a:t>
            </a:r>
            <a:r>
              <a:rPr lang="sr-Latn-CS" sz="2000" i="1" dirty="0" smtClean="0">
                <a:solidFill>
                  <a:srgbClr val="000000"/>
                </a:solidFill>
                <a:cs typeface="Arial" charset="0"/>
              </a:rPr>
              <a:t> Rezultati obuhvataju procenu revizora ili revizorskog tima o stepenu usklađenosti</a:t>
            </a:r>
            <a:r>
              <a:rPr lang="en-US" sz="2000" b="1" i="1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20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99592" y="285750"/>
            <a:ext cx="795865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1321	</a:t>
            </a:r>
            <a:r>
              <a:rPr lang="sr-Latn-CS" sz="2800" b="1" dirty="0" smtClean="0">
                <a:solidFill>
                  <a:prstClr val="black"/>
                </a:solidFill>
                <a:cs typeface="Arial" charset="0"/>
              </a:rPr>
              <a:t>Potvrđivanje usklađenosti sa </a:t>
            </a:r>
            <a:r>
              <a:rPr lang="sr-Latn-CS" sz="2800" b="1" i="1" dirty="0" smtClean="0">
                <a:solidFill>
                  <a:prstClr val="black"/>
                </a:solidFill>
                <a:cs typeface="Arial" charset="0"/>
              </a:rPr>
              <a:t>Međunarodnim standardima profesionalne prakse interne revizije</a:t>
            </a:r>
            <a:endParaRPr lang="en-US" sz="2800" b="1" i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99592" y="1628800"/>
            <a:ext cx="806489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sz="2200" dirty="0" smtClean="0">
                <a:solidFill>
                  <a:srgbClr val="000000"/>
                </a:solidFill>
                <a:cs typeface="Arial" charset="0"/>
              </a:rPr>
              <a:t>Rukovodilac jedinice za internu reviziju može da konstatuje da je aktivnost interne revizije usklađena sa </a:t>
            </a:r>
            <a:r>
              <a:rPr lang="sr-Latn-CS" sz="2200" i="1" dirty="0" smtClean="0">
                <a:solidFill>
                  <a:srgbClr val="000000"/>
                </a:solidFill>
                <a:cs typeface="Arial" charset="0"/>
              </a:rPr>
              <a:t>Međunarodnim standardima profesionalne prakse jedino ako rezultati programa za </a:t>
            </a:r>
            <a:r>
              <a:rPr lang="en-US" sz="2200" i="1" dirty="0" err="1" smtClean="0">
                <a:solidFill>
                  <a:srgbClr val="000000"/>
                </a:solidFill>
                <a:cs typeface="Arial" charset="0"/>
              </a:rPr>
              <a:t>osiguranje</a:t>
            </a:r>
            <a:r>
              <a:rPr lang="en-US" sz="22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200" i="1" dirty="0" err="1" smtClean="0">
                <a:solidFill>
                  <a:srgbClr val="000000"/>
                </a:solidFill>
                <a:cs typeface="Arial" charset="0"/>
              </a:rPr>
              <a:t>kvaliteta</a:t>
            </a:r>
            <a:r>
              <a:rPr lang="en-US" sz="22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sr-Latn-CS" sz="2200" dirty="0" smtClean="0">
                <a:solidFill>
                  <a:srgbClr val="000000"/>
                </a:solidFill>
                <a:cs typeface="Arial" charset="0"/>
              </a:rPr>
              <a:t>i poboljšanja podržavaju takvu konstataciju</a:t>
            </a:r>
            <a:r>
              <a:rPr lang="en-US" sz="2200" dirty="0" smtClean="0">
                <a:solidFill>
                  <a:srgbClr val="000000"/>
                </a:solidFill>
                <a:cs typeface="Arial" charset="0"/>
              </a:rPr>
              <a:t>. </a:t>
            </a:r>
            <a:endParaRPr lang="en-US" sz="22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sz="2200" b="1" dirty="0" smtClean="0">
                <a:solidFill>
                  <a:prstClr val="black"/>
                </a:solidFill>
                <a:cs typeface="Arial" charset="0"/>
              </a:rPr>
              <a:t>Tumačenje</a:t>
            </a:r>
            <a:r>
              <a:rPr lang="en-US" sz="2200" b="1" dirty="0" smtClean="0">
                <a:solidFill>
                  <a:prstClr val="black"/>
                </a:solidFill>
                <a:cs typeface="Arial" charset="0"/>
              </a:rPr>
              <a:t>:</a:t>
            </a:r>
            <a:endParaRPr lang="en-US" sz="2200" b="1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sz="2200" i="1" dirty="0" smtClean="0">
                <a:solidFill>
                  <a:prstClr val="black"/>
                </a:solidFill>
                <a:cs typeface="Arial" charset="0"/>
              </a:rPr>
              <a:t>Aktivnost </a:t>
            </a:r>
            <a:r>
              <a:rPr lang="en-US" sz="2200" i="1" dirty="0" smtClean="0">
                <a:solidFill>
                  <a:prstClr val="black"/>
                </a:solidFill>
                <a:cs typeface="Arial" charset="0"/>
              </a:rPr>
              <a:t>intern</a:t>
            </a:r>
            <a:r>
              <a:rPr lang="sr-Latn-CS" sz="2200" i="1" dirty="0" smtClean="0">
                <a:solidFill>
                  <a:prstClr val="black"/>
                </a:solidFill>
                <a:cs typeface="Arial" charset="0"/>
              </a:rPr>
              <a:t>e</a:t>
            </a:r>
            <a:r>
              <a:rPr lang="en-US" sz="2200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200" i="1" dirty="0" err="1" smtClean="0">
                <a:solidFill>
                  <a:prstClr val="black"/>
                </a:solidFill>
                <a:cs typeface="Arial" charset="0"/>
              </a:rPr>
              <a:t>revizij</a:t>
            </a:r>
            <a:r>
              <a:rPr lang="sr-Latn-CS" sz="2200" i="1" dirty="0" smtClean="0">
                <a:solidFill>
                  <a:prstClr val="black"/>
                </a:solidFill>
                <a:cs typeface="Arial" charset="0"/>
              </a:rPr>
              <a:t>e je usklađena sa standardima tek kada su postignuti rezultati opisani u Definiciji </a:t>
            </a:r>
            <a:r>
              <a:rPr lang="en-US" sz="2200" i="1" dirty="0" smtClean="0">
                <a:solidFill>
                  <a:prstClr val="black"/>
                </a:solidFill>
                <a:cs typeface="Arial" charset="0"/>
              </a:rPr>
              <a:t>intern</a:t>
            </a:r>
            <a:r>
              <a:rPr lang="sr-Latn-CS" sz="2200" i="1" dirty="0" smtClean="0">
                <a:solidFill>
                  <a:prstClr val="black"/>
                </a:solidFill>
                <a:cs typeface="Arial" charset="0"/>
              </a:rPr>
              <a:t>e</a:t>
            </a:r>
            <a:r>
              <a:rPr lang="en-US" sz="2200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200" i="1" dirty="0" err="1" smtClean="0">
                <a:solidFill>
                  <a:prstClr val="black"/>
                </a:solidFill>
                <a:cs typeface="Arial" charset="0"/>
              </a:rPr>
              <a:t>revizij</a:t>
            </a:r>
            <a:r>
              <a:rPr lang="sr-Latn-CS" sz="2200" i="1" dirty="0" smtClean="0">
                <a:solidFill>
                  <a:prstClr val="black"/>
                </a:solidFill>
                <a:cs typeface="Arial" charset="0"/>
              </a:rPr>
              <a:t>e, Kodeksu etike i Standardima</a:t>
            </a:r>
            <a:r>
              <a:rPr lang="en-US" sz="2200" i="1" dirty="0" smtClean="0">
                <a:solidFill>
                  <a:prstClr val="black"/>
                </a:solidFill>
                <a:cs typeface="Arial" charset="0"/>
              </a:rPr>
              <a:t>. </a:t>
            </a:r>
            <a:r>
              <a:rPr lang="sr-Latn-CS" sz="2200" i="1" dirty="0" smtClean="0">
                <a:solidFill>
                  <a:prstClr val="black"/>
                </a:solidFill>
                <a:cs typeface="Arial" charset="0"/>
              </a:rPr>
              <a:t>Rezultati programa za </a:t>
            </a:r>
            <a:r>
              <a:rPr lang="en-US" sz="2200" i="1" dirty="0" err="1" smtClean="0">
                <a:solidFill>
                  <a:prstClr val="black"/>
                </a:solidFill>
                <a:cs typeface="Arial" charset="0"/>
              </a:rPr>
              <a:t>osiguranje</a:t>
            </a:r>
            <a:r>
              <a:rPr lang="en-US" sz="2200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200" i="1" dirty="0" err="1" smtClean="0">
                <a:solidFill>
                  <a:prstClr val="black"/>
                </a:solidFill>
                <a:cs typeface="Arial" charset="0"/>
              </a:rPr>
              <a:t>kvaliteta</a:t>
            </a:r>
            <a:r>
              <a:rPr lang="en-US" sz="2200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sr-Latn-CS" sz="2200" i="1" dirty="0" smtClean="0">
                <a:solidFill>
                  <a:prstClr val="black"/>
                </a:solidFill>
                <a:cs typeface="Arial" charset="0"/>
              </a:rPr>
              <a:t>i poboljšanja sadrže rezultate internih i spoljnih procena</a:t>
            </a:r>
            <a:r>
              <a:rPr lang="en-US" sz="2200" i="1" dirty="0" smtClean="0">
                <a:solidFill>
                  <a:prstClr val="black"/>
                </a:solidFill>
                <a:cs typeface="Arial" charset="0"/>
              </a:rPr>
              <a:t>. </a:t>
            </a:r>
            <a:r>
              <a:rPr lang="sr-Latn-CS" sz="2200" i="1" dirty="0" smtClean="0">
                <a:solidFill>
                  <a:prstClr val="black"/>
                </a:solidFill>
                <a:cs typeface="Arial" charset="0"/>
              </a:rPr>
              <a:t>Rezultati internih procena obuhvataju sve aktivnosti </a:t>
            </a:r>
            <a:r>
              <a:rPr lang="en-US" sz="2200" i="1" dirty="0" smtClean="0">
                <a:solidFill>
                  <a:prstClr val="black"/>
                </a:solidFill>
                <a:cs typeface="Arial" charset="0"/>
              </a:rPr>
              <a:t>intern</a:t>
            </a:r>
            <a:r>
              <a:rPr lang="sr-Latn-CS" sz="2200" i="1" dirty="0" smtClean="0">
                <a:solidFill>
                  <a:prstClr val="black"/>
                </a:solidFill>
                <a:cs typeface="Arial" charset="0"/>
              </a:rPr>
              <a:t>e</a:t>
            </a:r>
            <a:r>
              <a:rPr lang="en-US" sz="2200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200" i="1" dirty="0" err="1" smtClean="0">
                <a:solidFill>
                  <a:prstClr val="black"/>
                </a:solidFill>
                <a:cs typeface="Arial" charset="0"/>
              </a:rPr>
              <a:t>revizij</a:t>
            </a:r>
            <a:r>
              <a:rPr lang="sr-Latn-CS" sz="2200" i="1" dirty="0" smtClean="0">
                <a:solidFill>
                  <a:prstClr val="black"/>
                </a:solidFill>
                <a:cs typeface="Arial" charset="0"/>
              </a:rPr>
              <a:t>e.</a:t>
            </a:r>
            <a:r>
              <a:rPr lang="en-US" sz="2200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sr-Latn-CS" sz="2200" i="1" dirty="0" smtClean="0">
                <a:solidFill>
                  <a:prstClr val="black"/>
                </a:solidFill>
                <a:cs typeface="Arial" charset="0"/>
              </a:rPr>
              <a:t>Rezultati spoljne procene obuhvataju a</a:t>
            </a:r>
            <a:r>
              <a:rPr lang="sr-Latn-CS" sz="2200" i="1" dirty="0" smtClean="0">
                <a:solidFill>
                  <a:prstClr val="black"/>
                </a:solidFill>
                <a:cs typeface="Arial" charset="0"/>
              </a:rPr>
              <a:t>ktivnosti i</a:t>
            </a:r>
            <a:r>
              <a:rPr lang="en-US" sz="2200" i="1" dirty="0" err="1" smtClean="0">
                <a:solidFill>
                  <a:prstClr val="black"/>
                </a:solidFill>
                <a:cs typeface="Arial" charset="0"/>
              </a:rPr>
              <a:t>ntern</a:t>
            </a:r>
            <a:r>
              <a:rPr lang="sr-Latn-CS" sz="2200" i="1" dirty="0" smtClean="0">
                <a:solidFill>
                  <a:prstClr val="black"/>
                </a:solidFill>
                <a:cs typeface="Arial" charset="0"/>
              </a:rPr>
              <a:t>e</a:t>
            </a:r>
            <a:r>
              <a:rPr lang="en-US" sz="2200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200" i="1" dirty="0" err="1" smtClean="0">
                <a:solidFill>
                  <a:prstClr val="black"/>
                </a:solidFill>
                <a:cs typeface="Arial" charset="0"/>
              </a:rPr>
              <a:t>revizij</a:t>
            </a:r>
            <a:r>
              <a:rPr lang="sr-Latn-CS" sz="2200" i="1" dirty="0" smtClean="0">
                <a:solidFill>
                  <a:prstClr val="black"/>
                </a:solidFill>
                <a:cs typeface="Arial" charset="0"/>
              </a:rPr>
              <a:t>e koja postoji najmanje pet godina</a:t>
            </a:r>
            <a:r>
              <a:rPr lang="en-US" sz="2200" i="1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n-US" sz="2200" i="1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BE" sz="2200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1600" y="285750"/>
            <a:ext cx="78866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cs typeface="Arial" charset="0"/>
              </a:rPr>
              <a:t>1322	</a:t>
            </a:r>
            <a:r>
              <a:rPr lang="sr-Latn-CS" sz="2800" b="1" dirty="0" smtClean="0">
                <a:solidFill>
                  <a:srgbClr val="000000"/>
                </a:solidFill>
                <a:cs typeface="Arial" charset="0"/>
              </a:rPr>
              <a:t>Obelodanjivanje rezultata neusklađenosti</a:t>
            </a:r>
            <a:endParaRPr lang="en-US" sz="2800" b="1" i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3608" y="1571625"/>
            <a:ext cx="78860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sz="2400" dirty="0" smtClean="0">
                <a:solidFill>
                  <a:srgbClr val="000000"/>
                </a:solidFill>
                <a:cs typeface="Arial" charset="0"/>
              </a:rPr>
              <a:t>Kada neusklađenost sa Definicijom 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intern</a:t>
            </a:r>
            <a:r>
              <a:rPr lang="sr-Latn-CS" sz="2400" dirty="0" smtClean="0">
                <a:solidFill>
                  <a:srgbClr val="000000"/>
                </a:solidFill>
                <a:cs typeface="Arial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Arial" charset="0"/>
              </a:rPr>
              <a:t>revizij</a:t>
            </a:r>
            <a:r>
              <a:rPr lang="sr-Latn-CS" sz="2400" dirty="0" smtClean="0">
                <a:solidFill>
                  <a:srgbClr val="000000"/>
                </a:solidFill>
                <a:cs typeface="Arial" charset="0"/>
              </a:rPr>
              <a:t>e, Kodeksom etike ili Standardima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utiče na spektar ili vršenje interne revizije</a:t>
            </a:r>
            <a:r>
              <a:rPr lang="en-US" sz="2400" i="1" dirty="0" smtClean="0">
                <a:solidFill>
                  <a:srgbClr val="000000"/>
                </a:solidFill>
                <a:cs typeface="Arial" charset="0"/>
              </a:rPr>
              <a:t>, </a:t>
            </a:r>
            <a:r>
              <a:rPr lang="sr-Latn-CS" sz="2400" i="1" dirty="0" smtClean="0">
                <a:solidFill>
                  <a:srgbClr val="000000"/>
                </a:solidFill>
                <a:cs typeface="Arial" charset="0"/>
              </a:rPr>
              <a:t>rukovodilac jedinice za internu reviziju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sr-Latn-CS" sz="2400" dirty="0" smtClean="0">
                <a:solidFill>
                  <a:srgbClr val="000000"/>
                </a:solidFill>
                <a:cs typeface="Arial" charset="0"/>
              </a:rPr>
              <a:t>je dužan da </a:t>
            </a:r>
            <a:r>
              <a:rPr lang="sr-Latn-CS" sz="2400" dirty="0" smtClean="0">
                <a:solidFill>
                  <a:srgbClr val="000000"/>
                </a:solidFill>
                <a:cs typeface="Arial" charset="0"/>
              </a:rPr>
              <a:t>rukovodstvu organizacije i </a:t>
            </a:r>
            <a:r>
              <a:rPr lang="sr-Latn-CS" sz="2400" dirty="0" smtClean="0">
                <a:solidFill>
                  <a:srgbClr val="000000"/>
                </a:solidFill>
                <a:cs typeface="Arial" charset="0"/>
              </a:rPr>
              <a:t>odboru obelodani rezultate neusklađenosti i njihov uticaj</a:t>
            </a: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2400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MAmasterslideEN_landscape">
  <a:themeElements>
    <a:clrScheme name="">
      <a:dk1>
        <a:srgbClr val="00B7A5"/>
      </a:dk1>
      <a:lt1>
        <a:srgbClr val="C0FEF9"/>
      </a:lt1>
      <a:dk2>
        <a:srgbClr val="006B61"/>
      </a:dk2>
      <a:lt2>
        <a:srgbClr val="FFFFFF"/>
      </a:lt2>
      <a:accent1>
        <a:srgbClr val="FFFFFF"/>
      </a:accent1>
      <a:accent2>
        <a:srgbClr val="FFFFFF"/>
      </a:accent2>
      <a:accent3>
        <a:srgbClr val="DCFEFB"/>
      </a:accent3>
      <a:accent4>
        <a:srgbClr val="009C8C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SIGMAmasterslideEN_landscap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IGMAmasterslideEN_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MAmasterslideEN_landscap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IGMAmasterslideEN_landscape">
  <a:themeElements>
    <a:clrScheme name="">
      <a:dk1>
        <a:srgbClr val="00B7A5"/>
      </a:dk1>
      <a:lt1>
        <a:srgbClr val="C0FEF9"/>
      </a:lt1>
      <a:dk2>
        <a:srgbClr val="006B61"/>
      </a:dk2>
      <a:lt2>
        <a:srgbClr val="FFFFFF"/>
      </a:lt2>
      <a:accent1>
        <a:srgbClr val="FFFFFF"/>
      </a:accent1>
      <a:accent2>
        <a:srgbClr val="FFFFFF"/>
      </a:accent2>
      <a:accent3>
        <a:srgbClr val="DCFEFB"/>
      </a:accent3>
      <a:accent4>
        <a:srgbClr val="009C8C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SIGMAmasterslideEN_landscap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IGMAmasterslideEN_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MAmasterslideEN_landscap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IGMAmasterslideEN_landscape">
  <a:themeElements>
    <a:clrScheme name="">
      <a:dk1>
        <a:srgbClr val="00B7A5"/>
      </a:dk1>
      <a:lt1>
        <a:srgbClr val="C0FEF9"/>
      </a:lt1>
      <a:dk2>
        <a:srgbClr val="006B61"/>
      </a:dk2>
      <a:lt2>
        <a:srgbClr val="FFFFFF"/>
      </a:lt2>
      <a:accent1>
        <a:srgbClr val="FFFFFF"/>
      </a:accent1>
      <a:accent2>
        <a:srgbClr val="FFFFFF"/>
      </a:accent2>
      <a:accent3>
        <a:srgbClr val="DCFEFB"/>
      </a:accent3>
      <a:accent4>
        <a:srgbClr val="009C8C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SIGMAmasterslideEN_landscap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IGMAmasterslideEN_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MAmasterslideEN_landscap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IGMAmasterslideEN_landscape">
  <a:themeElements>
    <a:clrScheme name="">
      <a:dk1>
        <a:srgbClr val="00B7A5"/>
      </a:dk1>
      <a:lt1>
        <a:srgbClr val="C0FEF9"/>
      </a:lt1>
      <a:dk2>
        <a:srgbClr val="006B61"/>
      </a:dk2>
      <a:lt2>
        <a:srgbClr val="FFFFFF"/>
      </a:lt2>
      <a:accent1>
        <a:srgbClr val="FFFFFF"/>
      </a:accent1>
      <a:accent2>
        <a:srgbClr val="FFFFFF"/>
      </a:accent2>
      <a:accent3>
        <a:srgbClr val="DCFEFB"/>
      </a:accent3>
      <a:accent4>
        <a:srgbClr val="009C8C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SIGMAmasterslideEN_landscap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IGMAmasterslideEN_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MAmasterslideEN_landscap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masterslideEN_landscap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1426</Words>
  <Application>Microsoft Office PowerPoint</Application>
  <PresentationFormat>On-screen Show (4:3)</PresentationFormat>
  <Paragraphs>151</Paragraphs>
  <Slides>26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SIGMAmasterslideEN_landscape</vt:lpstr>
      <vt:lpstr>1_SIGMAmasterslideEN_landscape</vt:lpstr>
      <vt:lpstr>2_SIGMAmasterslideEN_landscape</vt:lpstr>
      <vt:lpstr>3_SIGMAmasterslideEN_landscape</vt:lpstr>
      <vt:lpstr>Bitmap Image</vt:lpstr>
      <vt:lpstr>Radionica o osiguranju kvaliteta interne revizije</vt:lpstr>
      <vt:lpstr>Radionica o osiguranju kvaliteta interne revizije</vt:lpstr>
      <vt:lpstr>Slide 3</vt:lpstr>
      <vt:lpstr>Slide 4</vt:lpstr>
      <vt:lpstr>Slide 5</vt:lpstr>
      <vt:lpstr>Slide 6</vt:lpstr>
      <vt:lpstr>Slide 7</vt:lpstr>
      <vt:lpstr>Slide 8</vt:lpstr>
      <vt:lpstr>Slide 9</vt:lpstr>
      <vt:lpstr>Radionica o osiguranju kvaliteta interne revizije 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Radionica o osiguranju kvaliteta interne revizije</vt:lpstr>
      <vt:lpstr>Model Priručnika za internu reviziju mreže PEM-PAL </vt:lpstr>
      <vt:lpstr>Zaključne napomene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Jean-Pierre</dc:creator>
  <cp:lastModifiedBy>Bojana</cp:lastModifiedBy>
  <cp:revision>45</cp:revision>
  <dcterms:created xsi:type="dcterms:W3CDTF">2012-06-13T11:43:08Z</dcterms:created>
  <dcterms:modified xsi:type="dcterms:W3CDTF">2012-07-04T13:16:00Z</dcterms:modified>
</cp:coreProperties>
</file>