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  <p:sldMasterId id="2147483699" r:id="rId2"/>
    <p:sldMasterId id="2147483713" r:id="rId3"/>
    <p:sldMasterId id="2147483727" r:id="rId4"/>
  </p:sldMasterIdLst>
  <p:notesMasterIdLst>
    <p:notesMasterId r:id="rId31"/>
  </p:notesMasterIdLst>
  <p:sldIdLst>
    <p:sldId id="336" r:id="rId5"/>
    <p:sldId id="339" r:id="rId6"/>
    <p:sldId id="316" r:id="rId7"/>
    <p:sldId id="319" r:id="rId8"/>
    <p:sldId id="322" r:id="rId9"/>
    <p:sldId id="325" r:id="rId10"/>
    <p:sldId id="331" r:id="rId11"/>
    <p:sldId id="333" r:id="rId12"/>
    <p:sldId id="335" r:id="rId13"/>
    <p:sldId id="340" r:id="rId14"/>
    <p:sldId id="317" r:id="rId15"/>
    <p:sldId id="318" r:id="rId16"/>
    <p:sldId id="320" r:id="rId17"/>
    <p:sldId id="323" r:id="rId18"/>
    <p:sldId id="326" r:id="rId19"/>
    <p:sldId id="327" r:id="rId20"/>
    <p:sldId id="328" r:id="rId21"/>
    <p:sldId id="329" r:id="rId22"/>
    <p:sldId id="341" r:id="rId23"/>
    <p:sldId id="342" r:id="rId24"/>
    <p:sldId id="343" r:id="rId25"/>
    <p:sldId id="337" r:id="rId26"/>
    <p:sldId id="338" r:id="rId27"/>
    <p:sldId id="344" r:id="rId28"/>
    <p:sldId id="345" r:id="rId29"/>
    <p:sldId id="346" r:id="rId30"/>
  </p:sldIdLst>
  <p:sldSz cx="9144000" cy="6858000" type="screen4x3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5" autoAdjust="0"/>
    <p:restoredTop sz="97384" autoAdjust="0"/>
  </p:normalViewPr>
  <p:slideViewPr>
    <p:cSldViewPr>
      <p:cViewPr varScale="1">
        <p:scale>
          <a:sx n="89" d="100"/>
          <a:sy n="89" d="100"/>
        </p:scale>
        <p:origin x="-99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7.xml"/><Relationship Id="rId34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AACA48-9A64-4F5E-84D3-DD91C537A23E}" type="datetimeFigureOut">
              <a:rPr lang="nl-BE" smtClean="0"/>
              <a:pPr/>
              <a:t>4/07/2012</a:t>
            </a:fld>
            <a:endParaRPr lang="nl-B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69689A-8B56-410F-B4EB-8D12912C7A11}" type="slidenum">
              <a:rPr lang="nl-BE" smtClean="0"/>
              <a:pPr/>
              <a:t>‹#›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11</a:t>
            </a:fld>
            <a:endParaRPr lang="nl-BE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12</a:t>
            </a:fld>
            <a:endParaRPr lang="nl-BE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14</a:t>
            </a:fld>
            <a:endParaRPr lang="nl-BE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15</a:t>
            </a:fld>
            <a:endParaRPr lang="nl-BE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19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20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21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26</a:t>
            </a:fld>
            <a:endParaRPr lang="nl-B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s-MX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2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3</a:t>
            </a:fld>
            <a:endParaRPr lang="nl-BE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5</a:t>
            </a:fld>
            <a:endParaRPr lang="nl-BE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6</a:t>
            </a:fld>
            <a:endParaRPr lang="nl-BE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7</a:t>
            </a:fld>
            <a:endParaRPr lang="nl-BE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8</a:t>
            </a:fld>
            <a:endParaRPr lang="nl-BE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869689A-8B56-410F-B4EB-8D12912C7A11}" type="slidenum">
              <a:rPr lang="nl-BE" smtClean="0"/>
              <a:pPr/>
              <a:t>9</a:t>
            </a:fld>
            <a:endParaRPr lang="nl-BE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19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296988" y="798513"/>
            <a:ext cx="4262437" cy="3195637"/>
          </a:xfrm>
          <a:ln/>
        </p:spPr>
      </p:sp>
      <p:sp>
        <p:nvSpPr>
          <p:cNvPr id="3819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b="1" dirty="0" smtClean="0">
                <a:solidFill>
                  <a:srgbClr val="FF0000"/>
                </a:solidFill>
              </a:rPr>
              <a:t>Standard</a:t>
            </a:r>
            <a:endParaRPr lang="es-MX" dirty="0" smtClean="0">
              <a:ea typeface="ＭＳ Ｐゴシック" pitchFamily="34" charset="-128"/>
            </a:endParaRPr>
          </a:p>
        </p:txBody>
      </p:sp>
      <p:sp>
        <p:nvSpPr>
          <p:cNvPr id="38195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E11D2B-EA00-43C4-9BC5-0799EA3FF097}" type="slidenum">
              <a:rPr lang="en-US" smtClean="0">
                <a:solidFill>
                  <a:srgbClr val="000000"/>
                </a:solidFill>
              </a:rPr>
              <a:pPr/>
              <a:t>10</a:t>
            </a:fld>
            <a:endParaRPr lang="en-US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5C215-54A4-4D1A-BCB8-9895EDFD3152}" type="slidenum">
              <a:rPr lang="en-US" smtClean="0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B8449D-7B8C-400E-B442-CA2E5B288CAC}" type="slidenum">
              <a:rPr lang="en-US" sz="2400">
                <a:solidFill>
                  <a:prstClr val="black"/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400">
              <a:solidFill>
                <a:prstClr val="black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8FFA"/>
                </a:solidFill>
              </a:defRPr>
            </a:lvl2pPr>
            <a:lvl3pPr>
              <a:defRPr>
                <a:solidFill>
                  <a:srgbClr val="2FA6FF"/>
                </a:solidFill>
              </a:defRPr>
            </a:lvl3pPr>
            <a:lvl4pPr>
              <a:defRPr>
                <a:solidFill>
                  <a:srgbClr val="BDE3FF"/>
                </a:solidFill>
              </a:defRPr>
            </a:lvl4pPr>
            <a:lvl5pPr>
              <a:defRPr>
                <a:solidFill>
                  <a:srgbClr val="BDE3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8FFA"/>
                </a:solidFill>
              </a:defRPr>
            </a:lvl2pPr>
            <a:lvl3pPr>
              <a:defRPr>
                <a:solidFill>
                  <a:srgbClr val="2FA6FF"/>
                </a:solidFill>
              </a:defRPr>
            </a:lvl3pPr>
            <a:lvl4pPr>
              <a:defRPr>
                <a:solidFill>
                  <a:srgbClr val="BDE3FF"/>
                </a:solidFill>
              </a:defRPr>
            </a:lvl4pPr>
            <a:lvl5pPr>
              <a:defRPr>
                <a:solidFill>
                  <a:srgbClr val="BDE3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5C215-54A4-4D1A-BCB8-9895EDFD3152}" type="slidenum">
              <a:rPr lang="en-US" smtClean="0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B8449D-7B8C-400E-B442-CA2E5B288CAC}" type="slidenum">
              <a:rPr lang="en-US" sz="2400">
                <a:solidFill>
                  <a:prstClr val="black"/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400">
              <a:solidFill>
                <a:prstClr val="black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8FFA"/>
                </a:solidFill>
              </a:defRPr>
            </a:lvl2pPr>
            <a:lvl3pPr>
              <a:defRPr>
                <a:solidFill>
                  <a:srgbClr val="2FA6FF"/>
                </a:solidFill>
              </a:defRPr>
            </a:lvl3pPr>
            <a:lvl4pPr>
              <a:defRPr>
                <a:solidFill>
                  <a:srgbClr val="BDE3FF"/>
                </a:solidFill>
              </a:defRPr>
            </a:lvl4pPr>
            <a:lvl5pPr>
              <a:defRPr>
                <a:solidFill>
                  <a:srgbClr val="BDE3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5C215-54A4-4D1A-BCB8-9895EDFD3152}" type="slidenum">
              <a:rPr lang="en-US" smtClean="0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B8449D-7B8C-400E-B442-CA2E5B288CAC}" type="slidenum">
              <a:rPr lang="en-US" sz="2400">
                <a:solidFill>
                  <a:prstClr val="black"/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400">
              <a:solidFill>
                <a:prstClr val="black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2060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70C0"/>
                </a:solidFill>
              </a:defRPr>
            </a:lvl1pPr>
            <a:lvl2pPr>
              <a:defRPr>
                <a:solidFill>
                  <a:srgbClr val="008FFA"/>
                </a:solidFill>
              </a:defRPr>
            </a:lvl2pPr>
            <a:lvl3pPr>
              <a:defRPr>
                <a:solidFill>
                  <a:srgbClr val="2FA6FF"/>
                </a:solidFill>
              </a:defRPr>
            </a:lvl3pPr>
            <a:lvl4pPr>
              <a:defRPr>
                <a:solidFill>
                  <a:srgbClr val="BDE3FF"/>
                </a:solidFill>
              </a:defRPr>
            </a:lvl4pPr>
            <a:lvl5pPr>
              <a:defRPr>
                <a:solidFill>
                  <a:srgbClr val="BDE3FF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00700" y="1981200"/>
            <a:ext cx="3162300" cy="38862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1981200"/>
            <a:ext cx="6477000" cy="38862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43750" y="304800"/>
            <a:ext cx="1619250" cy="5562600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0" y="304800"/>
            <a:ext cx="4705350" cy="5562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BE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3C5C215-54A4-4D1A-BCB8-9895EDFD3152}" type="slidenum">
              <a:rPr lang="en-US" smtClean="0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400">
              <a:latin typeface="Arial Black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79B8449D-7B8C-400E-B442-CA2E5B288CAC}" type="slidenum">
              <a:rPr lang="en-US" sz="2400">
                <a:solidFill>
                  <a:prstClr val="black"/>
                </a:solidFill>
                <a:latin typeface="Arial Black" pitchFamily="34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2400">
              <a:solidFill>
                <a:prstClr val="black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304800"/>
            <a:ext cx="61722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vmlDrawing" Target="../drawings/vmlDrawing1.v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15.xml"/><Relationship Id="rId16" Type="http://schemas.openxmlformats.org/officeDocument/2006/relationships/oleObject" Target="../embeddings/oleObject2.bin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vmlDrawing" Target="../drawings/vmlDrawing2.v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28.xml"/><Relationship Id="rId16" Type="http://schemas.openxmlformats.org/officeDocument/2006/relationships/oleObject" Target="../embeddings/oleObject3.bin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vmlDrawing" Target="../drawings/vmlDrawing3.v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17" Type="http://schemas.openxmlformats.org/officeDocument/2006/relationships/image" Target="../media/image2.png"/><Relationship Id="rId2" Type="http://schemas.openxmlformats.org/officeDocument/2006/relationships/slideLayout" Target="../slideLayouts/slideLayout41.xml"/><Relationship Id="rId16" Type="http://schemas.openxmlformats.org/officeDocument/2006/relationships/oleObject" Target="../embeddings/oleObject4.bin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vmlDrawing" Target="../drawings/vmlDrawing4.v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140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solidFill>
                  <a:srgbClr val="00B7A5"/>
                </a:solidFill>
                <a:latin typeface="Times New Roman" pitchFamily="18" charset="0"/>
              </a:rPr>
              <a:t>© OECD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827088" cy="6858000"/>
            <a:chOff x="0" y="754"/>
            <a:chExt cx="773" cy="3566"/>
          </a:xfrm>
        </p:grpSpPr>
        <p:graphicFrame>
          <p:nvGraphicFramePr>
            <p:cNvPr id="1026" name="Object 3"/>
            <p:cNvGraphicFramePr>
              <a:graphicFrameLocks/>
            </p:cNvGraphicFramePr>
            <p:nvPr/>
          </p:nvGraphicFramePr>
          <p:xfrm>
            <a:off x="0" y="754"/>
            <a:ext cx="773" cy="3566"/>
          </p:xfrm>
          <a:graphic>
            <a:graphicData uri="http://schemas.openxmlformats.org/presentationml/2006/ole">
              <p:oleObj spid="_x0000_s1026" name="Bitmap Image" r:id="rId16" imgW="809738" imgH="1390844" progId="PBrush">
                <p:embed/>
              </p:oleObj>
            </a:graphicData>
          </a:graphic>
        </p:graphicFrame>
        <p:sp>
          <p:nvSpPr>
            <p:cNvPr id="5130" name="Text Box 10"/>
            <p:cNvSpPr txBox="1">
              <a:spLocks noChangeAspect="1" noChangeArrowheads="1"/>
            </p:cNvSpPr>
            <p:nvPr/>
          </p:nvSpPr>
          <p:spPr bwMode="auto">
            <a:xfrm rot="10800000">
              <a:off x="0" y="1376"/>
              <a:ext cx="731" cy="1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18000" rIns="18000" anchor="ctr"/>
            <a:lstStyle/>
            <a:p>
              <a:pPr algn="ctr" eaLnBrk="0" hangingPunct="0">
                <a:lnSpc>
                  <a:spcPct val="140000"/>
                </a:lnSpc>
                <a:spcBef>
                  <a:spcPct val="50000"/>
                </a:spcBef>
                <a:defRPr/>
              </a:pPr>
              <a:r>
                <a:rPr lang="en-GB" sz="800" b="1" dirty="0">
                  <a:solidFill>
                    <a:srgbClr val="FFFFFF"/>
                  </a:solidFill>
                </a:rPr>
                <a:t>A joint  initiative of the OECD and the European Union,</a:t>
              </a:r>
              <a:br>
                <a:rPr lang="en-GB" sz="800" b="1" dirty="0">
                  <a:solidFill>
                    <a:srgbClr val="FFFFFF"/>
                  </a:solidFill>
                </a:rPr>
              </a:br>
              <a:r>
                <a:rPr lang="en-GB" sz="800" b="1" dirty="0">
                  <a:solidFill>
                    <a:srgbClr val="FFFFFF"/>
                  </a:solidFill>
                </a:rPr>
                <a:t>principally financed by the EU</a:t>
              </a:r>
            </a:p>
          </p:txBody>
        </p:sp>
      </p:grpSp>
      <p:pic>
        <p:nvPicPr>
          <p:cNvPr id="1031" name="Picture 12" descr="euflag_original.gif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3663" y="51577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260350"/>
            <a:ext cx="8270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FFFFFF"/>
                </a:solidFill>
              </a:rPr>
              <a:t>Σ</a:t>
            </a:r>
            <a:r>
              <a:rPr lang="fr-FR" sz="4400" b="1" dirty="0">
                <a:solidFill>
                  <a:srgbClr val="FFFFFF"/>
                </a:solidFill>
              </a:rPr>
              <a:t/>
            </a:r>
            <a:br>
              <a:rPr lang="fr-FR" sz="4400" b="1" dirty="0">
                <a:solidFill>
                  <a:srgbClr val="FFFFFF"/>
                </a:solidFill>
              </a:rPr>
            </a:br>
            <a:r>
              <a:rPr lang="fr-FR" sz="1050" b="1" dirty="0">
                <a:solidFill>
                  <a:srgbClr val="FFFFFF"/>
                </a:solidFill>
              </a:rPr>
              <a:t>SIGMA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0113" y="6453188"/>
            <a:ext cx="431800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5C215-54A4-4D1A-BCB8-9895EDFD3152}" type="slidenum">
              <a:rPr lang="en-US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  <p:pic>
        <p:nvPicPr>
          <p:cNvPr id="1034" name="Picture 10" descr="OECD_globe_10cm_colorbackground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20650" y="5715000"/>
            <a:ext cx="592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140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solidFill>
                  <a:srgbClr val="00B7A5"/>
                </a:solidFill>
                <a:latin typeface="Times New Roman" pitchFamily="18" charset="0"/>
              </a:rPr>
              <a:t>© OECD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827088" cy="6858000"/>
            <a:chOff x="0" y="754"/>
            <a:chExt cx="773" cy="3566"/>
          </a:xfrm>
        </p:grpSpPr>
        <p:graphicFrame>
          <p:nvGraphicFramePr>
            <p:cNvPr id="1026" name="Object 3"/>
            <p:cNvGraphicFramePr>
              <a:graphicFrameLocks/>
            </p:cNvGraphicFramePr>
            <p:nvPr/>
          </p:nvGraphicFramePr>
          <p:xfrm>
            <a:off x="0" y="754"/>
            <a:ext cx="773" cy="3566"/>
          </p:xfrm>
          <a:graphic>
            <a:graphicData uri="http://schemas.openxmlformats.org/presentationml/2006/ole">
              <p:oleObj spid="_x0000_s2050" name="Bitmap Image" r:id="rId16" imgW="809738" imgH="1390844" progId="PBrush">
                <p:embed/>
              </p:oleObj>
            </a:graphicData>
          </a:graphic>
        </p:graphicFrame>
        <p:sp>
          <p:nvSpPr>
            <p:cNvPr id="5130" name="Text Box 10"/>
            <p:cNvSpPr txBox="1">
              <a:spLocks noChangeAspect="1" noChangeArrowheads="1"/>
            </p:cNvSpPr>
            <p:nvPr/>
          </p:nvSpPr>
          <p:spPr bwMode="auto">
            <a:xfrm rot="10800000">
              <a:off x="0" y="1376"/>
              <a:ext cx="731" cy="1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18000" rIns="18000" anchor="ctr"/>
            <a:lstStyle/>
            <a:p>
              <a:pPr algn="ctr" eaLnBrk="0" hangingPunct="0">
                <a:lnSpc>
                  <a:spcPct val="140000"/>
                </a:lnSpc>
                <a:spcBef>
                  <a:spcPct val="50000"/>
                </a:spcBef>
                <a:defRPr/>
              </a:pPr>
              <a:r>
                <a:rPr lang="en-GB" sz="800" b="1" dirty="0">
                  <a:solidFill>
                    <a:srgbClr val="FFFFFF"/>
                  </a:solidFill>
                </a:rPr>
                <a:t>A joint  initiative of the OECD and the European Union,</a:t>
              </a:r>
              <a:br>
                <a:rPr lang="en-GB" sz="800" b="1" dirty="0">
                  <a:solidFill>
                    <a:srgbClr val="FFFFFF"/>
                  </a:solidFill>
                </a:rPr>
              </a:br>
              <a:r>
                <a:rPr lang="en-GB" sz="800" b="1" dirty="0">
                  <a:solidFill>
                    <a:srgbClr val="FFFFFF"/>
                  </a:solidFill>
                </a:rPr>
                <a:t>principally financed by the EU</a:t>
              </a:r>
            </a:p>
          </p:txBody>
        </p:sp>
      </p:grpSp>
      <p:pic>
        <p:nvPicPr>
          <p:cNvPr id="1031" name="Picture 12" descr="euflag_original.gif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3663" y="51577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260350"/>
            <a:ext cx="8270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FFFFFF"/>
                </a:solidFill>
              </a:rPr>
              <a:t>Σ</a:t>
            </a:r>
            <a:r>
              <a:rPr lang="fr-FR" sz="4400" b="1" dirty="0">
                <a:solidFill>
                  <a:srgbClr val="FFFFFF"/>
                </a:solidFill>
              </a:rPr>
              <a:t/>
            </a:r>
            <a:br>
              <a:rPr lang="fr-FR" sz="4400" b="1" dirty="0">
                <a:solidFill>
                  <a:srgbClr val="FFFFFF"/>
                </a:solidFill>
              </a:rPr>
            </a:br>
            <a:r>
              <a:rPr lang="fr-FR" sz="1050" b="1" dirty="0">
                <a:solidFill>
                  <a:srgbClr val="FFFFFF"/>
                </a:solidFill>
              </a:rPr>
              <a:t>SIGMA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0113" y="6453188"/>
            <a:ext cx="431800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5C215-54A4-4D1A-BCB8-9895EDFD3152}" type="slidenum">
              <a:rPr lang="en-US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  <p:pic>
        <p:nvPicPr>
          <p:cNvPr id="1034" name="Picture 10" descr="OECD_globe_10cm_colorbackground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20650" y="5715000"/>
            <a:ext cx="592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02" r:id="rId3"/>
    <p:sldLayoutId id="2147483703" r:id="rId4"/>
    <p:sldLayoutId id="2147483704" r:id="rId5"/>
    <p:sldLayoutId id="2147483705" r:id="rId6"/>
    <p:sldLayoutId id="2147483706" r:id="rId7"/>
    <p:sldLayoutId id="2147483707" r:id="rId8"/>
    <p:sldLayoutId id="2147483708" r:id="rId9"/>
    <p:sldLayoutId id="2147483709" r:id="rId10"/>
    <p:sldLayoutId id="2147483710" r:id="rId11"/>
    <p:sldLayoutId id="2147483711" r:id="rId12"/>
    <p:sldLayoutId id="2147483712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140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solidFill>
                  <a:srgbClr val="00B7A5"/>
                </a:solidFill>
                <a:latin typeface="Times New Roman" pitchFamily="18" charset="0"/>
              </a:rPr>
              <a:t>© OECD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827088" cy="6858000"/>
            <a:chOff x="0" y="754"/>
            <a:chExt cx="773" cy="3566"/>
          </a:xfrm>
        </p:grpSpPr>
        <p:graphicFrame>
          <p:nvGraphicFramePr>
            <p:cNvPr id="1026" name="Object 3"/>
            <p:cNvGraphicFramePr>
              <a:graphicFrameLocks/>
            </p:cNvGraphicFramePr>
            <p:nvPr/>
          </p:nvGraphicFramePr>
          <p:xfrm>
            <a:off x="0" y="754"/>
            <a:ext cx="773" cy="3566"/>
          </p:xfrm>
          <a:graphic>
            <a:graphicData uri="http://schemas.openxmlformats.org/presentationml/2006/ole">
              <p:oleObj spid="_x0000_s3074" name="Bitmap Image" r:id="rId16" imgW="809738" imgH="1390844" progId="PBrush">
                <p:embed/>
              </p:oleObj>
            </a:graphicData>
          </a:graphic>
        </p:graphicFrame>
        <p:sp>
          <p:nvSpPr>
            <p:cNvPr id="5130" name="Text Box 10"/>
            <p:cNvSpPr txBox="1">
              <a:spLocks noChangeAspect="1" noChangeArrowheads="1"/>
            </p:cNvSpPr>
            <p:nvPr/>
          </p:nvSpPr>
          <p:spPr bwMode="auto">
            <a:xfrm rot="10800000">
              <a:off x="0" y="1376"/>
              <a:ext cx="731" cy="1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18000" rIns="18000" anchor="ctr"/>
            <a:lstStyle/>
            <a:p>
              <a:pPr algn="ctr" eaLnBrk="0" hangingPunct="0">
                <a:lnSpc>
                  <a:spcPct val="140000"/>
                </a:lnSpc>
                <a:spcBef>
                  <a:spcPct val="50000"/>
                </a:spcBef>
                <a:defRPr/>
              </a:pPr>
              <a:r>
                <a:rPr lang="en-GB" sz="800" b="1" dirty="0">
                  <a:solidFill>
                    <a:srgbClr val="FFFFFF"/>
                  </a:solidFill>
                </a:rPr>
                <a:t>A joint  initiative of the OECD and the European Union,</a:t>
              </a:r>
              <a:br>
                <a:rPr lang="en-GB" sz="800" b="1" dirty="0">
                  <a:solidFill>
                    <a:srgbClr val="FFFFFF"/>
                  </a:solidFill>
                </a:rPr>
              </a:br>
              <a:r>
                <a:rPr lang="en-GB" sz="800" b="1" dirty="0">
                  <a:solidFill>
                    <a:srgbClr val="FFFFFF"/>
                  </a:solidFill>
                </a:rPr>
                <a:t>principally financed by the EU</a:t>
              </a:r>
            </a:p>
          </p:txBody>
        </p:sp>
      </p:grpSp>
      <p:pic>
        <p:nvPicPr>
          <p:cNvPr id="1031" name="Picture 12" descr="euflag_original.gif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3663" y="51577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260350"/>
            <a:ext cx="8270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FFFFFF"/>
                </a:solidFill>
              </a:rPr>
              <a:t>Σ</a:t>
            </a:r>
            <a:r>
              <a:rPr lang="fr-FR" sz="4400" b="1" dirty="0">
                <a:solidFill>
                  <a:srgbClr val="FFFFFF"/>
                </a:solidFill>
              </a:rPr>
              <a:t/>
            </a:r>
            <a:br>
              <a:rPr lang="fr-FR" sz="4400" b="1" dirty="0">
                <a:solidFill>
                  <a:srgbClr val="FFFFFF"/>
                </a:solidFill>
              </a:rPr>
            </a:br>
            <a:r>
              <a:rPr lang="fr-FR" sz="1050" b="1" dirty="0">
                <a:solidFill>
                  <a:srgbClr val="FFFFFF"/>
                </a:solidFill>
              </a:rPr>
              <a:t>SIGMA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0113" y="6453188"/>
            <a:ext cx="431800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5C215-54A4-4D1A-BCB8-9895EDFD3152}" type="slidenum">
              <a:rPr lang="en-US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  <p:pic>
        <p:nvPicPr>
          <p:cNvPr id="1034" name="Picture 10" descr="OECD_globe_10cm_colorbackground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20650" y="5715000"/>
            <a:ext cx="592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14117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Text Box 5"/>
          <p:cNvSpPr txBox="1">
            <a:spLocks noChangeAspect="1" noChangeArrowheads="1"/>
          </p:cNvSpPr>
          <p:nvPr/>
        </p:nvSpPr>
        <p:spPr bwMode="auto">
          <a:xfrm>
            <a:off x="0" y="2286000"/>
            <a:ext cx="1219200" cy="2057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 eaLnBrk="0" hangingPunct="0">
              <a:spcBef>
                <a:spcPct val="50000"/>
              </a:spcBef>
              <a:defRPr/>
            </a:pPr>
            <a:endParaRPr lang="en-US" sz="1400">
              <a:solidFill>
                <a:srgbClr val="FFFFFF"/>
              </a:solidFill>
              <a:latin typeface="Times" pitchFamily="18" charset="0"/>
            </a:endParaRP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8532813" y="6629400"/>
            <a:ext cx="628650" cy="228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GB" sz="900" b="1">
                <a:solidFill>
                  <a:srgbClr val="00B7A5"/>
                </a:solidFill>
                <a:latin typeface="Times New Roman" pitchFamily="18" charset="0"/>
              </a:rPr>
              <a:t>© OECD</a:t>
            </a: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0" y="0"/>
            <a:ext cx="827088" cy="6858000"/>
            <a:chOff x="0" y="754"/>
            <a:chExt cx="773" cy="3566"/>
          </a:xfrm>
        </p:grpSpPr>
        <p:graphicFrame>
          <p:nvGraphicFramePr>
            <p:cNvPr id="1026" name="Object 3"/>
            <p:cNvGraphicFramePr>
              <a:graphicFrameLocks/>
            </p:cNvGraphicFramePr>
            <p:nvPr/>
          </p:nvGraphicFramePr>
          <p:xfrm>
            <a:off x="0" y="754"/>
            <a:ext cx="773" cy="3566"/>
          </p:xfrm>
          <a:graphic>
            <a:graphicData uri="http://schemas.openxmlformats.org/presentationml/2006/ole">
              <p:oleObj spid="_x0000_s4098" name="Bitmap Image" r:id="rId16" imgW="809738" imgH="1390844" progId="PBrush">
                <p:embed/>
              </p:oleObj>
            </a:graphicData>
          </a:graphic>
        </p:graphicFrame>
        <p:sp>
          <p:nvSpPr>
            <p:cNvPr id="5130" name="Text Box 10"/>
            <p:cNvSpPr txBox="1">
              <a:spLocks noChangeAspect="1" noChangeArrowheads="1"/>
            </p:cNvSpPr>
            <p:nvPr/>
          </p:nvSpPr>
          <p:spPr bwMode="auto">
            <a:xfrm rot="10800000">
              <a:off x="0" y="1376"/>
              <a:ext cx="731" cy="19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  <a:effectLst/>
          </p:spPr>
          <p:txBody>
            <a:bodyPr vert="eaVert" lIns="18000" rIns="18000" anchor="ctr"/>
            <a:lstStyle/>
            <a:p>
              <a:pPr algn="ctr" eaLnBrk="0" hangingPunct="0">
                <a:lnSpc>
                  <a:spcPct val="140000"/>
                </a:lnSpc>
                <a:spcBef>
                  <a:spcPct val="50000"/>
                </a:spcBef>
                <a:defRPr/>
              </a:pPr>
              <a:r>
                <a:rPr lang="en-GB" sz="800" b="1" dirty="0">
                  <a:solidFill>
                    <a:srgbClr val="FFFFFF"/>
                  </a:solidFill>
                </a:rPr>
                <a:t>A joint  initiative of the OECD and the European Union,</a:t>
              </a:r>
              <a:br>
                <a:rPr lang="en-GB" sz="800" b="1" dirty="0">
                  <a:solidFill>
                    <a:srgbClr val="FFFFFF"/>
                  </a:solidFill>
                </a:rPr>
              </a:br>
              <a:r>
                <a:rPr lang="en-GB" sz="800" b="1" dirty="0">
                  <a:solidFill>
                    <a:srgbClr val="FFFFFF"/>
                  </a:solidFill>
                </a:rPr>
                <a:t>principally financed by the EU</a:t>
              </a:r>
            </a:p>
          </p:txBody>
        </p:sp>
      </p:grpSp>
      <p:pic>
        <p:nvPicPr>
          <p:cNvPr id="1031" name="Picture 12" descr="euflag_original.gif"/>
          <p:cNvPicPr>
            <a:picLocks noChangeAspect="1"/>
          </p:cNvPicPr>
          <p:nvPr/>
        </p:nvPicPr>
        <p:blipFill>
          <a:blip r:embed="rId17" cstate="print"/>
          <a:srcRect/>
          <a:stretch>
            <a:fillRect/>
          </a:stretch>
        </p:blipFill>
        <p:spPr bwMode="auto">
          <a:xfrm>
            <a:off x="93663" y="5157788"/>
            <a:ext cx="647700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Box 11"/>
          <p:cNvSpPr txBox="1"/>
          <p:nvPr/>
        </p:nvSpPr>
        <p:spPr>
          <a:xfrm>
            <a:off x="0" y="260350"/>
            <a:ext cx="827088" cy="7699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l-GR" sz="3200" b="1" dirty="0">
                <a:solidFill>
                  <a:srgbClr val="FFFFFF"/>
                </a:solidFill>
              </a:rPr>
              <a:t>Σ</a:t>
            </a:r>
            <a:r>
              <a:rPr lang="fr-FR" sz="4400" b="1" dirty="0">
                <a:solidFill>
                  <a:srgbClr val="FFFFFF"/>
                </a:solidFill>
              </a:rPr>
              <a:t/>
            </a:r>
            <a:br>
              <a:rPr lang="fr-FR" sz="4400" b="1" dirty="0">
                <a:solidFill>
                  <a:srgbClr val="FFFFFF"/>
                </a:solidFill>
              </a:rPr>
            </a:br>
            <a:r>
              <a:rPr lang="fr-FR" sz="1050" b="1" dirty="0">
                <a:solidFill>
                  <a:srgbClr val="FFFFFF"/>
                </a:solidFill>
              </a:rPr>
              <a:t>SIGMA</a:t>
            </a:r>
            <a:endParaRPr lang="en-US" sz="1400" b="1" dirty="0">
              <a:solidFill>
                <a:srgbClr val="FFFFFF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4"/>
          </p:nvPr>
        </p:nvSpPr>
        <p:spPr>
          <a:xfrm>
            <a:off x="900113" y="6453188"/>
            <a:ext cx="431800" cy="2936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3C5C215-54A4-4D1A-BCB8-9895EDFD3152}" type="slidenum">
              <a:rPr lang="en-US">
                <a:solidFill>
                  <a:srgbClr val="00B7A5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B7A5">
                  <a:tint val="75000"/>
                </a:srgbClr>
              </a:solidFill>
            </a:endParaRPr>
          </a:p>
        </p:txBody>
      </p:sp>
      <p:pic>
        <p:nvPicPr>
          <p:cNvPr id="1034" name="Picture 10" descr="OECD_globe_10cm_colorbackground.png"/>
          <p:cNvPicPr>
            <a:picLocks noChangeAspect="1"/>
          </p:cNvPicPr>
          <p:nvPr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20650" y="5715000"/>
            <a:ext cx="592138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  <p:sldLayoutId id="2147483739" r:id="rId12"/>
    <p:sldLayoutId id="2147483740" r:id="rId13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75000"/>
        <a:buFont typeface="Monotype Sorts" pitchFamily="2" charset="2"/>
        <a:buChar char="l"/>
        <a:defRPr sz="3200">
          <a:solidFill>
            <a:srgbClr val="00988A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800">
          <a:solidFill>
            <a:srgbClr val="00988A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400">
          <a:solidFill>
            <a:srgbClr val="00988A"/>
          </a:solidFill>
          <a:latin typeface="+mn-lt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•"/>
        <a:defRPr sz="2000">
          <a:solidFill>
            <a:srgbClr val="00988A"/>
          </a:solidFill>
          <a:latin typeface="+mn-lt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lr>
          <a:srgbClr val="0099CC"/>
        </a:buClr>
        <a:buSzPct val="100000"/>
        <a:buChar char="–"/>
        <a:defRPr sz="2000">
          <a:solidFill>
            <a:srgbClr val="00988A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4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sr-Latn-CS" b="1" dirty="0" smtClean="0"/>
              <a:t>Radionica o osiguranju kvaliteta interne revizije</a:t>
            </a: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971600" y="3212976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Standardi Instituta za internu reviziju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Praktični saveti</a:t>
            </a: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Instituta za internu reviziju 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Model priručnika mreže </a:t>
            </a:r>
            <a:r>
              <a:rPr lang="en-US" dirty="0" err="1" smtClean="0">
                <a:solidFill>
                  <a:schemeClr val="accent6">
                    <a:lumMod val="10000"/>
                  </a:schemeClr>
                </a:solidFill>
              </a:rPr>
              <a:t>PEM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-PAL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948264" y="2780928"/>
            <a:ext cx="151836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BE" dirty="0" smtClean="0"/>
              <a:t>Bud</a:t>
            </a:r>
            <a:r>
              <a:rPr lang="sr-Latn-CS" dirty="0" err="1" smtClean="0"/>
              <a:t>impešta</a:t>
            </a:r>
            <a:endParaRPr lang="nl-BE" dirty="0" smtClean="0"/>
          </a:p>
          <a:p>
            <a:r>
              <a:rPr lang="nl-BE" dirty="0" smtClean="0"/>
              <a:t>15</a:t>
            </a:r>
            <a:r>
              <a:rPr lang="sr-Latn-CS" dirty="0" smtClean="0"/>
              <a:t>. jun</a:t>
            </a:r>
            <a:r>
              <a:rPr lang="nl-BE" dirty="0" smtClean="0"/>
              <a:t> 2012</a:t>
            </a:r>
            <a:r>
              <a:rPr lang="sr-Latn-CS" dirty="0" smtClean="0"/>
              <a:t>.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sr-Latn-CS" b="1" dirty="0" smtClean="0"/>
              <a:t>Radionica o </a:t>
            </a:r>
            <a:r>
              <a:rPr lang="en-US" b="1" dirty="0" err="1" smtClean="0"/>
              <a:t>osiguranj</a:t>
            </a:r>
            <a:r>
              <a:rPr lang="sr-Latn-CS" b="1" dirty="0" smtClean="0"/>
              <a:t>u</a:t>
            </a:r>
            <a:r>
              <a:rPr lang="en-US" b="1" dirty="0" smtClean="0"/>
              <a:t> </a:t>
            </a:r>
            <a:r>
              <a:rPr lang="en-US" b="1" dirty="0" err="1" smtClean="0"/>
              <a:t>kvaliteta</a:t>
            </a:r>
            <a:r>
              <a:rPr lang="en-US" b="1" dirty="0" smtClean="0"/>
              <a:t> </a:t>
            </a:r>
            <a:r>
              <a:rPr lang="en-US" b="1" dirty="0" smtClean="0"/>
              <a:t>intern</a:t>
            </a:r>
            <a:r>
              <a:rPr lang="sr-Latn-CS" b="1" dirty="0" smtClean="0"/>
              <a:t>e</a:t>
            </a:r>
            <a:r>
              <a:rPr lang="en-US" b="1" dirty="0" smtClean="0"/>
              <a:t> </a:t>
            </a:r>
            <a:r>
              <a:rPr lang="en-US" b="1" dirty="0" err="1" smtClean="0"/>
              <a:t>revizij</a:t>
            </a:r>
            <a:r>
              <a:rPr lang="sr-Latn-CS" b="1" dirty="0" smtClean="0"/>
              <a:t>e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971600" y="3212976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Standardi Instituta za internu reviziju</a:t>
            </a:r>
          </a:p>
          <a:p>
            <a:pPr marL="514350" indent="-514350" eaLnBrk="1" hangingPunct="1">
              <a:lnSpc>
                <a:spcPct val="90000"/>
              </a:lnSpc>
              <a:buNone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b="1" dirty="0" smtClean="0">
                <a:solidFill>
                  <a:srgbClr val="FF0000"/>
                </a:solidFill>
              </a:rPr>
              <a:t>Praktični saveti Instituta za internu reviziju</a:t>
            </a:r>
            <a:endParaRPr lang="en-US" b="1" dirty="0" smtClean="0">
              <a:solidFill>
                <a:srgbClr val="FF0000"/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Model Priručnika mreže </a:t>
            </a:r>
            <a:r>
              <a:rPr lang="en-US" dirty="0" err="1" smtClean="0">
                <a:solidFill>
                  <a:schemeClr val="accent6">
                    <a:lumMod val="10000"/>
                  </a:schemeClr>
                </a:solidFill>
              </a:rPr>
              <a:t>PEM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-PAL 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99592" y="142875"/>
            <a:ext cx="80648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Praktični saveti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1300-1: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Program za </a:t>
            </a: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osiguranje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kvaliteta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i poboljšanja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539552" y="1412776"/>
            <a:ext cx="828092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sr-Latn-C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Rukovodilac jedinice za internu reviziju je odgovoran za sprovođenje procesa kreiranih da u razumnoj meri uvere različite učesnike procesa da se interna revizija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: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sr-Latn-C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Obavlja u skladu sa poveljom interne revizije koja je usklađena sa Definicijom interne revizije, Kodeksom etike i Standardima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sr-Latn-C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Obavlja na efektivan i efikasan način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sr-Latn-C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 percepciji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sr-Latn-C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učesnika procesa doživljava kao aktivnost koja dodaje vrednost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poboljšava rad organizacije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914400" lvl="1" indent="-457200"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endParaRPr lang="en-US" sz="2400" dirty="0">
              <a:solidFill>
                <a:srgbClr val="000000"/>
              </a:solidFill>
              <a:latin typeface="Arial" charset="0"/>
              <a:cs typeface="Arial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</a:pPr>
            <a:r>
              <a:rPr lang="en-US" sz="2400" dirty="0">
                <a:solidFill>
                  <a:srgbClr val="000000"/>
                </a:solidFill>
                <a:latin typeface="Arial" charset="0"/>
                <a:cs typeface="Arial" charset="0"/>
              </a:rPr>
              <a:t>	</a:t>
            </a:r>
            <a:r>
              <a:rPr lang="sr-Latn-C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Ovi procesi uključuju </a:t>
            </a:r>
            <a:r>
              <a:rPr lang="sr-Latn-C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adekvatnu </a:t>
            </a:r>
            <a:r>
              <a:rPr lang="sr-Latn-CS" sz="24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superviziju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en-US" sz="2400" dirty="0" err="1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periodi</a:t>
            </a:r>
            <a:r>
              <a:rPr lang="sr-Latn-CS" sz="2400" dirty="0" err="1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čne</a:t>
            </a:r>
            <a:r>
              <a:rPr lang="sr-Latn-CS" sz="24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 procene i kontinuirano praćenje </a:t>
            </a:r>
            <a:r>
              <a:rPr lang="en-US" sz="2400" dirty="0" err="1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osiguranj</a:t>
            </a:r>
            <a:r>
              <a:rPr lang="sr-Latn-CS" sz="24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a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 </a:t>
            </a:r>
            <a:r>
              <a:rPr lang="en-US" sz="2400" dirty="0" err="1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kvaliteta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, </a:t>
            </a:r>
            <a:r>
              <a:rPr lang="sr-Latn-CS" sz="24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i periodične spoljne procene</a:t>
            </a:r>
            <a:r>
              <a:rPr lang="en-US" sz="24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.</a:t>
            </a:r>
            <a:endParaRPr lang="en-US" sz="2400" b="1" dirty="0">
              <a:solidFill>
                <a:schemeClr val="accent6">
                  <a:lumMod val="10000"/>
                </a:schemeClr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99592" y="142875"/>
            <a:ext cx="806489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Praktični saveti 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1300-1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Program za </a:t>
            </a: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osiguranj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kvaliteta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i poboljšanja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2413338"/>
            <a:ext cx="777686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Program za osiguranje kvaliteta i poboljšanja treba  bude dovoljno sveobuhvatan da uključi </a:t>
            </a:r>
            <a:r>
              <a:rPr lang="sr-Latn-CS" sz="2400" dirty="0" smtClean="0">
                <a:solidFill>
                  <a:srgbClr val="FF0000"/>
                </a:solidFill>
                <a:cs typeface="Arial" charset="0"/>
              </a:rPr>
              <a:t>sve aspekte 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rada 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i upravljanja aktivnostima interne revizije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u skladu sa Definicijom interne revizije, Kodeksom etike i Standardima, odnosno najboljom profesionalnom praksom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.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5616" y="142875"/>
            <a:ext cx="7742634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400" b="1" dirty="0" smtClean="0">
                <a:solidFill>
                  <a:srgbClr val="000000"/>
                </a:solidFill>
                <a:cs typeface="Arial" charset="0"/>
              </a:rPr>
              <a:t>Praktični saveti </a:t>
            </a: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1300-1: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400" b="1" dirty="0" smtClean="0">
                <a:solidFill>
                  <a:srgbClr val="000000"/>
                </a:solidFill>
                <a:cs typeface="Arial" charset="0"/>
              </a:rPr>
              <a:t>Zahtevi programa </a:t>
            </a:r>
            <a:r>
              <a:rPr lang="sr-Latn-CS" sz="2400" b="1" dirty="0" smtClean="0">
                <a:solidFill>
                  <a:srgbClr val="000000"/>
                </a:solidFill>
                <a:cs typeface="Arial" charset="0"/>
              </a:rPr>
              <a:t>za </a:t>
            </a:r>
            <a:r>
              <a:rPr lang="en-US" sz="2400" b="1" dirty="0" err="1" smtClean="0">
                <a:solidFill>
                  <a:srgbClr val="000000"/>
                </a:solidFill>
                <a:cs typeface="Arial" charset="0"/>
              </a:rPr>
              <a:t>osiguranj</a:t>
            </a:r>
            <a:r>
              <a:rPr lang="sr-Latn-CS" sz="2400" b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b="1" dirty="0" err="1" smtClean="0">
                <a:solidFill>
                  <a:srgbClr val="000000"/>
                </a:solidFill>
                <a:cs typeface="Arial" charset="0"/>
              </a:rPr>
              <a:t>kvaliteta</a:t>
            </a: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b="1" dirty="0" smtClean="0">
                <a:solidFill>
                  <a:srgbClr val="000000"/>
                </a:solidFill>
                <a:cs typeface="Arial" charset="0"/>
              </a:rPr>
              <a:t>i </a:t>
            </a:r>
            <a:r>
              <a:rPr lang="sr-Latn-CS" sz="2400" b="1" dirty="0" smtClean="0">
                <a:solidFill>
                  <a:srgbClr val="000000"/>
                </a:solidFill>
                <a:cs typeface="Arial" charset="0"/>
              </a:rPr>
              <a:t>poboljšanja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115616" y="1772816"/>
            <a:ext cx="756084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Program za osiguranje kvaliteta i poboljšanja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(</a:t>
            </a:r>
            <a:r>
              <a:rPr lang="sr-Latn-CS" sz="2400" dirty="0" err="1" smtClean="0">
                <a:solidFill>
                  <a:srgbClr val="000000"/>
                </a:solidFill>
                <a:latin typeface="Calibri"/>
                <a:cs typeface="Arial" charset="0"/>
              </a:rPr>
              <a:t>POKP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) 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obuhvata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 kontinuiranu i periodičnu procenu </a:t>
            </a:r>
            <a:r>
              <a:rPr lang="sr-Latn-CS" sz="2400" dirty="0" smtClean="0">
                <a:solidFill>
                  <a:srgbClr val="FF0000"/>
                </a:solidFill>
                <a:latin typeface="Calibri"/>
                <a:cs typeface="Arial" charset="0"/>
              </a:rPr>
              <a:t>ukupnog obima</a:t>
            </a:r>
            <a:r>
              <a:rPr lang="en-US" sz="2400" dirty="0" smtClean="0">
                <a:solidFill>
                  <a:srgbClr val="FF0000"/>
                </a:solidFill>
                <a:latin typeface="Calibri"/>
                <a:cs typeface="Arial" charset="0"/>
              </a:rPr>
              <a:t> 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revizije i konsultantske aktivnosti koje vrši jedinica za internu reviziju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. 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1115616" y="3789040"/>
            <a:ext cx="748883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err="1" smtClean="0">
                <a:solidFill>
                  <a:srgbClr val="000000"/>
                </a:solidFill>
                <a:latin typeface="Calibri"/>
                <a:cs typeface="Arial" charset="0"/>
              </a:rPr>
              <a:t>POKP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 takođe uključuje </a:t>
            </a:r>
            <a:r>
              <a:rPr lang="sr-Latn-CS" sz="2400" dirty="0" smtClean="0">
                <a:solidFill>
                  <a:srgbClr val="FF0000"/>
                </a:solidFill>
                <a:latin typeface="Calibri"/>
                <a:cs typeface="Arial" charset="0"/>
              </a:rPr>
              <a:t>kontinuirano merenje</a:t>
            </a:r>
            <a:r>
              <a:rPr lang="en-US" sz="2400" dirty="0" smtClean="0">
                <a:solidFill>
                  <a:srgbClr val="FF0000"/>
                </a:solidFill>
                <a:latin typeface="Calibri"/>
                <a:cs typeface="Arial" charset="0"/>
              </a:rPr>
              <a:t> 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i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 anal</a:t>
            </a:r>
            <a:r>
              <a:rPr lang="sr-Latn-CS" sz="2400" dirty="0" err="1" smtClean="0">
                <a:solidFill>
                  <a:srgbClr val="000000"/>
                </a:solidFill>
                <a:latin typeface="Calibri"/>
                <a:cs typeface="Arial" charset="0"/>
              </a:rPr>
              <a:t>izu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 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indikatora učinka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 (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na primer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, 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realizacija plana 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intern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latin typeface="Calibri"/>
                <a:cs typeface="Arial" charset="0"/>
              </a:rPr>
              <a:t>revizij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, 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vreme ciklusa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, </a:t>
            </a:r>
            <a:r>
              <a:rPr lang="sr-Latn-C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prihvaćene preporuke i zadovoljstvo klijenata</a:t>
            </a:r>
            <a:r>
              <a:rPr lang="en-US" sz="2400" dirty="0" smtClean="0">
                <a:solidFill>
                  <a:srgbClr val="000000"/>
                </a:solidFill>
                <a:latin typeface="Calibri"/>
                <a:cs typeface="Arial" charset="0"/>
              </a:rPr>
              <a:t>).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214313" y="285750"/>
            <a:ext cx="8643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Pra</a:t>
            </a:r>
            <a:r>
              <a:rPr lang="sr-Latn-CS" sz="2800" b="1" dirty="0" err="1" smtClean="0">
                <a:solidFill>
                  <a:srgbClr val="000000"/>
                </a:solidFill>
                <a:cs typeface="Arial" charset="0"/>
              </a:rPr>
              <a:t>ktični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 saveti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1311-1: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Intern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e procene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331640" y="1916832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</a:t>
            </a:r>
            <a:r>
              <a:rPr lang="sr-Latn-C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eriodična procena izvršena neposredno pre spoljne procene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može da olakša i smanji troškove spoljne procene</a:t>
            </a:r>
            <a:r>
              <a:rPr lang="en-US" sz="24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4313" y="142875"/>
            <a:ext cx="8643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Praktični saveti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1312-1: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Spoljne procene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43608" y="1412776"/>
            <a:ext cx="7704856" cy="44935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Spoljne procene pokrivaju čitav spektar </a:t>
            </a:r>
            <a:r>
              <a:rPr lang="sr-Latn-CS" sz="22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revizije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smtClean="0">
                <a:solidFill>
                  <a:schemeClr val="accent6">
                    <a:lumMod val="10000"/>
                  </a:schemeClr>
                </a:solidFill>
                <a:latin typeface="Arial" charset="0"/>
                <a:cs typeface="Arial" charset="0"/>
              </a:rPr>
              <a:t>i konsultantskog rada  koji obavlja jedinica za internu reviziju, zbog čega ne treba da budu ograničene na procenu programa za o</a:t>
            </a:r>
            <a:r>
              <a:rPr lang="en-US" sz="2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siguranj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kvaliteta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 unapređenja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Radi postizanja optimalnih koristi od spoljne procene, obim aktivnosti treba da sadrži i 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poređenje ostvarenih rezultata (</a:t>
            </a:r>
            <a:r>
              <a:rPr lang="sr-Latn-CS" sz="220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benčmarking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), </a:t>
            </a:r>
            <a:r>
              <a:rPr lang="en-US" sz="2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identifi</a:t>
            </a:r>
            <a:r>
              <a:rPr lang="sr-Latn-CS" sz="2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kaciju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i izveštavanje o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najuspešnijim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praksama</a:t>
            </a:r>
            <a:r>
              <a:rPr lang="en-U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kako bi jedinica za 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intern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revizij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 bila uspešnija i/ili efikasnija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Ovo se može postići kroz 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punu spoljnu procenu</a:t>
            </a:r>
            <a:r>
              <a:rPr lang="en-U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od strane kvalifikovanog, nezavisnog spoljnjeg revizora ili revizorskog tima, ili kroz sveobuhvatnu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inter</a:t>
            </a:r>
            <a:r>
              <a:rPr lang="sr-Latn-CS" sz="220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nu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samoprocenu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sa nezavisnom </a:t>
            </a:r>
            <a:r>
              <a:rPr lang="sr-Latn-CS" sz="220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validacijom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koju vrši nezavisan spoljni revizor ili revizorski tim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214313" y="142875"/>
            <a:ext cx="8643937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Praktični saveti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1312-1: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Spoljne procene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1556792"/>
            <a:ext cx="7704856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Spoljne procene aktivnosti interne revizije sadrže 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iskazano mišljenje</a:t>
            </a:r>
            <a:r>
              <a:rPr lang="en-U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o celokupnom spektru aktivnosti vezanih za osiguranje kvaliteta i konsultacije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nl-BE" dirty="0"/>
          </a:p>
        </p:txBody>
      </p:sp>
      <p:sp>
        <p:nvSpPr>
          <p:cNvPr id="8" name="Rectangle 7"/>
          <p:cNvSpPr/>
          <p:nvPr/>
        </p:nvSpPr>
        <p:spPr>
          <a:xfrm>
            <a:off x="1043608" y="2924944"/>
            <a:ext cx="756084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Stručnjaci koji vrše procenu su 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nezavisni 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u odnosu na organizaciju u kojoj se vrši procena aktivnosti interne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2200" dirty="0" err="1" smtClean="0">
                <a:solidFill>
                  <a:srgbClr val="000000"/>
                </a:solidFill>
                <a:latin typeface="Arial" charset="0"/>
                <a:cs typeface="Arial" charset="0"/>
              </a:rPr>
              <a:t>revizij</a:t>
            </a:r>
            <a:r>
              <a:rPr lang="sr-Latn-C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e i koji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sr-Latn-CS" sz="2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nemaju stvaran ili očigledan sukob interesa</a:t>
            </a:r>
            <a:r>
              <a:rPr lang="en-US" sz="22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214313"/>
            <a:ext cx="788665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Praktični saveti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1312-2: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Spoljne procene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err="1" smtClean="0">
                <a:solidFill>
                  <a:srgbClr val="000000"/>
                </a:solidFill>
                <a:cs typeface="Arial" charset="0"/>
              </a:rPr>
              <a:t>Samoprocena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 sa nezavisnom </a:t>
            </a:r>
            <a:r>
              <a:rPr lang="sr-Latn-CS" sz="2800" b="1" dirty="0" err="1" smtClean="0">
                <a:solidFill>
                  <a:srgbClr val="000000"/>
                </a:solidFill>
                <a:cs typeface="Arial" charset="0"/>
              </a:rPr>
              <a:t>validacijom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043608" y="1844824"/>
            <a:ext cx="7776864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Spoljna procena koju vrši kvalifikovan i nezavisan revizor ili revizorski tim može biti neadekvatna za male jedinice za internu reviziju, ili u nekim organizacijam</a:t>
            </a:r>
            <a:r>
              <a:rPr lang="sr-Latn-C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a okolnosti mogu biti takve da puna 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sr-Latn-C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spoljna procena koju bi vršio nezavisni tim nije prikladna ili nije neophodna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. </a:t>
            </a:r>
            <a:endParaRPr lang="nl-BE" dirty="0"/>
          </a:p>
        </p:txBody>
      </p:sp>
      <p:sp>
        <p:nvSpPr>
          <p:cNvPr id="9" name="Rectangle 8"/>
          <p:cNvSpPr/>
          <p:nvPr/>
        </p:nvSpPr>
        <p:spPr>
          <a:xfrm>
            <a:off x="1043608" y="3717032"/>
            <a:ext cx="777686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Kvalifikovan i nezavisan revizor ili revizorski tim vrši dovoljno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test</a:t>
            </a:r>
            <a:r>
              <a:rPr lang="sr-Latn-C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ova </a:t>
            </a:r>
            <a:r>
              <a:rPr lang="sr-Latn-CS" sz="2000" dirty="0" err="1" smtClean="0">
                <a:solidFill>
                  <a:srgbClr val="FF0000"/>
                </a:solidFill>
                <a:latin typeface="Arial" charset="0"/>
                <a:cs typeface="Arial" charset="0"/>
              </a:rPr>
              <a:t>samoprocene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</a:t>
            </a:r>
            <a:r>
              <a:rPr lang="sr-Latn-C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koji omogućavaju vrednovanje rezultata</a:t>
            </a:r>
            <a:r>
              <a:rPr lang="en-US" sz="2000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 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827584" y="188640"/>
            <a:ext cx="7923857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Praktični saveti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1312-4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: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r-Latn-CS" sz="2800" b="1" dirty="0" err="1" smtClean="0">
                <a:solidFill>
                  <a:srgbClr val="000000"/>
                </a:solidFill>
                <a:cs typeface="Arial" charset="0"/>
              </a:rPr>
              <a:t>Nezavisnst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 time za spoljnu procenu u javnom sektoru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1916832"/>
            <a:ext cx="78488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U javnom sektoru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sr-Latn-C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aktivnost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intern</a:t>
            </a:r>
            <a:r>
              <a:rPr lang="sr-Latn-C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revizij</a:t>
            </a:r>
            <a:r>
              <a:rPr lang="sr-Latn-C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e na različitim nivoima uprave može biti nezavisna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sr-Latn-C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kada je u pitanju </a:t>
            </a:r>
            <a:r>
              <a:rPr lang="sr-Latn-C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spoljna procena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nl-BE" dirty="0"/>
          </a:p>
        </p:txBody>
      </p:sp>
      <p:sp>
        <p:nvSpPr>
          <p:cNvPr id="10" name="Rectangle 9"/>
          <p:cNvSpPr/>
          <p:nvPr/>
        </p:nvSpPr>
        <p:spPr>
          <a:xfrm>
            <a:off x="1043608" y="3140968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Svi članovi tima za procenu koji vrše spoljnu procenu moraju biti </a:t>
            </a:r>
            <a:r>
              <a:rPr lang="sr-Latn-C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nezavisni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sr-Latn-C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d organizacije, odnosno osoblja angažovanog na poslovima interne revizije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 </a:t>
            </a:r>
            <a:endParaRPr lang="nl-BE" dirty="0"/>
          </a:p>
        </p:txBody>
      </p:sp>
      <p:sp>
        <p:nvSpPr>
          <p:cNvPr id="11" name="Rectangle 10"/>
          <p:cNvSpPr/>
          <p:nvPr/>
        </p:nvSpPr>
        <p:spPr>
          <a:xfrm>
            <a:off x="1043608" y="4437112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r-Latn-C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Nezavisnost od </a:t>
            </a:r>
            <a:r>
              <a:rPr lang="sr-Latn-CS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oranizacije</a:t>
            </a:r>
            <a:r>
              <a:rPr lang="sr-Latn-C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znači da tim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</a:t>
            </a:r>
            <a:r>
              <a:rPr lang="sr-Latn-CS" sz="2400" dirty="0" err="1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ije</a:t>
            </a:r>
            <a:r>
              <a:rPr lang="sr-Latn-CS" sz="2400" dirty="0" smtClean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pod uticajem 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sr-Latn-CS" sz="2400" dirty="0" err="1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rganizacije</a:t>
            </a:r>
            <a:r>
              <a:rPr lang="sr-Latn-C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u kojoj se vrši procena aktivnosti interne revizije</a:t>
            </a:r>
            <a:r>
              <a:rPr lang="en-US" sz="2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.</a:t>
            </a:r>
            <a:endParaRPr lang="nl-BE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sr-Latn-CS" b="1" dirty="0" smtClean="0"/>
              <a:t>Radionica o osiguranju kvaliteta </a:t>
            </a:r>
            <a:r>
              <a:rPr lang="en-US" b="1" dirty="0" smtClean="0"/>
              <a:t>intern</a:t>
            </a:r>
            <a:r>
              <a:rPr lang="sr-Latn-CS" b="1" dirty="0" smtClean="0"/>
              <a:t>e</a:t>
            </a:r>
            <a:r>
              <a:rPr lang="en-US" b="1" dirty="0" smtClean="0"/>
              <a:t> </a:t>
            </a:r>
            <a:r>
              <a:rPr lang="en-US" b="1" dirty="0" err="1" smtClean="0"/>
              <a:t>revizij</a:t>
            </a:r>
            <a:r>
              <a:rPr lang="sr-Latn-CS" b="1" dirty="0" smtClean="0"/>
              <a:t>e</a:t>
            </a: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971600" y="3212976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Standardi Instituta za internu reviziju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err="1" smtClean="0">
                <a:solidFill>
                  <a:schemeClr val="accent6">
                    <a:lumMod val="10000"/>
                  </a:schemeClr>
                </a:solidFill>
              </a:rPr>
              <a:t>IIA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 </a:t>
            </a:r>
            <a:r>
              <a:rPr lang="en-US" dirty="0" err="1" smtClean="0">
                <a:solidFill>
                  <a:schemeClr val="accent6">
                    <a:lumMod val="10000"/>
                  </a:schemeClr>
                </a:solidFill>
              </a:rPr>
              <a:t>Pra</a:t>
            </a:r>
            <a:r>
              <a:rPr lang="sr-Latn-CS" dirty="0" err="1" smtClean="0">
                <a:solidFill>
                  <a:schemeClr val="accent6">
                    <a:lumMod val="10000"/>
                  </a:schemeClr>
                </a:solidFill>
              </a:rPr>
              <a:t>ktični</a:t>
            </a: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 saveti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b="1" dirty="0" smtClean="0">
                <a:solidFill>
                  <a:srgbClr val="FF0000"/>
                </a:solidFill>
              </a:rPr>
              <a:t>Model priručnika mreže </a:t>
            </a:r>
            <a:r>
              <a:rPr lang="en-US" b="1" dirty="0" err="1" smtClean="0">
                <a:solidFill>
                  <a:srgbClr val="FF0000"/>
                </a:solidFill>
              </a:rPr>
              <a:t>PEM</a:t>
            </a:r>
            <a:r>
              <a:rPr lang="en-US" b="1" dirty="0" smtClean="0">
                <a:solidFill>
                  <a:srgbClr val="FF0000"/>
                </a:solidFill>
              </a:rPr>
              <a:t>-PAL </a:t>
            </a:r>
            <a:endParaRPr lang="en-US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sr-Latn-CS" b="1" dirty="0" smtClean="0"/>
              <a:t>Radionica o osiguranju kvaliteta interne revizije</a:t>
            </a: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971600" y="3212976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b="1" dirty="0" smtClean="0">
                <a:solidFill>
                  <a:srgbClr val="FF0000"/>
                </a:solidFill>
              </a:rPr>
              <a:t>Standard</a:t>
            </a:r>
            <a:r>
              <a:rPr lang="sr-Latn-CS" b="1" dirty="0" smtClean="0">
                <a:solidFill>
                  <a:srgbClr val="FF0000"/>
                </a:solidFill>
              </a:rPr>
              <a:t>i instituta za internu reviziju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Praktični </a:t>
            </a: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saveti Instituta za internu reviziju 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Model </a:t>
            </a: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priručnika mreže </a:t>
            </a:r>
            <a:r>
              <a:rPr lang="en-US" dirty="0" err="1" smtClean="0">
                <a:solidFill>
                  <a:schemeClr val="accent6">
                    <a:lumMod val="10000"/>
                  </a:schemeClr>
                </a:solidFill>
              </a:rPr>
              <a:t>PEM</a:t>
            </a: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-PAL</a:t>
            </a: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187624" y="260648"/>
            <a:ext cx="7776864" cy="1143000"/>
          </a:xfrm>
        </p:spPr>
        <p:txBody>
          <a:bodyPr/>
          <a:lstStyle/>
          <a:p>
            <a:pPr eaLnBrk="1" hangingPunct="1"/>
            <a:r>
              <a:rPr lang="sr-Latn-CS" b="1" dirty="0" smtClean="0"/>
              <a:t>Model Priručnika za internu reviziju mreže </a:t>
            </a:r>
            <a:r>
              <a:rPr lang="en-US" b="1" dirty="0" err="1" smtClean="0"/>
              <a:t>PEM</a:t>
            </a:r>
            <a:r>
              <a:rPr lang="en-US" b="1" dirty="0" smtClean="0"/>
              <a:t>-PAL </a:t>
            </a:r>
            <a:endParaRPr lang="en-US" b="1" dirty="0" smtClean="0"/>
          </a:p>
        </p:txBody>
      </p:sp>
      <p:sp>
        <p:nvSpPr>
          <p:cNvPr id="320515" name="Rectangle 7"/>
          <p:cNvSpPr>
            <a:spLocks noGrp="1" noChangeArrowheads="1"/>
          </p:cNvSpPr>
          <p:nvPr>
            <p:ph idx="1"/>
          </p:nvPr>
        </p:nvSpPr>
        <p:spPr>
          <a:xfrm>
            <a:off x="1043608" y="2348880"/>
            <a:ext cx="7651576" cy="2727325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Program kvaliteta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Istraživanje subjekta revizije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Kontinuirana </a:t>
            </a:r>
            <a:r>
              <a:rPr lang="sr-Latn-CS" dirty="0" err="1" smtClean="0">
                <a:solidFill>
                  <a:schemeClr val="accent6">
                    <a:lumMod val="10000"/>
                  </a:schemeClr>
                </a:solidFill>
              </a:rPr>
              <a:t>supervizija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en-US" dirty="0" smtClean="0">
                <a:solidFill>
                  <a:schemeClr val="accent6">
                    <a:lumMod val="10000"/>
                  </a:schemeClr>
                </a:solidFill>
              </a:rPr>
              <a:t>K</a:t>
            </a:r>
            <a:r>
              <a:rPr lang="sr-Latn-CS" dirty="0" err="1" smtClean="0">
                <a:solidFill>
                  <a:schemeClr val="accent6">
                    <a:lumMod val="10000"/>
                  </a:schemeClr>
                </a:solidFill>
              </a:rPr>
              <a:t>ljučni</a:t>
            </a: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 indikatori učinka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Interna procena kvaliteta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  <a:p>
            <a:pPr marL="514350" indent="-514350" eaLnBrk="1" hangingPunct="1">
              <a:lnSpc>
                <a:spcPct val="90000"/>
              </a:lnSpc>
              <a:buFont typeface="+mj-lt"/>
              <a:buAutoNum type="arabicPeriod"/>
            </a:pP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Spoljna</a:t>
            </a:r>
            <a:r>
              <a:rPr lang="sr-Latn-CS" dirty="0" smtClean="0">
                <a:solidFill>
                  <a:schemeClr val="accent6">
                    <a:lumMod val="10000"/>
                  </a:schemeClr>
                </a:solidFill>
              </a:rPr>
              <a:t> procena kvaliteta</a:t>
            </a:r>
            <a:endParaRPr lang="en-US" dirty="0" smtClean="0">
              <a:solidFill>
                <a:schemeClr val="accent6">
                  <a:lumMod val="10000"/>
                </a:schemeClr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6"/>
          <p:cNvSpPr>
            <a:spLocks noGrp="1" noChangeArrowheads="1"/>
          </p:cNvSpPr>
          <p:nvPr>
            <p:ph type="title"/>
          </p:nvPr>
        </p:nvSpPr>
        <p:spPr>
          <a:xfrm>
            <a:off x="1043608" y="764704"/>
            <a:ext cx="7776864" cy="1143000"/>
          </a:xfrm>
        </p:spPr>
        <p:txBody>
          <a:bodyPr/>
          <a:lstStyle/>
          <a:p>
            <a:pPr eaLnBrk="1" hangingPunct="1"/>
            <a:r>
              <a:rPr lang="sr-Latn-CS" b="1" dirty="0" smtClean="0"/>
              <a:t>Zaključne napomene</a:t>
            </a:r>
            <a:endParaRPr lang="en-US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85800" y="2500314"/>
            <a:ext cx="8458200" cy="1081088"/>
            <a:chOff x="576" y="1431"/>
            <a:chExt cx="5328" cy="681"/>
          </a:xfrm>
        </p:grpSpPr>
        <p:sp>
          <p:nvSpPr>
            <p:cNvPr id="240654" name="AutoShape 4"/>
            <p:cNvSpPr>
              <a:spLocks noChangeArrowheads="1"/>
            </p:cNvSpPr>
            <p:nvPr/>
          </p:nvSpPr>
          <p:spPr bwMode="auto">
            <a:xfrm>
              <a:off x="576" y="1584"/>
              <a:ext cx="672" cy="528"/>
            </a:xfrm>
            <a:prstGeom prst="horizont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0655" name="Rectangle 5"/>
            <p:cNvSpPr>
              <a:spLocks noChangeArrowheads="1"/>
            </p:cNvSpPr>
            <p:nvPr/>
          </p:nvSpPr>
          <p:spPr bwMode="auto">
            <a:xfrm>
              <a:off x="624" y="1431"/>
              <a:ext cx="5280" cy="6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defTabSz="762000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333FF"/>
                  </a:solidFill>
                  <a:latin typeface="Arial" charset="0"/>
                  <a:cs typeface="Arial" charset="0"/>
                </a:rPr>
                <a:t>1310  - </a:t>
              </a: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PROCENA PROGRAMA KVALITETA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914400" y="3505200"/>
            <a:ext cx="7696200" cy="990600"/>
            <a:chOff x="720" y="2064"/>
            <a:chExt cx="4848" cy="624"/>
          </a:xfrm>
        </p:grpSpPr>
        <p:sp>
          <p:nvSpPr>
            <p:cNvPr id="240652" name="AutoShape 7"/>
            <p:cNvSpPr>
              <a:spLocks noChangeArrowheads="1"/>
            </p:cNvSpPr>
            <p:nvPr/>
          </p:nvSpPr>
          <p:spPr bwMode="auto">
            <a:xfrm>
              <a:off x="720" y="2160"/>
              <a:ext cx="672" cy="528"/>
            </a:xfrm>
            <a:prstGeom prst="horizont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0653" name="Rectangle 8"/>
            <p:cNvSpPr>
              <a:spLocks noChangeArrowheads="1"/>
            </p:cNvSpPr>
            <p:nvPr/>
          </p:nvSpPr>
          <p:spPr bwMode="auto">
            <a:xfrm>
              <a:off x="768" y="2064"/>
              <a:ext cx="4800" cy="6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defTabSz="762000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333FF"/>
                  </a:solidFill>
                  <a:latin typeface="Arial" charset="0"/>
                  <a:cs typeface="Arial" charset="0"/>
                </a:rPr>
                <a:t>1320  - </a:t>
              </a: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IZVEŠTAVANJE O PROGRAMU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685800" y="4311650"/>
            <a:ext cx="8382000" cy="1022350"/>
            <a:chOff x="288" y="2572"/>
            <a:chExt cx="5280" cy="644"/>
          </a:xfrm>
        </p:grpSpPr>
        <p:sp>
          <p:nvSpPr>
            <p:cNvPr id="240650" name="AutoShape 10"/>
            <p:cNvSpPr>
              <a:spLocks noChangeArrowheads="1"/>
            </p:cNvSpPr>
            <p:nvPr/>
          </p:nvSpPr>
          <p:spPr bwMode="auto">
            <a:xfrm>
              <a:off x="288" y="2688"/>
              <a:ext cx="672" cy="528"/>
            </a:xfrm>
            <a:prstGeom prst="horizont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0651" name="Rectangle 11"/>
            <p:cNvSpPr>
              <a:spLocks noChangeArrowheads="1"/>
            </p:cNvSpPr>
            <p:nvPr/>
          </p:nvSpPr>
          <p:spPr bwMode="auto">
            <a:xfrm>
              <a:off x="336" y="2572"/>
              <a:ext cx="5232" cy="6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>
              <a:spAutoFit/>
            </a:bodyPr>
            <a:lstStyle/>
            <a:p>
              <a:pPr defTabSz="762000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333FF"/>
                  </a:solidFill>
                  <a:latin typeface="Arial" charset="0"/>
                  <a:cs typeface="Arial" charset="0"/>
                </a:rPr>
                <a:t>1330  -  </a:t>
              </a:r>
              <a:r>
                <a:rPr lang="en-U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“</a:t>
              </a: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USKLAĐENOST</a:t>
              </a:r>
              <a:r>
                <a:rPr lang="en-U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”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5" name="Group 12"/>
          <p:cNvGrpSpPr>
            <a:grpSpLocks/>
          </p:cNvGrpSpPr>
          <p:nvPr/>
        </p:nvGrpSpPr>
        <p:grpSpPr bwMode="auto">
          <a:xfrm>
            <a:off x="914400" y="5149850"/>
            <a:ext cx="8729663" cy="1022350"/>
            <a:chOff x="720" y="3100"/>
            <a:chExt cx="5499" cy="644"/>
          </a:xfrm>
        </p:grpSpPr>
        <p:sp>
          <p:nvSpPr>
            <p:cNvPr id="240648" name="AutoShape 13"/>
            <p:cNvSpPr>
              <a:spLocks noChangeArrowheads="1"/>
            </p:cNvSpPr>
            <p:nvPr/>
          </p:nvSpPr>
          <p:spPr bwMode="auto">
            <a:xfrm>
              <a:off x="720" y="3216"/>
              <a:ext cx="672" cy="528"/>
            </a:xfrm>
            <a:prstGeom prst="horizontalScroll">
              <a:avLst>
                <a:gd name="adj" fmla="val 12500"/>
              </a:avLst>
            </a:prstGeom>
            <a:solidFill>
              <a:srgbClr val="FFFF99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2075" tIns="46038" rIns="92075" bIns="46038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0649" name="Rectangle 14"/>
            <p:cNvSpPr>
              <a:spLocks noChangeArrowheads="1"/>
            </p:cNvSpPr>
            <p:nvPr/>
          </p:nvSpPr>
          <p:spPr bwMode="auto">
            <a:xfrm>
              <a:off x="768" y="3100"/>
              <a:ext cx="5451" cy="601"/>
            </a:xfrm>
            <a:prstGeom prst="rect">
              <a:avLst/>
            </a:prstGeom>
            <a:noFill/>
            <a:ln w="12700">
              <a:noFill/>
              <a:miter lim="800000"/>
              <a:headEnd type="none" w="sm" len="sm"/>
              <a:tailEnd type="none" w="sm" len="sm"/>
            </a:ln>
          </p:spPr>
          <p:txBody>
            <a:bodyPr wrap="square">
              <a:spAutoFit/>
            </a:bodyPr>
            <a:lstStyle/>
            <a:p>
              <a:pPr defTabSz="762000" eaLnBrk="0" fontAlgn="base" hangingPunct="0">
                <a:lnSpc>
                  <a:spcPct val="200000"/>
                </a:lnSpc>
                <a:spcBef>
                  <a:spcPct val="0"/>
                </a:spcBef>
                <a:spcAft>
                  <a:spcPct val="0"/>
                </a:spcAft>
              </a:pPr>
              <a:r>
                <a:rPr lang="en-US" sz="2800" b="1" dirty="0">
                  <a:solidFill>
                    <a:srgbClr val="3333FF"/>
                  </a:solidFill>
                  <a:latin typeface="Arial" charset="0"/>
                  <a:cs typeface="Arial" charset="0"/>
                </a:rPr>
                <a:t>1340  - </a:t>
              </a: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OBELODANJIVANJE NEUSKLAĐENOSTI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1606671" name="Rectangle 15"/>
          <p:cNvSpPr>
            <a:spLocks noChangeArrowheads="1"/>
          </p:cNvSpPr>
          <p:nvPr/>
        </p:nvSpPr>
        <p:spPr bwMode="auto">
          <a:xfrm>
            <a:off x="971600" y="548680"/>
            <a:ext cx="8020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00" dirty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1300 - </a:t>
            </a:r>
            <a:r>
              <a:rPr lang="sr-Latn-CS" sz="3800" dirty="0" err="1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O</a:t>
            </a:r>
            <a:r>
              <a:rPr lang="en-US" sz="3800" dirty="0" err="1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siguranje</a:t>
            </a:r>
            <a:r>
              <a:rPr lang="en-US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 </a:t>
            </a:r>
            <a:r>
              <a:rPr lang="en-US" sz="3800" dirty="0" err="1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kvaliteta</a:t>
            </a:r>
            <a:r>
              <a:rPr lang="sr-Latn-CS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 i poboljšanja</a:t>
            </a:r>
            <a:endParaRPr lang="en-US" sz="3800" dirty="0">
              <a:solidFill>
                <a:srgbClr val="FF0033"/>
              </a:solidFill>
              <a:latin typeface="Arial Black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med">
    <p:random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2514" name="Rectangle 2"/>
          <p:cNvSpPr>
            <a:spLocks noChangeArrowheads="1"/>
          </p:cNvSpPr>
          <p:nvPr/>
        </p:nvSpPr>
        <p:spPr bwMode="auto">
          <a:xfrm>
            <a:off x="304800" y="228600"/>
            <a:ext cx="8458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r-Latn-CS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PROGRAMI KVALITETA</a:t>
            </a:r>
            <a:endParaRPr lang="en-US" sz="3800" dirty="0">
              <a:solidFill>
                <a:srgbClr val="FF0033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41667" name="Rectangle 3"/>
          <p:cNvSpPr>
            <a:spLocks noChangeArrowheads="1"/>
          </p:cNvSpPr>
          <p:nvPr/>
        </p:nvSpPr>
        <p:spPr bwMode="auto">
          <a:xfrm>
            <a:off x="714375" y="1357313"/>
            <a:ext cx="76962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algn="ctr" defTabSz="762000" eaLnBrk="0" fontAlgn="base" hangingPunct="0">
              <a:spcBef>
                <a:spcPct val="20000"/>
              </a:spcBef>
              <a:spcAft>
                <a:spcPct val="0"/>
              </a:spcAft>
            </a:pPr>
            <a:r>
              <a:rPr lang="sr-Latn-CS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KREIRANI SU DA OBEZBEDE INTERNU REVIZIJU</a:t>
            </a:r>
            <a:endParaRPr lang="en-US" sz="28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5486401" y="2500313"/>
            <a:ext cx="3157538" cy="1462087"/>
            <a:chOff x="3120" y="1623"/>
            <a:chExt cx="1989" cy="921"/>
          </a:xfrm>
        </p:grpSpPr>
        <p:sp>
          <p:nvSpPr>
            <p:cNvPr id="241677" name="Rectangle 16"/>
            <p:cNvSpPr>
              <a:spLocks noChangeArrowheads="1"/>
            </p:cNvSpPr>
            <p:nvPr/>
          </p:nvSpPr>
          <p:spPr bwMode="auto">
            <a:xfrm>
              <a:off x="3120" y="1632"/>
              <a:ext cx="1680" cy="91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1678" name="Rectangle 11"/>
            <p:cNvSpPr>
              <a:spLocks noChangeArrowheads="1"/>
            </p:cNvSpPr>
            <p:nvPr/>
          </p:nvSpPr>
          <p:spPr bwMode="auto">
            <a:xfrm>
              <a:off x="3129" y="1623"/>
              <a:ext cx="1980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EFIKASNOST I </a:t>
              </a:r>
              <a:r>
                <a:rPr lang="sr-Latn-CS" sz="2800" b="1" dirty="0" err="1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EFEKTIVNOST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4724400" y="4572000"/>
            <a:ext cx="4062442" cy="1447800"/>
            <a:chOff x="3120" y="2880"/>
            <a:chExt cx="2160" cy="912"/>
          </a:xfrm>
        </p:grpSpPr>
        <p:sp>
          <p:nvSpPr>
            <p:cNvPr id="241675" name="Rectangle 17"/>
            <p:cNvSpPr>
              <a:spLocks noChangeArrowheads="1"/>
            </p:cNvSpPr>
            <p:nvPr/>
          </p:nvSpPr>
          <p:spPr bwMode="auto">
            <a:xfrm>
              <a:off x="3120" y="2880"/>
              <a:ext cx="2160" cy="912"/>
            </a:xfrm>
            <a:prstGeom prst="rect">
              <a:avLst/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1676" name="Rectangle 12"/>
            <p:cNvSpPr>
              <a:spLocks noChangeArrowheads="1"/>
            </p:cNvSpPr>
            <p:nvPr/>
          </p:nvSpPr>
          <p:spPr bwMode="auto">
            <a:xfrm>
              <a:off x="3312" y="2976"/>
              <a:ext cx="1824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PERCEPCIJA DODAVANJA VREDNOSTI ORGANIZACIJI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oup 15"/>
          <p:cNvGrpSpPr>
            <a:grpSpLocks/>
          </p:cNvGrpSpPr>
          <p:nvPr/>
        </p:nvGrpSpPr>
        <p:grpSpPr bwMode="auto">
          <a:xfrm>
            <a:off x="838200" y="2514600"/>
            <a:ext cx="3810000" cy="3581400"/>
            <a:chOff x="384" y="1392"/>
            <a:chExt cx="2400" cy="2256"/>
          </a:xfrm>
        </p:grpSpPr>
        <p:sp>
          <p:nvSpPr>
            <p:cNvPr id="241672" name="AutoShape 13"/>
            <p:cNvSpPr>
              <a:spLocks noChangeArrowheads="1"/>
            </p:cNvSpPr>
            <p:nvPr/>
          </p:nvSpPr>
          <p:spPr bwMode="auto">
            <a:xfrm>
              <a:off x="384" y="1392"/>
              <a:ext cx="2400" cy="1200"/>
            </a:xfrm>
            <a:prstGeom prst="downArrowCallout">
              <a:avLst>
                <a:gd name="adj1" fmla="val 50000"/>
                <a:gd name="adj2" fmla="val 50000"/>
                <a:gd name="adj3" fmla="val 16667"/>
                <a:gd name="adj4" fmla="val 6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1673" name="Rectangle 10"/>
            <p:cNvSpPr>
              <a:spLocks noChangeArrowheads="1"/>
            </p:cNvSpPr>
            <p:nvPr/>
          </p:nvSpPr>
          <p:spPr bwMode="auto">
            <a:xfrm>
              <a:off x="408" y="1488"/>
              <a:ext cx="2352" cy="7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U SKLADU SA POVELJOM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  <p:sp>
          <p:nvSpPr>
            <p:cNvPr id="241674" name="Rectangle 14"/>
            <p:cNvSpPr>
              <a:spLocks noChangeArrowheads="1"/>
            </p:cNvSpPr>
            <p:nvPr/>
          </p:nvSpPr>
          <p:spPr bwMode="auto">
            <a:xfrm>
              <a:off x="408" y="2640"/>
              <a:ext cx="2352" cy="10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sr-Latn-CS" sz="2800" b="1" dirty="0" smtClean="0">
                  <a:solidFill>
                    <a:srgbClr val="004C2B"/>
                  </a:solidFill>
                  <a:latin typeface="Arial" charset="0"/>
                  <a:cs typeface="Arial" charset="0"/>
                </a:rPr>
                <a:t>KOJA JE USKLAĐENA SA</a:t>
              </a:r>
              <a:endParaRPr lang="en-US" sz="2800" b="1" dirty="0">
                <a:solidFill>
                  <a:srgbClr val="004C2B"/>
                </a:solidFill>
                <a:latin typeface="Arial" charset="0"/>
                <a:cs typeface="Arial" charset="0"/>
              </a:endParaRPr>
            </a:p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en-U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STANDARD</a:t>
              </a: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IMA I KODEKSOM ETIKE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62" name="Rectangle 2"/>
          <p:cNvSpPr>
            <a:spLocks noChangeArrowheads="1"/>
          </p:cNvSpPr>
          <p:nvPr/>
        </p:nvSpPr>
        <p:spPr bwMode="auto">
          <a:xfrm>
            <a:off x="1115616" y="228600"/>
            <a:ext cx="7647384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INTERN</a:t>
            </a:r>
            <a:r>
              <a:rPr lang="sr-Latn-CS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E PROCENE</a:t>
            </a:r>
            <a:endParaRPr lang="en-US" sz="3800" dirty="0">
              <a:solidFill>
                <a:srgbClr val="FF0033"/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642938" y="1828800"/>
            <a:ext cx="3014663" cy="1066800"/>
            <a:chOff x="405" y="1152"/>
            <a:chExt cx="1899" cy="672"/>
          </a:xfrm>
        </p:grpSpPr>
        <p:sp>
          <p:nvSpPr>
            <p:cNvPr id="243722" name="AutoShape 14"/>
            <p:cNvSpPr>
              <a:spLocks noChangeArrowheads="1"/>
            </p:cNvSpPr>
            <p:nvPr/>
          </p:nvSpPr>
          <p:spPr bwMode="auto">
            <a:xfrm>
              <a:off x="528" y="1152"/>
              <a:ext cx="1776" cy="672"/>
            </a:xfrm>
            <a:prstGeom prst="downArrowCallout">
              <a:avLst>
                <a:gd name="adj1" fmla="val 66071"/>
                <a:gd name="adj2" fmla="val 66071"/>
                <a:gd name="adj3" fmla="val 16667"/>
                <a:gd name="adj4" fmla="val 6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3723" name="Rectangle 13"/>
            <p:cNvSpPr>
              <a:spLocks noChangeArrowheads="1"/>
            </p:cNvSpPr>
            <p:nvPr/>
          </p:nvSpPr>
          <p:spPr bwMode="auto">
            <a:xfrm>
              <a:off x="405" y="1260"/>
              <a:ext cx="1845" cy="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KONTINUIRANE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43716" name="Rectangle 15"/>
          <p:cNvSpPr>
            <a:spLocks noChangeArrowheads="1"/>
          </p:cNvSpPr>
          <p:nvPr/>
        </p:nvSpPr>
        <p:spPr bwMode="auto">
          <a:xfrm>
            <a:off x="838200" y="3286124"/>
            <a:ext cx="3448048" cy="19716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Latn-CS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KONTINUIRANO PRAĆENJE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err="1" smtClean="0">
                <a:solidFill>
                  <a:srgbClr val="004C2B"/>
                </a:solidFill>
                <a:latin typeface="Arial" charset="0"/>
                <a:cs typeface="Arial" charset="0"/>
              </a:rPr>
              <a:t>SUPERVI</a:t>
            </a:r>
            <a:r>
              <a:rPr lang="sr-Latn-CS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ZIJA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Latn-CS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POVRATNA INFORMACIJA OD KLIJENATA</a:t>
            </a:r>
            <a:endParaRPr lang="en-US" sz="28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  <p:sp>
        <p:nvSpPr>
          <p:cNvPr id="243717" name="Rectangle 37"/>
          <p:cNvSpPr>
            <a:spLocks noChangeArrowheads="1"/>
          </p:cNvSpPr>
          <p:nvPr/>
        </p:nvSpPr>
        <p:spPr bwMode="auto">
          <a:xfrm>
            <a:off x="4572000" y="3276600"/>
            <a:ext cx="4103688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Latn-CS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REVIZIJA PROCESA REVIZIJE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8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S</a:t>
            </a:r>
            <a:r>
              <a:rPr lang="sr-Latn-CS" sz="2800" b="1" dirty="0" err="1" smtClean="0">
                <a:solidFill>
                  <a:srgbClr val="004C2B"/>
                </a:solidFill>
                <a:latin typeface="Arial" charset="0"/>
                <a:cs typeface="Arial" charset="0"/>
              </a:rPr>
              <a:t>AMOPROCENA</a:t>
            </a:r>
            <a:endParaRPr lang="en-US" sz="2800" b="1" dirty="0">
              <a:solidFill>
                <a:srgbClr val="004C2B"/>
              </a:solidFill>
              <a:latin typeface="Arial" charset="0"/>
              <a:cs typeface="Arial" charset="0"/>
            </a:endParaRPr>
          </a:p>
        </p:txBody>
      </p:sp>
      <p:grpSp>
        <p:nvGrpSpPr>
          <p:cNvPr id="3" name="Group 43"/>
          <p:cNvGrpSpPr>
            <a:grpSpLocks/>
          </p:cNvGrpSpPr>
          <p:nvPr/>
        </p:nvGrpSpPr>
        <p:grpSpPr bwMode="auto">
          <a:xfrm>
            <a:off x="4876800" y="1828800"/>
            <a:ext cx="2819400" cy="1066800"/>
            <a:chOff x="3072" y="1152"/>
            <a:chExt cx="1776" cy="672"/>
          </a:xfrm>
        </p:grpSpPr>
        <p:sp>
          <p:nvSpPr>
            <p:cNvPr id="243720" name="AutoShape 39"/>
            <p:cNvSpPr>
              <a:spLocks noChangeArrowheads="1"/>
            </p:cNvSpPr>
            <p:nvPr/>
          </p:nvSpPr>
          <p:spPr bwMode="auto">
            <a:xfrm>
              <a:off x="3072" y="1152"/>
              <a:ext cx="1776" cy="672"/>
            </a:xfrm>
            <a:prstGeom prst="downArrowCallout">
              <a:avLst>
                <a:gd name="adj1" fmla="val 66071"/>
                <a:gd name="adj2" fmla="val 66071"/>
                <a:gd name="adj3" fmla="val 16667"/>
                <a:gd name="adj4" fmla="val 66667"/>
              </a:avLst>
            </a:prstGeom>
            <a:solidFill>
              <a:srgbClr val="FFFFCC"/>
            </a:soli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3721" name="Rectangle 38"/>
            <p:cNvSpPr>
              <a:spLocks noChangeArrowheads="1"/>
            </p:cNvSpPr>
            <p:nvPr/>
          </p:nvSpPr>
          <p:spPr bwMode="auto">
            <a:xfrm>
              <a:off x="3240" y="1200"/>
              <a:ext cx="15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en-US" sz="2800" b="1" dirty="0" err="1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PERIODI</a:t>
              </a:r>
              <a:r>
                <a:rPr lang="sr-Latn-CS" sz="2800" b="1" dirty="0" err="1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ČNE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0706" name="Rectangle 2"/>
          <p:cNvSpPr>
            <a:spLocks noChangeArrowheads="1"/>
          </p:cNvSpPr>
          <p:nvPr/>
        </p:nvSpPr>
        <p:spPr bwMode="auto">
          <a:xfrm>
            <a:off x="899592" y="228600"/>
            <a:ext cx="7863408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 anchor="ctr"/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sr-Latn-CS" sz="3800" dirty="0" smtClean="0">
                <a:solidFill>
                  <a:srgbClr val="FF0033"/>
                </a:solidFill>
                <a:latin typeface="Arial Black" pitchFamily="34" charset="0"/>
                <a:cs typeface="Arial" pitchFamily="34" charset="0"/>
              </a:rPr>
              <a:t>SPOLJNE PROCENE</a:t>
            </a:r>
            <a:endParaRPr lang="en-US" sz="3800" dirty="0">
              <a:solidFill>
                <a:srgbClr val="FF0033"/>
              </a:solidFill>
              <a:latin typeface="Arial Black" pitchFamily="34" charset="0"/>
              <a:cs typeface="Arial" pitchFamily="34" charset="0"/>
            </a:endParaRPr>
          </a:p>
        </p:txBody>
      </p:sp>
      <p:grpSp>
        <p:nvGrpSpPr>
          <p:cNvPr id="2" name="Group 25"/>
          <p:cNvGrpSpPr>
            <a:grpSpLocks/>
          </p:cNvGrpSpPr>
          <p:nvPr/>
        </p:nvGrpSpPr>
        <p:grpSpPr bwMode="auto">
          <a:xfrm>
            <a:off x="609600" y="2057400"/>
            <a:ext cx="3886200" cy="1676400"/>
            <a:chOff x="384" y="1296"/>
            <a:chExt cx="2448" cy="1056"/>
          </a:xfrm>
        </p:grpSpPr>
        <p:sp>
          <p:nvSpPr>
            <p:cNvPr id="244745" name="AutoShape 19"/>
            <p:cNvSpPr>
              <a:spLocks noChangeArrowheads="1"/>
            </p:cNvSpPr>
            <p:nvPr/>
          </p:nvSpPr>
          <p:spPr bwMode="auto">
            <a:xfrm>
              <a:off x="384" y="1296"/>
              <a:ext cx="2448" cy="1056"/>
            </a:xfrm>
            <a:prstGeom prst="rightArrowCallout">
              <a:avLst>
                <a:gd name="adj1" fmla="val 25000"/>
                <a:gd name="adj2" fmla="val 25000"/>
                <a:gd name="adj3" fmla="val 38636"/>
                <a:gd name="adj4" fmla="val 75426"/>
              </a:avLst>
            </a:prstGeom>
            <a:gradFill rotWithShape="0">
              <a:gsLst>
                <a:gs pos="0">
                  <a:srgbClr val="B0DCB0"/>
                </a:gs>
                <a:gs pos="50000">
                  <a:srgbClr val="CCFFCC"/>
                </a:gs>
                <a:gs pos="100000">
                  <a:srgbClr val="B0DCB0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4746" name="Rectangle 15"/>
            <p:cNvSpPr>
              <a:spLocks noChangeArrowheads="1"/>
            </p:cNvSpPr>
            <p:nvPr/>
          </p:nvSpPr>
          <p:spPr bwMode="auto">
            <a:xfrm>
              <a:off x="432" y="1344"/>
              <a:ext cx="1776" cy="6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sr-Latn-CS" sz="2800" b="1" dirty="0" smtClean="0">
                  <a:solidFill>
                    <a:srgbClr val="004C2B"/>
                  </a:solidFill>
                  <a:latin typeface="Arial" charset="0"/>
                  <a:cs typeface="Arial" charset="0"/>
                </a:rPr>
                <a:t>KVALIFIKOVANI NEZAVISAN REVIZOR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grpSp>
        <p:nvGrpSpPr>
          <p:cNvPr id="3" name="Group 26"/>
          <p:cNvGrpSpPr>
            <a:grpSpLocks/>
          </p:cNvGrpSpPr>
          <p:nvPr/>
        </p:nvGrpSpPr>
        <p:grpSpPr bwMode="auto">
          <a:xfrm>
            <a:off x="2667000" y="4495800"/>
            <a:ext cx="3886200" cy="1447800"/>
            <a:chOff x="384" y="2640"/>
            <a:chExt cx="2448" cy="912"/>
          </a:xfrm>
        </p:grpSpPr>
        <p:sp>
          <p:nvSpPr>
            <p:cNvPr id="244743" name="AutoShape 23"/>
            <p:cNvSpPr>
              <a:spLocks noChangeArrowheads="1"/>
            </p:cNvSpPr>
            <p:nvPr/>
          </p:nvSpPr>
          <p:spPr bwMode="auto">
            <a:xfrm>
              <a:off x="384" y="2640"/>
              <a:ext cx="2448" cy="912"/>
            </a:xfrm>
            <a:prstGeom prst="rightArrowCallout">
              <a:avLst>
                <a:gd name="adj1" fmla="val 25000"/>
                <a:gd name="adj2" fmla="val 25000"/>
                <a:gd name="adj3" fmla="val 44737"/>
                <a:gd name="adj4" fmla="val 75426"/>
              </a:avLst>
            </a:prstGeom>
            <a:gradFill rotWithShape="0">
              <a:gsLst>
                <a:gs pos="0">
                  <a:srgbClr val="DCDCB0"/>
                </a:gs>
                <a:gs pos="50000">
                  <a:srgbClr val="FFFFCC"/>
                </a:gs>
                <a:gs pos="100000">
                  <a:srgbClr val="DCDCB0"/>
                </a:gs>
              </a:gsLst>
              <a:lin ang="5400000" scaled="1"/>
            </a:gradFill>
            <a:ln w="12700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>
                <a:solidFill>
                  <a:srgbClr val="333333"/>
                </a:solidFill>
                <a:latin typeface="Arial Black" pitchFamily="34" charset="0"/>
                <a:cs typeface="Arial" charset="0"/>
              </a:endParaRPr>
            </a:p>
          </p:txBody>
        </p:sp>
        <p:sp>
          <p:nvSpPr>
            <p:cNvPr id="244744" name="Rectangle 18"/>
            <p:cNvSpPr>
              <a:spLocks noChangeArrowheads="1"/>
            </p:cNvSpPr>
            <p:nvPr/>
          </p:nvSpPr>
          <p:spPr bwMode="auto">
            <a:xfrm>
              <a:off x="384" y="2736"/>
              <a:ext cx="1836" cy="3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92075" tIns="46038" rIns="92075" bIns="46038"/>
            <a:lstStyle/>
            <a:p>
              <a:pPr marL="342900" indent="-342900" algn="ctr" defTabSz="762000" eaLnBrk="0" fontAlgn="base" hangingPunct="0">
                <a:spcBef>
                  <a:spcPct val="20000"/>
                </a:spcBef>
                <a:spcAft>
                  <a:spcPct val="0"/>
                </a:spcAft>
              </a:pPr>
              <a:r>
                <a:rPr lang="en-US" sz="2800" b="1" dirty="0" err="1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ALTERNATIV</a:t>
              </a:r>
              <a:r>
                <a:rPr lang="sr-Latn-CS" sz="2800" b="1" dirty="0" smtClean="0">
                  <a:solidFill>
                    <a:srgbClr val="3333FF"/>
                  </a:solidFill>
                  <a:latin typeface="Arial" charset="0"/>
                  <a:cs typeface="Arial" charset="0"/>
                </a:rPr>
                <a:t>NI METOD</a:t>
              </a:r>
              <a:endParaRPr lang="en-US" sz="2800" b="1" dirty="0">
                <a:solidFill>
                  <a:srgbClr val="3333FF"/>
                </a:solidFill>
                <a:latin typeface="Arial" charset="0"/>
                <a:cs typeface="Arial" charset="0"/>
              </a:endParaRPr>
            </a:p>
          </p:txBody>
        </p:sp>
      </p:grpSp>
      <p:sp>
        <p:nvSpPr>
          <p:cNvPr id="244741" name="Rectangle 20"/>
          <p:cNvSpPr>
            <a:spLocks noChangeArrowheads="1"/>
          </p:cNvSpPr>
          <p:nvPr/>
        </p:nvSpPr>
        <p:spPr bwMode="auto">
          <a:xfrm>
            <a:off x="4572000" y="1752600"/>
            <a:ext cx="43211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Latn-CS" sz="24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SERTIFIKAT</a:t>
            </a:r>
            <a:r>
              <a:rPr lang="en-US" sz="24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 </a:t>
            </a:r>
            <a:r>
              <a:rPr lang="en-US" sz="2400" b="1" dirty="0">
                <a:solidFill>
                  <a:srgbClr val="004C2B"/>
                </a:solidFill>
                <a:latin typeface="Arial" charset="0"/>
                <a:cs typeface="Arial" charset="0"/>
              </a:rPr>
              <a:t>(CIA-CPA-CA-</a:t>
            </a:r>
            <a:r>
              <a:rPr lang="en-US" sz="2400" b="1" dirty="0" err="1">
                <a:solidFill>
                  <a:srgbClr val="004C2B"/>
                </a:solidFill>
                <a:latin typeface="Arial" charset="0"/>
                <a:cs typeface="Arial" charset="0"/>
              </a:rPr>
              <a:t>CISA</a:t>
            </a:r>
            <a:r>
              <a:rPr lang="en-US" sz="2400" b="1" dirty="0">
                <a:solidFill>
                  <a:srgbClr val="004C2B"/>
                </a:solidFill>
                <a:latin typeface="Arial" charset="0"/>
                <a:cs typeface="Arial" charset="0"/>
              </a:rPr>
              <a:t>-</a:t>
            </a:r>
            <a:r>
              <a:rPr lang="en-US" sz="2400" b="1" dirty="0" err="1">
                <a:solidFill>
                  <a:srgbClr val="004C2B"/>
                </a:solidFill>
                <a:latin typeface="Arial" charset="0"/>
                <a:cs typeface="Arial" charset="0"/>
              </a:rPr>
              <a:t>CCSA</a:t>
            </a:r>
            <a:r>
              <a:rPr lang="en-US" sz="2400" b="1" dirty="0">
                <a:solidFill>
                  <a:srgbClr val="004C2B"/>
                </a:solidFill>
                <a:latin typeface="Arial" charset="0"/>
                <a:cs typeface="Arial" charset="0"/>
              </a:rPr>
              <a:t>)</a:t>
            </a: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sr-Latn-CS" sz="24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ISKUSTVO</a:t>
            </a:r>
            <a:endParaRPr lang="en-US" sz="2400" b="1" dirty="0">
              <a:solidFill>
                <a:srgbClr val="004C2B"/>
              </a:solidFill>
              <a:latin typeface="Arial" charset="0"/>
              <a:cs typeface="Arial" charset="0"/>
            </a:endParaRPr>
          </a:p>
          <a:p>
            <a:pPr marL="342900" indent="-3429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Char char="•"/>
            </a:pPr>
            <a:r>
              <a:rPr lang="en-US" sz="2400" b="1" dirty="0">
                <a:solidFill>
                  <a:srgbClr val="004C2B"/>
                </a:solidFill>
                <a:latin typeface="Arial" charset="0"/>
                <a:cs typeface="Arial" charset="0"/>
              </a:rPr>
              <a:t>3 </a:t>
            </a:r>
            <a:r>
              <a:rPr lang="sr-Latn-CS" sz="2400" b="1" dirty="0" smtClean="0">
                <a:solidFill>
                  <a:srgbClr val="004C2B"/>
                </a:solidFill>
                <a:latin typeface="Arial" charset="0"/>
                <a:cs typeface="Arial" charset="0"/>
              </a:rPr>
              <a:t>GODINE NA RUKOVODEĆIM FUNKCIJAMA</a:t>
            </a:r>
            <a:endParaRPr lang="en-US" sz="2400" b="1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5586" name="Rectangle 2"/>
          <p:cNvSpPr>
            <a:spLocks noChangeArrowheads="1"/>
          </p:cNvSpPr>
          <p:nvPr/>
        </p:nvSpPr>
        <p:spPr bwMode="auto">
          <a:xfrm>
            <a:off x="152400" y="533400"/>
            <a:ext cx="8839200" cy="1262526"/>
          </a:xfrm>
          <a:prstGeom prst="rect">
            <a:avLst/>
          </a:prstGeom>
          <a:noFill/>
          <a:ln w="9525">
            <a:noFill/>
            <a:miter lim="800000"/>
            <a:headEnd type="none" w="sm" len="sm"/>
            <a:tailEnd type="none" w="sm" len="sm"/>
          </a:ln>
          <a:effectLst>
            <a:outerShdw dist="35921" dir="2700000" algn="ctr" rotWithShape="0">
              <a:schemeClr val="tx1"/>
            </a:outerShdw>
          </a:effectLst>
        </p:spPr>
        <p:txBody>
          <a:bodyPr lIns="92075" tIns="46038" rIns="92075" bIns="46038">
            <a:spAutoFit/>
          </a:bodyPr>
          <a:lstStyle/>
          <a:p>
            <a:pPr algn="ctr"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sr-Latn-CS" sz="3800" dirty="0" smtClean="0">
                <a:solidFill>
                  <a:srgbClr val="FF0000"/>
                </a:solidFill>
                <a:latin typeface="Arial Black" pitchFamily="34" charset="0"/>
                <a:cs typeface="Arial" pitchFamily="34" charset="0"/>
              </a:rPr>
              <a:t>ALTERNATIVE ZA SPOLJNU REVIZIJU</a:t>
            </a:r>
            <a:endParaRPr kumimoji="1" lang="en-US" sz="3800" dirty="0">
              <a:solidFill>
                <a:srgbClr val="FF0000"/>
              </a:solidFill>
              <a:latin typeface="Arial Black" pitchFamily="34" charset="0"/>
              <a:cs typeface="Arial" pitchFamily="34" charset="0"/>
            </a:endParaRPr>
          </a:p>
        </p:txBody>
      </p:sp>
      <p:sp>
        <p:nvSpPr>
          <p:cNvPr id="245763" name="Rectangle 3"/>
          <p:cNvSpPr>
            <a:spLocks noChangeArrowheads="1"/>
          </p:cNvSpPr>
          <p:nvPr/>
        </p:nvSpPr>
        <p:spPr bwMode="auto">
          <a:xfrm>
            <a:off x="1187624" y="2362200"/>
            <a:ext cx="7346776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4572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AutoNum type="alphaUcPeriod"/>
            </a:pPr>
            <a:r>
              <a:rPr lang="sr-Latn-CS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PUNA PROCENA KVALITETA</a:t>
            </a:r>
            <a:endParaRPr lang="en-US" sz="2800" b="1" dirty="0">
              <a:solidFill>
                <a:srgbClr val="3333FF"/>
              </a:solidFill>
              <a:latin typeface="Arial" charset="0"/>
              <a:cs typeface="Arial" charset="0"/>
            </a:endParaRPr>
          </a:p>
          <a:p>
            <a:pPr marL="4572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AutoNum type="alphaUcPeriod"/>
            </a:pPr>
            <a:r>
              <a:rPr lang="sr-Latn-CS" sz="2800" b="1" dirty="0" err="1" smtClean="0">
                <a:solidFill>
                  <a:srgbClr val="3333FF"/>
                </a:solidFill>
                <a:latin typeface="Arial" charset="0"/>
                <a:cs typeface="Arial" charset="0"/>
              </a:rPr>
              <a:t>NERECIPROČNA</a:t>
            </a:r>
            <a:r>
              <a:rPr lang="sr-Latn-CS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 PROCENA</a:t>
            </a:r>
            <a:endParaRPr lang="en-US" sz="2800" b="1" dirty="0">
              <a:solidFill>
                <a:srgbClr val="3333FF"/>
              </a:solidFill>
              <a:latin typeface="Arial" charset="0"/>
              <a:cs typeface="Arial" charset="0"/>
            </a:endParaRPr>
          </a:p>
          <a:p>
            <a:pPr marL="457200" indent="-457200" defTabSz="762000" eaLnBrk="0" fontAlgn="base" hangingPunct="0">
              <a:spcBef>
                <a:spcPct val="20000"/>
              </a:spcBef>
              <a:spcAft>
                <a:spcPct val="0"/>
              </a:spcAft>
              <a:buFontTx/>
              <a:buAutoNum type="alphaUcPeriod"/>
            </a:pPr>
            <a:r>
              <a:rPr lang="en-US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S</a:t>
            </a:r>
            <a:r>
              <a:rPr lang="sr-Latn-CS" sz="2800" b="1" dirty="0" err="1" smtClean="0">
                <a:solidFill>
                  <a:srgbClr val="3333FF"/>
                </a:solidFill>
                <a:latin typeface="Arial" charset="0"/>
                <a:cs typeface="Arial" charset="0"/>
              </a:rPr>
              <a:t>AMOPROCENA</a:t>
            </a:r>
            <a:r>
              <a:rPr lang="sr-Latn-CS" sz="2800" b="1" dirty="0" smtClean="0">
                <a:solidFill>
                  <a:srgbClr val="3333FF"/>
                </a:solidFill>
                <a:latin typeface="Arial" charset="0"/>
                <a:cs typeface="Arial" charset="0"/>
              </a:rPr>
              <a:t> PLUS SPOLJNA </a:t>
            </a:r>
            <a:r>
              <a:rPr lang="sr-Latn-CS" sz="2800" b="1" dirty="0" err="1" smtClean="0">
                <a:solidFill>
                  <a:srgbClr val="3333FF"/>
                </a:solidFill>
                <a:latin typeface="Arial" charset="0"/>
                <a:cs typeface="Arial" charset="0"/>
              </a:rPr>
              <a:t>VALIDACIJA</a:t>
            </a:r>
            <a:endParaRPr lang="en-US" sz="2800" b="1" u="sng" dirty="0">
              <a:solidFill>
                <a:srgbClr val="3333FF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115616" y="285750"/>
            <a:ext cx="7704856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1300	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Program za </a:t>
            </a: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osiguranje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kvaliteta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 i poboljšanja 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187623" y="1428750"/>
            <a:ext cx="7599189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Rukovodilac jedinice za internu reviziju je zadužen za izradu i održavanje programa za osiguranje kvaliteta i poboljšanja koji pokriva sve aspekte aktivnosti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 intern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400" b="1" dirty="0" smtClean="0">
                <a:solidFill>
                  <a:srgbClr val="000000"/>
                </a:solidFill>
                <a:cs typeface="Arial" charset="0"/>
              </a:rPr>
              <a:t>Tumačenje</a:t>
            </a: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Program za o</a:t>
            </a:r>
            <a:r>
              <a:rPr lang="en-US" sz="2400" i="1" dirty="0" err="1" smtClean="0">
                <a:solidFill>
                  <a:srgbClr val="000000"/>
                </a:solidFill>
                <a:cs typeface="Arial" charset="0"/>
              </a:rPr>
              <a:t>siguranje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cs typeface="Arial" charset="0"/>
              </a:rPr>
              <a:t>kvaliteta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i poboljšanja se izrađuje kako bi se omogućila evaluacija usklađenosti aktivnosti 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intern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sa </a:t>
            </a:r>
            <a:r>
              <a:rPr lang="sr-Latn-CS" sz="2400" i="1" dirty="0" smtClean="0">
                <a:solidFill>
                  <a:srgbClr val="FF0000"/>
                </a:solidFill>
                <a:cs typeface="Arial" charset="0"/>
              </a:rPr>
              <a:t>D</a:t>
            </a:r>
            <a:r>
              <a:rPr lang="sr-Latn-CS" sz="2400" i="1" dirty="0" smtClean="0">
                <a:solidFill>
                  <a:srgbClr val="FF0000"/>
                </a:solidFill>
                <a:cs typeface="Arial" charset="0"/>
              </a:rPr>
              <a:t>efinicijom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i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FF0000"/>
                </a:solidFill>
                <a:cs typeface="Arial" charset="0"/>
              </a:rPr>
              <a:t>S</a:t>
            </a:r>
            <a:r>
              <a:rPr lang="en-US" sz="2400" i="1" dirty="0" err="1" smtClean="0">
                <a:solidFill>
                  <a:srgbClr val="FF0000"/>
                </a:solidFill>
                <a:cs typeface="Arial" charset="0"/>
              </a:rPr>
              <a:t>tandard</a:t>
            </a:r>
            <a:r>
              <a:rPr lang="sr-Latn-CS" sz="2400" i="1" dirty="0" smtClean="0">
                <a:solidFill>
                  <a:srgbClr val="FF0000"/>
                </a:solidFill>
                <a:cs typeface="Arial" charset="0"/>
              </a:rPr>
              <a:t>ima 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intern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i="1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sr-Latn-CS" sz="2400" i="1" dirty="0" smtClean="0">
                <a:solidFill>
                  <a:srgbClr val="FF0000"/>
                </a:solidFill>
                <a:cs typeface="Arial" charset="0"/>
              </a:rPr>
              <a:t>,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odnosno primena </a:t>
            </a:r>
            <a:r>
              <a:rPr lang="sr-Latn-CS" sz="2400" i="1" dirty="0" smtClean="0">
                <a:solidFill>
                  <a:srgbClr val="FF0000"/>
                </a:solidFill>
                <a:cs typeface="Arial" charset="0"/>
              </a:rPr>
              <a:t>Kodeksa etike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od strane internih revizora.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P</a:t>
            </a:r>
            <a:r>
              <a:rPr lang="en-US" sz="2400" i="1" dirty="0" err="1" smtClean="0">
                <a:solidFill>
                  <a:srgbClr val="000000"/>
                </a:solidFill>
                <a:cs typeface="Arial" charset="0"/>
              </a:rPr>
              <a:t>rogram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takođe omogućava procenu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i="1" dirty="0" err="1" smtClean="0">
                <a:solidFill>
                  <a:srgbClr val="FF0000"/>
                </a:solidFill>
                <a:cs typeface="Arial" charset="0"/>
              </a:rPr>
              <a:t>ef</a:t>
            </a:r>
            <a:r>
              <a:rPr lang="sr-Latn-CS" sz="2400" i="1" dirty="0" err="1" smtClean="0">
                <a:solidFill>
                  <a:srgbClr val="FF0000"/>
                </a:solidFill>
                <a:cs typeface="Arial" charset="0"/>
              </a:rPr>
              <a:t>ikasnosti</a:t>
            </a:r>
            <a:r>
              <a:rPr lang="sr-Latn-CS" sz="2400" i="1" dirty="0" smtClean="0">
                <a:solidFill>
                  <a:srgbClr val="FF0000"/>
                </a:solidFill>
                <a:cs typeface="Arial" charset="0"/>
              </a:rPr>
              <a:t> i </a:t>
            </a:r>
            <a:r>
              <a:rPr lang="sr-Latn-CS" sz="2400" i="1" dirty="0" err="1" smtClean="0">
                <a:solidFill>
                  <a:srgbClr val="FF0000"/>
                </a:solidFill>
                <a:cs typeface="Arial" charset="0"/>
              </a:rPr>
              <a:t>efektivnosti</a:t>
            </a:r>
            <a:r>
              <a:rPr lang="en-US" sz="2400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aktivnosti 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intern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e </a:t>
            </a:r>
            <a:r>
              <a:rPr lang="en-US" sz="2400" i="1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e i identifikaciju mogućnosti za poboljšanja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1115616" y="285750"/>
            <a:ext cx="7742634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1310	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Zahtevi Programa za osiguranje kvaliteta i poboljšanja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115616" y="2348880"/>
            <a:ext cx="7743205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Program za osiguranje kvaliteta i poboljšanja sadrži interne i spoljne procene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043608" y="285750"/>
            <a:ext cx="781464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1311	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Intern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e procene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3608" y="1143000"/>
            <a:ext cx="7886080" cy="5078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dirty="0" smtClean="0">
                <a:solidFill>
                  <a:srgbClr val="000000"/>
                </a:solidFill>
                <a:cs typeface="Arial" charset="0"/>
              </a:rPr>
              <a:t>Obavezni elementi interne procene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sr-Latn-CS" dirty="0" smtClean="0">
                <a:solidFill>
                  <a:srgbClr val="000000"/>
                </a:solidFill>
                <a:cs typeface="Arial" charset="0"/>
              </a:rPr>
              <a:t> Kontinuirano praćenje učinka aktivnosti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 intern</a:t>
            </a:r>
            <a:r>
              <a:rPr lang="sr-Latn-CS" dirty="0" smtClean="0">
                <a:solidFill>
                  <a:srgbClr val="000000"/>
                </a:solidFill>
                <a:cs typeface="Arial" charset="0"/>
              </a:rPr>
              <a:t>e </a:t>
            </a:r>
            <a:r>
              <a:rPr lang="en-US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; </a:t>
            </a:r>
            <a:r>
              <a:rPr lang="sr-Latn-CS" dirty="0" smtClean="0">
                <a:solidFill>
                  <a:srgbClr val="000000"/>
                </a:solidFill>
                <a:cs typeface="Arial" charset="0"/>
              </a:rPr>
              <a:t>i</a:t>
            </a:r>
            <a:endParaRPr lang="en-US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charset="0"/>
              <a:buChar char="•"/>
            </a:pPr>
            <a:r>
              <a:rPr lang="sr-Latn-CS" dirty="0" smtClean="0">
                <a:solidFill>
                  <a:srgbClr val="000000"/>
                </a:solidFill>
                <a:cs typeface="Arial" charset="0"/>
              </a:rPr>
              <a:t> Periodičan pregled koji se vrši putem </a:t>
            </a:r>
            <a:r>
              <a:rPr lang="sr-Latn-CS" dirty="0" err="1" smtClean="0">
                <a:solidFill>
                  <a:srgbClr val="000000"/>
                </a:solidFill>
                <a:cs typeface="Arial" charset="0"/>
              </a:rPr>
              <a:t>samoprocene</a:t>
            </a:r>
            <a:r>
              <a:rPr lang="sr-Latn-CS" dirty="0" smtClean="0">
                <a:solidFill>
                  <a:srgbClr val="000000"/>
                </a:solidFill>
                <a:cs typeface="Arial" charset="0"/>
              </a:rPr>
              <a:t> ili procene od strane stručnjaka iz organizacije koji imaju dovoljno praktičnog znanja o internoj reviziji</a:t>
            </a:r>
            <a:r>
              <a:rPr lang="en-US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b="1" dirty="0">
                <a:solidFill>
                  <a:srgbClr val="000000"/>
                </a:solidFill>
                <a:cs typeface="Arial" charset="0"/>
              </a:rPr>
              <a:t>Interpretation: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i="1" dirty="0" smtClean="0">
                <a:solidFill>
                  <a:srgbClr val="FF0000"/>
                </a:solidFill>
                <a:cs typeface="Arial" charset="0"/>
              </a:rPr>
              <a:t>Kontinuirano praćenje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predstavlja integralni deo svakodnevnog nadzora, pregleda i merenja aktivnosti interne revizije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. 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Kontinuirano praćenje je sastavni deo rutinske praktične politike i prakse upravljanja aktivnostima 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intern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e. Kod kontinuiranog praćenja koriste se procesi, alati i informacije koje se smatraju neophodnim za evaluaciju usklađenosti sa Definicijom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 intern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e </a:t>
            </a:r>
            <a:r>
              <a:rPr lang="en-US" i="1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Kodeksom etike i Standardima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i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i="1" dirty="0" err="1" smtClean="0">
                <a:solidFill>
                  <a:srgbClr val="FF0000"/>
                </a:solidFill>
                <a:cs typeface="Arial" charset="0"/>
              </a:rPr>
              <a:t>Periodi</a:t>
            </a:r>
            <a:r>
              <a:rPr lang="sr-Latn-CS" i="1" dirty="0" err="1" smtClean="0">
                <a:solidFill>
                  <a:srgbClr val="FF0000"/>
                </a:solidFill>
                <a:cs typeface="Arial" charset="0"/>
              </a:rPr>
              <a:t>čni</a:t>
            </a:r>
            <a:r>
              <a:rPr lang="sr-Latn-CS" i="1" dirty="0" smtClean="0">
                <a:solidFill>
                  <a:srgbClr val="FF0000"/>
                </a:solidFill>
                <a:cs typeface="Arial" charset="0"/>
              </a:rPr>
              <a:t> pregledi</a:t>
            </a:r>
            <a:r>
              <a:rPr lang="en-US" i="1" dirty="0" smtClean="0">
                <a:solidFill>
                  <a:srgbClr val="FF0000"/>
                </a:solidFill>
                <a:cs typeface="Arial" charset="0"/>
              </a:rPr>
              <a:t> 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su procene koje se vrše da bi se utvrdila usklađenost sa Definicijom interne revizije, Kodeksom etike i Standardima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i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Za dovoljno poznavanje prakse 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intern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i="1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i="1" dirty="0" smtClean="0">
                <a:solidFill>
                  <a:srgbClr val="000000"/>
                </a:solidFill>
                <a:cs typeface="Arial" charset="0"/>
              </a:rPr>
              <a:t>e neophodan je određeni stepen razumevanja svih elemenata Međunarodnog okvira profesionalne prakse</a:t>
            </a:r>
            <a:r>
              <a:rPr lang="en-US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971600" y="214313"/>
            <a:ext cx="7886650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1312	</a:t>
            </a:r>
            <a:r>
              <a:rPr lang="sr-Latn-CS" sz="2800" b="1" dirty="0" smtClean="0">
                <a:solidFill>
                  <a:prstClr val="black"/>
                </a:solidFill>
                <a:cs typeface="Arial" charset="0"/>
              </a:rPr>
              <a:t>Spoljne procene</a:t>
            </a:r>
            <a:endParaRPr lang="en-US" sz="2800" b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07096" y="908720"/>
            <a:ext cx="8136904" cy="59093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Spoljne procene se sprovode najmanje jednom u pet godina. Spoljnu procenu vrši  kvalifikovan, nezavisan revizor ili revizorski tim izvan organizacije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. </a:t>
            </a: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Rukovodilac jedinice za internu reviziju</a:t>
            </a: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 je dužan da sa odborom razgovara o sledećim pitanjima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: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  Potreba za većom </a:t>
            </a:r>
            <a:r>
              <a:rPr lang="sr-Latn-CS" dirty="0" err="1" smtClean="0">
                <a:solidFill>
                  <a:srgbClr val="000000"/>
                </a:solidFill>
                <a:cs typeface="Arial" pitchFamily="34" charset="0"/>
              </a:rPr>
              <a:t>učestalošču</a:t>
            </a: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 spoljnih procena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; </a:t>
            </a: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i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  </a:t>
            </a: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Kvalifikacije i nezavisnost  </a:t>
            </a:r>
            <a:r>
              <a:rPr lang="sr-Latn-CS" dirty="0" err="1" smtClean="0">
                <a:solidFill>
                  <a:srgbClr val="000000"/>
                </a:solidFill>
                <a:cs typeface="Arial" pitchFamily="34" charset="0"/>
              </a:rPr>
              <a:t>spoljneg</a:t>
            </a: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 revizora ili revizorskog tima</a:t>
            </a:r>
            <a:r>
              <a:rPr lang="en-US" dirty="0" smtClean="0">
                <a:solidFill>
                  <a:srgbClr val="000000"/>
                </a:solidFill>
                <a:cs typeface="Arial" pitchFamily="34" charset="0"/>
              </a:rPr>
              <a:t>, </a:t>
            </a: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 </a:t>
            </a:r>
            <a:r>
              <a:rPr lang="sr-Latn-CS" dirty="0" err="1" smtClean="0">
                <a:solidFill>
                  <a:srgbClr val="000000"/>
                </a:solidFill>
                <a:cs typeface="Arial" pitchFamily="34" charset="0"/>
              </a:rPr>
              <a:t>uključujuči</a:t>
            </a:r>
            <a:r>
              <a:rPr lang="sr-Latn-CS" dirty="0" smtClean="0">
                <a:solidFill>
                  <a:srgbClr val="000000"/>
                </a:solidFill>
                <a:cs typeface="Arial" pitchFamily="34" charset="0"/>
              </a:rPr>
              <a:t> potencijalne sukobe interesa</a:t>
            </a:r>
            <a:endParaRPr lang="en-US" dirty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r-Latn-CS" b="1" dirty="0" smtClean="0">
                <a:solidFill>
                  <a:srgbClr val="000000"/>
                </a:solidFill>
                <a:cs typeface="Arial" pitchFamily="34" charset="0"/>
              </a:rPr>
              <a:t>Tumačenje</a:t>
            </a:r>
            <a:r>
              <a:rPr lang="en-US" b="1" dirty="0" smtClean="0">
                <a:solidFill>
                  <a:srgbClr val="000000"/>
                </a:solidFill>
                <a:cs typeface="Arial" pitchFamily="34" charset="0"/>
              </a:rPr>
              <a:t>:</a:t>
            </a:r>
            <a:endParaRPr lang="en-US" b="1" dirty="0">
              <a:solidFill>
                <a:srgbClr val="000000"/>
              </a:solidFill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r-Latn-CS" i="1" dirty="0" smtClean="0">
                <a:solidFill>
                  <a:srgbClr val="FF0000"/>
                </a:solidFill>
                <a:cs typeface="Arial" charset="0"/>
              </a:rPr>
              <a:t>Kvalifikovani revizor ili revizorski tim 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moraju pokazati kompetencije u dve oblasti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: 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profesionalna praksa za vršenje interne revizije i proces spoljne procene.</a:t>
            </a:r>
            <a:endParaRPr lang="en-US" i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Kompetencije mogu pokazati kroz kombinaciju iskustva i teoretskog znanja.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sr-Latn-CS" i="1" dirty="0" smtClean="0">
                <a:solidFill>
                  <a:srgbClr val="FF0000"/>
                </a:solidFill>
                <a:cs typeface="Arial" charset="0"/>
              </a:rPr>
              <a:t>Iskustvo stečeno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u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i="1" dirty="0" err="1" smtClean="0">
                <a:solidFill>
                  <a:prstClr val="black"/>
                </a:solidFill>
                <a:cs typeface="Arial" charset="0"/>
              </a:rPr>
              <a:t>organiza</a:t>
            </a:r>
            <a:r>
              <a:rPr lang="sr-Latn-CS" i="1" dirty="0" err="1" smtClean="0">
                <a:solidFill>
                  <a:prstClr val="black"/>
                </a:solidFill>
                <a:cs typeface="Arial" charset="0"/>
              </a:rPr>
              <a:t>cijama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 slične veličine, kompleksnosti, u javnom ili industrijskom sektoru  i  iskustvo tehničke prirode je  vrednije od iskustva koje  je manje relevantno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. 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U slučaju revizorskog tima, ne moraju svi članovi tima da imaju sve kompetencije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; 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tim se kvalifikuje za posao kao celina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. 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Rukovodilac jedinice za internu reviziju 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na osnovu profesionalnog rasuđivanja procenjuje da li revizor ili revizorski tim pokazuju dovoljno </a:t>
            </a:r>
            <a:r>
              <a:rPr lang="sr-Latn-CS" i="1" dirty="0" err="1" smtClean="0">
                <a:solidFill>
                  <a:prstClr val="black"/>
                </a:solidFill>
                <a:cs typeface="Arial" charset="0"/>
              </a:rPr>
              <a:t>kompetentcija</a:t>
            </a:r>
            <a:r>
              <a:rPr lang="sr-Latn-CS" i="1" dirty="0" smtClean="0">
                <a:solidFill>
                  <a:prstClr val="black"/>
                </a:solidFill>
                <a:cs typeface="Arial" charset="0"/>
              </a:rPr>
              <a:t> za kvalifikovanje</a:t>
            </a:r>
            <a:r>
              <a:rPr lang="en-US" i="1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n-US" i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sr-Latn-CS" i="1" dirty="0" smtClean="0">
                <a:solidFill>
                  <a:srgbClr val="000000"/>
                </a:solidFill>
                <a:cs typeface="Arial" pitchFamily="34" charset="0"/>
              </a:rPr>
              <a:t>Samostalni revizor ili revizorski tim ne mogu biti u stvarnom ili očiglednom </a:t>
            </a:r>
            <a:r>
              <a:rPr lang="sr-Latn-CS" i="1" dirty="0" smtClean="0">
                <a:solidFill>
                  <a:srgbClr val="FF0000"/>
                </a:solidFill>
                <a:cs typeface="Arial" pitchFamily="34" charset="0"/>
              </a:rPr>
              <a:t>sukobu interesa, </a:t>
            </a:r>
            <a:r>
              <a:rPr lang="sr-Latn-CS" i="1" dirty="0" smtClean="0">
                <a:solidFill>
                  <a:srgbClr val="000000"/>
                </a:solidFill>
                <a:cs typeface="Arial" pitchFamily="34" charset="0"/>
              </a:rPr>
              <a:t>niti mogu biti deo  ili pod kontrolom organizacije kojoj pripada jedinica interne revizije.</a:t>
            </a:r>
            <a:endParaRPr lang="en-US" b="1" dirty="0">
              <a:solidFill>
                <a:srgbClr val="000000"/>
              </a:solidFill>
              <a:cs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285750"/>
            <a:ext cx="78866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1320	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Izveštavanje o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p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rogramu za </a:t>
            </a: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osiguranj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8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 err="1" smtClean="0">
                <a:solidFill>
                  <a:srgbClr val="000000"/>
                </a:solidFill>
                <a:cs typeface="Arial" charset="0"/>
              </a:rPr>
              <a:t>kvaliteta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 i poboljšanja</a:t>
            </a:r>
            <a:endParaRPr lang="en-US" sz="28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971600" y="1340768"/>
            <a:ext cx="7958088" cy="4708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dirty="0" smtClean="0">
                <a:solidFill>
                  <a:srgbClr val="000000"/>
                </a:solidFill>
                <a:cs typeface="Arial" charset="0"/>
              </a:rPr>
              <a:t>Rukovodilac jedinice interne </a:t>
            </a:r>
            <a:r>
              <a:rPr lang="sr-Latn-CS" sz="2000" dirty="0" smtClean="0">
                <a:solidFill>
                  <a:srgbClr val="000000"/>
                </a:solidFill>
                <a:cs typeface="Arial" charset="0"/>
              </a:rPr>
              <a:t>revizije </a:t>
            </a:r>
            <a:r>
              <a:rPr lang="sr-Latn-CS" sz="2000" dirty="0" smtClean="0">
                <a:solidFill>
                  <a:srgbClr val="000000"/>
                </a:solidFill>
                <a:cs typeface="Arial" charset="0"/>
              </a:rPr>
              <a:t>izveštava rukovodstvo </a:t>
            </a:r>
            <a:r>
              <a:rPr lang="sr-Latn-CS" sz="2000" dirty="0" smtClean="0">
                <a:solidFill>
                  <a:srgbClr val="000000"/>
                </a:solidFill>
                <a:cs typeface="Arial" charset="0"/>
              </a:rPr>
              <a:t>organizacije i odbor </a:t>
            </a:r>
            <a:r>
              <a:rPr lang="sr-Latn-CS" sz="2000" dirty="0" smtClean="0">
                <a:solidFill>
                  <a:srgbClr val="000000"/>
                </a:solidFill>
                <a:cs typeface="Arial" charset="0"/>
              </a:rPr>
              <a:t>o rezultatima programa za osiguranje kvaliteta i poboljšanja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0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b="1" dirty="0" smtClean="0">
                <a:solidFill>
                  <a:srgbClr val="000000"/>
                </a:solidFill>
                <a:cs typeface="Arial" charset="0"/>
              </a:rPr>
              <a:t>Tumačenje</a:t>
            </a:r>
            <a:r>
              <a:rPr lang="en-US" sz="2000" b="1" dirty="0" smtClean="0">
                <a:solidFill>
                  <a:srgbClr val="000000"/>
                </a:solidFill>
                <a:cs typeface="Arial" charset="0"/>
              </a:rPr>
              <a:t>: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000" i="1" dirty="0" smtClean="0">
                <a:solidFill>
                  <a:srgbClr val="000000"/>
                </a:solidFill>
                <a:cs typeface="Arial" charset="0"/>
              </a:rPr>
              <a:t>Forma, sadržaj i učestalost izveštavanja o rezultatima programa </a:t>
            </a:r>
            <a:r>
              <a:rPr lang="sr-Latn-CS" sz="2000" i="1" dirty="0" smtClean="0">
                <a:solidFill>
                  <a:srgbClr val="000000"/>
                </a:solidFill>
                <a:cs typeface="Arial" charset="0"/>
              </a:rPr>
              <a:t>programa za osiguranje kvaliteta i </a:t>
            </a:r>
            <a:r>
              <a:rPr lang="sr-Latn-CS" sz="2000" i="1" dirty="0" smtClean="0">
                <a:solidFill>
                  <a:srgbClr val="000000"/>
                </a:solidFill>
                <a:cs typeface="Arial" charset="0"/>
              </a:rPr>
              <a:t>poboljšanja se vrši kroz diskusiju sa rukovodstvom organizacije i odborom. U skladu sa poveljom interne revizije, to je obaveza jedinice za internu reviziju, odnosno njenog rukovodioca</a:t>
            </a:r>
            <a:r>
              <a:rPr lang="en-US" sz="2000" i="1" dirty="0" smtClean="0">
                <a:solidFill>
                  <a:srgbClr val="000000"/>
                </a:solidFill>
                <a:cs typeface="Arial" charset="0"/>
              </a:rPr>
              <a:t>. </a:t>
            </a:r>
            <a:r>
              <a:rPr lang="sr-Latn-CS" sz="2000" i="1" dirty="0" smtClean="0">
                <a:solidFill>
                  <a:srgbClr val="000000"/>
                </a:solidFill>
                <a:cs typeface="Arial" charset="0"/>
              </a:rPr>
              <a:t>Da bi se pokazala usklađenost sa Definicijom interne revizije, Kodeksom etike i Standardima, rezultati spoljne i izveštavanje o periodičnim internim procenama se vrši nakon završetka procena, a izveštavanje o </a:t>
            </a:r>
            <a:r>
              <a:rPr lang="sr-Latn-CS" sz="2000" i="1" dirty="0" err="1" smtClean="0">
                <a:solidFill>
                  <a:srgbClr val="000000"/>
                </a:solidFill>
                <a:cs typeface="Arial" charset="0"/>
              </a:rPr>
              <a:t>rezultatma</a:t>
            </a:r>
            <a:r>
              <a:rPr lang="sr-Latn-CS" sz="2000" i="1" dirty="0" smtClean="0">
                <a:solidFill>
                  <a:srgbClr val="000000"/>
                </a:solidFill>
                <a:cs typeface="Arial" charset="0"/>
              </a:rPr>
              <a:t> kontinuiranog praćenja se vrši najmanje jednom godišnje</a:t>
            </a:r>
            <a:r>
              <a:rPr lang="en-US" sz="2000" i="1" dirty="0" smtClean="0">
                <a:solidFill>
                  <a:srgbClr val="000000"/>
                </a:solidFill>
                <a:cs typeface="Arial" charset="0"/>
              </a:rPr>
              <a:t>.</a:t>
            </a:r>
            <a:r>
              <a:rPr lang="sr-Latn-CS" sz="2000" i="1" dirty="0" smtClean="0">
                <a:solidFill>
                  <a:srgbClr val="000000"/>
                </a:solidFill>
                <a:cs typeface="Arial" charset="0"/>
              </a:rPr>
              <a:t> Rezultati obuhvataju procenu revizora ili revizorskog tima o stepenu usklađenosti</a:t>
            </a:r>
            <a:r>
              <a:rPr lang="en-US" sz="2000" b="1" i="1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0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899592" y="285750"/>
            <a:ext cx="795865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prstClr val="black"/>
                </a:solidFill>
                <a:cs typeface="Arial" charset="0"/>
              </a:rPr>
              <a:t>1321	</a:t>
            </a:r>
            <a:r>
              <a:rPr lang="sr-Latn-CS" sz="2800" b="1" dirty="0" smtClean="0">
                <a:solidFill>
                  <a:prstClr val="black"/>
                </a:solidFill>
                <a:cs typeface="Arial" charset="0"/>
              </a:rPr>
              <a:t>Potvrđivanje usklađenosti sa </a:t>
            </a:r>
            <a:r>
              <a:rPr lang="sr-Latn-CS" sz="2800" b="1" i="1" dirty="0" smtClean="0">
                <a:solidFill>
                  <a:prstClr val="black"/>
                </a:solidFill>
                <a:cs typeface="Arial" charset="0"/>
              </a:rPr>
              <a:t>Međunarodnim standardima profesionalne prakse interne revizije</a:t>
            </a:r>
            <a:endParaRPr lang="en-US" sz="2800" b="1" i="1" dirty="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99592" y="1628800"/>
            <a:ext cx="8064896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200" dirty="0" smtClean="0">
                <a:solidFill>
                  <a:srgbClr val="000000"/>
                </a:solidFill>
                <a:cs typeface="Arial" charset="0"/>
              </a:rPr>
              <a:t>Rukovodilac jedinice za internu reviziju može da konstatuje da je aktivnost interne revizije usklađena sa </a:t>
            </a:r>
            <a:r>
              <a:rPr lang="sr-Latn-CS" sz="2200" i="1" dirty="0" smtClean="0">
                <a:solidFill>
                  <a:srgbClr val="000000"/>
                </a:solidFill>
                <a:cs typeface="Arial" charset="0"/>
              </a:rPr>
              <a:t>Međunarodnim standardima profesionalne prakse jedino ako rezultati programa za </a:t>
            </a:r>
            <a:r>
              <a:rPr lang="en-US" sz="2200" i="1" dirty="0" err="1" smtClean="0">
                <a:solidFill>
                  <a:srgbClr val="000000"/>
                </a:solidFill>
                <a:cs typeface="Arial" charset="0"/>
              </a:rPr>
              <a:t>osiguranje</a:t>
            </a:r>
            <a:r>
              <a:rPr lang="en-US" sz="22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200" i="1" dirty="0" err="1" smtClean="0">
                <a:solidFill>
                  <a:srgbClr val="000000"/>
                </a:solidFill>
                <a:cs typeface="Arial" charset="0"/>
              </a:rPr>
              <a:t>kvaliteta</a:t>
            </a:r>
            <a:r>
              <a:rPr lang="en-US" sz="22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200" dirty="0" smtClean="0">
                <a:solidFill>
                  <a:srgbClr val="000000"/>
                </a:solidFill>
                <a:cs typeface="Arial" charset="0"/>
              </a:rPr>
              <a:t>i poboljšanja podržavaju takvu konstataciju</a:t>
            </a:r>
            <a:r>
              <a:rPr lang="en-US" sz="2200" dirty="0" smtClean="0">
                <a:solidFill>
                  <a:srgbClr val="000000"/>
                </a:solidFill>
                <a:cs typeface="Arial" charset="0"/>
              </a:rPr>
              <a:t>. </a:t>
            </a:r>
            <a:endParaRPr lang="en-US" sz="22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200" b="1" dirty="0" smtClean="0">
                <a:solidFill>
                  <a:prstClr val="black"/>
                </a:solidFill>
                <a:cs typeface="Arial" charset="0"/>
              </a:rPr>
              <a:t>Tumačenje</a:t>
            </a:r>
            <a:r>
              <a:rPr lang="en-US" sz="2200" b="1" dirty="0" smtClean="0">
                <a:solidFill>
                  <a:prstClr val="black"/>
                </a:solidFill>
                <a:cs typeface="Arial" charset="0"/>
              </a:rPr>
              <a:t>:</a:t>
            </a:r>
            <a:endParaRPr lang="en-US" sz="2200" b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Aktivnost 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intern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e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2200" i="1" dirty="0" err="1" smtClean="0">
                <a:solidFill>
                  <a:prstClr val="black"/>
                </a:solidFill>
                <a:cs typeface="Arial" charset="0"/>
              </a:rPr>
              <a:t>revizij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e je usklađena sa standardima tek kada su postignuti rezultati opisani u Definiciji 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intern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e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2200" i="1" dirty="0" err="1" smtClean="0">
                <a:solidFill>
                  <a:prstClr val="black"/>
                </a:solidFill>
                <a:cs typeface="Arial" charset="0"/>
              </a:rPr>
              <a:t>revizij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e, Kodeksu etike i Standardima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. 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Rezultati programa za </a:t>
            </a:r>
            <a:r>
              <a:rPr lang="en-US" sz="2200" i="1" dirty="0" err="1" smtClean="0">
                <a:solidFill>
                  <a:prstClr val="black"/>
                </a:solidFill>
                <a:cs typeface="Arial" charset="0"/>
              </a:rPr>
              <a:t>osiguranje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2200" i="1" dirty="0" err="1" smtClean="0">
                <a:solidFill>
                  <a:prstClr val="black"/>
                </a:solidFill>
                <a:cs typeface="Arial" charset="0"/>
              </a:rPr>
              <a:t>kvaliteta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i poboljšanja sadrže rezultate internih i spoljnih procena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. 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Rezultati internih procena obuhvataju sve aktivnosti 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intern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e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2200" i="1" dirty="0" err="1" smtClean="0">
                <a:solidFill>
                  <a:prstClr val="black"/>
                </a:solidFill>
                <a:cs typeface="Arial" charset="0"/>
              </a:rPr>
              <a:t>revizij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e.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Rezultati spoljne procene obuhvataju a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ktivnosti i</a:t>
            </a:r>
            <a:r>
              <a:rPr lang="en-US" sz="2200" i="1" dirty="0" err="1" smtClean="0">
                <a:solidFill>
                  <a:prstClr val="black"/>
                </a:solidFill>
                <a:cs typeface="Arial" charset="0"/>
              </a:rPr>
              <a:t>ntern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e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 </a:t>
            </a:r>
            <a:r>
              <a:rPr lang="en-US" sz="2200" i="1" dirty="0" err="1" smtClean="0">
                <a:solidFill>
                  <a:prstClr val="black"/>
                </a:solidFill>
                <a:cs typeface="Arial" charset="0"/>
              </a:rPr>
              <a:t>revizij</a:t>
            </a:r>
            <a:r>
              <a:rPr lang="sr-Latn-CS" sz="2200" i="1" dirty="0" smtClean="0">
                <a:solidFill>
                  <a:prstClr val="black"/>
                </a:solidFill>
                <a:cs typeface="Arial" charset="0"/>
              </a:rPr>
              <a:t>e koja postoji najmanje pet godina</a:t>
            </a:r>
            <a:r>
              <a:rPr lang="en-US" sz="2200" i="1" dirty="0" smtClean="0">
                <a:solidFill>
                  <a:prstClr val="black"/>
                </a:solidFill>
                <a:cs typeface="Arial" charset="0"/>
              </a:rPr>
              <a:t>.</a:t>
            </a:r>
            <a:endParaRPr lang="en-US" sz="2200" i="1" dirty="0">
              <a:solidFill>
                <a:prstClr val="black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nl-BE" sz="2200" b="1" dirty="0">
              <a:solidFill>
                <a:srgbClr val="000000"/>
              </a:solidFill>
              <a:cs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2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971600" y="285750"/>
            <a:ext cx="78866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1322	</a:t>
            </a:r>
            <a:r>
              <a:rPr lang="sr-Latn-CS" sz="2800" b="1" dirty="0" smtClean="0">
                <a:solidFill>
                  <a:srgbClr val="000000"/>
                </a:solidFill>
                <a:cs typeface="Arial" charset="0"/>
              </a:rPr>
              <a:t>Obelodanjivanje rezultata neusklađenosti</a:t>
            </a:r>
            <a:endParaRPr lang="en-US" sz="2800" b="1" i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043608" y="1571625"/>
            <a:ext cx="788608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Kada neusklađenost sa Definicijom 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intern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dirty="0" err="1" smtClean="0">
                <a:solidFill>
                  <a:srgbClr val="000000"/>
                </a:solidFill>
                <a:cs typeface="Arial" charset="0"/>
              </a:rPr>
              <a:t>revizij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e, Kodeksom etike ili Standardima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utiče na spektar ili vršenje interne revizije</a:t>
            </a:r>
            <a:r>
              <a:rPr lang="en-US" sz="2400" i="1" dirty="0" smtClean="0">
                <a:solidFill>
                  <a:srgbClr val="000000"/>
                </a:solidFill>
                <a:cs typeface="Arial" charset="0"/>
              </a:rPr>
              <a:t>, </a:t>
            </a:r>
            <a:r>
              <a:rPr lang="sr-Latn-CS" sz="2400" i="1" dirty="0" smtClean="0">
                <a:solidFill>
                  <a:srgbClr val="000000"/>
                </a:solidFill>
                <a:cs typeface="Arial" charset="0"/>
              </a:rPr>
              <a:t>rukovodilac jedinice za internu reviziju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je dužan da 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rukovodstvu organizacije i </a:t>
            </a:r>
            <a:r>
              <a:rPr lang="sr-Latn-CS" sz="2400" dirty="0" smtClean="0">
                <a:solidFill>
                  <a:srgbClr val="000000"/>
                </a:solidFill>
                <a:cs typeface="Arial" charset="0"/>
              </a:rPr>
              <a:t>odboru obelodani rezultate neusklađenosti i njihov uticaj</a:t>
            </a:r>
            <a:r>
              <a:rPr lang="en-US" sz="2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IGMAmasterslideEN_landscap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masterslideEN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IGMAmasterslideEN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masterslideEN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SIGMAmasterslideEN_landscap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masterslideEN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IGMAmasterslideEN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masterslideEN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SIGMAmasterslideEN_landscap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masterslideEN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IGMAmasterslideEN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masterslideEN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SIGMAmasterslideEN_landscape">
  <a:themeElements>
    <a:clrScheme name="">
      <a:dk1>
        <a:srgbClr val="00B7A5"/>
      </a:dk1>
      <a:lt1>
        <a:srgbClr val="C0FEF9"/>
      </a:lt1>
      <a:dk2>
        <a:srgbClr val="006B61"/>
      </a:dk2>
      <a:lt2>
        <a:srgbClr val="FFFFFF"/>
      </a:lt2>
      <a:accent1>
        <a:srgbClr val="FFFFFF"/>
      </a:accent1>
      <a:accent2>
        <a:srgbClr val="FFFFFF"/>
      </a:accent2>
      <a:accent3>
        <a:srgbClr val="DCFEFB"/>
      </a:accent3>
      <a:accent4>
        <a:srgbClr val="009C8C"/>
      </a:accent4>
      <a:accent5>
        <a:srgbClr val="FFFFFF"/>
      </a:accent5>
      <a:accent6>
        <a:srgbClr val="E7E7E7"/>
      </a:accent6>
      <a:hlink>
        <a:srgbClr val="FFFFFF"/>
      </a:hlink>
      <a:folHlink>
        <a:srgbClr val="FFFFFF"/>
      </a:folHlink>
    </a:clrScheme>
    <a:fontScheme name="SIGMAmasterslideEN_landscap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IGMAmasterslideEN_landscap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GMAmasterslideEN_landscap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GMAmasterslideEN_landscap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359</TotalTime>
  <Words>1426</Words>
  <Application>Microsoft Office PowerPoint</Application>
  <PresentationFormat>On-screen Show (4:3)</PresentationFormat>
  <Paragraphs>151</Paragraphs>
  <Slides>26</Slides>
  <Notes>17</Notes>
  <HiddenSlides>0</HiddenSlides>
  <MMClips>0</MMClips>
  <ScaleCrop>false</ScaleCrop>
  <HeadingPairs>
    <vt:vector size="6" baseType="variant"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1" baseType="lpstr">
      <vt:lpstr>SIGMAmasterslideEN_landscape</vt:lpstr>
      <vt:lpstr>1_SIGMAmasterslideEN_landscape</vt:lpstr>
      <vt:lpstr>2_SIGMAmasterslideEN_landscape</vt:lpstr>
      <vt:lpstr>3_SIGMAmasterslideEN_landscape</vt:lpstr>
      <vt:lpstr>Bitmap Image</vt:lpstr>
      <vt:lpstr>Radionica o osiguranju kvaliteta interne revizije</vt:lpstr>
      <vt:lpstr>Radionica o osiguranju kvaliteta interne revizije</vt:lpstr>
      <vt:lpstr>Slide 3</vt:lpstr>
      <vt:lpstr>Slide 4</vt:lpstr>
      <vt:lpstr>Slide 5</vt:lpstr>
      <vt:lpstr>Slide 6</vt:lpstr>
      <vt:lpstr>Slide 7</vt:lpstr>
      <vt:lpstr>Slide 8</vt:lpstr>
      <vt:lpstr>Slide 9</vt:lpstr>
      <vt:lpstr>Radionica o osiguranju kvaliteta interne revizije 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Radionica o osiguranju kvaliteta interne revizije</vt:lpstr>
      <vt:lpstr>Model Priručnika za internu reviziju mreže PEM-PAL </vt:lpstr>
      <vt:lpstr>Zaključne napomene</vt:lpstr>
      <vt:lpstr>Slide 22</vt:lpstr>
      <vt:lpstr>Slide 23</vt:lpstr>
      <vt:lpstr>Slide 24</vt:lpstr>
      <vt:lpstr>Slide 25</vt:lpstr>
      <vt:lpstr>Slide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Jean-Pierre</dc:creator>
  <cp:lastModifiedBy>Bojana</cp:lastModifiedBy>
  <cp:revision>45</cp:revision>
  <dcterms:created xsi:type="dcterms:W3CDTF">2012-06-13T11:43:08Z</dcterms:created>
  <dcterms:modified xsi:type="dcterms:W3CDTF">2012-07-04T13:16:00Z</dcterms:modified>
</cp:coreProperties>
</file>