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9" r:id="rId2"/>
    <p:sldMasterId id="2147483713" r:id="rId3"/>
    <p:sldMasterId id="2147483727" r:id="rId4"/>
  </p:sldMasterIdLst>
  <p:notesMasterIdLst>
    <p:notesMasterId r:id="rId31"/>
  </p:notesMasterIdLst>
  <p:sldIdLst>
    <p:sldId id="336" r:id="rId5"/>
    <p:sldId id="339" r:id="rId6"/>
    <p:sldId id="316" r:id="rId7"/>
    <p:sldId id="319" r:id="rId8"/>
    <p:sldId id="322" r:id="rId9"/>
    <p:sldId id="325" r:id="rId10"/>
    <p:sldId id="331" r:id="rId11"/>
    <p:sldId id="333" r:id="rId12"/>
    <p:sldId id="335" r:id="rId13"/>
    <p:sldId id="340" r:id="rId14"/>
    <p:sldId id="317" r:id="rId15"/>
    <p:sldId id="318" r:id="rId16"/>
    <p:sldId id="320" r:id="rId17"/>
    <p:sldId id="323" r:id="rId18"/>
    <p:sldId id="326" r:id="rId19"/>
    <p:sldId id="327" r:id="rId20"/>
    <p:sldId id="328" r:id="rId21"/>
    <p:sldId id="329" r:id="rId22"/>
    <p:sldId id="341" r:id="rId23"/>
    <p:sldId id="342" r:id="rId24"/>
    <p:sldId id="343" r:id="rId25"/>
    <p:sldId id="337" r:id="rId26"/>
    <p:sldId id="338" r:id="rId27"/>
    <p:sldId id="344" r:id="rId28"/>
    <p:sldId id="345" r:id="rId29"/>
    <p:sldId id="346" r:id="rId3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ACA48-9A64-4F5E-84D3-DD91C537A23E}" type="datetimeFigureOut">
              <a:rPr lang="nl-BE" smtClean="0"/>
              <a:pPr/>
              <a:t>4/07/2012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9689A-8B56-410F-B4EB-8D12912C7A11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2492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vmlDrawing" Target="../drawings/vmlDrawing2.v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8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vmlDrawing" Target="../drawings/vmlDrawing3.vml"/><Relationship Id="rId10" Type="http://schemas.openxmlformats.org/officeDocument/2006/relationships/slideLayout" Target="../slideLayouts/slideLayout36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1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vmlDrawing" Target="../drawings/vmlDrawing4.vml"/><Relationship Id="rId10" Type="http://schemas.openxmlformats.org/officeDocument/2006/relationships/slideLayout" Target="../slideLayouts/slideLayout4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0" name="Bitmap Image" r:id="rId16" imgW="809738" imgH="1390844" progId="PBrush">
                    <p:embed/>
                  </p:oleObj>
                </mc:Choice>
                <mc:Fallback>
                  <p:oleObj name="Bitmap Image" r:id="rId16" imgW="809738" imgH="1390844" progId="PBrush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754"/>
                          <a:ext cx="773" cy="35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B7A5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B7A5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FFFFFF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Bitmap Image" r:id="rId16" imgW="809738" imgH="1390844" progId="PBrush">
                    <p:embed/>
                  </p:oleObj>
                </mc:Choice>
                <mc:Fallback>
                  <p:oleObj name="Bitmap Image" r:id="rId16" imgW="809738" imgH="1390844" progId="PBrush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754"/>
                          <a:ext cx="773" cy="35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B7A5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B7A5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FFFFFF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8" name="Bitmap Image" r:id="rId16" imgW="809738" imgH="1390844" progId="PBrush">
                    <p:embed/>
                  </p:oleObj>
                </mc:Choice>
                <mc:Fallback>
                  <p:oleObj name="Bitmap Image" r:id="rId16" imgW="809738" imgH="1390844" progId="PBrush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754"/>
                          <a:ext cx="773" cy="35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B7A5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B7A5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FFFFFF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22" name="Bitmap Image" r:id="rId16" imgW="809738" imgH="1390844" progId="PBrush">
                    <p:embed/>
                  </p:oleObj>
                </mc:Choice>
                <mc:Fallback>
                  <p:oleObj name="Bitmap Image" r:id="rId16" imgW="809738" imgH="1390844" progId="PBrush">
                    <p:embed/>
                    <p:pic>
                      <p:nvPicPr>
                        <p:cNvPr id="0" name="Picture 5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754"/>
                          <a:ext cx="773" cy="35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B7A5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rgbClr val="00B7A5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FFFFFF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en-US" b="1" dirty="0" smtClean="0"/>
              <a:t> </a:t>
            </a:r>
            <a:br>
              <a:rPr lang="en-US" b="1" dirty="0" smtClean="0"/>
            </a:br>
            <a:r>
              <a:rPr lang="ru-RU" b="1" dirty="0" smtClean="0"/>
              <a:t>Семинар по гарантии качества внутреннего аудита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Стандарты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Практические рекомендации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Шаблон пособия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PEM-PAL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48264" y="2780928"/>
            <a:ext cx="17579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Будапешт</a:t>
            </a:r>
            <a:endParaRPr lang="nl-BE" dirty="0" smtClean="0"/>
          </a:p>
          <a:p>
            <a:r>
              <a:rPr lang="nl-BE" dirty="0" smtClean="0"/>
              <a:t>15 </a:t>
            </a:r>
            <a:r>
              <a:rPr lang="ru-RU" dirty="0" smtClean="0"/>
              <a:t>июня</a:t>
            </a:r>
            <a:r>
              <a:rPr lang="nl-BE" dirty="0" smtClean="0"/>
              <a:t> 2012</a:t>
            </a:r>
            <a:r>
              <a:rPr lang="ru-RU" dirty="0" smtClean="0"/>
              <a:t>г.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ru-RU" b="1" dirty="0"/>
              <a:t>Семинар по гарантии качества внутреннего аудита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Стандарты 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Практические рекомендации </a:t>
            </a:r>
            <a:r>
              <a:rPr lang="en-US" dirty="0">
                <a:solidFill>
                  <a:srgbClr val="FF0000"/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Шаблон пособия 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PEM-PAL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5576" y="142875"/>
            <a:ext cx="838842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Практические рекомендаци</a:t>
            </a: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1300-1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Программа по улучшению и гарантии качества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552" y="1412776"/>
            <a:ext cx="860444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CAE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отвечает за внедрение процессов, которые предоставят оправданные гарантии разным заинтересованным лицам, что деятельность по внутреннему аудиту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Проводится в соответствии с уставом по внутреннему аудиту, которые отвечает Определению внутреннего аудита, Кодексу этики и Стандартам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Проводится результативно и эффективно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Признан данными заинтересованными лицами, как добавляющий ценности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и улучшающий работу организации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sz="22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Эти процессы включают в себя соответствующий надзор, периодическую внутреннюю оценку и постоянный мониторинг гарантии качества и периодической внешней оценки.</a:t>
            </a:r>
            <a:endParaRPr lang="en-US" sz="2200" b="1" dirty="0">
              <a:solidFill>
                <a:schemeClr val="accent6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142875"/>
            <a:ext cx="80648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1300-1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Программа по улучшению и гарантии качества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413338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QAIP </a:t>
            </a: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должна быть всеобъемлющей, чтобы охватить </a:t>
            </a:r>
            <a:r>
              <a:rPr lang="ru-RU" sz="2400" dirty="0" smtClean="0">
                <a:solidFill>
                  <a:srgbClr val="FF0000"/>
                </a:solidFill>
                <a:cs typeface="Arial" charset="0"/>
              </a:rPr>
              <a:t>все аспекты </a:t>
            </a: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работы и управления деятельностью внутреннего аудита, как указано в Определении внутреннего аудита, Кодекса этики, Стандартов, а также соответствовать лучшим практикам в данной сфере.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142875"/>
            <a:ext cx="77426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1310-1</a:t>
            </a:r>
            <a:r>
              <a:rPr lang="en-US" sz="2400" b="1" dirty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Требования программы по улучшению и гарантии качества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772816"/>
            <a:ext cx="7560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Программа по улучшению и гарантии качества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QAIP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)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является постоянной и периодической оценкой </a:t>
            </a:r>
            <a:r>
              <a:rPr lang="ru-RU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полного спектра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работы по аудиту и консультированию, которая проводится в рамках деятельности по внутреннему аудиту.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1115616" y="3789040"/>
            <a:ext cx="7488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Это также включает в себя </a:t>
            </a:r>
            <a:r>
              <a:rPr lang="ru-RU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постоянные измерения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и анализ данных производительности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(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например, выполнение плана внутреннего аудита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,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время обработки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,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принятые рекомендации</a:t>
            </a:r>
            <a:r>
              <a:rPr lang="ru-RU" sz="2400" dirty="0">
                <a:solidFill>
                  <a:srgbClr val="000000"/>
                </a:solidFill>
                <a:latin typeface="Calibri"/>
                <a:cs typeface="Arial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и степень удовлетворения запросов потребителей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).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4313" y="285750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1311-1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Внутренняя оценка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1640" y="1916832"/>
            <a:ext cx="74168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Периодическая внутренняя оценка, которая проводится незадолго до проведения внешней оценки, </a:t>
            </a:r>
            <a:r>
              <a:rPr lang="ru-RU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может упростить и сократить затраты на внешнюю оценку.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4313" y="142875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1312-1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Внешняя оценка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2776"/>
            <a:ext cx="7704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Внешняя оценка покрывает весь спектр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работы по аудиту и консультациям, которая проводится в рамках деятельности внутреннего аудита и не должна быть ограничена своей программой по улучшению и гарантии качества. Чтобы получить оптимальную пользу от внешней оценки, масштабы работы должны включать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сравнительный анализ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идентификацию и отчетность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ведущих практик,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которые могли бы принести пользу деятельности по внутреннему аудиту, став более эффективными и/или результативными. Этого можно достичь либо путем проведения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полной внешней оценки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квалифицированным, независимым внешним обозревателем, либо исчерпывающей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внутренней самооценки с независимым подтверждением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квалифицированным, независимым внешним обозревателем или командой обозревателей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4313" y="142875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1312-1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Внешняя оценка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1556792"/>
            <a:ext cx="770485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Внешняя оценка деятельности по внутреннему аудиту содержит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выраженное мнение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относительно полного спектра проведенной работы по консультациям и гарантии качества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1069460" y="2924944"/>
            <a:ext cx="756084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Лица, которые проводят оценку, являются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независимыми </a:t>
            </a:r>
            <a:r>
              <a:rPr lang="ru-RU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от организации, деятельность внутреннего аудита которой подвергается оценке и </a:t>
            </a:r>
            <a:r>
              <a:rPr lang="ru-RU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не имеют никакого реального или очевидного конфликта интересов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14313"/>
            <a:ext cx="788665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1312-2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Внешняя </a:t>
            </a: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оценка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Самооценка с незави</a:t>
            </a: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симым подтверждением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2058745"/>
            <a:ext cx="77768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Внешняя оценка квалифицированным, независимым обозревателем или командой обозревателей может быть проблематичной для незначительной деятельности по внутреннему аудиту, или могут быть обстоятельства в других организациях, где полная </a:t>
            </a:r>
            <a:r>
              <a:rPr lang="ru-RU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внешняя оценка независимой командой не является необходимой или уместной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1081386" y="4038347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Квалифицированный, независимый обозреватель или команда обозревателей проводят достаточно </a:t>
            </a:r>
            <a:r>
              <a:rPr lang="ru-RU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тестов самооценки, </a:t>
            </a:r>
            <a:r>
              <a:rPr lang="ru-RU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чтобы подтвердить результаты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584" y="188640"/>
            <a:ext cx="792385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>
                <a:solidFill>
                  <a:srgbClr val="000000"/>
                </a:solidFill>
                <a:cs typeface="Arial" charset="0"/>
              </a:rPr>
              <a:t>Практические рекомендации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1312-4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Независимость команды по внешней оценке в государственном секторе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1916832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государственном секторе,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деятельность по внутреннему аудиту на разных уровнях правительства  может быть независимой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целью проведения внешней оценки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1043608" y="3573016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Все члены команды, которая проводит внешнюю оценку, должны быть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независимыми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от данной организации и ее штата, вовлеченного в деятельность по внутреннему аудиту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1043608" y="5307560"/>
            <a:ext cx="7707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Независимый от организации означает </a:t>
            </a: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не подпадать под влияние </a:t>
            </a:r>
            <a:r>
              <a:rPr lang="ru-RU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организации, деятельность по внутреннему аудиту которой подлежит оценке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ru-RU" b="1" dirty="0"/>
              <a:t>Семинар по гарантии качества внутреннего аудита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Стандарты 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Практические рекомендации </a:t>
            </a:r>
            <a:r>
              <a:rPr lang="en-US" dirty="0">
                <a:solidFill>
                  <a:schemeClr val="accent6">
                    <a:lumMod val="10000"/>
                  </a:schemeClr>
                </a:solidFill>
              </a:rPr>
              <a:t>IIA 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rgbClr val="FF0000"/>
                </a:solidFill>
              </a:rPr>
              <a:t>Шаблон пособия </a:t>
            </a:r>
            <a:r>
              <a:rPr lang="en-US" dirty="0">
                <a:solidFill>
                  <a:srgbClr val="FF0000"/>
                </a:solidFill>
              </a:rPr>
              <a:t>PEM-PAL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ru-RU" b="1" dirty="0"/>
              <a:t>Семинар по гарантии качества внутреннего аудита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rgbClr val="FF0000"/>
                </a:solidFill>
              </a:rPr>
              <a:t>Стандарты </a:t>
            </a:r>
            <a:r>
              <a:rPr lang="en-US" b="1" dirty="0" smtClean="0">
                <a:solidFill>
                  <a:srgbClr val="FF0000"/>
                </a:solidFill>
              </a:rPr>
              <a:t>IIA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Практические рекомендации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IIA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>
                <a:solidFill>
                  <a:schemeClr val="accent6">
                    <a:lumMod val="10000"/>
                  </a:schemeClr>
                </a:solidFill>
              </a:rPr>
              <a:t>Шаблон пособия 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PEM-PAL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ru-RU" b="1" dirty="0" smtClean="0"/>
              <a:t>Пример пособия по внутреннему аудиту </a:t>
            </a:r>
            <a:r>
              <a:rPr lang="en-US" b="1" dirty="0" smtClean="0"/>
              <a:t>PEM-PAL</a:t>
            </a:r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1043608" y="2348880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Программа качества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Исследование объекта аудита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Текущий контроль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Ключевые показатели эффективности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Внутренняя оценка качества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ru-RU" dirty="0" smtClean="0">
                <a:solidFill>
                  <a:schemeClr val="accent6">
                    <a:lumMod val="10000"/>
                  </a:schemeClr>
                </a:solidFill>
              </a:rPr>
              <a:t>Внешняя оценка качества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764704"/>
            <a:ext cx="7776864" cy="1143000"/>
          </a:xfrm>
        </p:spPr>
        <p:txBody>
          <a:bodyPr/>
          <a:lstStyle/>
          <a:p>
            <a:pPr eaLnBrk="1" hangingPunct="1"/>
            <a:r>
              <a:rPr lang="ru-RU" b="1" dirty="0" smtClean="0"/>
              <a:t>Заключительные замечания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2590800"/>
            <a:ext cx="7696200" cy="990600"/>
            <a:chOff x="576" y="1488"/>
            <a:chExt cx="4848" cy="624"/>
          </a:xfrm>
        </p:grpSpPr>
        <p:sp>
          <p:nvSpPr>
            <p:cNvPr id="240654" name="AutoShape 4"/>
            <p:cNvSpPr>
              <a:spLocks noChangeArrowheads="1"/>
            </p:cNvSpPr>
            <p:nvPr/>
          </p:nvSpPr>
          <p:spPr bwMode="auto">
            <a:xfrm>
              <a:off x="576" y="1584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5" name="Rectangle 5"/>
            <p:cNvSpPr>
              <a:spLocks noChangeArrowheads="1"/>
            </p:cNvSpPr>
            <p:nvPr/>
          </p:nvSpPr>
          <p:spPr bwMode="auto">
            <a:xfrm>
              <a:off x="624" y="1488"/>
              <a:ext cx="4800" cy="5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1310  - </a:t>
              </a: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ПРОГРАММА ОЦЕНКИ КАЧЕСТВА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14400" y="3505200"/>
            <a:ext cx="7696200" cy="990600"/>
            <a:chOff x="720" y="2064"/>
            <a:chExt cx="4848" cy="624"/>
          </a:xfrm>
        </p:grpSpPr>
        <p:sp>
          <p:nvSpPr>
            <p:cNvPr id="240652" name="AutoShape 7"/>
            <p:cNvSpPr>
              <a:spLocks noChangeArrowheads="1"/>
            </p:cNvSpPr>
            <p:nvPr/>
          </p:nvSpPr>
          <p:spPr bwMode="auto">
            <a:xfrm>
              <a:off x="720" y="2160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3" name="Rectangle 8"/>
            <p:cNvSpPr>
              <a:spLocks noChangeArrowheads="1"/>
            </p:cNvSpPr>
            <p:nvPr/>
          </p:nvSpPr>
          <p:spPr bwMode="auto">
            <a:xfrm>
              <a:off x="768" y="2064"/>
              <a:ext cx="4800" cy="5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1320  - </a:t>
              </a: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ОТЧЕТНОСТЬ ПО ПРОГРАММЕ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85800" y="4311650"/>
            <a:ext cx="8382000" cy="1022350"/>
            <a:chOff x="288" y="2572"/>
            <a:chExt cx="5280" cy="644"/>
          </a:xfrm>
        </p:grpSpPr>
        <p:sp>
          <p:nvSpPr>
            <p:cNvPr id="240650" name="AutoShape 10"/>
            <p:cNvSpPr>
              <a:spLocks noChangeArrowheads="1"/>
            </p:cNvSpPr>
            <p:nvPr/>
          </p:nvSpPr>
          <p:spPr bwMode="auto">
            <a:xfrm>
              <a:off x="288" y="2688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1" name="Rectangle 11"/>
            <p:cNvSpPr>
              <a:spLocks noChangeArrowheads="1"/>
            </p:cNvSpPr>
            <p:nvPr/>
          </p:nvSpPr>
          <p:spPr bwMode="auto">
            <a:xfrm>
              <a:off x="336" y="2572"/>
              <a:ext cx="5232" cy="5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1330  -  </a:t>
              </a:r>
              <a:r>
                <a:rPr lang="en-U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“</a:t>
              </a: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ПРОВОДИТСЯ В СООТВЕТСТВИИ</a:t>
              </a:r>
              <a:r>
                <a:rPr lang="en-U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”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914400" y="5149850"/>
            <a:ext cx="7696200" cy="1022350"/>
            <a:chOff x="720" y="3100"/>
            <a:chExt cx="4848" cy="644"/>
          </a:xfrm>
        </p:grpSpPr>
        <p:sp>
          <p:nvSpPr>
            <p:cNvPr id="240648" name="AutoShape 13"/>
            <p:cNvSpPr>
              <a:spLocks noChangeArrowheads="1"/>
            </p:cNvSpPr>
            <p:nvPr/>
          </p:nvSpPr>
          <p:spPr bwMode="auto">
            <a:xfrm>
              <a:off x="720" y="3216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49" name="Rectangle 14"/>
            <p:cNvSpPr>
              <a:spLocks noChangeArrowheads="1"/>
            </p:cNvSpPr>
            <p:nvPr/>
          </p:nvSpPr>
          <p:spPr bwMode="auto">
            <a:xfrm>
              <a:off x="768" y="3100"/>
              <a:ext cx="4800" cy="517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1340  - </a:t>
              </a: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ОПРЕДЕЛЕНИЕ НЕВЫПОЛНЕНИЯ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606671" name="Rectangle 15"/>
          <p:cNvSpPr>
            <a:spLocks noChangeArrowheads="1"/>
          </p:cNvSpPr>
          <p:nvPr/>
        </p:nvSpPr>
        <p:spPr bwMode="auto">
          <a:xfrm>
            <a:off x="971600" y="548680"/>
            <a:ext cx="80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00" dirty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1300 </a:t>
            </a:r>
            <a:r>
              <a:rPr lang="en-U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– </a:t>
            </a:r>
            <a:r>
              <a:rPr lang="ru-RU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ГАРАНТИЯ КАЧЕСТВА И УЛУЧШЕНИЕ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514" name="Rectangle 2"/>
          <p:cNvSpPr>
            <a:spLocks noChangeArrowheads="1"/>
          </p:cNvSpPr>
          <p:nvPr/>
        </p:nvSpPr>
        <p:spPr bwMode="auto">
          <a:xfrm>
            <a:off x="304800" y="2286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ПРОГРАММЫ КАЧЕСТВА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714375" y="1094593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defTabSz="7620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СОЗДАНЫ ДЛЯ ОБЕСПЕЧЕНИЯ ДЕЯТЕЛЬНОСТИ ВНУТРЕННЕГО АУДИТА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486400" y="2500313"/>
            <a:ext cx="2667000" cy="1462087"/>
            <a:chOff x="3120" y="1623"/>
            <a:chExt cx="1680" cy="921"/>
          </a:xfrm>
        </p:grpSpPr>
        <p:sp>
          <p:nvSpPr>
            <p:cNvPr id="241677" name="Rectangle 16"/>
            <p:cNvSpPr>
              <a:spLocks noChangeArrowheads="1"/>
            </p:cNvSpPr>
            <p:nvPr/>
          </p:nvSpPr>
          <p:spPr bwMode="auto">
            <a:xfrm>
              <a:off x="3120" y="1632"/>
              <a:ext cx="1680" cy="91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8" name="Rectangle 11"/>
            <p:cNvSpPr>
              <a:spLocks noChangeArrowheads="1"/>
            </p:cNvSpPr>
            <p:nvPr/>
          </p:nvSpPr>
          <p:spPr bwMode="auto">
            <a:xfrm>
              <a:off x="3129" y="1623"/>
              <a:ext cx="1665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0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ЭФФЕКТИВНОГО И РЕЗУЛЬТАТИВНОГО</a:t>
              </a:r>
              <a:endParaRPr lang="en-US" sz="20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724400" y="4572000"/>
            <a:ext cx="3429000" cy="1447800"/>
            <a:chOff x="3120" y="2880"/>
            <a:chExt cx="2160" cy="912"/>
          </a:xfrm>
        </p:grpSpPr>
        <p:sp>
          <p:nvSpPr>
            <p:cNvPr id="241675" name="Rectangle 17"/>
            <p:cNvSpPr>
              <a:spLocks noChangeArrowheads="1"/>
            </p:cNvSpPr>
            <p:nvPr/>
          </p:nvSpPr>
          <p:spPr bwMode="auto">
            <a:xfrm>
              <a:off x="3120" y="2880"/>
              <a:ext cx="2160" cy="91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6" name="Rectangle 12"/>
            <p:cNvSpPr>
              <a:spLocks noChangeArrowheads="1"/>
            </p:cNvSpPr>
            <p:nvPr/>
          </p:nvSpPr>
          <p:spPr bwMode="auto">
            <a:xfrm>
              <a:off x="3312" y="2976"/>
              <a:ext cx="182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ДОЛЖЕН РАСЦЕНИВАТЬСЯ  КАК ДОБАВЛЯЮЩИЙ ЦЕННОСТЬ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2514600"/>
            <a:ext cx="3810000" cy="3581400"/>
            <a:chOff x="384" y="1392"/>
            <a:chExt cx="2400" cy="2256"/>
          </a:xfrm>
        </p:grpSpPr>
        <p:sp>
          <p:nvSpPr>
            <p:cNvPr id="241672" name="AutoShape 13"/>
            <p:cNvSpPr>
              <a:spLocks noChangeArrowheads="1"/>
            </p:cNvSpPr>
            <p:nvPr/>
          </p:nvSpPr>
          <p:spPr bwMode="auto">
            <a:xfrm>
              <a:off x="384" y="1392"/>
              <a:ext cx="2400" cy="1200"/>
            </a:xfrm>
            <a:prstGeom prst="downArrowCallout">
              <a:avLst>
                <a:gd name="adj1" fmla="val 50000"/>
                <a:gd name="adj2" fmla="val 50000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3" name="Rectangle 10"/>
            <p:cNvSpPr>
              <a:spLocks noChangeArrowheads="1"/>
            </p:cNvSpPr>
            <p:nvPr/>
          </p:nvSpPr>
          <p:spPr bwMode="auto">
            <a:xfrm>
              <a:off x="408" y="1488"/>
              <a:ext cx="235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РАБОТАЕТ В СООТВЕТСТВИИ С УСТАВОМ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1674" name="Rectangle 14"/>
            <p:cNvSpPr>
              <a:spLocks noChangeArrowheads="1"/>
            </p:cNvSpPr>
            <p:nvPr/>
          </p:nvSpPr>
          <p:spPr bwMode="auto">
            <a:xfrm>
              <a:off x="408" y="2640"/>
              <a:ext cx="2352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004C2B"/>
                  </a:solidFill>
                  <a:latin typeface="Arial" charset="0"/>
                  <a:cs typeface="Arial" charset="0"/>
                </a:rPr>
                <a:t>СООТВЕТСТВУЮЩИЙ </a:t>
              </a:r>
              <a:endParaRPr lang="en-US" sz="2800" b="1" dirty="0">
                <a:solidFill>
                  <a:srgbClr val="004C2B"/>
                </a:solidFill>
                <a:latin typeface="Arial" charset="0"/>
                <a:cs typeface="Arial" charset="0"/>
              </a:endParaRPr>
            </a:p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СТАНДАРТАМ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КОДЕКС ЭТИКИ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62" name="Rectangle 2"/>
          <p:cNvSpPr>
            <a:spLocks noChangeArrowheads="1"/>
          </p:cNvSpPr>
          <p:nvPr/>
        </p:nvSpPr>
        <p:spPr bwMode="auto">
          <a:xfrm>
            <a:off x="1115616" y="228600"/>
            <a:ext cx="76473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ВНУТРЕННИЕ ОЦЕНКИ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838200" y="1828800"/>
            <a:ext cx="2819400" cy="1066800"/>
            <a:chOff x="528" y="1152"/>
            <a:chExt cx="1776" cy="672"/>
          </a:xfrm>
        </p:grpSpPr>
        <p:sp>
          <p:nvSpPr>
            <p:cNvPr id="243722" name="AutoShape 14"/>
            <p:cNvSpPr>
              <a:spLocks noChangeArrowheads="1"/>
            </p:cNvSpPr>
            <p:nvPr/>
          </p:nvSpPr>
          <p:spPr bwMode="auto">
            <a:xfrm>
              <a:off x="528" y="1152"/>
              <a:ext cx="1776" cy="672"/>
            </a:xfrm>
            <a:prstGeom prst="downArrowCallout">
              <a:avLst>
                <a:gd name="adj1" fmla="val 66071"/>
                <a:gd name="adj2" fmla="val 66071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3723" name="Rectangle 13"/>
            <p:cNvSpPr>
              <a:spLocks noChangeArrowheads="1"/>
            </p:cNvSpPr>
            <p:nvPr/>
          </p:nvSpPr>
          <p:spPr bwMode="auto">
            <a:xfrm>
              <a:off x="672" y="1200"/>
              <a:ext cx="1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ТЕКУЩИЕ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3716" name="Rectangle 15"/>
          <p:cNvSpPr>
            <a:spLocks noChangeArrowheads="1"/>
          </p:cNvSpPr>
          <p:nvPr/>
        </p:nvSpPr>
        <p:spPr bwMode="auto">
          <a:xfrm>
            <a:off x="838200" y="3276600"/>
            <a:ext cx="3124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ПОСТОЯННЫЙ МОНИТОРИНГ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КОНТРОЛЬ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ОТЗЫВЫ КЛИЕНТОВ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243717" name="Rectangle 37"/>
          <p:cNvSpPr>
            <a:spLocks noChangeArrowheads="1"/>
          </p:cNvSpPr>
          <p:nvPr/>
        </p:nvSpPr>
        <p:spPr bwMode="auto">
          <a:xfrm>
            <a:off x="4572000" y="3276600"/>
            <a:ext cx="410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АУДИТ ПРОЦЕССА АУДИТА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САМООЦЕНКА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4876800" y="1828800"/>
            <a:ext cx="2819400" cy="1066800"/>
            <a:chOff x="3072" y="1152"/>
            <a:chExt cx="1776" cy="672"/>
          </a:xfrm>
        </p:grpSpPr>
        <p:sp>
          <p:nvSpPr>
            <p:cNvPr id="243720" name="AutoShape 39"/>
            <p:cNvSpPr>
              <a:spLocks noChangeArrowheads="1"/>
            </p:cNvSpPr>
            <p:nvPr/>
          </p:nvSpPr>
          <p:spPr bwMode="auto">
            <a:xfrm>
              <a:off x="3072" y="1152"/>
              <a:ext cx="1776" cy="672"/>
            </a:xfrm>
            <a:prstGeom prst="downArrowCallout">
              <a:avLst>
                <a:gd name="adj1" fmla="val 66071"/>
                <a:gd name="adj2" fmla="val 66071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3721" name="Rectangle 38"/>
            <p:cNvSpPr>
              <a:spLocks noChangeArrowheads="1"/>
            </p:cNvSpPr>
            <p:nvPr/>
          </p:nvSpPr>
          <p:spPr bwMode="auto">
            <a:xfrm>
              <a:off x="3240" y="1200"/>
              <a:ext cx="1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ПЕРИОДИЧЕСКИЕ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706" name="Rectangle 2"/>
          <p:cNvSpPr>
            <a:spLocks noChangeArrowheads="1"/>
          </p:cNvSpPr>
          <p:nvPr/>
        </p:nvSpPr>
        <p:spPr bwMode="auto">
          <a:xfrm>
            <a:off x="899592" y="228600"/>
            <a:ext cx="78634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ВНЕШНИЕ ОЦЕНКИ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107950" y="2057400"/>
            <a:ext cx="4387850" cy="1676400"/>
            <a:chOff x="68" y="1296"/>
            <a:chExt cx="2764" cy="1056"/>
          </a:xfrm>
        </p:grpSpPr>
        <p:sp>
          <p:nvSpPr>
            <p:cNvPr id="244745" name="AutoShape 19"/>
            <p:cNvSpPr>
              <a:spLocks noChangeArrowheads="1"/>
            </p:cNvSpPr>
            <p:nvPr/>
          </p:nvSpPr>
          <p:spPr bwMode="auto">
            <a:xfrm>
              <a:off x="384" y="1296"/>
              <a:ext cx="2448" cy="1056"/>
            </a:xfrm>
            <a:prstGeom prst="rightArrowCallout">
              <a:avLst>
                <a:gd name="adj1" fmla="val 25000"/>
                <a:gd name="adj2" fmla="val 25000"/>
                <a:gd name="adj3" fmla="val 38636"/>
                <a:gd name="adj4" fmla="val 75426"/>
              </a:avLst>
            </a:prstGeom>
            <a:gradFill rotWithShape="0">
              <a:gsLst>
                <a:gs pos="0">
                  <a:srgbClr val="B0DCB0"/>
                </a:gs>
                <a:gs pos="50000">
                  <a:srgbClr val="CCFFCC"/>
                </a:gs>
                <a:gs pos="100000">
                  <a:srgbClr val="B0DCB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4746" name="Rectangle 15"/>
            <p:cNvSpPr>
              <a:spLocks noChangeArrowheads="1"/>
            </p:cNvSpPr>
            <p:nvPr/>
          </p:nvSpPr>
          <p:spPr bwMode="auto">
            <a:xfrm>
              <a:off x="68" y="1344"/>
              <a:ext cx="2313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004C2B"/>
                  </a:solidFill>
                  <a:latin typeface="Arial" charset="0"/>
                  <a:cs typeface="Arial" charset="0"/>
                </a:rPr>
                <a:t>КВАЛИФИЦИРОВАННЫЙ НЕЗАВИСИМЫЙ ОБОЗРЕВАТЕЛЬ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667000" y="4495800"/>
            <a:ext cx="3886200" cy="1447800"/>
            <a:chOff x="384" y="2640"/>
            <a:chExt cx="2448" cy="912"/>
          </a:xfrm>
        </p:grpSpPr>
        <p:sp>
          <p:nvSpPr>
            <p:cNvPr id="244743" name="AutoShape 23"/>
            <p:cNvSpPr>
              <a:spLocks noChangeArrowheads="1"/>
            </p:cNvSpPr>
            <p:nvPr/>
          </p:nvSpPr>
          <p:spPr bwMode="auto">
            <a:xfrm>
              <a:off x="384" y="2640"/>
              <a:ext cx="2448" cy="912"/>
            </a:xfrm>
            <a:prstGeom prst="rightArrowCallout">
              <a:avLst>
                <a:gd name="adj1" fmla="val 25000"/>
                <a:gd name="adj2" fmla="val 25000"/>
                <a:gd name="adj3" fmla="val 44737"/>
                <a:gd name="adj4" fmla="val 75426"/>
              </a:avLst>
            </a:prstGeom>
            <a:gradFill rotWithShape="0">
              <a:gsLst>
                <a:gs pos="0">
                  <a:srgbClr val="DCDCB0"/>
                </a:gs>
                <a:gs pos="50000">
                  <a:srgbClr val="FFFFCC"/>
                </a:gs>
                <a:gs pos="100000">
                  <a:srgbClr val="DCDCB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4744" name="Rectangle 18"/>
            <p:cNvSpPr>
              <a:spLocks noChangeArrowheads="1"/>
            </p:cNvSpPr>
            <p:nvPr/>
          </p:nvSpPr>
          <p:spPr bwMode="auto">
            <a:xfrm>
              <a:off x="384" y="2736"/>
              <a:ext cx="18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ru-RU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АЛЬТЕРНАТИВНЫЙ МЕТОД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4741" name="Rectangle 20"/>
          <p:cNvSpPr>
            <a:spLocks noChangeArrowheads="1"/>
          </p:cNvSpPr>
          <p:nvPr/>
        </p:nvSpPr>
        <p:spPr bwMode="auto">
          <a:xfrm>
            <a:off x="4572000" y="1752600"/>
            <a:ext cx="4572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СЕРТИФИЦИРОВАННЫЙ ПРОФЕССИОНАЛ ПО АУДИТУ </a:t>
            </a:r>
            <a:r>
              <a:rPr lang="en-US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(</a:t>
            </a: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CIA-CPA-CA-CISA-CCSA)</a:t>
            </a: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ru-RU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ОСВЕДОМЛЕННЫЙ</a:t>
            </a:r>
            <a:endParaRPr lang="en-US" sz="24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3 </a:t>
            </a:r>
            <a:r>
              <a:rPr lang="ru-RU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ГОДА НА УПРАВЛЕНЧЕСКОМ УРОВНЕ</a:t>
            </a:r>
            <a:endParaRPr lang="en-US" sz="24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2"/>
          <p:cNvSpPr>
            <a:spLocks noChangeArrowheads="1"/>
          </p:cNvSpPr>
          <p:nvPr/>
        </p:nvSpPr>
        <p:spPr bwMode="auto">
          <a:xfrm>
            <a:off x="152400" y="533400"/>
            <a:ext cx="8839200" cy="126252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ru-RU" sz="3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АЛЬТЕРНАТИВЫ ВНЕШНЕГО РАССМОТРЕНИЯ</a:t>
            </a:r>
            <a:endParaRPr kumimoji="1" lang="en-US" sz="3800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1187624" y="2362200"/>
            <a:ext cx="734677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ru-RU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ПОЛНОМАСШТАБНАЯ ОЦЕНКА КАЧЕСТВА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ru-RU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НЕ ДВУСТОРОННЯЯ ОЦЕНКА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ru-RU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САМООЦЕНКА И ВНЕШНЕЕ ПОДТВЕРЖДЕНИЕ</a:t>
            </a:r>
            <a:endParaRPr lang="en-US" sz="2800" b="1" u="sng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285750"/>
            <a:ext cx="77048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Программа гарантии качества и улучшения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1300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7623" y="1428750"/>
            <a:ext cx="784887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Руководитель отдела аудита должен разработать и поддерживать программу гарантии качества и улучшения, которая будет включать все аспекты деятельности внутреннего аудита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solidFill>
                  <a:srgbClr val="000000"/>
                </a:solidFill>
                <a:cs typeface="Arial" charset="0"/>
              </a:rPr>
              <a:t>Интерпретация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Программа гарантии качества и улучшения должна помочь сделать оценку соответствия деятельности по внутреннему аудиту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cs typeface="Arial" charset="0"/>
              </a:rPr>
              <a:t>Определению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внутреннего аудита и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cs typeface="Arial" charset="0"/>
              </a:rPr>
              <a:t>стандартам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и оценке того, следуют ли внутренние аудиторы 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cs typeface="Arial" charset="0"/>
              </a:rPr>
              <a:t>кодексу этики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Программа также оценивает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cs typeface="Arial" charset="0"/>
              </a:rPr>
              <a:t>эффективность и результативность</a:t>
            </a:r>
            <a:r>
              <a:rPr lang="en-US" sz="2400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действий по внутреннему аудиту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и определяет возможности для улучшения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15616" y="285750"/>
            <a:ext cx="77426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Требования программы гарантии качества и улучшения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1310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15616" y="2348880"/>
            <a:ext cx="77432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Программа гарантии качества и улучшения должна включать как внутренние, так и внешние оценки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285750"/>
            <a:ext cx="7814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Внутренние оценки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1311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	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608" y="1143000"/>
            <a:ext cx="788608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  <a:cs typeface="Arial" charset="0"/>
              </a:rPr>
              <a:t>Внутренние оценки должны включать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00"/>
                </a:solidFill>
                <a:cs typeface="Arial" charset="0"/>
              </a:rPr>
              <a:t>Текущий мониторинг выполнения внутреннего аудита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; </a:t>
            </a:r>
            <a:r>
              <a:rPr lang="ru-RU" dirty="0" smtClean="0">
                <a:solidFill>
                  <a:srgbClr val="000000"/>
                </a:solidFill>
                <a:cs typeface="Arial" charset="0"/>
              </a:rPr>
              <a:t>и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ru-RU" dirty="0" smtClean="0">
                <a:solidFill>
                  <a:srgbClr val="000000"/>
                </a:solidFill>
                <a:cs typeface="Arial" charset="0"/>
              </a:rPr>
              <a:t>Периодические обзоры, выполняемые через самооценку или другими представителями данной организации с достаточными знаниями практики внутреннего аудита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000000"/>
                </a:solidFill>
                <a:cs typeface="Arial" charset="0"/>
              </a:rPr>
              <a:t>Интерпретация</a:t>
            </a:r>
            <a:r>
              <a:rPr lang="en-US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Текущий мониторинг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является составной частью ежедневного надзора, рассмотрения и измерения деятельности внутреннего аудита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Текущий мониторинг включен в ежедневную политику и практику, используемую для управления деятельности по внутреннему аудиту и использует процессы, инструменты и информацию, которая необходима для оценки соответствия Определению внутреннего аудита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Кодексу этики и стандартам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i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Периодические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обзоры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являются оценкой, которая проводится для определения соответствия Определению внутреннего аудита, Кодексу этики и стандартам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Достаточные знания практики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внутреннего аудита </a:t>
            </a:r>
            <a:r>
              <a:rPr lang="ru-RU" i="1" dirty="0" smtClean="0">
                <a:solidFill>
                  <a:srgbClr val="000000"/>
                </a:solidFill>
                <a:cs typeface="Arial" charset="0"/>
              </a:rPr>
              <a:t>требуют по крайней мере понимания всех элементов основ международной профессиональной практики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i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71600" y="214313"/>
            <a:ext cx="7886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prstClr val="black"/>
                </a:solidFill>
                <a:cs typeface="Arial" charset="0"/>
              </a:rPr>
              <a:t>Внешние оценки </a:t>
            </a:r>
            <a:r>
              <a:rPr lang="en-US" sz="2800" b="1" dirty="0" smtClean="0">
                <a:solidFill>
                  <a:prstClr val="black"/>
                </a:solidFill>
                <a:cs typeface="Arial" charset="0"/>
              </a:rPr>
              <a:t>1312</a:t>
            </a: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	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27584" y="908720"/>
            <a:ext cx="8316416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rgbClr val="000000"/>
                </a:solidFill>
                <a:cs typeface="Arial" pitchFamily="34" charset="0"/>
              </a:rPr>
              <a:t>Внешние оценки должны проводиться по крайней мере раз в пять лет квалифицированным независимым проверяющим или группой проверяющих извне организации. Руководитель отдела аудита должен обсудить с советом директоров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00"/>
                </a:solidFill>
                <a:cs typeface="Arial" pitchFamily="34" charset="0"/>
              </a:rPr>
              <a:t>Необходимость более частых внешних оценок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; </a:t>
            </a:r>
            <a:r>
              <a:rPr lang="ru-RU" dirty="0" smtClean="0">
                <a:solidFill>
                  <a:srgbClr val="000000"/>
                </a:solidFill>
                <a:cs typeface="Arial" pitchFamily="34" charset="0"/>
              </a:rPr>
              <a:t>и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000000"/>
                </a:solidFill>
                <a:cs typeface="Arial" pitchFamily="34" charset="0"/>
              </a:rPr>
              <a:t>Квалификацию и независимость команды внешних аудиторов, включая наличие потенциального конфликта интересов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.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cs typeface="Arial" pitchFamily="34" charset="0"/>
              </a:rPr>
              <a:t>Интерпретация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Квалифицированный проверяющий или команда проверяющих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демонстрируют компетенцию в двух областях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: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профессиональная практика в области внутреннего аудита и процедура внешней оценки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i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Компетенция может проявляться через смесь опыта и теоретических знаний.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Приобретенный </a:t>
            </a:r>
            <a:r>
              <a:rPr lang="ru-RU" i="1" dirty="0" smtClean="0">
                <a:solidFill>
                  <a:srgbClr val="FF0000"/>
                </a:solidFill>
                <a:cs typeface="Arial" charset="0"/>
              </a:rPr>
              <a:t>опыт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в организациях подобного размера, сложности, отрасли или промышленности и технических вопросах более ценный,  чем менее релевантный опыт. В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случае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рассмотрения командой не все члены команды должны иметь все компетенции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; </a:t>
            </a:r>
            <a:r>
              <a:rPr lang="ru-RU" i="1" dirty="0" smtClean="0">
                <a:solidFill>
                  <a:prstClr val="black"/>
                </a:solidFill>
                <a:cs typeface="Arial" charset="0"/>
              </a:rPr>
              <a:t>здесь можно говорить о квалификации команды в целом. Руководитель подразделения по аудиту использует профессиональное суждение при оценке достаточности квалификации проверяющего или команды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i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i="1" dirty="0" smtClean="0">
                <a:solidFill>
                  <a:srgbClr val="000000"/>
                </a:solidFill>
                <a:cs typeface="Arial" pitchFamily="34" charset="0"/>
              </a:rPr>
              <a:t>Независимый проверяющий или команда означает, что нет реального или очевидного</a:t>
            </a:r>
            <a:r>
              <a:rPr lang="en-US" i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ru-RU" i="1" dirty="0" smtClean="0">
                <a:solidFill>
                  <a:srgbClr val="FF0000"/>
                </a:solidFill>
                <a:cs typeface="Arial" pitchFamily="34" charset="0"/>
              </a:rPr>
              <a:t>конфликта интересов</a:t>
            </a:r>
            <a:r>
              <a:rPr lang="en-US" i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ru-RU" i="1" dirty="0" smtClean="0">
                <a:solidFill>
                  <a:srgbClr val="000000"/>
                </a:solidFill>
                <a:cs typeface="Arial" pitchFamily="34" charset="0"/>
              </a:rPr>
              <a:t>и не является частью организации, которой принадлежит внутренний аудит.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85750"/>
            <a:ext cx="7886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Отчет о программе гарантии качества и улучшения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1600" y="1340768"/>
            <a:ext cx="795808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cs typeface="Arial" charset="0"/>
              </a:rPr>
              <a:t>Руководитель отдела внутреннего аудита должен сообщить о результатах программы гарантии качества и улучшения высшему руководству и совету директоров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cs typeface="Arial" charset="0"/>
              </a:rPr>
              <a:t>Интерпретация</a:t>
            </a: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srgbClr val="000000"/>
                </a:solidFill>
                <a:cs typeface="Arial" charset="0"/>
              </a:rPr>
              <a:t>Форма, содержание и частота сообщения результатов программы гарантии качества и улучшения определяется путем обсуждений с руководством и советом и рассматривает ответственность деятельности внутреннего аудита и руководителя отдела как это представлено в уставе по внутреннему аудиту</a:t>
            </a:r>
            <a:r>
              <a:rPr lang="en-US" sz="2000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ru-RU" sz="2000" i="1" dirty="0" smtClean="0">
                <a:solidFill>
                  <a:srgbClr val="000000"/>
                </a:solidFill>
                <a:cs typeface="Arial" charset="0"/>
              </a:rPr>
              <a:t>Чтобы продемонстрировать соответствие определению по внутреннему аудиту, кодексу этики и стандартам. Результаты внешней и периодической оценки сообщаются после завершения такой оценки и результатов текущего</a:t>
            </a:r>
            <a:r>
              <a:rPr lang="en-US" sz="20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ru-RU" sz="2000" i="1" dirty="0" smtClean="0">
                <a:solidFill>
                  <a:srgbClr val="000000"/>
                </a:solidFill>
                <a:cs typeface="Arial" charset="0"/>
              </a:rPr>
              <a:t>мониторинга по крайней мере ежегодно</a:t>
            </a:r>
            <a:r>
              <a:rPr lang="en-US" sz="2000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ru-RU" sz="2000" i="1" dirty="0" smtClean="0">
                <a:solidFill>
                  <a:srgbClr val="000000"/>
                </a:solidFill>
                <a:cs typeface="Arial" charset="0"/>
              </a:rPr>
              <a:t>Результаты включают оценку проверяющим или командой в отношении степени соответствия</a:t>
            </a:r>
            <a:r>
              <a:rPr lang="en-US" sz="2000" b="1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0"/>
            <a:ext cx="824440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1321	</a:t>
            </a:r>
            <a:r>
              <a:rPr lang="ru-RU" sz="2800" b="1" dirty="0" smtClean="0">
                <a:solidFill>
                  <a:prstClr val="black"/>
                </a:solidFill>
                <a:cs typeface="Arial" charset="0"/>
              </a:rPr>
              <a:t>Использование соответствий с </a:t>
            </a:r>
            <a:r>
              <a:rPr lang="ru-RU" sz="2800" b="1" i="1" dirty="0" smtClean="0">
                <a:solidFill>
                  <a:prstClr val="black"/>
                </a:solidFill>
                <a:cs typeface="Arial" charset="0"/>
              </a:rPr>
              <a:t>Международными стандартами профессиональной практики внутреннего аудита</a:t>
            </a:r>
            <a:endParaRPr lang="en-US" sz="2800" b="1" i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9592" y="1628800"/>
            <a:ext cx="8244408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cs typeface="Arial" charset="0"/>
              </a:rPr>
              <a:t>Руководитель отдела внутреннего аудита может заявить, что деятельность по внутреннему аудиту соответствует </a:t>
            </a:r>
            <a:r>
              <a:rPr lang="ru-RU" sz="2000" i="1" dirty="0" smtClean="0">
                <a:solidFill>
                  <a:srgbClr val="000000"/>
                </a:solidFill>
                <a:cs typeface="Arial" charset="0"/>
              </a:rPr>
              <a:t>Международным стандартам профессиональной практики внутреннего аудита только в случае, если результаты </a:t>
            </a:r>
            <a:r>
              <a:rPr lang="ru-RU" sz="2000" dirty="0" smtClean="0">
                <a:solidFill>
                  <a:srgbClr val="000000"/>
                </a:solidFill>
                <a:cs typeface="Arial" charset="0"/>
              </a:rPr>
              <a:t>программы по улучшению и гарантии качества поддержат такое заявление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. 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prstClr val="black"/>
                </a:solidFill>
                <a:cs typeface="Arial" charset="0"/>
              </a:rPr>
              <a:t>Интерпретация</a:t>
            </a:r>
            <a:r>
              <a:rPr lang="en-US" sz="2000" b="1" dirty="0" smtClean="0">
                <a:solidFill>
                  <a:prstClr val="black"/>
                </a:solidFill>
                <a:cs typeface="Arial" charset="0"/>
              </a:rPr>
              <a:t>:</a:t>
            </a:r>
            <a:endParaRPr lang="en-US" sz="2000" b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000" i="1" dirty="0" smtClean="0">
                <a:solidFill>
                  <a:prstClr val="black"/>
                </a:solidFill>
                <a:cs typeface="Arial" charset="0"/>
              </a:rPr>
              <a:t>Деятельность по внутреннему аудиту соответствует Стандартам в том случае, если она дает результаты, описанные в Определении внутреннего аудита, Кодекса этики и Стандартов. Результаты программы по улучшению и гарантии качества включают результаты как внутренней, так и внешней оценки. По любой деятельности внутреннего аудита будет проведена внутренняя оценка. По деятельности внутреннего аудита, существующего как минимум пять лет, будет также проведена внешняя оценка</a:t>
            </a:r>
            <a:r>
              <a:rPr lang="en-US" sz="2000" i="1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sz="2000" i="1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85750"/>
            <a:ext cx="78866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1322	</a:t>
            </a:r>
            <a:r>
              <a:rPr lang="ru-RU" sz="2800" b="1" dirty="0" smtClean="0">
                <a:solidFill>
                  <a:srgbClr val="000000"/>
                </a:solidFill>
                <a:cs typeface="Arial" charset="0"/>
              </a:rPr>
              <a:t>Сведения о несоответствии</a:t>
            </a:r>
            <a:endParaRPr lang="en-US" sz="2800" b="1" i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608" y="1571625"/>
            <a:ext cx="78860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В случае, если несоответствие с Определением внутреннего аудита, Кодексом этики или Стандартами, </a:t>
            </a:r>
            <a:r>
              <a:rPr lang="ru-RU" sz="2400" i="1" dirty="0" smtClean="0">
                <a:solidFill>
                  <a:srgbClr val="000000"/>
                </a:solidFill>
                <a:cs typeface="Arial" charset="0"/>
              </a:rPr>
              <a:t>влияет на общие рамки или работу деятельности внутреннего аудита, руководитель отдела внутреннего аудита </a:t>
            </a:r>
            <a:r>
              <a:rPr lang="ru-RU" sz="2400" dirty="0" smtClean="0">
                <a:solidFill>
                  <a:srgbClr val="000000"/>
                </a:solidFill>
                <a:cs typeface="Arial" charset="0"/>
              </a:rPr>
              <a:t>должен предоставить высшему руководству и совету сведения о несоответствии и его влиянии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1289</Words>
  <Application>Microsoft Office PowerPoint</Application>
  <PresentationFormat>Экран (4:3)</PresentationFormat>
  <Paragraphs>142</Paragraphs>
  <Slides>26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SIGMAmasterslideEN_landscape</vt:lpstr>
      <vt:lpstr>1_SIGMAmasterslideEN_landscape</vt:lpstr>
      <vt:lpstr>2_SIGMAmasterslideEN_landscape</vt:lpstr>
      <vt:lpstr>3_SIGMAmasterslideEN_landscape</vt:lpstr>
      <vt:lpstr>Bitmap Image</vt:lpstr>
      <vt:lpstr>  Семинар по гарантии качества внутреннего аудита</vt:lpstr>
      <vt:lpstr>Семинар по гарантии качества внутреннего аудита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Семинар по гарантии качества внутреннего аудита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Семинар по гарантии качества внутреннего аудита</vt:lpstr>
      <vt:lpstr>Пример пособия по внутреннему аудиту PEM-PAL</vt:lpstr>
      <vt:lpstr>Заключительные замечания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Jean-Pierre</dc:creator>
  <cp:lastModifiedBy>Комп</cp:lastModifiedBy>
  <cp:revision>65</cp:revision>
  <dcterms:created xsi:type="dcterms:W3CDTF">2012-06-13T11:43:08Z</dcterms:created>
  <dcterms:modified xsi:type="dcterms:W3CDTF">2012-07-04T21:32:36Z</dcterms:modified>
</cp:coreProperties>
</file>