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50" r:id="rId2"/>
  </p:sldMasterIdLst>
  <p:notesMasterIdLst>
    <p:notesMasterId r:id="rId21"/>
  </p:notesMasterIdLst>
  <p:handoutMasterIdLst>
    <p:handoutMasterId r:id="rId22"/>
  </p:handoutMasterIdLst>
  <p:sldIdLst>
    <p:sldId id="329" r:id="rId3"/>
    <p:sldId id="341" r:id="rId4"/>
    <p:sldId id="343" r:id="rId5"/>
    <p:sldId id="331" r:id="rId6"/>
    <p:sldId id="345" r:id="rId7"/>
    <p:sldId id="346" r:id="rId8"/>
    <p:sldId id="352" r:id="rId9"/>
    <p:sldId id="353" r:id="rId10"/>
    <p:sldId id="355" r:id="rId11"/>
    <p:sldId id="354" r:id="rId12"/>
    <p:sldId id="356" r:id="rId13"/>
    <p:sldId id="358" r:id="rId14"/>
    <p:sldId id="357" r:id="rId15"/>
    <p:sldId id="360" r:id="rId16"/>
    <p:sldId id="359" r:id="rId17"/>
    <p:sldId id="351" r:id="rId18"/>
    <p:sldId id="348" r:id="rId19"/>
    <p:sldId id="349" r:id="rId20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0000"/>
    <a:srgbClr val="002A26"/>
    <a:srgbClr val="AB6D3F"/>
    <a:srgbClr val="FF9933"/>
    <a:srgbClr val="004C45"/>
    <a:srgbClr val="00988A"/>
    <a:srgbClr val="FFFF99"/>
    <a:srgbClr val="FFCC00"/>
    <a:srgbClr val="33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0" autoAdjust="0"/>
    <p:restoredTop sz="94643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91275" y="8758238"/>
            <a:ext cx="3968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>
              <a:defRPr/>
            </a:pPr>
            <a:fld id="{DEFC6143-8B5B-4B2B-99F7-1465F0CBD875}" type="slidenum">
              <a:rPr lang="en-US" sz="14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pPr algn="r">
                <a:defRPr/>
              </a:pPr>
              <a:t>‹#›</a:t>
            </a:fld>
            <a:endParaRPr lang="en-US" sz="14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13397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6575"/>
            <a:ext cx="5029200" cy="3849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6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91275" y="8758238"/>
            <a:ext cx="3968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>
              <a:defRPr/>
            </a:pPr>
            <a:fld id="{AEE6AD38-9B73-4032-AFA1-183589789E60}" type="slidenum">
              <a:rPr lang="en-US" sz="14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pPr algn="r">
                <a:defRPr/>
              </a:pPr>
              <a:t>‹#›</a:t>
            </a:fld>
            <a:endParaRPr lang="en-US" sz="14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25163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 defTabSz="922338">
              <a:defRPr/>
            </a:pPr>
            <a:fld id="{2D62C6B2-BEF3-4BFC-BAE8-62C2130688B5}" type="slidenum">
              <a:rPr lang="en-US">
                <a:latin typeface="Arial" charset="0"/>
              </a:rPr>
              <a:pPr defTabSz="922338">
                <a:defRPr/>
              </a:pPr>
              <a:t>1</a:t>
            </a:fld>
            <a:endParaRPr lang="en-US" dirty="0">
              <a:latin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pt-P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5453" y="8686288"/>
            <a:ext cx="2970946" cy="456249"/>
          </a:xfrm>
          <a:prstGeom prst="rect">
            <a:avLst/>
          </a:prstGeom>
          <a:noFill/>
          <a:ln>
            <a:noFill/>
          </a:ln>
          <a:effectLst>
            <a:outerShdw dist="28400" dir="1593903" algn="tl">
              <a:srgbClr val="808080"/>
            </a:outerShdw>
          </a:effectLst>
        </p:spPr>
        <p:txBody>
          <a:bodyPr lIns="91577" tIns="45793" rIns="91577" bIns="45793" anchor="b"/>
          <a:lstStyle/>
          <a:p>
            <a:pPr algn="r" defTabSz="915991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7084E68-3B66-485E-841E-C235F1808807}" type="slidenum">
              <a:rPr lang="en-US" sz="1200" kern="0">
                <a:solidFill>
                  <a:srgbClr val="000000"/>
                </a:solidFill>
                <a:latin typeface="Arial"/>
              </a:rPr>
              <a:pPr algn="r" defTabSz="915991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10</a:t>
            </a:fld>
            <a:endParaRPr lang="en-US" sz="1200" ker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59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460" name="Rectangle 3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5453" y="8686288"/>
            <a:ext cx="2970946" cy="456249"/>
          </a:xfrm>
          <a:prstGeom prst="rect">
            <a:avLst/>
          </a:prstGeom>
          <a:noFill/>
          <a:ln>
            <a:noFill/>
          </a:ln>
          <a:effectLst>
            <a:outerShdw dist="28400" dir="1593903" algn="tl">
              <a:srgbClr val="808080"/>
            </a:outerShdw>
          </a:effectLst>
        </p:spPr>
        <p:txBody>
          <a:bodyPr lIns="91577" tIns="45793" rIns="91577" bIns="45793" anchor="b"/>
          <a:lstStyle/>
          <a:p>
            <a:pPr algn="r" defTabSz="915991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7084E68-3B66-485E-841E-C235F1808807}" type="slidenum">
              <a:rPr lang="en-US" sz="1200" kern="0">
                <a:solidFill>
                  <a:srgbClr val="000000"/>
                </a:solidFill>
                <a:latin typeface="Arial"/>
              </a:rPr>
              <a:pPr algn="r" defTabSz="915991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11</a:t>
            </a:fld>
            <a:endParaRPr lang="en-US" sz="1200" ker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59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460" name="Rectangle 3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5453" y="8686288"/>
            <a:ext cx="2970946" cy="456249"/>
          </a:xfrm>
          <a:prstGeom prst="rect">
            <a:avLst/>
          </a:prstGeom>
          <a:noFill/>
          <a:ln>
            <a:noFill/>
          </a:ln>
          <a:effectLst>
            <a:outerShdw dist="28400" dir="1593903" algn="tl">
              <a:srgbClr val="808080"/>
            </a:outerShdw>
          </a:effectLst>
        </p:spPr>
        <p:txBody>
          <a:bodyPr lIns="91577" tIns="45793" rIns="91577" bIns="45793" anchor="b"/>
          <a:lstStyle/>
          <a:p>
            <a:pPr algn="r" defTabSz="915991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7084E68-3B66-485E-841E-C235F1808807}" type="slidenum">
              <a:rPr lang="en-US" sz="1200" kern="0">
                <a:solidFill>
                  <a:srgbClr val="000000"/>
                </a:solidFill>
                <a:latin typeface="Arial"/>
              </a:rPr>
              <a:pPr algn="r" defTabSz="915991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12</a:t>
            </a:fld>
            <a:endParaRPr lang="en-US" sz="1200" ker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59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460" name="Rectangle 3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5453" y="8686288"/>
            <a:ext cx="2970946" cy="456249"/>
          </a:xfrm>
          <a:prstGeom prst="rect">
            <a:avLst/>
          </a:prstGeom>
          <a:noFill/>
          <a:ln>
            <a:noFill/>
          </a:ln>
          <a:effectLst>
            <a:outerShdw dist="28400" dir="1593903" algn="tl">
              <a:srgbClr val="808080"/>
            </a:outerShdw>
          </a:effectLst>
        </p:spPr>
        <p:txBody>
          <a:bodyPr lIns="91577" tIns="45793" rIns="91577" bIns="45793" anchor="b"/>
          <a:lstStyle/>
          <a:p>
            <a:pPr algn="r" defTabSz="915991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7084E68-3B66-485E-841E-C235F1808807}" type="slidenum">
              <a:rPr lang="en-US" sz="1200" kern="0">
                <a:solidFill>
                  <a:srgbClr val="000000"/>
                </a:solidFill>
                <a:latin typeface="Arial"/>
              </a:rPr>
              <a:pPr algn="r" defTabSz="915991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13</a:t>
            </a:fld>
            <a:endParaRPr lang="en-US" sz="1200" ker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59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460" name="Rectangle 3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5453" y="8686288"/>
            <a:ext cx="2970946" cy="456249"/>
          </a:xfrm>
          <a:prstGeom prst="rect">
            <a:avLst/>
          </a:prstGeom>
          <a:noFill/>
          <a:ln>
            <a:noFill/>
          </a:ln>
          <a:effectLst>
            <a:outerShdw dist="28400" dir="1593903" algn="tl">
              <a:srgbClr val="808080"/>
            </a:outerShdw>
          </a:effectLst>
        </p:spPr>
        <p:txBody>
          <a:bodyPr lIns="91577" tIns="45793" rIns="91577" bIns="45793" anchor="b"/>
          <a:lstStyle/>
          <a:p>
            <a:pPr algn="r" defTabSz="915991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7084E68-3B66-485E-841E-C235F1808807}" type="slidenum">
              <a:rPr lang="en-US" sz="1200" kern="0">
                <a:solidFill>
                  <a:srgbClr val="000000"/>
                </a:solidFill>
                <a:latin typeface="Arial"/>
              </a:rPr>
              <a:pPr algn="r" defTabSz="915991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14</a:t>
            </a:fld>
            <a:endParaRPr lang="en-US" sz="1200" ker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59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460" name="Rectangle 3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5453" y="8686288"/>
            <a:ext cx="2970946" cy="456249"/>
          </a:xfrm>
          <a:prstGeom prst="rect">
            <a:avLst/>
          </a:prstGeom>
          <a:noFill/>
          <a:ln>
            <a:noFill/>
          </a:ln>
          <a:effectLst>
            <a:outerShdw dist="28400" dir="1593903" algn="tl">
              <a:srgbClr val="808080"/>
            </a:outerShdw>
          </a:effectLst>
        </p:spPr>
        <p:txBody>
          <a:bodyPr lIns="91577" tIns="45793" rIns="91577" bIns="45793" anchor="b"/>
          <a:lstStyle/>
          <a:p>
            <a:pPr algn="r" defTabSz="915991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7084E68-3B66-485E-841E-C235F1808807}" type="slidenum">
              <a:rPr lang="en-US" sz="1200" kern="0">
                <a:solidFill>
                  <a:srgbClr val="000000"/>
                </a:solidFill>
                <a:latin typeface="Arial"/>
              </a:rPr>
              <a:pPr algn="r" defTabSz="915991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15</a:t>
            </a:fld>
            <a:endParaRPr lang="en-US" sz="1200" ker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59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460" name="Rectangle 3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ffectLst>
            <a:outerShdw dist="28400" dir="1593903" algn="tl">
              <a:srgbClr val="808080"/>
            </a:outerShdw>
          </a:effectLst>
        </p:spPr>
        <p:txBody>
          <a:bodyPr lIns="91577" tIns="45793" rIns="91577" bIns="45793" anchor="b"/>
          <a:lstStyle/>
          <a:p>
            <a:pPr algn="r" defTabSz="915991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D52B737-CDB9-489E-85EC-203FEECCF778}" type="slidenum">
              <a:rPr lang="en-US" sz="1200" kern="0">
                <a:solidFill>
                  <a:srgbClr val="000000"/>
                </a:solidFill>
                <a:latin typeface="Arial"/>
              </a:rPr>
              <a:pPr algn="r" defTabSz="915991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16</a:t>
            </a:fld>
            <a:endParaRPr lang="en-US" sz="12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59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460" name="Rectangle 3"/>
          <p:cNvSpPr>
            <a:spLocks noGrp="1"/>
          </p:cNvSpPr>
          <p:nvPr>
            <p:ph type="body" sz="quarter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5453" y="8686288"/>
            <a:ext cx="2970946" cy="456249"/>
          </a:xfrm>
          <a:prstGeom prst="rect">
            <a:avLst/>
          </a:prstGeom>
          <a:noFill/>
          <a:ln>
            <a:noFill/>
          </a:ln>
          <a:effectLst>
            <a:outerShdw dist="28400" dir="1593903" algn="tl">
              <a:srgbClr val="808080"/>
            </a:outerShdw>
          </a:effectLst>
        </p:spPr>
        <p:txBody>
          <a:bodyPr lIns="91577" tIns="45793" rIns="91577" bIns="45793" anchor="b"/>
          <a:lstStyle/>
          <a:p>
            <a:pPr algn="r" defTabSz="915991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A4E10F4-F4EE-4712-96C1-7F1243337174}" type="slidenum">
              <a:rPr lang="en-US" sz="1200" kern="0">
                <a:solidFill>
                  <a:srgbClr val="000000"/>
                </a:solidFill>
                <a:latin typeface="Arial"/>
              </a:rPr>
              <a:pPr algn="r" defTabSz="915991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17</a:t>
            </a:fld>
            <a:endParaRPr lang="en-US" sz="12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07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1508" name="Rectangle 3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5453" y="8686288"/>
            <a:ext cx="2970946" cy="456249"/>
          </a:xfrm>
          <a:prstGeom prst="rect">
            <a:avLst/>
          </a:prstGeom>
          <a:noFill/>
          <a:ln>
            <a:noFill/>
          </a:ln>
          <a:effectLst>
            <a:outerShdw dist="28400" dir="1593903" algn="tl">
              <a:srgbClr val="808080"/>
            </a:outerShdw>
          </a:effectLst>
        </p:spPr>
        <p:txBody>
          <a:bodyPr lIns="91577" tIns="45793" rIns="91577" bIns="45793" anchor="b"/>
          <a:lstStyle/>
          <a:p>
            <a:pPr algn="r" defTabSz="915991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CEB3F78-CC42-4B8D-A340-E36EB1D47B9A}" type="slidenum">
              <a:rPr lang="en-US" sz="1200" kern="0">
                <a:solidFill>
                  <a:srgbClr val="000000"/>
                </a:solidFill>
                <a:latin typeface="Arial"/>
              </a:rPr>
              <a:pPr algn="r" defTabSz="915991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</a:t>
            </a:fld>
            <a:endParaRPr lang="en-US" sz="12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39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340" name="Rectangle 3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5453" y="8686288"/>
            <a:ext cx="2970946" cy="456249"/>
          </a:xfrm>
          <a:prstGeom prst="rect">
            <a:avLst/>
          </a:prstGeom>
          <a:noFill/>
          <a:ln>
            <a:noFill/>
          </a:ln>
          <a:effectLst>
            <a:outerShdw dist="28400" dir="1593903" algn="tl">
              <a:srgbClr val="808080"/>
            </a:outerShdw>
          </a:effectLst>
        </p:spPr>
        <p:txBody>
          <a:bodyPr lIns="91577" tIns="45793" rIns="91577" bIns="45793" anchor="b"/>
          <a:lstStyle/>
          <a:p>
            <a:pPr algn="r" defTabSz="915991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4D9CF9A-5D83-41B5-99EC-1A0DB3706077}" type="slidenum">
              <a:rPr lang="en-US" sz="1200" kern="0">
                <a:solidFill>
                  <a:srgbClr val="000000"/>
                </a:solidFill>
                <a:latin typeface="Arial"/>
              </a:rPr>
              <a:pPr algn="r" defTabSz="915991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</a:t>
            </a:fld>
            <a:endParaRPr lang="en-US" sz="12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87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388" name="Rectangle 3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ffectLst>
            <a:outerShdw dist="28400" dir="1593903" algn="tl">
              <a:srgbClr val="808080"/>
            </a:outerShdw>
          </a:effectLst>
        </p:spPr>
        <p:txBody>
          <a:bodyPr lIns="91577" tIns="45793" rIns="91577" bIns="45793" anchor="b"/>
          <a:lstStyle/>
          <a:p>
            <a:pPr algn="r" defTabSz="915991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38D640E-32AB-4FEB-9E92-929611D8CF24}" type="slidenum">
              <a:rPr lang="en-US" sz="1200" kern="0">
                <a:solidFill>
                  <a:srgbClr val="000000"/>
                </a:solidFill>
                <a:latin typeface="Arial"/>
              </a:rPr>
              <a:pPr algn="r" defTabSz="915991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4</a:t>
            </a:fld>
            <a:endParaRPr lang="en-US" sz="12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11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412" name="Rectangle 3"/>
          <p:cNvSpPr>
            <a:spLocks noGrp="1"/>
          </p:cNvSpPr>
          <p:nvPr>
            <p:ph type="body" sz="quarter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435" name="Rectangle 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5453" y="8686288"/>
            <a:ext cx="2970946" cy="456249"/>
          </a:xfrm>
          <a:prstGeom prst="rect">
            <a:avLst/>
          </a:prstGeom>
          <a:noFill/>
          <a:ln>
            <a:noFill/>
          </a:ln>
          <a:effectLst>
            <a:outerShdw dist="28400" dir="1593903" algn="tl">
              <a:srgbClr val="808080"/>
            </a:outerShdw>
          </a:effectLst>
        </p:spPr>
        <p:txBody>
          <a:bodyPr lIns="91577" tIns="45793" rIns="91577" bIns="45793" anchor="b"/>
          <a:lstStyle/>
          <a:p>
            <a:pPr algn="r" defTabSz="915991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7084E68-3B66-485E-841E-C235F1808807}" type="slidenum">
              <a:rPr lang="en-US" sz="1200" kern="0">
                <a:solidFill>
                  <a:srgbClr val="000000"/>
                </a:solidFill>
                <a:latin typeface="Arial"/>
              </a:rPr>
              <a:pPr algn="r" defTabSz="915991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6</a:t>
            </a:fld>
            <a:endParaRPr lang="en-US" sz="1200" ker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59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460" name="Rectangle 3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5453" y="8686288"/>
            <a:ext cx="2970946" cy="456249"/>
          </a:xfrm>
          <a:prstGeom prst="rect">
            <a:avLst/>
          </a:prstGeom>
          <a:noFill/>
          <a:ln>
            <a:noFill/>
          </a:ln>
          <a:effectLst>
            <a:outerShdw dist="28400" dir="1593903" algn="tl">
              <a:srgbClr val="808080"/>
            </a:outerShdw>
          </a:effectLst>
        </p:spPr>
        <p:txBody>
          <a:bodyPr lIns="91577" tIns="45793" rIns="91577" bIns="45793" anchor="b"/>
          <a:lstStyle/>
          <a:p>
            <a:pPr algn="r" defTabSz="915991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7084E68-3B66-485E-841E-C235F1808807}" type="slidenum">
              <a:rPr lang="en-US" sz="1200" kern="0">
                <a:solidFill>
                  <a:srgbClr val="000000"/>
                </a:solidFill>
                <a:latin typeface="Arial"/>
              </a:rPr>
              <a:pPr algn="r" defTabSz="915991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7</a:t>
            </a:fld>
            <a:endParaRPr lang="en-US" sz="1200" ker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59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460" name="Rectangle 3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5453" y="8686288"/>
            <a:ext cx="2970946" cy="456249"/>
          </a:xfrm>
          <a:prstGeom prst="rect">
            <a:avLst/>
          </a:prstGeom>
          <a:noFill/>
          <a:ln>
            <a:noFill/>
          </a:ln>
          <a:effectLst>
            <a:outerShdw dist="28400" dir="1593903" algn="tl">
              <a:srgbClr val="808080"/>
            </a:outerShdw>
          </a:effectLst>
        </p:spPr>
        <p:txBody>
          <a:bodyPr lIns="91577" tIns="45793" rIns="91577" bIns="45793" anchor="b"/>
          <a:lstStyle/>
          <a:p>
            <a:pPr algn="r" defTabSz="915991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7084E68-3B66-485E-841E-C235F1808807}" type="slidenum">
              <a:rPr lang="en-US" sz="1200" kern="0">
                <a:solidFill>
                  <a:srgbClr val="000000"/>
                </a:solidFill>
                <a:latin typeface="Arial"/>
              </a:rPr>
              <a:pPr algn="r" defTabSz="915991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8</a:t>
            </a:fld>
            <a:endParaRPr lang="en-US" sz="1200" ker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59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460" name="Rectangle 3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5453" y="8686288"/>
            <a:ext cx="2970946" cy="456249"/>
          </a:xfrm>
          <a:prstGeom prst="rect">
            <a:avLst/>
          </a:prstGeom>
          <a:noFill/>
          <a:ln>
            <a:noFill/>
          </a:ln>
          <a:effectLst>
            <a:outerShdw dist="28400" dir="1593903" algn="tl">
              <a:srgbClr val="808080"/>
            </a:outerShdw>
          </a:effectLst>
        </p:spPr>
        <p:txBody>
          <a:bodyPr lIns="91577" tIns="45793" rIns="91577" bIns="45793" anchor="b"/>
          <a:lstStyle/>
          <a:p>
            <a:pPr algn="r" defTabSz="915991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7084E68-3B66-485E-841E-C235F1808807}" type="slidenum">
              <a:rPr lang="en-US" sz="1200" kern="0">
                <a:solidFill>
                  <a:srgbClr val="000000"/>
                </a:solidFill>
                <a:latin typeface="Arial"/>
              </a:rPr>
              <a:pPr algn="r" defTabSz="915991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9</a:t>
            </a:fld>
            <a:endParaRPr lang="en-US" sz="1200" ker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59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460" name="Rectangle 3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50" y="304800"/>
            <a:ext cx="16192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0" y="304800"/>
            <a:ext cx="47053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04800"/>
            <a:ext cx="6172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0" y="1981200"/>
            <a:ext cx="31623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0700" y="1981200"/>
            <a:ext cx="31623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86000" y="304800"/>
            <a:ext cx="6477000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0" y="1981200"/>
            <a:ext cx="31623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0700" y="1981200"/>
            <a:ext cx="31623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50" y="304800"/>
            <a:ext cx="16192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0" y="304800"/>
            <a:ext cx="47053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0" y="1981200"/>
            <a:ext cx="31623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0700" y="1981200"/>
            <a:ext cx="31623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2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5.xml"/><Relationship Id="rId16" Type="http://schemas.openxmlformats.org/officeDocument/2006/relationships/oleObject" Target="../embeddings/oleObject4.bin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oleObject" Target="../embeddings/oleObject3.bin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24" descr="bilingualcolourlogo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489700"/>
            <a:ext cx="12350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39"/>
          <p:cNvGraphicFramePr>
            <a:graphicFrameLocks/>
          </p:cNvGraphicFramePr>
          <p:nvPr/>
        </p:nvGraphicFramePr>
        <p:xfrm>
          <a:off x="0" y="3810000"/>
          <a:ext cx="1227138" cy="1828800"/>
        </p:xfrm>
        <a:graphic>
          <a:graphicData uri="http://schemas.openxmlformats.org/presentationml/2006/ole">
            <p:oleObj spid="_x0000_s1084" name="Bitmap Image" r:id="rId17" imgW="809738" imgH="1390844" progId="PBrush">
              <p:embed/>
            </p:oleObj>
          </a:graphicData>
        </a:graphic>
      </p:graphicFrame>
      <p:graphicFrame>
        <p:nvGraphicFramePr>
          <p:cNvPr id="1027" name="Object 38"/>
          <p:cNvGraphicFramePr>
            <a:graphicFrameLocks noChangeAspect="1"/>
          </p:cNvGraphicFramePr>
          <p:nvPr/>
        </p:nvGraphicFramePr>
        <p:xfrm>
          <a:off x="0" y="0"/>
          <a:ext cx="1223963" cy="3829050"/>
        </p:xfrm>
        <a:graphic>
          <a:graphicData uri="http://schemas.openxmlformats.org/presentationml/2006/ole">
            <p:oleObj spid="_x0000_s1085" name="Bitmap Image" r:id="rId18" imgW="809738" imgH="2534004" progId="PBrush">
              <p:embed/>
            </p:oleObj>
          </a:graphicData>
        </a:graphic>
      </p:graphicFrame>
      <p:sp>
        <p:nvSpPr>
          <p:cNvPr id="1060" name="Text Box 36"/>
          <p:cNvSpPr txBox="1">
            <a:spLocks noChangeAspect="1" noChangeArrowheads="1"/>
          </p:cNvSpPr>
          <p:nvPr/>
        </p:nvSpPr>
        <p:spPr bwMode="auto">
          <a:xfrm>
            <a:off x="0" y="2286000"/>
            <a:ext cx="1219200" cy="2057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pt-PT" sz="1400">
              <a:solidFill>
                <a:schemeClr val="bg2"/>
              </a:solidFill>
              <a:effectLst/>
              <a:latin typeface="Times" pitchFamily="18" charset="0"/>
            </a:endParaRPr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8532813" y="6629400"/>
            <a:ext cx="62865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900" b="1">
                <a:solidFill>
                  <a:srgbClr val="000000"/>
                </a:solidFill>
                <a:effectLst/>
                <a:latin typeface="Times New Roman" pitchFamily="18" charset="0"/>
              </a:rPr>
              <a:t>© OECD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2286000" y="304800"/>
            <a:ext cx="61722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0" y="1981200"/>
            <a:ext cx="6477000" cy="3886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4" name="Picture 29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0" y="5589588"/>
            <a:ext cx="1219200" cy="86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068" name="Text Box 44"/>
          <p:cNvSpPr txBox="1">
            <a:spLocks noChangeAspect="1" noChangeArrowheads="1"/>
          </p:cNvSpPr>
          <p:nvPr/>
        </p:nvSpPr>
        <p:spPr bwMode="auto">
          <a:xfrm rot="10800000">
            <a:off x="0" y="1341438"/>
            <a:ext cx="1160463" cy="3886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eaVert" lIns="18000" rIns="18000" anchor="ctr"/>
          <a:lstStyle/>
          <a:p>
            <a:pPr>
              <a:lnSpc>
                <a:spcPct val="140000"/>
              </a:lnSpc>
              <a:spcBef>
                <a:spcPct val="50000"/>
              </a:spcBef>
              <a:defRPr/>
            </a:pPr>
            <a:r>
              <a:rPr lang="en-US" sz="1400">
                <a:solidFill>
                  <a:schemeClr val="bg2"/>
                </a:solidFill>
                <a:effectLst/>
                <a:latin typeface="Arial" charset="0"/>
              </a:rPr>
              <a:t>A joint  initiative of the OECD and the European Union, principally financed by the EU.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75000"/>
        <a:buFont typeface="Monotype Sorts" pitchFamily="2" charset="2"/>
        <a:buChar char="l"/>
        <a:defRPr sz="3200">
          <a:solidFill>
            <a:srgbClr val="00988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•"/>
        <a:defRPr sz="2800">
          <a:solidFill>
            <a:srgbClr val="00988A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400">
          <a:solidFill>
            <a:srgbClr val="00988A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•"/>
        <a:defRPr sz="2000">
          <a:solidFill>
            <a:srgbClr val="00988A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2" descr="bilingualcolour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489700"/>
            <a:ext cx="12350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0" name="Object 3"/>
          <p:cNvGraphicFramePr>
            <a:graphicFrameLocks/>
          </p:cNvGraphicFramePr>
          <p:nvPr/>
        </p:nvGraphicFramePr>
        <p:xfrm>
          <a:off x="0" y="3810000"/>
          <a:ext cx="1227138" cy="1828800"/>
        </p:xfrm>
        <a:graphic>
          <a:graphicData uri="http://schemas.openxmlformats.org/presentationml/2006/ole">
            <p:oleObj spid="_x0000_s2108" name="Bitmap Image" r:id="rId15" imgW="809738" imgH="1390844" progId="PBrush">
              <p:embed/>
            </p:oleObj>
          </a:graphicData>
        </a:graphic>
      </p:graphicFrame>
      <p:graphicFrame>
        <p:nvGraphicFramePr>
          <p:cNvPr id="2051" name="Object 4"/>
          <p:cNvGraphicFramePr>
            <a:graphicFrameLocks noChangeAspect="1"/>
          </p:cNvGraphicFramePr>
          <p:nvPr/>
        </p:nvGraphicFramePr>
        <p:xfrm>
          <a:off x="0" y="0"/>
          <a:ext cx="1223963" cy="3829050"/>
        </p:xfrm>
        <a:graphic>
          <a:graphicData uri="http://schemas.openxmlformats.org/presentationml/2006/ole">
            <p:oleObj spid="_x0000_s2109" name="Bitmap Image" r:id="rId16" imgW="809738" imgH="2534004" progId="PBrush">
              <p:embed/>
            </p:oleObj>
          </a:graphicData>
        </a:graphic>
      </p:graphicFrame>
      <p:sp>
        <p:nvSpPr>
          <p:cNvPr id="34821" name="Text Box 5"/>
          <p:cNvSpPr txBox="1">
            <a:spLocks noChangeAspect="1" noChangeArrowheads="1"/>
          </p:cNvSpPr>
          <p:nvPr/>
        </p:nvSpPr>
        <p:spPr bwMode="auto">
          <a:xfrm>
            <a:off x="0" y="2286000"/>
            <a:ext cx="1219200" cy="2057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pt-PT" sz="1400">
              <a:solidFill>
                <a:schemeClr val="bg2"/>
              </a:solidFill>
              <a:effectLst/>
              <a:latin typeface="Times" pitchFamily="18" charset="0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8532813" y="6629400"/>
            <a:ext cx="62865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900" b="1">
                <a:solidFill>
                  <a:srgbClr val="000000"/>
                </a:solidFill>
                <a:effectLst/>
                <a:latin typeface="Times New Roman" pitchFamily="18" charset="0"/>
              </a:rPr>
              <a:t>© OECD</a:t>
            </a:r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286000" y="304800"/>
            <a:ext cx="61722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0" y="1981200"/>
            <a:ext cx="6477000" cy="3886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2058" name="Picture 9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5589588"/>
            <a:ext cx="1219200" cy="86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75000"/>
        <a:buFont typeface="Monotype Sorts" pitchFamily="2" charset="2"/>
        <a:buChar char="l"/>
        <a:defRPr sz="3200">
          <a:solidFill>
            <a:srgbClr val="00988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•"/>
        <a:defRPr sz="2800">
          <a:solidFill>
            <a:srgbClr val="00988A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400">
          <a:solidFill>
            <a:srgbClr val="00988A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•"/>
        <a:defRPr sz="2000">
          <a:solidFill>
            <a:srgbClr val="00988A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624" y="692696"/>
            <a:ext cx="7239000" cy="164306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30000"/>
              </a:spcBef>
              <a:defRPr/>
            </a:pPr>
            <a:r>
              <a:rPr lang="en-GB" sz="2400" dirty="0" smtClean="0">
                <a:latin typeface="Calibri" pitchFamily="34" charset="0"/>
                <a:cs typeface="+mn-cs"/>
              </a:rPr>
              <a:t/>
            </a:r>
            <a:br>
              <a:rPr lang="en-GB" sz="2400" dirty="0" smtClean="0">
                <a:latin typeface="Calibri" pitchFamily="34" charset="0"/>
                <a:cs typeface="+mn-cs"/>
              </a:rPr>
            </a:br>
            <a:r>
              <a:rPr lang="en-GB" sz="2400" dirty="0" smtClean="0">
                <a:latin typeface="Calibri" pitchFamily="34" charset="0"/>
                <a:cs typeface="+mn-cs"/>
              </a:rPr>
              <a:t/>
            </a:r>
            <a:br>
              <a:rPr lang="en-GB" sz="2400" dirty="0" smtClean="0">
                <a:latin typeface="Calibri" pitchFamily="34" charset="0"/>
                <a:cs typeface="+mn-cs"/>
              </a:rPr>
            </a:br>
            <a:r>
              <a:rPr lang="sr-Latn-RS" sz="4800" i="1" dirty="0" smtClean="0">
                <a:solidFill>
                  <a:srgbClr val="C00000"/>
                </a:solidFill>
                <a:effectLst/>
                <a:latin typeface="Calibri" pitchFamily="34" charset="0"/>
              </a:rPr>
              <a:t>Osiguranje kvaliteta</a:t>
            </a:r>
            <a:r>
              <a:rPr lang="en-GB" sz="2400" dirty="0" smtClean="0">
                <a:latin typeface="Calibri" pitchFamily="34" charset="0"/>
                <a:cs typeface="+mn-cs"/>
              </a:rPr>
              <a:t/>
            </a:r>
            <a:br>
              <a:rPr lang="en-GB" sz="2400" dirty="0" smtClean="0">
                <a:latin typeface="Calibri" pitchFamily="34" charset="0"/>
                <a:cs typeface="+mn-cs"/>
              </a:rPr>
            </a:br>
            <a:endParaRPr lang="en-GB" sz="2000" dirty="0" smtClean="0">
              <a:latin typeface="Calibri" pitchFamily="34" charset="0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3501008"/>
            <a:ext cx="7310437" cy="2643188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 sz="2400" dirty="0" smtClean="0">
                <a:solidFill>
                  <a:srgbClr val="C00000"/>
                </a:solidFill>
                <a:latin typeface="Calibri" pitchFamily="34" charset="0"/>
              </a:rPr>
              <a:t>José </a:t>
            </a:r>
            <a:r>
              <a:rPr lang="en-GB" sz="2400" dirty="0">
                <a:solidFill>
                  <a:srgbClr val="C00000"/>
                </a:solidFill>
                <a:latin typeface="Calibri" pitchFamily="34" charset="0"/>
              </a:rPr>
              <a:t>Viegas Ribeiro</a:t>
            </a:r>
          </a:p>
          <a:p>
            <a:pPr eaLnBrk="1" hangingPunct="1">
              <a:spcBef>
                <a:spcPct val="0"/>
              </a:spcBef>
            </a:pPr>
            <a:r>
              <a:rPr lang="en-GB" sz="2400" dirty="0">
                <a:solidFill>
                  <a:srgbClr val="C00000"/>
                </a:solidFill>
                <a:latin typeface="Calibri" pitchFamily="34" charset="0"/>
              </a:rPr>
              <a:t>IGF, </a:t>
            </a:r>
            <a:r>
              <a:rPr lang="en-GB" sz="2400" dirty="0" smtClean="0">
                <a:solidFill>
                  <a:srgbClr val="C00000"/>
                </a:solidFill>
                <a:latin typeface="Calibri" pitchFamily="34" charset="0"/>
              </a:rPr>
              <a:t>Portugal</a:t>
            </a:r>
            <a:r>
              <a:rPr lang="sr-Latn-RS" sz="2400" dirty="0" smtClean="0">
                <a:solidFill>
                  <a:srgbClr val="C00000"/>
                </a:solidFill>
                <a:latin typeface="Calibri" pitchFamily="34" charset="0"/>
              </a:rPr>
              <a:t>ija</a:t>
            </a:r>
            <a:endParaRPr lang="en-GB" sz="2400" dirty="0">
              <a:solidFill>
                <a:srgbClr val="C00000"/>
              </a:solidFill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GB" sz="2400" dirty="0">
                <a:solidFill>
                  <a:srgbClr val="C00000"/>
                </a:solidFill>
                <a:latin typeface="Calibri" pitchFamily="34" charset="0"/>
              </a:rPr>
              <a:t>SIGMA</a:t>
            </a:r>
          </a:p>
          <a:p>
            <a:pPr eaLnBrk="1" hangingPunct="1">
              <a:spcBef>
                <a:spcPct val="0"/>
              </a:spcBef>
            </a:pPr>
            <a:endParaRPr lang="en-GB" sz="2400" dirty="0">
              <a:solidFill>
                <a:srgbClr val="C00000"/>
              </a:solidFill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n-GB" sz="2600" dirty="0">
              <a:solidFill>
                <a:srgbClr val="C00000"/>
              </a:solidFill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GB" sz="2200" dirty="0">
                <a:solidFill>
                  <a:srgbClr val="C00000"/>
                </a:solidFill>
                <a:latin typeface="Calibri" pitchFamily="34" charset="0"/>
              </a:rPr>
              <a:t>PEM PAL </a:t>
            </a:r>
            <a:r>
              <a:rPr lang="sr-Latn-RS" sz="2200" dirty="0" smtClean="0">
                <a:solidFill>
                  <a:srgbClr val="C00000"/>
                </a:solidFill>
                <a:latin typeface="Calibri" pitchFamily="34" charset="0"/>
              </a:rPr>
              <a:t>radionica</a:t>
            </a:r>
            <a:endParaRPr lang="en-GB" sz="2200" dirty="0">
              <a:solidFill>
                <a:srgbClr val="C00000"/>
              </a:solidFill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GB" sz="2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L</a:t>
            </a:r>
            <a:r>
              <a:rPr lang="sr-Latn-RS" sz="2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en-GB" sz="2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v</a:t>
            </a:r>
            <a:r>
              <a:rPr lang="sr-Latn-RS" sz="2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o</a:t>
            </a:r>
            <a:r>
              <a:rPr lang="en-GB" sz="2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v</a:t>
            </a:r>
            <a:r>
              <a:rPr lang="en-GB" sz="22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GB" sz="2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sr-Latn-RS" sz="2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-</a:t>
            </a:r>
            <a:r>
              <a:rPr lang="en-GB" sz="2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12</a:t>
            </a:r>
            <a:r>
              <a:rPr lang="sr-Latn-RS" sz="2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en-GB" sz="2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sr-Latn-RS" sz="2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oktobar </a:t>
            </a:r>
            <a:r>
              <a:rPr lang="en-GB" sz="2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2012</a:t>
            </a:r>
            <a:r>
              <a:rPr lang="sr-Latn-RS" sz="2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pt-PT" sz="22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Grp="1"/>
          </p:cNvSpPr>
          <p:nvPr>
            <p:ph type="title"/>
          </p:nvPr>
        </p:nvSpPr>
        <p:spPr>
          <a:xfrm>
            <a:off x="1331640" y="476672"/>
            <a:ext cx="7124328" cy="864095"/>
          </a:xfrm>
        </p:spPr>
        <p:txBody>
          <a:bodyPr/>
          <a:lstStyle/>
          <a:p>
            <a:pPr marL="342900" indent="-342900" algn="l" eaLnBrk="1" fontAlgn="auto" hangingPunct="1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defRPr/>
            </a:pPr>
            <a:r>
              <a:rPr lang="sr-Latn-RS" sz="28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Program osiguranja kvaliteta u Portugaliji </a:t>
            </a:r>
            <a:r>
              <a:rPr lang="en-GB" sz="28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(IGF)</a:t>
            </a:r>
            <a:endParaRPr lang="en-GB" sz="2800" dirty="0" smtClean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196" name="Rectangle 3"/>
          <p:cNvSpPr txBox="1">
            <a:spLocks noGrp="1"/>
          </p:cNvSpPr>
          <p:nvPr>
            <p:ph idx="1"/>
          </p:nvPr>
        </p:nvSpPr>
        <p:spPr>
          <a:xfrm>
            <a:off x="1691680" y="1484784"/>
            <a:ext cx="7272808" cy="4896544"/>
          </a:xfrm>
        </p:spPr>
        <p:txBody>
          <a:bodyPr/>
          <a:lstStyle/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r>
              <a:rPr lang="en-GB" sz="2000" dirty="0" smtClean="0">
                <a:solidFill>
                  <a:srgbClr val="002060"/>
                </a:solidFill>
                <a:latin typeface="Calibri" pitchFamily="34" charset="0"/>
              </a:rPr>
              <a:t>B- </a:t>
            </a:r>
            <a:r>
              <a:rPr lang="sr-Latn-RS" sz="2000" dirty="0" smtClean="0">
                <a:solidFill>
                  <a:srgbClr val="002060"/>
                </a:solidFill>
                <a:latin typeface="Calibri" pitchFamily="34" charset="0"/>
              </a:rPr>
              <a:t>Interna procena kvaliteta</a:t>
            </a: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sr-Latn-RS" sz="1800" dirty="0" smtClean="0">
                <a:solidFill>
                  <a:srgbClr val="002060"/>
                </a:solidFill>
                <a:latin typeface="Calibri" pitchFamily="34" charset="0"/>
              </a:rPr>
              <a:t>Primeri pokazatelja učinka 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(</a:t>
            </a:r>
            <a:r>
              <a:rPr lang="sr-Latn-RS" sz="1800" dirty="0" smtClean="0">
                <a:solidFill>
                  <a:srgbClr val="002060"/>
                </a:solidFill>
                <a:latin typeface="Calibri" pitchFamily="34" charset="0"/>
              </a:rPr>
              <a:t>nast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):</a:t>
            </a: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>
              <a:solidFill>
                <a:srgbClr val="002060"/>
              </a:solidFill>
              <a:latin typeface="Calibri" pitchFamily="34" charset="0"/>
            </a:endParaRPr>
          </a:p>
          <a:p>
            <a:pPr lvl="1" defTabSz="188913" eaLnBrk="1" hangingPunct="1">
              <a:spcBef>
                <a:spcPct val="0"/>
              </a:spcBef>
            </a:pP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F</a:t>
            </a:r>
            <a:r>
              <a:rPr lang="sr-Latn-R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inalizacija revizija po planiranim datumima</a:t>
            </a:r>
            <a:endParaRPr lang="en-US" sz="1600" dirty="0">
              <a:cs typeface="Calibri" pitchFamily="34" charset="0"/>
            </a:endParaRPr>
          </a:p>
          <a:p>
            <a:pPr lvl="1" defTabSz="188913" eaLnBrk="1" hangingPunct="1">
              <a:spcBef>
                <a:spcPct val="0"/>
              </a:spcBef>
            </a:pPr>
            <a:endParaRPr lang="en-US" sz="1600" dirty="0" smtClean="0">
              <a:cs typeface="Calibri" pitchFamily="34" charset="0"/>
            </a:endParaRPr>
          </a:p>
          <a:p>
            <a:pPr lvl="2" defTabSz="188913" eaLnBrk="1" hangingPunct="1">
              <a:spcBef>
                <a:spcPct val="0"/>
              </a:spcBef>
            </a:pPr>
            <a:r>
              <a:rPr lang="sr-Latn-RS" sz="1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Najmanje </a:t>
            </a:r>
            <a:r>
              <a:rPr lang="en-US" sz="1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90</a:t>
            </a:r>
            <a:r>
              <a:rPr lang="en-US" sz="1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% </a:t>
            </a:r>
            <a:r>
              <a:rPr lang="sr-Latn-RS" sz="1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nacrta revizorskih izveštaja  izdato do ciljnog datuma</a:t>
            </a:r>
            <a:endParaRPr lang="en-GB" sz="1200" dirty="0">
              <a:solidFill>
                <a:srgbClr val="002060"/>
              </a:solidFill>
              <a:latin typeface="Calibri" pitchFamily="34" charset="0"/>
            </a:endParaRPr>
          </a:p>
          <a:p>
            <a:pPr lvl="1" defTabSz="188913" eaLnBrk="1" hangingPunct="1">
              <a:spcBef>
                <a:spcPct val="0"/>
              </a:spcBef>
            </a:pPr>
            <a:endParaRPr lang="en-GB" sz="16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lvl="1" defTabSz="188913" eaLnBrk="1" hangingPunct="1">
              <a:spcBef>
                <a:spcPct val="0"/>
              </a:spcBef>
            </a:pPr>
            <a:endParaRPr lang="en-GB" sz="16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lvl="1" defTabSz="188913" eaLnBrk="1" hangingPunct="1">
              <a:spcBef>
                <a:spcPct val="0"/>
              </a:spcBef>
            </a:pPr>
            <a:r>
              <a:rPr lang="sr-Latn-RS" sz="1600" dirty="0" smtClean="0">
                <a:solidFill>
                  <a:srgbClr val="002060"/>
                </a:solidFill>
                <a:latin typeface="Calibri" pitchFamily="34" charset="0"/>
              </a:rPr>
              <a:t>Kvalitet izveštaja revizije </a:t>
            </a:r>
            <a:r>
              <a:rPr lang="en-GB" sz="1600" dirty="0" smtClean="0">
                <a:solidFill>
                  <a:srgbClr val="002060"/>
                </a:solidFill>
                <a:latin typeface="Calibri" pitchFamily="34" charset="0"/>
              </a:rPr>
              <a:t>» </a:t>
            </a:r>
            <a:r>
              <a:rPr lang="sr-Latn-RS" sz="1600" u="sng" dirty="0" smtClean="0">
                <a:solidFill>
                  <a:srgbClr val="002060"/>
                </a:solidFill>
                <a:latin typeface="Calibri" pitchFamily="34" charset="0"/>
              </a:rPr>
              <a:t>Dodata vrednost za menadžment </a:t>
            </a:r>
            <a:r>
              <a:rPr lang="en-GB" sz="1600" dirty="0" smtClean="0">
                <a:solidFill>
                  <a:srgbClr val="002060"/>
                </a:solidFill>
                <a:latin typeface="Calibri" pitchFamily="34" charset="0"/>
              </a:rPr>
              <a:t>– </a:t>
            </a:r>
            <a:r>
              <a:rPr lang="sr-Latn-RS" sz="1600" dirty="0" smtClean="0">
                <a:solidFill>
                  <a:srgbClr val="002060"/>
                </a:solidFill>
                <a:latin typeface="Calibri" pitchFamily="34" charset="0"/>
              </a:rPr>
              <a:t>ispunjavanje potreba menadžmenta i subjekta revizije </a:t>
            </a:r>
            <a:r>
              <a:rPr lang="en-GB" sz="1600" i="1" dirty="0" smtClean="0">
                <a:solidFill>
                  <a:srgbClr val="002060"/>
                </a:solidFill>
                <a:latin typeface="Calibri" pitchFamily="34" charset="0"/>
              </a:rPr>
              <a:t>(</a:t>
            </a:r>
            <a:r>
              <a:rPr lang="sr-Latn-RS" sz="1600" i="1" dirty="0" smtClean="0">
                <a:solidFill>
                  <a:srgbClr val="002060"/>
                </a:solidFill>
                <a:latin typeface="Calibri" pitchFamily="34" charset="0"/>
              </a:rPr>
              <a:t>pristup orijentisan ka korisniku)</a:t>
            </a:r>
            <a:endParaRPr lang="en-GB" sz="1600" i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lvl="1" defTabSz="188913" eaLnBrk="1" hangingPunct="1">
              <a:spcBef>
                <a:spcPct val="0"/>
              </a:spcBef>
            </a:pPr>
            <a:endParaRPr lang="en-GB" sz="1400" dirty="0">
              <a:solidFill>
                <a:srgbClr val="002060"/>
              </a:solidFill>
              <a:latin typeface="Calibri" pitchFamily="34" charset="0"/>
            </a:endParaRPr>
          </a:p>
          <a:p>
            <a:pPr lvl="2" defTabSz="188913" eaLnBrk="1" hangingPunct="1">
              <a:spcBef>
                <a:spcPct val="0"/>
              </a:spcBef>
            </a:pPr>
            <a:r>
              <a:rPr lang="sr-Latn-RS" sz="1400" dirty="0" smtClean="0">
                <a:solidFill>
                  <a:srgbClr val="002060"/>
                </a:solidFill>
                <a:latin typeface="Calibri" pitchFamily="34" charset="0"/>
              </a:rPr>
              <a:t>Rešenja/predložene preporuke (u skladu sa sistemom bodovanja – kriterijumi ispod)</a:t>
            </a:r>
            <a:endParaRPr lang="en-GB" sz="14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lvl="2" defTabSz="188913" eaLnBrk="1" hangingPunct="1">
              <a:spcBef>
                <a:spcPct val="0"/>
              </a:spcBef>
            </a:pPr>
            <a:r>
              <a:rPr lang="sr-Latn-RS" sz="1400" dirty="0" smtClean="0">
                <a:solidFill>
                  <a:srgbClr val="002060"/>
                </a:solidFill>
                <a:latin typeface="Calibri" pitchFamily="34" charset="0"/>
              </a:rPr>
              <a:t>Značaj/suština </a:t>
            </a:r>
            <a:r>
              <a:rPr lang="en-GB" sz="1400" dirty="0" smtClean="0">
                <a:solidFill>
                  <a:srgbClr val="002060"/>
                </a:solidFill>
                <a:latin typeface="Calibri" pitchFamily="34" charset="0"/>
              </a:rPr>
              <a:t>(</a:t>
            </a:r>
            <a:r>
              <a:rPr lang="en-GB" sz="1400" dirty="0" err="1" smtClean="0">
                <a:solidFill>
                  <a:srgbClr val="002060"/>
                </a:solidFill>
                <a:latin typeface="Calibri" pitchFamily="34" charset="0"/>
              </a:rPr>
              <a:t>materi</a:t>
            </a:r>
            <a:r>
              <a:rPr lang="sr-Latn-RS" sz="1400" dirty="0" smtClean="0">
                <a:solidFill>
                  <a:srgbClr val="002060"/>
                </a:solidFill>
                <a:latin typeface="Calibri" pitchFamily="34" charset="0"/>
              </a:rPr>
              <a:t>jalno</a:t>
            </a:r>
            <a:r>
              <a:rPr lang="en-GB" sz="1400" dirty="0" smtClean="0">
                <a:solidFill>
                  <a:srgbClr val="002060"/>
                </a:solidFill>
                <a:latin typeface="Calibri" pitchFamily="34" charset="0"/>
              </a:rPr>
              <a:t>/</a:t>
            </a:r>
            <a:r>
              <a:rPr lang="sr-Latn-RS" sz="1400" dirty="0" smtClean="0">
                <a:solidFill>
                  <a:srgbClr val="002060"/>
                </a:solidFill>
                <a:latin typeface="Calibri" pitchFamily="34" charset="0"/>
              </a:rPr>
              <a:t>krupna pitanja, ne detalji)</a:t>
            </a:r>
            <a:r>
              <a:rPr lang="en-GB" sz="1400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endParaRPr lang="en-GB" sz="1400" dirty="0">
              <a:solidFill>
                <a:srgbClr val="002060"/>
              </a:solidFill>
              <a:latin typeface="Calibri" pitchFamily="34" charset="0"/>
            </a:endParaRPr>
          </a:p>
          <a:p>
            <a:pPr lvl="2" defTabSz="188913" eaLnBrk="1" hangingPunct="1">
              <a:spcBef>
                <a:spcPct val="0"/>
              </a:spcBef>
            </a:pPr>
            <a:r>
              <a:rPr lang="sr-Latn-RS" sz="1400" dirty="0" smtClean="0">
                <a:solidFill>
                  <a:srgbClr val="002060"/>
                </a:solidFill>
                <a:latin typeface="Calibri" pitchFamily="34" charset="0"/>
              </a:rPr>
              <a:t>Blagovremeno, mogućnosti</a:t>
            </a:r>
            <a:endParaRPr lang="en-GB" sz="14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lvl="2" defTabSz="188913" eaLnBrk="1" hangingPunct="1">
              <a:spcBef>
                <a:spcPct val="0"/>
              </a:spcBef>
            </a:pPr>
            <a:r>
              <a:rPr lang="sr-Latn-RS" sz="1400" dirty="0" smtClean="0">
                <a:solidFill>
                  <a:srgbClr val="002060"/>
                </a:solidFill>
                <a:latin typeface="Calibri" pitchFamily="34" charset="0"/>
              </a:rPr>
              <a:t>izvodljivost</a:t>
            </a:r>
            <a:endParaRPr lang="en-GB" sz="14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lvl="2" defTabSz="188913" eaLnBrk="1" hangingPunct="1">
              <a:spcBef>
                <a:spcPct val="0"/>
              </a:spcBef>
            </a:pPr>
            <a:r>
              <a:rPr lang="en-GB" sz="1400" dirty="0" smtClean="0">
                <a:solidFill>
                  <a:srgbClr val="002060"/>
                </a:solidFill>
                <a:latin typeface="Calibri" pitchFamily="34" charset="0"/>
              </a:rPr>
              <a:t>V</a:t>
            </a:r>
            <a:r>
              <a:rPr lang="sr-Latn-RS" sz="1400" dirty="0" smtClean="0">
                <a:solidFill>
                  <a:srgbClr val="002060"/>
                </a:solidFill>
                <a:latin typeface="Calibri" pitchFamily="34" charset="0"/>
              </a:rPr>
              <a:t>rednost za novac </a:t>
            </a:r>
            <a:r>
              <a:rPr lang="en-GB" sz="1400" dirty="0" smtClean="0">
                <a:solidFill>
                  <a:srgbClr val="002060"/>
                </a:solidFill>
                <a:latin typeface="Calibri" pitchFamily="34" charset="0"/>
              </a:rPr>
              <a:t>(</a:t>
            </a:r>
            <a:r>
              <a:rPr lang="sr-Latn-RS" sz="1400" dirty="0" smtClean="0">
                <a:solidFill>
                  <a:srgbClr val="002060"/>
                </a:solidFill>
                <a:latin typeface="Calibri" pitchFamily="34" charset="0"/>
              </a:rPr>
              <a:t>kvantifikovano</a:t>
            </a:r>
            <a:r>
              <a:rPr lang="en-GB" sz="1400" dirty="0" smtClean="0">
                <a:solidFill>
                  <a:srgbClr val="002060"/>
                </a:solidFill>
                <a:latin typeface="Calibri" pitchFamily="34" charset="0"/>
              </a:rPr>
              <a:t>)</a:t>
            </a:r>
            <a:endParaRPr lang="en-GB" sz="14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lvl="2" defTabSz="188913" eaLnBrk="1" hangingPunct="1">
              <a:spcBef>
                <a:spcPct val="0"/>
              </a:spcBef>
            </a:pPr>
            <a:endParaRPr lang="en-GB" sz="1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>
              <a:solidFill>
                <a:srgbClr val="002060"/>
              </a:solidFill>
              <a:latin typeface="Calibri" pitchFamily="34" charset="0"/>
            </a:endParaRPr>
          </a:p>
          <a:p>
            <a:pPr lvl="1" defTabSz="188913" eaLnBrk="1" hangingPunct="1">
              <a:spcBef>
                <a:spcPct val="0"/>
              </a:spcBef>
            </a:pPr>
            <a:endParaRPr lang="en-GB" sz="14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en-GB" sz="2400" dirty="0" smtClean="0">
              <a:solidFill>
                <a:srgbClr val="3A4CD2"/>
              </a:solidFill>
              <a:latin typeface="Arial Narrow" pitchFamily="34" charset="0"/>
            </a:endParaRPr>
          </a:p>
          <a:p>
            <a:pPr marL="588963" lvl="1" indent="-188913" defTabSz="188913" eaLnBrk="1" hangingPunct="1">
              <a:spcBef>
                <a:spcPct val="0"/>
              </a:spcBef>
              <a:buFontTx/>
              <a:buNone/>
            </a:pPr>
            <a:endParaRPr lang="en-GB" sz="2400" dirty="0" smtClean="0">
              <a:solidFill>
                <a:srgbClr val="3A4CD2"/>
              </a:solidFill>
              <a:latin typeface="Arial Narrow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endParaRPr lang="en-GB" sz="2400" dirty="0" smtClean="0">
              <a:solidFill>
                <a:srgbClr val="3A4CD2"/>
              </a:solidFill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1711" y="3334231"/>
            <a:ext cx="184731" cy="432426"/>
          </a:xfrm>
          <a:prstGeom prst="rect">
            <a:avLst/>
          </a:prstGeom>
          <a:noFill/>
          <a:ln>
            <a:noFill/>
            <a:prstDash val="solid"/>
          </a:ln>
          <a:effectLst>
            <a:outerShdw dist="28400" dir="1593903" algn="tl">
              <a:srgbClr val="808080"/>
            </a:outerShdw>
          </a:effectLst>
        </p:spPr>
        <p:txBody>
          <a:bodyPr wrap="none" anchor="ctr" anchorCtr="1">
            <a:spAutoFit/>
          </a:bodyPr>
          <a:lstStyle/>
          <a:p>
            <a:pPr algn="ctr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600" kern="0">
              <a:solidFill>
                <a:srgbClr val="000099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17366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Grp="1"/>
          </p:cNvSpPr>
          <p:nvPr>
            <p:ph type="title"/>
          </p:nvPr>
        </p:nvSpPr>
        <p:spPr>
          <a:xfrm>
            <a:off x="1331640" y="476672"/>
            <a:ext cx="7124328" cy="864095"/>
          </a:xfrm>
        </p:spPr>
        <p:txBody>
          <a:bodyPr/>
          <a:lstStyle/>
          <a:p>
            <a:pPr marL="342900" indent="-342900" algn="l" eaLnBrk="1" fontAlgn="auto" hangingPunct="1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defRPr/>
            </a:pPr>
            <a:r>
              <a:rPr lang="sr-Latn-RS" sz="28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Program osiguranja kvaliteta u Portugaliji </a:t>
            </a:r>
            <a:r>
              <a:rPr lang="en-GB" sz="28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(IGF)</a:t>
            </a:r>
            <a:endParaRPr lang="en-GB" sz="2800" dirty="0" smtClean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196" name="Rectangle 3"/>
          <p:cNvSpPr txBox="1">
            <a:spLocks noGrp="1"/>
          </p:cNvSpPr>
          <p:nvPr>
            <p:ph idx="1"/>
          </p:nvPr>
        </p:nvSpPr>
        <p:spPr>
          <a:xfrm>
            <a:off x="1691680" y="1484784"/>
            <a:ext cx="7272808" cy="4896544"/>
          </a:xfrm>
        </p:spPr>
        <p:txBody>
          <a:bodyPr/>
          <a:lstStyle/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r>
              <a:rPr lang="en-GB" sz="2000" dirty="0" smtClean="0">
                <a:solidFill>
                  <a:srgbClr val="002060"/>
                </a:solidFill>
                <a:latin typeface="Calibri" pitchFamily="34" charset="0"/>
              </a:rPr>
              <a:t>B- </a:t>
            </a:r>
            <a:r>
              <a:rPr lang="en-GB" sz="2000" dirty="0" smtClean="0">
                <a:solidFill>
                  <a:srgbClr val="002060"/>
                </a:solidFill>
                <a:latin typeface="Calibri" pitchFamily="34" charset="0"/>
              </a:rPr>
              <a:t>I</a:t>
            </a:r>
            <a:r>
              <a:rPr lang="sr-Latn-RS" sz="2000" dirty="0" smtClean="0">
                <a:solidFill>
                  <a:srgbClr val="002060"/>
                </a:solidFill>
                <a:latin typeface="Calibri" pitchFamily="34" charset="0"/>
              </a:rPr>
              <a:t>nterna procena kvaliteta </a:t>
            </a:r>
            <a:r>
              <a:rPr lang="en-GB" sz="2000" dirty="0" smtClean="0">
                <a:solidFill>
                  <a:srgbClr val="002060"/>
                </a:solidFill>
                <a:latin typeface="Calibri" pitchFamily="34" charset="0"/>
              </a:rPr>
              <a:t>- </a:t>
            </a:r>
            <a:r>
              <a:rPr lang="en-GB" sz="2000" dirty="0" err="1" smtClean="0">
                <a:solidFill>
                  <a:srgbClr val="002060"/>
                </a:solidFill>
                <a:latin typeface="Calibri" pitchFamily="34" charset="0"/>
              </a:rPr>
              <a:t>procedur</a:t>
            </a:r>
            <a:r>
              <a:rPr lang="sr-Latn-RS" sz="2000" dirty="0" smtClean="0">
                <a:solidFill>
                  <a:srgbClr val="002060"/>
                </a:solidFill>
                <a:latin typeface="Calibri" pitchFamily="34" charset="0"/>
              </a:rPr>
              <a:t>a</a:t>
            </a: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endParaRPr lang="en-GB" sz="2000" dirty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sr-Latn-RS" sz="1800" dirty="0" smtClean="0">
                <a:solidFill>
                  <a:srgbClr val="002060"/>
                </a:solidFill>
                <a:latin typeface="Calibri" pitchFamily="34" charset="0"/>
              </a:rPr>
              <a:t>Svi izveštaji revizije se procenjuju u skladu sa konkretnim sistemom ocenjivanja ( 0 do 10 poena)</a:t>
            </a: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sr-Latn-RS" sz="1800" dirty="0" smtClean="0">
                <a:solidFill>
                  <a:srgbClr val="002060"/>
                </a:solidFill>
                <a:latin typeface="Calibri" pitchFamily="34" charset="0"/>
              </a:rPr>
              <a:t>Procena se vrši i potpisuje je direktor revizije (direktori revizije su takođe odgovorni odboru  i zaduženi su za rad vođa timova nekoliko revizorskih timova)</a:t>
            </a: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sr-Latn-RS" sz="1800" dirty="0" smtClean="0">
                <a:solidFill>
                  <a:srgbClr val="002060"/>
                </a:solidFill>
                <a:latin typeface="Calibri" pitchFamily="34" charset="0"/>
              </a:rPr>
              <a:t>Svi izveštaji revizije sa završnom ocenom iznad 8 bodova se verifikuju od strane Komisije za kvalitet (obavezno)</a:t>
            </a: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sr-Latn-RS" sz="1800" dirty="0" smtClean="0">
                <a:solidFill>
                  <a:srgbClr val="002060"/>
                </a:solidFill>
                <a:latin typeface="Calibri" pitchFamily="34" charset="0"/>
              </a:rPr>
              <a:t>Izveštaji revizije ocenjeni sa manje od 8 bodova se takođe verifikuju od strane K</a:t>
            </a: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o</a:t>
            </a:r>
            <a:r>
              <a:rPr lang="sr-Latn-RS" sz="1800" dirty="0" smtClean="0">
                <a:solidFill>
                  <a:srgbClr val="002060"/>
                </a:solidFill>
                <a:latin typeface="Calibri" pitchFamily="34" charset="0"/>
              </a:rPr>
              <a:t>misije za kvalitet na nasumičnoj osnovi (najmanje 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5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% </a:t>
            </a:r>
            <a:r>
              <a:rPr lang="sr-Latn-RS" sz="1800" dirty="0" smtClean="0">
                <a:solidFill>
                  <a:srgbClr val="002060"/>
                </a:solidFill>
                <a:latin typeface="Calibri" pitchFamily="34" charset="0"/>
              </a:rPr>
              <a:t>do 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10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% </a:t>
            </a:r>
            <a:r>
              <a:rPr lang="sr-Latn-RS" sz="1800" dirty="0" smtClean="0">
                <a:solidFill>
                  <a:srgbClr val="002060"/>
                </a:solidFill>
                <a:latin typeface="Calibri" pitchFamily="34" charset="0"/>
              </a:rPr>
              <a:t>ovih revizija mora se verifikovati na godišnjem nivou)</a:t>
            </a: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sr-Latn-RS" sz="1800" dirty="0" smtClean="0">
                <a:solidFill>
                  <a:srgbClr val="002060"/>
                </a:solidFill>
                <a:latin typeface="Calibri" pitchFamily="34" charset="0"/>
              </a:rPr>
              <a:t>Rezultati ove procene kvaliteta su povezani sa godišnjom procedurom procene učinka revizora</a:t>
            </a:r>
            <a:endParaRPr lang="en-GB" sz="1800" dirty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>
              <a:solidFill>
                <a:srgbClr val="002060"/>
              </a:solidFill>
              <a:latin typeface="Calibri" pitchFamily="34" charset="0"/>
            </a:endParaRPr>
          </a:p>
          <a:p>
            <a:pPr lvl="1" defTabSz="188913" eaLnBrk="1" hangingPunct="1">
              <a:spcBef>
                <a:spcPct val="0"/>
              </a:spcBef>
            </a:pPr>
            <a:endParaRPr lang="en-GB" sz="16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lvl="2" defTabSz="188913" eaLnBrk="1" hangingPunct="1">
              <a:spcBef>
                <a:spcPct val="0"/>
              </a:spcBef>
            </a:pPr>
            <a:endParaRPr lang="en-GB" sz="1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>
              <a:solidFill>
                <a:srgbClr val="002060"/>
              </a:solidFill>
              <a:latin typeface="Calibri" pitchFamily="34" charset="0"/>
            </a:endParaRPr>
          </a:p>
          <a:p>
            <a:pPr lvl="1" defTabSz="188913" eaLnBrk="1" hangingPunct="1">
              <a:spcBef>
                <a:spcPct val="0"/>
              </a:spcBef>
            </a:pPr>
            <a:endParaRPr lang="en-GB" sz="14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en-GB" sz="2400" dirty="0" smtClean="0">
              <a:solidFill>
                <a:srgbClr val="3A4CD2"/>
              </a:solidFill>
              <a:latin typeface="Arial Narrow" pitchFamily="34" charset="0"/>
            </a:endParaRPr>
          </a:p>
          <a:p>
            <a:pPr marL="588963" lvl="1" indent="-188913" defTabSz="188913" eaLnBrk="1" hangingPunct="1">
              <a:spcBef>
                <a:spcPct val="0"/>
              </a:spcBef>
              <a:buFontTx/>
              <a:buNone/>
            </a:pPr>
            <a:endParaRPr lang="en-GB" sz="2400" dirty="0" smtClean="0">
              <a:solidFill>
                <a:srgbClr val="3A4CD2"/>
              </a:solidFill>
              <a:latin typeface="Arial Narrow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endParaRPr lang="en-GB" sz="2400" dirty="0" smtClean="0">
              <a:solidFill>
                <a:srgbClr val="3A4CD2"/>
              </a:solidFill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1711" y="3334231"/>
            <a:ext cx="184731" cy="432426"/>
          </a:xfrm>
          <a:prstGeom prst="rect">
            <a:avLst/>
          </a:prstGeom>
          <a:noFill/>
          <a:ln>
            <a:noFill/>
            <a:prstDash val="solid"/>
          </a:ln>
          <a:effectLst>
            <a:outerShdw dist="28400" dir="1593903" algn="tl">
              <a:srgbClr val="808080"/>
            </a:outerShdw>
          </a:effectLst>
        </p:spPr>
        <p:txBody>
          <a:bodyPr wrap="none" anchor="ctr" anchorCtr="1">
            <a:spAutoFit/>
          </a:bodyPr>
          <a:lstStyle/>
          <a:p>
            <a:pPr algn="ctr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600" kern="0">
              <a:solidFill>
                <a:srgbClr val="000099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87139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Grp="1"/>
          </p:cNvSpPr>
          <p:nvPr>
            <p:ph type="title"/>
          </p:nvPr>
        </p:nvSpPr>
        <p:spPr>
          <a:xfrm>
            <a:off x="1331640" y="476672"/>
            <a:ext cx="7124328" cy="864095"/>
          </a:xfrm>
        </p:spPr>
        <p:txBody>
          <a:bodyPr/>
          <a:lstStyle/>
          <a:p>
            <a:pPr marL="342900" indent="-342900" algn="l" eaLnBrk="1" fontAlgn="auto" hangingPunct="1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defRPr/>
            </a:pPr>
            <a:r>
              <a:rPr lang="sr-Latn-RS" sz="28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Program osiguranja kvaliteta u Portugaliji </a:t>
            </a:r>
            <a:r>
              <a:rPr lang="en-GB" sz="28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(IGF)</a:t>
            </a:r>
            <a:endParaRPr lang="en-GB" sz="2800" dirty="0" smtClean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196" name="Rectangle 3"/>
          <p:cNvSpPr txBox="1">
            <a:spLocks noGrp="1"/>
          </p:cNvSpPr>
          <p:nvPr>
            <p:ph idx="1"/>
          </p:nvPr>
        </p:nvSpPr>
        <p:spPr>
          <a:xfrm>
            <a:off x="1403648" y="1484784"/>
            <a:ext cx="7560840" cy="4896544"/>
          </a:xfrm>
        </p:spPr>
        <p:txBody>
          <a:bodyPr/>
          <a:lstStyle/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r>
              <a:rPr lang="en-GB" sz="2000" dirty="0" smtClean="0">
                <a:solidFill>
                  <a:srgbClr val="002060"/>
                </a:solidFill>
                <a:latin typeface="Calibri" pitchFamily="34" charset="0"/>
              </a:rPr>
              <a:t>B- </a:t>
            </a:r>
            <a:r>
              <a:rPr lang="en-GB" sz="2000" dirty="0" smtClean="0">
                <a:solidFill>
                  <a:srgbClr val="002060"/>
                </a:solidFill>
                <a:latin typeface="Calibri" pitchFamily="34" charset="0"/>
              </a:rPr>
              <a:t>I</a:t>
            </a:r>
            <a:r>
              <a:rPr lang="sr-Latn-RS" sz="2000" dirty="0" smtClean="0">
                <a:solidFill>
                  <a:srgbClr val="002060"/>
                </a:solidFill>
                <a:latin typeface="Calibri" pitchFamily="34" charset="0"/>
              </a:rPr>
              <a:t>nterna procena kvaliteta – K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o</a:t>
            </a:r>
            <a:r>
              <a:rPr lang="sr-Latn-RS" sz="2000" dirty="0" smtClean="0">
                <a:solidFill>
                  <a:srgbClr val="002060"/>
                </a:solidFill>
                <a:latin typeface="Calibri" pitchFamily="34" charset="0"/>
              </a:rPr>
              <a:t>misija za kvalitet (</a:t>
            </a:r>
            <a:r>
              <a:rPr lang="sr-Latn-RS" sz="2000" i="1" dirty="0" smtClean="0">
                <a:solidFill>
                  <a:srgbClr val="002060"/>
                </a:solidFill>
                <a:latin typeface="Calibri" pitchFamily="34" charset="0"/>
              </a:rPr>
              <a:t>komisija sastavljena od kolega)</a:t>
            </a:r>
            <a:endParaRPr lang="en-GB" sz="2000" i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endParaRPr lang="en-GB" sz="2000" dirty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sr-Latn-RS" sz="1800" dirty="0" smtClean="0">
                <a:solidFill>
                  <a:srgbClr val="002060"/>
                </a:solidFill>
                <a:latin typeface="Calibri" pitchFamily="34" charset="0"/>
              </a:rPr>
              <a:t>K</a:t>
            </a: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o</a:t>
            </a:r>
            <a:r>
              <a:rPr lang="sr-Latn-RS" sz="1800" dirty="0" smtClean="0">
                <a:solidFill>
                  <a:srgbClr val="002060"/>
                </a:solidFill>
                <a:latin typeface="Calibri" pitchFamily="34" charset="0"/>
              </a:rPr>
              <a:t>misija za kvalitet je odgovorna da obezbedi periodične provere (procenu) rada revizije na godišnjoj onsovi, i sastavljena je od viših i iskusnih revizora (direktori revizije i vođe timova)</a:t>
            </a: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sr-Latn-RS" sz="1800" dirty="0" smtClean="0">
                <a:solidFill>
                  <a:srgbClr val="002060"/>
                </a:solidFill>
                <a:latin typeface="Calibri" pitchFamily="34" charset="0"/>
              </a:rPr>
              <a:t>Komisiju za kvalitet čini 6 članova, od čega je troje postavljeno od strane predsedavajućeg Odbora među direktorima revizje (jedan od njih je predsednik KzK)</a:t>
            </a: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sr-Latn-RS" sz="1800" dirty="0" smtClean="0">
                <a:solidFill>
                  <a:srgbClr val="002060"/>
                </a:solidFill>
                <a:latin typeface="Calibri" pitchFamily="34" charset="0"/>
              </a:rPr>
              <a:t>Ostala tri člana Komisije za kvalitet su odabrana od strane svih revizora među direktorima revizije i vođama timova i moraju da imaju najmanje 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20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% </a:t>
            </a:r>
            <a:r>
              <a:rPr lang="sr-Latn-RS" sz="1800" dirty="0" smtClean="0">
                <a:solidFill>
                  <a:srgbClr val="002060"/>
                </a:solidFill>
                <a:latin typeface="Calibri" pitchFamily="34" charset="0"/>
              </a:rPr>
              <a:t>glasova</a:t>
            </a: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sr-Latn-RS" sz="1800" dirty="0" smtClean="0">
                <a:solidFill>
                  <a:srgbClr val="002060"/>
                </a:solidFill>
                <a:latin typeface="Calibri" pitchFamily="34" charset="0"/>
              </a:rPr>
              <a:t>Svaki mandat K</a:t>
            </a: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o</a:t>
            </a:r>
            <a:r>
              <a:rPr lang="sr-Latn-RS" sz="1800" dirty="0" smtClean="0">
                <a:solidFill>
                  <a:srgbClr val="002060"/>
                </a:solidFill>
                <a:latin typeface="Calibri" pitchFamily="34" charset="0"/>
              </a:rPr>
              <a:t>misije za kvalitet traje 2 godine</a:t>
            </a: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>
              <a:solidFill>
                <a:srgbClr val="002060"/>
              </a:solidFill>
              <a:latin typeface="Calibri" pitchFamily="34" charset="0"/>
            </a:endParaRPr>
          </a:p>
          <a:p>
            <a:pPr lvl="1" defTabSz="188913" eaLnBrk="1" hangingPunct="1">
              <a:spcBef>
                <a:spcPct val="0"/>
              </a:spcBef>
            </a:pPr>
            <a:endParaRPr lang="en-GB" sz="16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lvl="2" defTabSz="188913" eaLnBrk="1" hangingPunct="1">
              <a:spcBef>
                <a:spcPct val="0"/>
              </a:spcBef>
            </a:pPr>
            <a:endParaRPr lang="en-GB" sz="1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>
              <a:solidFill>
                <a:srgbClr val="002060"/>
              </a:solidFill>
              <a:latin typeface="Calibri" pitchFamily="34" charset="0"/>
            </a:endParaRPr>
          </a:p>
          <a:p>
            <a:pPr lvl="1" defTabSz="188913" eaLnBrk="1" hangingPunct="1">
              <a:spcBef>
                <a:spcPct val="0"/>
              </a:spcBef>
            </a:pPr>
            <a:endParaRPr lang="en-GB" sz="14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en-GB" sz="2400" dirty="0" smtClean="0">
              <a:solidFill>
                <a:srgbClr val="3A4CD2"/>
              </a:solidFill>
              <a:latin typeface="Arial Narrow" pitchFamily="34" charset="0"/>
            </a:endParaRPr>
          </a:p>
          <a:p>
            <a:pPr marL="588963" lvl="1" indent="-188913" defTabSz="188913" eaLnBrk="1" hangingPunct="1">
              <a:spcBef>
                <a:spcPct val="0"/>
              </a:spcBef>
              <a:buFontTx/>
              <a:buNone/>
            </a:pPr>
            <a:endParaRPr lang="en-GB" sz="2400" dirty="0" smtClean="0">
              <a:solidFill>
                <a:srgbClr val="3A4CD2"/>
              </a:solidFill>
              <a:latin typeface="Arial Narrow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endParaRPr lang="en-GB" sz="2400" dirty="0" smtClean="0">
              <a:solidFill>
                <a:srgbClr val="3A4CD2"/>
              </a:solidFill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1711" y="3334231"/>
            <a:ext cx="184731" cy="432426"/>
          </a:xfrm>
          <a:prstGeom prst="rect">
            <a:avLst/>
          </a:prstGeom>
          <a:noFill/>
          <a:ln>
            <a:noFill/>
            <a:prstDash val="solid"/>
          </a:ln>
          <a:effectLst>
            <a:outerShdw dist="28400" dir="1593903" algn="tl">
              <a:srgbClr val="808080"/>
            </a:outerShdw>
          </a:effectLst>
        </p:spPr>
        <p:txBody>
          <a:bodyPr wrap="none" anchor="ctr" anchorCtr="1">
            <a:spAutoFit/>
          </a:bodyPr>
          <a:lstStyle/>
          <a:p>
            <a:pPr algn="ctr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600" kern="0">
              <a:solidFill>
                <a:srgbClr val="000099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26101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Grp="1"/>
          </p:cNvSpPr>
          <p:nvPr>
            <p:ph type="title"/>
          </p:nvPr>
        </p:nvSpPr>
        <p:spPr>
          <a:xfrm>
            <a:off x="1331640" y="476672"/>
            <a:ext cx="7124328" cy="864095"/>
          </a:xfrm>
        </p:spPr>
        <p:txBody>
          <a:bodyPr/>
          <a:lstStyle/>
          <a:p>
            <a:pPr marL="342900" indent="-342900" algn="l" eaLnBrk="1" fontAlgn="auto" hangingPunct="1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defRPr/>
            </a:pPr>
            <a:r>
              <a:rPr lang="sr-Latn-RS" sz="28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Program </a:t>
            </a:r>
            <a:r>
              <a:rPr lang="sr-Latn-RS" sz="28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osiguranja kvaliteta u Portugaliji </a:t>
            </a:r>
            <a:r>
              <a:rPr lang="en-GB" sz="28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(IGF)</a:t>
            </a:r>
            <a:endParaRPr lang="en-GB" sz="2800" dirty="0" smtClean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196" name="Rectangle 3"/>
          <p:cNvSpPr txBox="1">
            <a:spLocks noGrp="1"/>
          </p:cNvSpPr>
          <p:nvPr>
            <p:ph idx="1"/>
          </p:nvPr>
        </p:nvSpPr>
        <p:spPr>
          <a:xfrm>
            <a:off x="1403648" y="1484784"/>
            <a:ext cx="7560840" cy="4896544"/>
          </a:xfrm>
        </p:spPr>
        <p:txBody>
          <a:bodyPr/>
          <a:lstStyle/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None/>
            </a:pPr>
            <a:r>
              <a:rPr lang="en-GB" sz="2000" dirty="0" smtClean="0">
                <a:solidFill>
                  <a:srgbClr val="002060"/>
                </a:solidFill>
                <a:latin typeface="Calibri" pitchFamily="34" charset="0"/>
              </a:rPr>
              <a:t>B- </a:t>
            </a:r>
            <a:r>
              <a:rPr lang="en-GB" sz="2000" dirty="0" smtClean="0">
                <a:solidFill>
                  <a:srgbClr val="002060"/>
                </a:solidFill>
                <a:latin typeface="Calibri" pitchFamily="34" charset="0"/>
              </a:rPr>
              <a:t>In</a:t>
            </a:r>
            <a:r>
              <a:rPr lang="sr-Latn-RS" sz="2000" dirty="0" smtClean="0">
                <a:solidFill>
                  <a:srgbClr val="002060"/>
                </a:solidFill>
                <a:latin typeface="Calibri" pitchFamily="34" charset="0"/>
              </a:rPr>
              <a:t>terna procena kvaliteta </a:t>
            </a:r>
            <a:r>
              <a:rPr lang="en-GB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GB" sz="2000" dirty="0" smtClean="0">
                <a:solidFill>
                  <a:srgbClr val="002060"/>
                </a:solidFill>
                <a:latin typeface="Calibri" pitchFamily="34" charset="0"/>
              </a:rPr>
              <a:t>– </a:t>
            </a:r>
            <a:r>
              <a:rPr lang="sr-Latn-RS" sz="2000" dirty="0" smtClean="0">
                <a:solidFill>
                  <a:srgbClr val="002060"/>
                </a:solidFill>
                <a:latin typeface="Calibri" pitchFamily="34" charset="0"/>
              </a:rPr>
              <a:t>K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o</a:t>
            </a:r>
            <a:r>
              <a:rPr lang="sr-Latn-RS" sz="2000" dirty="0" smtClean="0">
                <a:solidFill>
                  <a:srgbClr val="002060"/>
                </a:solidFill>
                <a:latin typeface="Calibri" pitchFamily="34" charset="0"/>
              </a:rPr>
              <a:t>misija za kvalitet (</a:t>
            </a:r>
            <a:r>
              <a:rPr lang="sr-Latn-RS" sz="2000" i="1" dirty="0" smtClean="0">
                <a:solidFill>
                  <a:srgbClr val="002060"/>
                </a:solidFill>
                <a:latin typeface="Calibri" pitchFamily="34" charset="0"/>
              </a:rPr>
              <a:t>komisija sastavljena od kolega)</a:t>
            </a:r>
            <a:endParaRPr lang="en-GB" sz="2000" i="1" dirty="0">
              <a:solidFill>
                <a:srgbClr val="002060"/>
              </a:solidFill>
              <a:latin typeface="Calibri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endParaRPr lang="en-GB" sz="2000" dirty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sr-Latn-RS" sz="1800" dirty="0" smtClean="0">
                <a:solidFill>
                  <a:srgbClr val="002060"/>
                </a:solidFill>
                <a:latin typeface="Calibri" pitchFamily="34" charset="0"/>
              </a:rPr>
              <a:t>Komisija za kvalitet ocenjuje izveštaje revizije naspram primenljivih međunarodnih standarda i internih smernica (naznačavajući strateške i operativne ciljeve po revizoru i pokazatelje učinka i ciljeve) </a:t>
            </a: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sr-Latn-RS" sz="1800" dirty="0" smtClean="0">
                <a:solidFill>
                  <a:srgbClr val="002060"/>
                </a:solidFill>
                <a:latin typeface="Calibri" pitchFamily="34" charset="0"/>
              </a:rPr>
              <a:t>Tokom procene, organizuje se rasprava direktora revizije i/ili vođa timova da bi se razjasnila pitanja KzK i opravdala procena revizorskog izveštaja (bodovanje)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sr-Latn-RS" sz="1800" dirty="0" smtClean="0">
                <a:solidFill>
                  <a:srgbClr val="002060"/>
                </a:solidFill>
                <a:latin typeface="Calibri" pitchFamily="34" charset="0"/>
              </a:rPr>
              <a:t>Ako je potrebno, kada KzK ne može da ratifikuje procenu revizorskog izveštaja, može doći do blaže i fokusirane pisane kontradiktorne procedure (ipak, ovo nije uobičajeno)</a:t>
            </a: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>
              <a:solidFill>
                <a:srgbClr val="002060"/>
              </a:solidFill>
              <a:latin typeface="Calibri" pitchFamily="34" charset="0"/>
            </a:endParaRPr>
          </a:p>
          <a:p>
            <a:pPr marL="0" indent="0" defTabSz="188913" eaLnBrk="1" hangingPunct="1">
              <a:spcBef>
                <a:spcPct val="0"/>
              </a:spcBef>
              <a:buNone/>
            </a:pPr>
            <a:endParaRPr lang="en-GB" sz="2400" dirty="0" smtClean="0">
              <a:solidFill>
                <a:srgbClr val="3A4CD2"/>
              </a:solidFill>
              <a:latin typeface="Arial Narrow" pitchFamily="34" charset="0"/>
            </a:endParaRPr>
          </a:p>
          <a:p>
            <a:pPr marL="588963" lvl="1" indent="-188913" defTabSz="188913" eaLnBrk="1" hangingPunct="1">
              <a:spcBef>
                <a:spcPct val="0"/>
              </a:spcBef>
              <a:buFontTx/>
              <a:buNone/>
            </a:pPr>
            <a:endParaRPr lang="en-GB" sz="2400" dirty="0" smtClean="0">
              <a:solidFill>
                <a:srgbClr val="3A4CD2"/>
              </a:solidFill>
              <a:latin typeface="Arial Narrow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endParaRPr lang="en-GB" sz="2400" dirty="0" smtClean="0">
              <a:solidFill>
                <a:srgbClr val="3A4CD2"/>
              </a:solidFill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1711" y="3334231"/>
            <a:ext cx="184731" cy="432426"/>
          </a:xfrm>
          <a:prstGeom prst="rect">
            <a:avLst/>
          </a:prstGeom>
          <a:noFill/>
          <a:ln>
            <a:noFill/>
            <a:prstDash val="solid"/>
          </a:ln>
          <a:effectLst>
            <a:outerShdw dist="28400" dir="1593903" algn="tl">
              <a:srgbClr val="808080"/>
            </a:outerShdw>
          </a:effectLst>
        </p:spPr>
        <p:txBody>
          <a:bodyPr wrap="none" anchor="ctr" anchorCtr="1">
            <a:spAutoFit/>
          </a:bodyPr>
          <a:lstStyle/>
          <a:p>
            <a:pPr algn="ctr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600" kern="0">
              <a:solidFill>
                <a:srgbClr val="000099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81480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Grp="1"/>
          </p:cNvSpPr>
          <p:nvPr>
            <p:ph type="title"/>
          </p:nvPr>
        </p:nvSpPr>
        <p:spPr>
          <a:xfrm>
            <a:off x="1331640" y="476672"/>
            <a:ext cx="7124328" cy="864095"/>
          </a:xfrm>
        </p:spPr>
        <p:txBody>
          <a:bodyPr/>
          <a:lstStyle/>
          <a:p>
            <a:pPr marL="342900" indent="-342900" algn="l" eaLnBrk="1" fontAlgn="auto" hangingPunct="1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defRPr/>
            </a:pPr>
            <a:r>
              <a:rPr lang="sr-Latn-RS" sz="28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Program osiguranja kvaliteta u Portugaliji </a:t>
            </a:r>
            <a:r>
              <a:rPr lang="en-GB" sz="28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(IGF)</a:t>
            </a:r>
            <a:endParaRPr lang="en-GB" sz="2800" dirty="0" smtClean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196" name="Rectangle 3"/>
          <p:cNvSpPr txBox="1">
            <a:spLocks noGrp="1"/>
          </p:cNvSpPr>
          <p:nvPr>
            <p:ph idx="1"/>
          </p:nvPr>
        </p:nvSpPr>
        <p:spPr>
          <a:xfrm>
            <a:off x="1475656" y="1556792"/>
            <a:ext cx="7560840" cy="4896544"/>
          </a:xfrm>
        </p:spPr>
        <p:txBody>
          <a:bodyPr/>
          <a:lstStyle/>
          <a:p>
            <a:pPr marL="188913" indent="-188913" defTabSz="188913" eaLnBrk="1" hangingPunct="1">
              <a:spcBef>
                <a:spcPct val="0"/>
              </a:spcBef>
              <a:buNone/>
            </a:pPr>
            <a:r>
              <a:rPr lang="en-GB" sz="2000" dirty="0" smtClean="0">
                <a:solidFill>
                  <a:srgbClr val="002060"/>
                </a:solidFill>
                <a:latin typeface="Calibri" pitchFamily="34" charset="0"/>
              </a:rPr>
              <a:t>B- </a:t>
            </a:r>
            <a:r>
              <a:rPr lang="en-GB" sz="2000" dirty="0" smtClean="0">
                <a:solidFill>
                  <a:srgbClr val="002060"/>
                </a:solidFill>
                <a:latin typeface="Calibri" pitchFamily="34" charset="0"/>
              </a:rPr>
              <a:t>In</a:t>
            </a:r>
            <a:r>
              <a:rPr lang="sr-Latn-RS" sz="2000" dirty="0" smtClean="0">
                <a:solidFill>
                  <a:srgbClr val="002060"/>
                </a:solidFill>
                <a:latin typeface="Calibri" pitchFamily="34" charset="0"/>
              </a:rPr>
              <a:t>terna procena kvaliteta </a:t>
            </a:r>
            <a:r>
              <a:rPr lang="en-GB" sz="2000" dirty="0" smtClean="0">
                <a:solidFill>
                  <a:srgbClr val="002060"/>
                </a:solidFill>
                <a:latin typeface="Calibri" pitchFamily="34" charset="0"/>
              </a:rPr>
              <a:t> – </a:t>
            </a:r>
            <a:r>
              <a:rPr lang="sr-Latn-RS" sz="2000" dirty="0" smtClean="0">
                <a:solidFill>
                  <a:srgbClr val="002060"/>
                </a:solidFill>
                <a:latin typeface="Calibri" pitchFamily="34" charset="0"/>
              </a:rPr>
              <a:t>K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o</a:t>
            </a:r>
            <a:r>
              <a:rPr lang="sr-Latn-RS" sz="2000" dirty="0" smtClean="0">
                <a:solidFill>
                  <a:srgbClr val="002060"/>
                </a:solidFill>
                <a:latin typeface="Calibri" pitchFamily="34" charset="0"/>
              </a:rPr>
              <a:t>misija za kvalitet (</a:t>
            </a:r>
            <a:r>
              <a:rPr lang="sr-Latn-RS" sz="2000" i="1" dirty="0" smtClean="0">
                <a:solidFill>
                  <a:srgbClr val="002060"/>
                </a:solidFill>
                <a:latin typeface="Calibri" pitchFamily="34" charset="0"/>
              </a:rPr>
              <a:t>komisija sastavljena od kolega</a:t>
            </a:r>
            <a:r>
              <a:rPr lang="sr-Latn-RS" sz="2000" i="1" dirty="0" smtClean="0">
                <a:solidFill>
                  <a:srgbClr val="002060"/>
                </a:solidFill>
                <a:latin typeface="Calibri" pitchFamily="34" charset="0"/>
              </a:rPr>
              <a:t>)</a:t>
            </a: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600" dirty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sr-Latn-RS" sz="1800" dirty="0" smtClean="0">
                <a:solidFill>
                  <a:srgbClr val="002060"/>
                </a:solidFill>
                <a:latin typeface="Calibri" pitchFamily="34" charset="0"/>
              </a:rPr>
              <a:t>KzK odlučuje prostom većinom – predsedavajući ima “glas kvaliteta”</a:t>
            </a: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sr-Latn-RS" sz="1800" dirty="0" smtClean="0">
                <a:solidFill>
                  <a:srgbClr val="002060"/>
                </a:solidFill>
                <a:latin typeface="Calibri" pitchFamily="34" charset="0"/>
              </a:rPr>
              <a:t>KzK priprema finalni izvetšaj o godišnjim aktivnostima za predsedavajućeg odbora  - izveštaj mora biti odobren od strane odbora i može dati preporuke za unapređenje metoda revizije, kao i zainterne smernice</a:t>
            </a: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sr-Latn-RS" sz="1800" dirty="0" smtClean="0">
                <a:solidFill>
                  <a:srgbClr val="002060"/>
                </a:solidFill>
                <a:latin typeface="Calibri" pitchFamily="34" charset="0"/>
              </a:rPr>
              <a:t>Takođe osnova za procenu godišnjeg učinka revizora</a:t>
            </a: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sr-Latn-RS" sz="1800" dirty="0" smtClean="0">
                <a:solidFill>
                  <a:srgbClr val="002060"/>
                </a:solidFill>
                <a:latin typeface="Calibri" pitchFamily="34" charset="0"/>
              </a:rPr>
              <a:t>Rezultati programa procene kvaliteta se saopštavaju M</a:t>
            </a:r>
            <a:r>
              <a:rPr lang="en-US" sz="1800" dirty="0" err="1" smtClean="0">
                <a:solidFill>
                  <a:srgbClr val="002060"/>
                </a:solidFill>
                <a:latin typeface="Calibri" pitchFamily="34" charset="0"/>
              </a:rPr>
              <a:t>i</a:t>
            </a:r>
            <a:r>
              <a:rPr lang="sr-Latn-RS" sz="1800" dirty="0" smtClean="0">
                <a:solidFill>
                  <a:srgbClr val="002060"/>
                </a:solidFill>
                <a:latin typeface="Calibri" pitchFamily="34" charset="0"/>
              </a:rPr>
              <a:t>nistarstvu finansija godišnje, zajedno sa godišnjim izveštajem o aktivnostima. </a:t>
            </a: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I</a:t>
            </a:r>
            <a:r>
              <a:rPr lang="sr-Latn-RS" sz="1800" dirty="0" smtClean="0">
                <a:solidFill>
                  <a:srgbClr val="002060"/>
                </a:solidFill>
                <a:latin typeface="Calibri" pitchFamily="34" charset="0"/>
              </a:rPr>
              <a:t>zveštava se i o aktinostima praćenja i unapređenja programa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.</a:t>
            </a: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0" indent="0" defTabSz="188913" eaLnBrk="1" hangingPunct="1">
              <a:spcBef>
                <a:spcPct val="0"/>
              </a:spcBef>
              <a:buNone/>
            </a:pPr>
            <a:endParaRPr lang="en-GB" sz="2400" dirty="0" smtClean="0">
              <a:solidFill>
                <a:srgbClr val="3A4CD2"/>
              </a:solidFill>
              <a:latin typeface="Arial Narrow" pitchFamily="34" charset="0"/>
            </a:endParaRPr>
          </a:p>
          <a:p>
            <a:pPr marL="588963" lvl="1" indent="-188913" defTabSz="188913" eaLnBrk="1" hangingPunct="1">
              <a:spcBef>
                <a:spcPct val="0"/>
              </a:spcBef>
              <a:buFontTx/>
              <a:buNone/>
            </a:pPr>
            <a:endParaRPr lang="en-GB" sz="2400" dirty="0" smtClean="0">
              <a:solidFill>
                <a:srgbClr val="3A4CD2"/>
              </a:solidFill>
              <a:latin typeface="Arial Narrow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endParaRPr lang="en-GB" sz="2400" dirty="0" smtClean="0">
              <a:solidFill>
                <a:srgbClr val="3A4CD2"/>
              </a:solidFill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1711" y="3334231"/>
            <a:ext cx="184731" cy="432426"/>
          </a:xfrm>
          <a:prstGeom prst="rect">
            <a:avLst/>
          </a:prstGeom>
          <a:noFill/>
          <a:ln>
            <a:noFill/>
            <a:prstDash val="solid"/>
          </a:ln>
          <a:effectLst>
            <a:outerShdw dist="28400" dir="1593903" algn="tl">
              <a:srgbClr val="808080"/>
            </a:outerShdw>
          </a:effectLst>
        </p:spPr>
        <p:txBody>
          <a:bodyPr wrap="none" anchor="ctr" anchorCtr="1">
            <a:spAutoFit/>
          </a:bodyPr>
          <a:lstStyle/>
          <a:p>
            <a:pPr algn="ctr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600" kern="0">
              <a:solidFill>
                <a:srgbClr val="000099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81329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Grp="1"/>
          </p:cNvSpPr>
          <p:nvPr>
            <p:ph type="title"/>
          </p:nvPr>
        </p:nvSpPr>
        <p:spPr>
          <a:xfrm>
            <a:off x="1331640" y="476672"/>
            <a:ext cx="7124328" cy="864095"/>
          </a:xfrm>
        </p:spPr>
        <p:txBody>
          <a:bodyPr/>
          <a:lstStyle/>
          <a:p>
            <a:pPr marL="342900" indent="-342900" algn="l" eaLnBrk="1" fontAlgn="auto" hangingPunct="1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defRPr/>
            </a:pPr>
            <a:r>
              <a:rPr lang="sr-Latn-RS" sz="32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Program </a:t>
            </a:r>
            <a:r>
              <a:rPr lang="sr-Latn-RS" sz="32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kvaliteta </a:t>
            </a:r>
            <a:r>
              <a:rPr lang="sr-Latn-RS" sz="32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u Portugaliji </a:t>
            </a:r>
            <a:r>
              <a:rPr lang="en-GB" sz="32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(IGF)</a:t>
            </a:r>
            <a:endParaRPr lang="en-GB" sz="3200" dirty="0" smtClean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196" name="Rectangle 3"/>
          <p:cNvSpPr txBox="1">
            <a:spLocks noGrp="1"/>
          </p:cNvSpPr>
          <p:nvPr>
            <p:ph idx="1"/>
          </p:nvPr>
        </p:nvSpPr>
        <p:spPr>
          <a:xfrm>
            <a:off x="1403648" y="1484784"/>
            <a:ext cx="7560840" cy="4896544"/>
          </a:xfrm>
        </p:spPr>
        <p:txBody>
          <a:bodyPr/>
          <a:lstStyle/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r>
              <a:rPr lang="en-GB" sz="2000" dirty="0" smtClean="0">
                <a:solidFill>
                  <a:srgbClr val="002060"/>
                </a:solidFill>
                <a:latin typeface="Calibri" pitchFamily="34" charset="0"/>
              </a:rPr>
              <a:t>C- </a:t>
            </a:r>
            <a:r>
              <a:rPr lang="sr-Latn-RS" sz="2000" dirty="0" smtClean="0">
                <a:solidFill>
                  <a:srgbClr val="002060"/>
                </a:solidFill>
                <a:latin typeface="Calibri" pitchFamily="34" charset="0"/>
              </a:rPr>
              <a:t>Eksterna procena</a:t>
            </a: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endParaRPr lang="en-GB" sz="2000" dirty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2000" dirty="0" smtClean="0">
              <a:solidFill>
                <a:srgbClr val="3A4CD2"/>
              </a:solidFill>
              <a:latin typeface="Calibri" pitchFamily="34" charset="0"/>
              <a:cs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sr-Latn-RS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Ugovor o poverljivosti sa EK (revizorsko telo za EU fondove)</a:t>
            </a:r>
          </a:p>
          <a:p>
            <a:pPr defTabSz="188913" eaLnBrk="1" hangingPunct="1">
              <a:spcBef>
                <a:spcPct val="0"/>
              </a:spcBef>
            </a:pPr>
            <a:endParaRPr lang="sr-Latn-RS" sz="20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sr-Latn-RS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Načini godišnje supervizije od strane službi revizije Evropske komisije (Program K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o</a:t>
            </a:r>
            <a:r>
              <a:rPr lang="sr-Latn-RS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misije za osiguranje kvaliteta)</a:t>
            </a:r>
            <a:endParaRPr lang="en-GB" sz="20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20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sr-Latn-RS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Takođe od strane ECA</a:t>
            </a:r>
            <a:endParaRPr lang="en-GB" sz="20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20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sr-Latn-RS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Za reviziju nacionalnih fondova, program razmene </a:t>
            </a:r>
            <a:r>
              <a:rPr lang="sr-Latn-RS" sz="200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provere među kolegama </a:t>
            </a:r>
            <a:r>
              <a:rPr lang="sr-Latn-RS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sa</a:t>
            </a:r>
            <a:r>
              <a:rPr lang="sr-Latn-RS" sz="2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sr-Latn-RS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sličnim organizacijama drugih zemalja je u pripremi.  </a:t>
            </a:r>
            <a:endParaRPr lang="en-GB" sz="20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2000" dirty="0" smtClean="0">
              <a:solidFill>
                <a:srgbClr val="3A4CD2"/>
              </a:solidFill>
              <a:latin typeface="Calibri" pitchFamily="34" charset="0"/>
              <a:cs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2000" dirty="0">
              <a:solidFill>
                <a:srgbClr val="3A4CD2"/>
              </a:solidFill>
              <a:latin typeface="Calibri" pitchFamily="34" charset="0"/>
              <a:cs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2000" dirty="0" smtClean="0">
              <a:solidFill>
                <a:srgbClr val="3A4CD2"/>
              </a:solidFill>
              <a:latin typeface="Calibri" pitchFamily="34" charset="0"/>
              <a:cs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2000" dirty="0">
              <a:solidFill>
                <a:srgbClr val="3A4CD2"/>
              </a:solidFill>
              <a:latin typeface="Calibri" pitchFamily="34" charset="0"/>
              <a:cs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2000" dirty="0" smtClean="0">
              <a:solidFill>
                <a:srgbClr val="3A4CD2"/>
              </a:solidFill>
              <a:latin typeface="Calibri" pitchFamily="34" charset="0"/>
              <a:cs typeface="Calibri" pitchFamily="34" charset="0"/>
            </a:endParaRPr>
          </a:p>
          <a:p>
            <a:pPr marL="588963" lvl="1" indent="-188913" defTabSz="188913" eaLnBrk="1" hangingPunct="1">
              <a:spcBef>
                <a:spcPct val="0"/>
              </a:spcBef>
              <a:buFontTx/>
              <a:buNone/>
            </a:pPr>
            <a:endParaRPr lang="en-GB" sz="2400" dirty="0" smtClean="0">
              <a:solidFill>
                <a:srgbClr val="3A4CD2"/>
              </a:solidFill>
              <a:latin typeface="Arial Narrow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endParaRPr lang="en-GB" sz="2400" dirty="0" smtClean="0">
              <a:solidFill>
                <a:srgbClr val="3A4CD2"/>
              </a:solidFill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1711" y="3334231"/>
            <a:ext cx="184731" cy="432426"/>
          </a:xfrm>
          <a:prstGeom prst="rect">
            <a:avLst/>
          </a:prstGeom>
          <a:noFill/>
          <a:ln>
            <a:noFill/>
            <a:prstDash val="solid"/>
          </a:ln>
          <a:effectLst>
            <a:outerShdw dist="28400" dir="1593903" algn="tl">
              <a:srgbClr val="808080"/>
            </a:outerShdw>
          </a:effectLst>
        </p:spPr>
        <p:txBody>
          <a:bodyPr wrap="none" anchor="ctr" anchorCtr="1">
            <a:spAutoFit/>
          </a:bodyPr>
          <a:lstStyle/>
          <a:p>
            <a:pPr algn="ctr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600" kern="0">
              <a:solidFill>
                <a:srgbClr val="000099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51216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xfrm>
            <a:off x="1475656" y="476672"/>
            <a:ext cx="6772275" cy="915987"/>
          </a:xfrm>
        </p:spPr>
        <p:txBody>
          <a:bodyPr/>
          <a:lstStyle/>
          <a:p>
            <a:pPr marL="342900" indent="-342900" algn="l" eaLnBrk="1" hangingPunct="1">
              <a:lnSpc>
                <a:spcPct val="80000"/>
              </a:lnSpc>
              <a:spcBef>
                <a:spcPts val="800"/>
              </a:spcBef>
            </a:pPr>
            <a:r>
              <a:rPr lang="sr-Latn-RS" sz="2800" dirty="0" smtClean="0">
                <a:solidFill>
                  <a:srgbClr val="CC0000"/>
                </a:solidFill>
                <a:effectLst/>
                <a:latin typeface="Calibri" pitchFamily="34" charset="0"/>
              </a:rPr>
              <a:t>Završna zapažanja</a:t>
            </a:r>
            <a:endParaRPr lang="en-GB" sz="2800" dirty="0" smtClean="0">
              <a:solidFill>
                <a:srgbClr val="CC0000"/>
              </a:solidFill>
              <a:effectLst/>
              <a:latin typeface="Calibri" pitchFamily="34" charset="0"/>
            </a:endParaRPr>
          </a:p>
        </p:txBody>
      </p:sp>
      <p:sp>
        <p:nvSpPr>
          <p:cNvPr id="9220" name="Rectangle 3"/>
          <p:cNvSpPr txBox="1">
            <a:spLocks noGrp="1"/>
          </p:cNvSpPr>
          <p:nvPr>
            <p:ph idx="1"/>
          </p:nvPr>
        </p:nvSpPr>
        <p:spPr>
          <a:xfrm>
            <a:off x="1403648" y="1624013"/>
            <a:ext cx="7272808" cy="4286250"/>
          </a:xfrm>
        </p:spPr>
        <p:txBody>
          <a:bodyPr/>
          <a:lstStyle/>
          <a:p>
            <a:pPr marL="514350" indent="-514350" eaLnBrk="1" hangingPunct="1">
              <a:buFontTx/>
              <a:buAutoNum type="arabicPeriod"/>
              <a:defRPr/>
            </a:pPr>
            <a:r>
              <a:rPr lang="sr-Latn-RS" sz="2000" dirty="0" smtClean="0">
                <a:solidFill>
                  <a:srgbClr val="002060"/>
                </a:solidFill>
                <a:latin typeface="Calibri" pitchFamily="34" charset="0"/>
              </a:rPr>
              <a:t>Procena </a:t>
            </a:r>
            <a:r>
              <a:rPr lang="sr-Latn-RS" sz="2000" dirty="0" smtClean="0">
                <a:solidFill>
                  <a:srgbClr val="CC0000"/>
                </a:solidFill>
                <a:latin typeface="Calibri" pitchFamily="34" charset="0"/>
              </a:rPr>
              <a:t>funkcionalne nezavisnosti</a:t>
            </a:r>
            <a:endParaRPr lang="en-GB" sz="2000" dirty="0" smtClean="0">
              <a:solidFill>
                <a:srgbClr val="CC0000"/>
              </a:solidFill>
              <a:latin typeface="Calibri" pitchFamily="34" charset="0"/>
            </a:endParaRPr>
          </a:p>
          <a:p>
            <a:pPr marL="514350" indent="-514350" eaLnBrk="1" hangingPunct="1">
              <a:buFontTx/>
              <a:buAutoNum type="arabicPeriod"/>
              <a:defRPr/>
            </a:pPr>
            <a:endParaRPr lang="en-GB" sz="2000" dirty="0" smtClean="0">
              <a:solidFill>
                <a:schemeClr val="accent3">
                  <a:lumMod val="25000"/>
                </a:schemeClr>
              </a:solidFill>
              <a:latin typeface="Calibri" pitchFamily="34" charset="0"/>
            </a:endParaRPr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sr-Latn-RS" sz="2000" dirty="0" smtClean="0">
                <a:solidFill>
                  <a:srgbClr val="002060"/>
                </a:solidFill>
                <a:latin typeface="Calibri" pitchFamily="34" charset="0"/>
              </a:rPr>
              <a:t>Procena </a:t>
            </a:r>
            <a:r>
              <a:rPr lang="sr-Latn-RS" sz="2000" dirty="0" smtClean="0">
                <a:solidFill>
                  <a:srgbClr val="CC0000"/>
                </a:solidFill>
                <a:latin typeface="Calibri" pitchFamily="34" charset="0"/>
              </a:rPr>
              <a:t>kadrovske adekvatnosti </a:t>
            </a:r>
            <a:r>
              <a:rPr lang="sr-Latn-RS" sz="2000" dirty="0" smtClean="0">
                <a:solidFill>
                  <a:srgbClr val="002060"/>
                </a:solidFill>
                <a:latin typeface="Calibri" pitchFamily="34" charset="0"/>
              </a:rPr>
              <a:t>(broj i kvalitet zaposlenih) i bilo koja promena u okolnostima</a:t>
            </a: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514350" indent="-514350" eaLnBrk="1" hangingPunct="1">
              <a:buFontTx/>
              <a:buAutoNum type="arabicPeriod"/>
              <a:defRPr/>
            </a:pPr>
            <a:endParaRPr lang="en-GB" sz="2000" dirty="0" smtClean="0">
              <a:solidFill>
                <a:schemeClr val="accent3">
                  <a:lumMod val="25000"/>
                </a:schemeClr>
              </a:solidFill>
              <a:latin typeface="Calibri" pitchFamily="34" charset="0"/>
            </a:endParaRPr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sr-Latn-RS" sz="2000" dirty="0" smtClean="0">
                <a:solidFill>
                  <a:srgbClr val="002060"/>
                </a:solidFill>
                <a:latin typeface="Calibri" pitchFamily="34" charset="0"/>
              </a:rPr>
              <a:t>Procena </a:t>
            </a:r>
            <a:r>
              <a:rPr lang="sr-Latn-RS" sz="2000" dirty="0" smtClean="0">
                <a:solidFill>
                  <a:srgbClr val="CC0000"/>
                </a:solidFill>
                <a:latin typeface="Calibri" pitchFamily="34" charset="0"/>
              </a:rPr>
              <a:t>izvršenja i blagovremenosti </a:t>
            </a:r>
            <a:r>
              <a:rPr lang="sr-Latn-RS" sz="2000" dirty="0" smtClean="0">
                <a:solidFill>
                  <a:srgbClr val="002060"/>
                </a:solidFill>
                <a:latin typeface="Calibri" pitchFamily="34" charset="0"/>
              </a:rPr>
              <a:t>rada revizije</a:t>
            </a: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514350" indent="-514350" eaLnBrk="1" hangingPunct="1">
              <a:buFontTx/>
              <a:buAutoNum type="arabicPeriod"/>
              <a:defRPr/>
            </a:pPr>
            <a:endParaRPr lang="en-GB" sz="2000" dirty="0">
              <a:solidFill>
                <a:srgbClr val="002060"/>
              </a:solidFill>
              <a:latin typeface="Calibri" pitchFamily="34" charset="0"/>
            </a:endParaRPr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sr-Latn-RS" sz="2000" dirty="0" smtClean="0">
                <a:solidFill>
                  <a:srgbClr val="002060"/>
                </a:solidFill>
                <a:latin typeface="Calibri" pitchFamily="34" charset="0"/>
              </a:rPr>
              <a:t>Procean </a:t>
            </a:r>
            <a:r>
              <a:rPr lang="sr-Latn-RS" sz="2000" dirty="0" smtClean="0">
                <a:solidFill>
                  <a:srgbClr val="CC0000"/>
                </a:solidFill>
                <a:latin typeface="Calibri" pitchFamily="34" charset="0"/>
              </a:rPr>
              <a:t>izveštaja i radnih dokumenata</a:t>
            </a:r>
            <a:endParaRPr lang="en-GB" sz="2000" dirty="0" smtClean="0">
              <a:solidFill>
                <a:srgbClr val="CC0000"/>
              </a:solidFill>
              <a:latin typeface="Calibri" pitchFamily="34" charset="0"/>
            </a:endParaRPr>
          </a:p>
          <a:p>
            <a:pPr marL="514350" indent="-514350" eaLnBrk="1" hangingPunct="1">
              <a:buFontTx/>
              <a:buAutoNum type="arabicPeriod"/>
              <a:defRPr/>
            </a:pPr>
            <a:endParaRPr lang="en-GB" sz="2000" dirty="0" smtClean="0">
              <a:solidFill>
                <a:schemeClr val="accent3">
                  <a:lumMod val="25000"/>
                </a:schemeClr>
              </a:solidFill>
              <a:latin typeface="Calibri" pitchFamily="34" charset="0"/>
            </a:endParaRPr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sr-Latn-RS" sz="2000" dirty="0" smtClean="0">
                <a:solidFill>
                  <a:srgbClr val="002060"/>
                </a:solidFill>
                <a:latin typeface="Calibri" pitchFamily="34" charset="0"/>
              </a:rPr>
              <a:t>Da li rukovodilac IR dobija </a:t>
            </a:r>
            <a:r>
              <a:rPr lang="sr-Latn-RS" sz="2000" dirty="0" smtClean="0">
                <a:solidFill>
                  <a:srgbClr val="CC0000"/>
                </a:solidFill>
                <a:latin typeface="Calibri" pitchFamily="34" charset="0"/>
              </a:rPr>
              <a:t>redovne povratne informacije</a:t>
            </a:r>
            <a:r>
              <a:rPr lang="sr-Latn-RS" sz="2000" dirty="0" smtClean="0">
                <a:solidFill>
                  <a:srgbClr val="002060"/>
                </a:solidFill>
                <a:latin typeface="Calibri" pitchFamily="34" charset="0"/>
              </a:rPr>
              <a:t> od timova revizije? </a:t>
            </a:r>
            <a:r>
              <a:rPr lang="en-GB" sz="2000" dirty="0" smtClean="0">
                <a:solidFill>
                  <a:srgbClr val="002060"/>
                </a:solidFill>
                <a:latin typeface="Calibri" pitchFamily="34" charset="0"/>
              </a:rPr>
              <a:t>(</a:t>
            </a:r>
            <a:r>
              <a:rPr lang="sr-Latn-RS" sz="2000" dirty="0" smtClean="0">
                <a:solidFill>
                  <a:srgbClr val="002060"/>
                </a:solidFill>
                <a:latin typeface="Calibri" pitchFamily="34" charset="0"/>
              </a:rPr>
              <a:t>npr. 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T</a:t>
            </a:r>
            <a:r>
              <a:rPr lang="sr-Latn-RS" sz="2000" dirty="0" smtClean="0">
                <a:solidFill>
                  <a:srgbClr val="002060"/>
                </a:solidFill>
                <a:latin typeface="Calibri" pitchFamily="34" charset="0"/>
              </a:rPr>
              <a:t>eškoće u izvršenju revizije – otvoren i jasan kanal </a:t>
            </a:r>
            <a:r>
              <a:rPr lang="sr-Latn-RS" sz="2000" dirty="0" smtClean="0">
                <a:solidFill>
                  <a:srgbClr val="CC0000"/>
                </a:solidFill>
                <a:latin typeface="Calibri" pitchFamily="34" charset="0"/>
              </a:rPr>
              <a:t>komunikacije</a:t>
            </a:r>
            <a:r>
              <a:rPr lang="sr-Latn-RS" sz="2000" dirty="0" smtClean="0">
                <a:solidFill>
                  <a:srgbClr val="002060"/>
                </a:solidFill>
                <a:latin typeface="Calibri" pitchFamily="34" charset="0"/>
              </a:rPr>
              <a:t> je ključ)</a:t>
            </a: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0" indent="0" eaLnBrk="1" hangingPunct="1">
              <a:buNone/>
              <a:defRPr/>
            </a:pPr>
            <a:endParaRPr lang="en-GB" sz="2000" dirty="0" smtClean="0">
              <a:solidFill>
                <a:schemeClr val="accent3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8963" y="3335338"/>
            <a:ext cx="184150" cy="431800"/>
          </a:xfrm>
          <a:prstGeom prst="rect">
            <a:avLst/>
          </a:prstGeom>
          <a:noFill/>
          <a:ln>
            <a:noFill/>
            <a:prstDash val="solid"/>
          </a:ln>
          <a:effectLst>
            <a:outerShdw dist="28400" dir="1593903" algn="tl">
              <a:srgbClr val="808080"/>
            </a:outerShdw>
          </a:effectLst>
        </p:spPr>
        <p:txBody>
          <a:bodyPr wrap="none" anchor="ctr" anchorCtr="1">
            <a:spAutoFit/>
          </a:bodyPr>
          <a:lstStyle/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600" kern="0" dirty="0">
              <a:solidFill>
                <a:srgbClr val="000099"/>
              </a:solidFill>
              <a:latin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Grp="1"/>
          </p:cNvSpPr>
          <p:nvPr>
            <p:ph type="title"/>
          </p:nvPr>
        </p:nvSpPr>
        <p:spPr>
          <a:xfrm>
            <a:off x="1619672" y="332656"/>
            <a:ext cx="7124328" cy="915987"/>
          </a:xfrm>
        </p:spPr>
        <p:txBody>
          <a:bodyPr/>
          <a:lstStyle/>
          <a:p>
            <a:pPr marL="342900" indent="-342900" algn="l" eaLnBrk="1" hangingPunct="1">
              <a:lnSpc>
                <a:spcPct val="80000"/>
              </a:lnSpc>
              <a:spcBef>
                <a:spcPts val="800"/>
              </a:spcBef>
              <a:defRPr/>
            </a:pPr>
            <a:r>
              <a:rPr lang="sr-Latn-RS" sz="32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Za razmišljanje</a:t>
            </a:r>
            <a:r>
              <a:rPr lang="en-GB" sz="3600" dirty="0" smtClean="0">
                <a:solidFill>
                  <a:srgbClr val="C00000"/>
                </a:solidFill>
                <a:effectLst/>
                <a:latin typeface="Arial Narrow" pitchFamily="34" charset="0"/>
              </a:rPr>
              <a:t>…</a:t>
            </a:r>
            <a:endParaRPr lang="en-GB" sz="3600" dirty="0" smtClean="0">
              <a:solidFill>
                <a:srgbClr val="C00000"/>
              </a:solidFill>
              <a:effectLst/>
              <a:latin typeface="Arial Narrow" pitchFamily="34" charset="0"/>
            </a:endParaRPr>
          </a:p>
        </p:txBody>
      </p:sp>
      <p:sp>
        <p:nvSpPr>
          <p:cNvPr id="10244" name="Rectangle 3"/>
          <p:cNvSpPr txBox="1">
            <a:spLocks noGrp="1"/>
          </p:cNvSpPr>
          <p:nvPr>
            <p:ph idx="1"/>
          </p:nvPr>
        </p:nvSpPr>
        <p:spPr>
          <a:xfrm>
            <a:off x="1331640" y="1462212"/>
            <a:ext cx="7560840" cy="4487068"/>
          </a:xfrm>
        </p:spPr>
        <p:txBody>
          <a:bodyPr/>
          <a:lstStyle/>
          <a:p>
            <a:pPr marL="514350" indent="-514350" eaLnBrk="1" hangingPunct="1">
              <a:buFontTx/>
              <a:buAutoNum type="arabicPeriod"/>
            </a:pPr>
            <a:r>
              <a:rPr lang="sr-Latn-RS" sz="1600" dirty="0" smtClean="0">
                <a:solidFill>
                  <a:srgbClr val="002060"/>
                </a:solidFill>
                <a:latin typeface="Calibri" pitchFamily="34" charset="0"/>
              </a:rPr>
              <a:t>Da li postoji </a:t>
            </a:r>
            <a:r>
              <a:rPr lang="sr-Latn-RS" sz="1600" dirty="0" smtClean="0">
                <a:solidFill>
                  <a:srgbClr val="CC0000"/>
                </a:solidFill>
                <a:latin typeface="Calibri" pitchFamily="34" charset="0"/>
              </a:rPr>
              <a:t>motivacija</a:t>
            </a:r>
            <a:r>
              <a:rPr lang="sr-Latn-RS" sz="1600" dirty="0" smtClean="0">
                <a:solidFill>
                  <a:srgbClr val="002060"/>
                </a:solidFill>
                <a:latin typeface="Calibri" pitchFamily="34" charset="0"/>
              </a:rPr>
              <a:t> za jedinicu revizije da unapredi kvalitet? </a:t>
            </a:r>
            <a:endParaRPr lang="en-GB" sz="16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514350" indent="-514350" eaLnBrk="1" hangingPunct="1">
              <a:buFontTx/>
              <a:buAutoNum type="arabicPeriod"/>
            </a:pPr>
            <a:endParaRPr lang="en-GB" sz="16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514350" indent="-514350" eaLnBrk="1" hangingPunct="1">
              <a:buFontTx/>
              <a:buAutoNum type="arabicPeriod"/>
            </a:pPr>
            <a:r>
              <a:rPr lang="sr-Latn-RS" sz="1600" dirty="0" smtClean="0">
                <a:solidFill>
                  <a:srgbClr val="002060"/>
                </a:solidFill>
                <a:latin typeface="Calibri" pitchFamily="34" charset="0"/>
              </a:rPr>
              <a:t>Kako vidite uvođenje </a:t>
            </a:r>
            <a:r>
              <a:rPr lang="sr-Latn-RS" sz="1600" dirty="0" smtClean="0">
                <a:solidFill>
                  <a:srgbClr val="CC0000"/>
                </a:solidFill>
                <a:latin typeface="Calibri" pitchFamily="34" charset="0"/>
              </a:rPr>
              <a:t>pokazatelja učinka i postavljanje </a:t>
            </a:r>
            <a:r>
              <a:rPr lang="sr-Latn-RS" sz="1600" dirty="0" smtClean="0">
                <a:solidFill>
                  <a:srgbClr val="002060"/>
                </a:solidFill>
                <a:latin typeface="Calibri" pitchFamily="34" charset="0"/>
              </a:rPr>
              <a:t>repera? </a:t>
            </a:r>
            <a:endParaRPr lang="en-GB" sz="16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514350" indent="-514350" eaLnBrk="1" hangingPunct="1">
              <a:buFontTx/>
              <a:buAutoNum type="arabicPeriod"/>
            </a:pPr>
            <a:endParaRPr lang="en-GB" sz="1600" dirty="0" smtClean="0">
              <a:solidFill>
                <a:srgbClr val="333399"/>
              </a:solidFill>
              <a:latin typeface="Calibri" pitchFamily="34" charset="0"/>
            </a:endParaRPr>
          </a:p>
          <a:p>
            <a:pPr marL="514350" indent="-514350" eaLnBrk="1" hangingPunct="1">
              <a:buFontTx/>
              <a:buAutoNum type="arabicPeriod"/>
            </a:pPr>
            <a:r>
              <a:rPr lang="sr-Latn-RS" sz="1600" dirty="0" smtClean="0">
                <a:solidFill>
                  <a:srgbClr val="002060"/>
                </a:solidFill>
                <a:latin typeface="Calibri" pitchFamily="34" charset="0"/>
              </a:rPr>
              <a:t>Problem balansiranja u proceni (limitirani resursi, vremenski pritisak...)</a:t>
            </a:r>
            <a:r>
              <a:rPr lang="sr-Latn-RS" sz="1600" dirty="0" smtClean="0">
                <a:solidFill>
                  <a:srgbClr val="CC0000"/>
                </a:solidFill>
                <a:latin typeface="Calibri" pitchFamily="34" charset="0"/>
              </a:rPr>
              <a:t> troškova naspram koristi </a:t>
            </a:r>
            <a:endParaRPr lang="en-GB" sz="16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514350" indent="-514350" eaLnBrk="1" hangingPunct="1">
              <a:buFontTx/>
              <a:buAutoNum type="arabicPeriod"/>
            </a:pPr>
            <a:endParaRPr lang="en-GB" sz="1600" dirty="0">
              <a:solidFill>
                <a:srgbClr val="002060"/>
              </a:solidFill>
              <a:latin typeface="Calibri" pitchFamily="34" charset="0"/>
            </a:endParaRPr>
          </a:p>
          <a:p>
            <a:pPr marL="514350" indent="-514350" eaLnBrk="1" hangingPunct="1">
              <a:buFontTx/>
              <a:buAutoNum type="arabicPeriod"/>
            </a:pPr>
            <a:r>
              <a:rPr lang="sr-Latn-RS" sz="1600" dirty="0" smtClean="0">
                <a:solidFill>
                  <a:srgbClr val="002060"/>
                </a:solidFill>
                <a:latin typeface="Calibri" pitchFamily="34" charset="0"/>
              </a:rPr>
              <a:t>Ko treba da </a:t>
            </a:r>
            <a:r>
              <a:rPr lang="sr-Latn-RS" sz="1600" dirty="0" smtClean="0">
                <a:solidFill>
                  <a:srgbClr val="CC0000"/>
                </a:solidFill>
                <a:latin typeface="Calibri" pitchFamily="34" charset="0"/>
              </a:rPr>
              <a:t>vrši praćenja nalaza </a:t>
            </a:r>
            <a:r>
              <a:rPr lang="sr-Latn-RS" sz="1600" dirty="0" smtClean="0">
                <a:solidFill>
                  <a:srgbClr val="002060"/>
                </a:solidFill>
                <a:latin typeface="Calibri" pitchFamily="34" charset="0"/>
              </a:rPr>
              <a:t>i preporuka procena? </a:t>
            </a:r>
            <a:endParaRPr lang="en-GB" sz="16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514350" indent="-514350" eaLnBrk="1" hangingPunct="1">
              <a:buFontTx/>
              <a:buAutoNum type="arabicPeriod"/>
            </a:pPr>
            <a:endParaRPr lang="en-GB" sz="16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514350" indent="-514350" eaLnBrk="1" hangingPunct="1">
              <a:buFontTx/>
              <a:buAutoNum type="arabicPeriod"/>
            </a:pPr>
            <a:r>
              <a:rPr lang="sr-Latn-RS" sz="1600" dirty="0" smtClean="0">
                <a:solidFill>
                  <a:srgbClr val="002060"/>
                </a:solidFill>
                <a:latin typeface="Calibri" pitchFamily="34" charset="0"/>
              </a:rPr>
              <a:t>Da li sadašnja </a:t>
            </a:r>
            <a:r>
              <a:rPr lang="sr-Latn-RS" sz="1600" dirty="0" smtClean="0">
                <a:solidFill>
                  <a:srgbClr val="CC0000"/>
                </a:solidFill>
                <a:latin typeface="Calibri" pitchFamily="34" charset="0"/>
              </a:rPr>
              <a:t>finansijska kriza ima uticaja</a:t>
            </a:r>
            <a:r>
              <a:rPr lang="sr-Latn-RS" sz="1600" dirty="0" smtClean="0">
                <a:solidFill>
                  <a:srgbClr val="002060"/>
                </a:solidFill>
                <a:latin typeface="Calibri" pitchFamily="34" charset="0"/>
              </a:rPr>
              <a:t> na kvalitet rada revizije i kvalitet politike i prakse kvaliteta?</a:t>
            </a:r>
            <a:endParaRPr lang="en-GB" sz="16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514350" indent="-514350" eaLnBrk="1" hangingPunct="1">
              <a:buFontTx/>
              <a:buAutoNum type="arabicPeriod"/>
            </a:pPr>
            <a:endParaRPr lang="en-GB" sz="1600" dirty="0">
              <a:solidFill>
                <a:srgbClr val="002060"/>
              </a:solidFill>
              <a:latin typeface="Calibri" pitchFamily="34" charset="0"/>
            </a:endParaRPr>
          </a:p>
          <a:p>
            <a:pPr marL="514350" indent="-514350" eaLnBrk="1" hangingPunct="1">
              <a:buFontTx/>
              <a:buAutoNum type="arabicPeriod"/>
            </a:pPr>
            <a:r>
              <a:rPr lang="sr-Latn-RS" sz="1600" dirty="0" smtClean="0">
                <a:solidFill>
                  <a:srgbClr val="002060"/>
                </a:solidFill>
                <a:latin typeface="Calibri" pitchFamily="34" charset="0"/>
              </a:rPr>
              <a:t>Šta očekujete od osiguranja kvaliteta kao alata da se </a:t>
            </a:r>
            <a:r>
              <a:rPr lang="sr-Latn-RS" sz="1600" dirty="0" smtClean="0">
                <a:solidFill>
                  <a:srgbClr val="CC0000"/>
                </a:solidFill>
                <a:latin typeface="Calibri" pitchFamily="34" charset="0"/>
              </a:rPr>
              <a:t>ojačaju garancije</a:t>
            </a:r>
            <a:r>
              <a:rPr lang="sr-Latn-RS" sz="1600" dirty="0" smtClean="0">
                <a:solidFill>
                  <a:srgbClr val="002060"/>
                </a:solidFill>
                <a:latin typeface="Calibri" pitchFamily="34" charset="0"/>
              </a:rPr>
              <a:t> prema akterima u vezi sa učinkom vaše aktivnosti revizije i podizanja svesti rukovodstva o značaju rada IR? </a:t>
            </a:r>
            <a:endParaRPr lang="en-US" sz="16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0" indent="0" eaLnBrk="1" hangingPunct="1">
              <a:buNone/>
            </a:pP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514350" indent="-514350" eaLnBrk="1" hangingPunct="1">
              <a:buFontTx/>
              <a:buNone/>
            </a:pPr>
            <a:endParaRPr lang="fr-BE" dirty="0" smtClean="0">
              <a:solidFill>
                <a:srgbClr val="333399"/>
              </a:solidFill>
              <a:latin typeface="Arial" pitchFamily="34" charset="0"/>
            </a:endParaRPr>
          </a:p>
          <a:p>
            <a:pPr marL="514350" indent="-514350" eaLnBrk="1" hangingPunct="1">
              <a:buFontTx/>
              <a:buNone/>
            </a:pPr>
            <a:endParaRPr lang="fr-BE" dirty="0" smtClean="0">
              <a:solidFill>
                <a:srgbClr val="333399"/>
              </a:solidFill>
              <a:latin typeface="Arial" pitchFamily="34" charset="0"/>
            </a:endParaRPr>
          </a:p>
          <a:p>
            <a:pPr marL="514350" indent="-514350" eaLnBrk="1" hangingPunct="1">
              <a:buFontTx/>
              <a:buNone/>
            </a:pPr>
            <a:endParaRPr lang="en-GB" dirty="0" smtClean="0">
              <a:latin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1711" y="3334231"/>
            <a:ext cx="184731" cy="432426"/>
          </a:xfrm>
          <a:prstGeom prst="rect">
            <a:avLst/>
          </a:prstGeom>
          <a:noFill/>
          <a:ln>
            <a:noFill/>
            <a:prstDash val="solid"/>
          </a:ln>
          <a:effectLst>
            <a:outerShdw dist="28400" dir="1593903" algn="tl">
              <a:srgbClr val="808080"/>
            </a:outerShdw>
          </a:effectLst>
        </p:spPr>
        <p:txBody>
          <a:bodyPr wrap="none" anchor="ctr" anchorCtr="1">
            <a:spAutoFit/>
          </a:bodyPr>
          <a:lstStyle/>
          <a:p>
            <a:pPr algn="ctr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600" kern="0" dirty="0">
              <a:solidFill>
                <a:srgbClr val="000099"/>
              </a:solidFill>
              <a:latin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1475656" y="1412776"/>
            <a:ext cx="6552728" cy="4432300"/>
          </a:xfrm>
        </p:spPr>
        <p:txBody>
          <a:bodyPr anchorCtr="1"/>
          <a:lstStyle/>
          <a:p>
            <a:pPr marL="0" indent="0" algn="ctr" eaLnBrk="1" hangingPunct="1">
              <a:lnSpc>
                <a:spcPct val="90000"/>
              </a:lnSpc>
              <a:spcBef>
                <a:spcPts val="1000"/>
              </a:spcBef>
              <a:buFontTx/>
              <a:buNone/>
              <a:defRPr/>
            </a:pPr>
            <a:endParaRPr lang="en-IE" sz="40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spcBef>
                <a:spcPts val="1000"/>
              </a:spcBef>
              <a:buFontTx/>
              <a:buNone/>
              <a:defRPr/>
            </a:pPr>
            <a:r>
              <a:rPr lang="sr-Latn-RS" sz="36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DA LI REVIZIJE PRAVE RAZLIKU</a:t>
            </a:r>
            <a:r>
              <a:rPr lang="en-IE" sz="36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?</a:t>
            </a:r>
            <a:endParaRPr sz="36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1000"/>
              </a:spcBef>
              <a:buFontTx/>
              <a:buNone/>
              <a:defRPr/>
            </a:pPr>
            <a:r>
              <a:rPr lang="en-GB" sz="3600" dirty="0" smtClean="0">
                <a:latin typeface="Calibri" pitchFamily="34" charset="0"/>
                <a:cs typeface="Calibri" pitchFamily="34" charset="0"/>
              </a:rPr>
              <a:t>                </a:t>
            </a:r>
          </a:p>
          <a:p>
            <a:pPr marL="0" indent="0" eaLnBrk="1" hangingPunct="1">
              <a:lnSpc>
                <a:spcPct val="90000"/>
              </a:lnSpc>
              <a:spcBef>
                <a:spcPts val="1000"/>
              </a:spcBef>
              <a:buFontTx/>
              <a:buNone/>
              <a:defRPr/>
            </a:pPr>
            <a:endParaRPr lang="en-GB" sz="3600" dirty="0" smtClean="0">
              <a:latin typeface="Calibri" pitchFamily="34" charset="0"/>
              <a:cs typeface="Calibri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1000"/>
              </a:spcBef>
              <a:buFontTx/>
              <a:buNone/>
              <a:defRPr/>
            </a:pPr>
            <a:endParaRPr lang="en-GB" sz="3600" dirty="0" smtClean="0">
              <a:latin typeface="Calibri" pitchFamily="34" charset="0"/>
              <a:cs typeface="Calibri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1000"/>
              </a:spcBef>
              <a:buFontTx/>
              <a:buNone/>
              <a:defRPr/>
            </a:pPr>
            <a:r>
              <a:rPr lang="en-GB" sz="3600" dirty="0" smtClean="0">
                <a:latin typeface="Calibri" pitchFamily="34" charset="0"/>
                <a:cs typeface="Calibri" pitchFamily="34" charset="0"/>
              </a:rPr>
              <a:t>              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Hvala</a:t>
            </a:r>
            <a:r>
              <a:rPr lang="sr-Latn-R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RS" sz="2800" dirty="0" smtClean="0">
                <a:latin typeface="Calibri" pitchFamily="34" charset="0"/>
                <a:cs typeface="Calibri" pitchFamily="34" charset="0"/>
              </a:rPr>
              <a:t>na pažnji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!</a:t>
            </a:r>
            <a:endParaRPr lang="en-GB" sz="2800" dirty="0" smtClean="0">
              <a:latin typeface="Calibri" pitchFamily="34" charset="0"/>
              <a:cs typeface="Calibri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spcBef>
                <a:spcPts val="1000"/>
              </a:spcBef>
              <a:buFontTx/>
              <a:buNone/>
              <a:defRPr/>
            </a:pPr>
            <a:endParaRPr lang="fr-BE" sz="40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sz="1600" b="1" dirty="0" smtClean="0">
              <a:solidFill>
                <a:srgbClr val="336600"/>
              </a:solidFill>
              <a:latin typeface="Arial Narrow" pitchFamily="34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sz="1600" b="1" dirty="0" smtClean="0">
              <a:solidFill>
                <a:srgbClr val="336600"/>
              </a:solidFill>
              <a:latin typeface="Arial Narrow" pitchFamily="34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sz="1600" b="1" dirty="0" smtClean="0">
              <a:solidFill>
                <a:srgbClr val="336600"/>
              </a:solidFill>
              <a:latin typeface="Arial Narrow" pitchFamily="34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sz="1600" b="1" dirty="0" smtClean="0">
              <a:solidFill>
                <a:srgbClr val="336600"/>
              </a:solidFill>
              <a:latin typeface="Arial Narrow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spcBef>
                <a:spcPts val="700"/>
              </a:spcBef>
              <a:buFontTx/>
              <a:buNone/>
              <a:defRPr/>
            </a:pPr>
            <a:endParaRPr lang="en-GB" sz="2800" dirty="0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Grp="1"/>
          </p:cNvSpPr>
          <p:nvPr>
            <p:ph type="title"/>
          </p:nvPr>
        </p:nvSpPr>
        <p:spPr>
          <a:xfrm>
            <a:off x="1619672" y="404664"/>
            <a:ext cx="7124328" cy="896938"/>
          </a:xfrm>
        </p:spPr>
        <p:txBody>
          <a:bodyPr/>
          <a:lstStyle/>
          <a:p>
            <a:pPr algn="l" eaLnBrk="1" hangingPunct="1">
              <a:defRPr/>
            </a:pPr>
            <a:r>
              <a:rPr lang="sr-Latn-RS" sz="3200" dirty="0" smtClean="0">
                <a:solidFill>
                  <a:srgbClr val="C00000"/>
                </a:solidFill>
                <a:effectLst/>
                <a:latin typeface="Calibri" pitchFamily="34" charset="0"/>
              </a:rPr>
              <a:t>Osiguranje kvaliteta</a:t>
            </a:r>
            <a:endParaRPr lang="en-GB" sz="3200" dirty="0" smtClean="0">
              <a:solidFill>
                <a:srgbClr val="C00000"/>
              </a:solidFill>
              <a:effectLst/>
              <a:latin typeface="Calibri" pitchFamily="34" charset="0"/>
            </a:endParaRPr>
          </a:p>
        </p:txBody>
      </p:sp>
      <p:sp>
        <p:nvSpPr>
          <p:cNvPr id="3076" name="Rectangle 3"/>
          <p:cNvSpPr txBox="1">
            <a:spLocks noGrp="1"/>
          </p:cNvSpPr>
          <p:nvPr>
            <p:ph idx="1"/>
          </p:nvPr>
        </p:nvSpPr>
        <p:spPr>
          <a:xfrm>
            <a:off x="1835696" y="1844824"/>
            <a:ext cx="6984776" cy="4104456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endParaRPr lang="en-GB" sz="20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sr-Latn-RS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Program kvaliteta IR treba da se sastoji od:</a:t>
            </a:r>
            <a:endParaRPr lang="en-GB" sz="24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endParaRPr lang="en-GB" sz="20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K</a:t>
            </a:r>
            <a:r>
              <a:rPr lang="sr-Latn-RS" sz="22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ontinuiranog/stalnog</a:t>
            </a:r>
            <a:r>
              <a:rPr lang="en-GB" sz="22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monitoring</a:t>
            </a:r>
            <a:r>
              <a:rPr lang="sr-Latn-RS" sz="22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</a:t>
            </a:r>
            <a:endParaRPr lang="en-GB" sz="22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sr-Latn-RS" sz="22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Internih procena kvaliteta</a:t>
            </a:r>
            <a:r>
              <a:rPr lang="en-GB" sz="22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;</a:t>
            </a:r>
            <a:endParaRPr lang="en-GB" sz="22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sr-Latn-RS" sz="22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Eksterne procene kvaliteta</a:t>
            </a:r>
            <a:endParaRPr lang="en-GB" sz="22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marL="609600" indent="-609600" eaLnBrk="1" hangingPunct="1">
              <a:buFontTx/>
              <a:buNone/>
            </a:pPr>
            <a:endParaRPr lang="en-GB" dirty="0" smtClean="0">
              <a:solidFill>
                <a:srgbClr val="333399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331640" y="260648"/>
            <a:ext cx="7196336" cy="896938"/>
          </a:xfrm>
        </p:spPr>
        <p:txBody>
          <a:bodyPr/>
          <a:lstStyle/>
          <a:p>
            <a:pPr algn="l" eaLnBrk="1" hangingPunct="1">
              <a:defRPr/>
            </a:pPr>
            <a:r>
              <a:rPr lang="sr-Latn-RS" sz="32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Elementi provere kvaliteta</a:t>
            </a:r>
            <a:endParaRPr sz="3200" dirty="0" smtClean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4" name="Rectangle 3"/>
          <p:cNvSpPr txBox="1">
            <a:spLocks noGrp="1"/>
          </p:cNvSpPr>
          <p:nvPr>
            <p:ph idx="4294967295"/>
          </p:nvPr>
        </p:nvSpPr>
        <p:spPr>
          <a:xfrm>
            <a:off x="1331640" y="1628800"/>
            <a:ext cx="7658496" cy="468052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sr-Latn-RS" sz="2200" b="1" dirty="0" smtClean="0">
                <a:solidFill>
                  <a:srgbClr val="002060"/>
                </a:solidFill>
                <a:latin typeface="Calibri" pitchFamily="34" charset="0"/>
              </a:rPr>
              <a:t>Zbog čega nam je potrebna provera kvaliteta? </a:t>
            </a:r>
            <a:endParaRPr lang="pt-PT" sz="22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endParaRPr sz="22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609600" indent="-609600" eaLnBrk="1" hangingPunct="1">
              <a:buFont typeface="Wingdings" pitchFamily="2" charset="2"/>
              <a:buChar char="§"/>
            </a:pPr>
            <a:r>
              <a:rPr lang="sr-Latn-RS" sz="2000" dirty="0" smtClean="0">
                <a:solidFill>
                  <a:srgbClr val="002060"/>
                </a:solidFill>
                <a:latin typeface="Calibri" pitchFamily="34" charset="0"/>
              </a:rPr>
              <a:t>Jačanje garancija prema svim akterima u vezi sa učinkom aktivnosti interne revizije</a:t>
            </a:r>
            <a:endParaRPr lang="en-US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609600" indent="-609600" eaLnBrk="1" hangingPunct="1">
              <a:buFont typeface="Wingdings" pitchFamily="2" charset="2"/>
              <a:buChar char="§"/>
            </a:pPr>
            <a:r>
              <a:rPr lang="sr-Latn-RS" sz="2000" dirty="0" smtClean="0">
                <a:solidFill>
                  <a:srgbClr val="002060"/>
                </a:solidFill>
                <a:latin typeface="Calibri" pitchFamily="34" charset="0"/>
              </a:rPr>
              <a:t>P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o</a:t>
            </a:r>
            <a:r>
              <a:rPr lang="sr-Latn-RS" sz="2000" dirty="0" smtClean="0">
                <a:solidFill>
                  <a:srgbClr val="002060"/>
                </a:solidFill>
                <a:latin typeface="Calibri" pitchFamily="34" charset="0"/>
              </a:rPr>
              <a:t>uzdanje u druge revizore</a:t>
            </a:r>
            <a:endParaRPr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609600" indent="-609600" eaLnBrk="1" hangingPunct="1">
              <a:buFont typeface="Wingdings" pitchFamily="2" charset="2"/>
              <a:buChar char="§"/>
            </a:pPr>
            <a:r>
              <a:rPr lang="sr-Latn-RS" sz="2000" dirty="0" smtClean="0">
                <a:solidFill>
                  <a:srgbClr val="002060"/>
                </a:solidFill>
                <a:latin typeface="Calibri" pitchFamily="34" charset="0"/>
              </a:rPr>
              <a:t>Veća efikasnost</a:t>
            </a:r>
            <a:endParaRPr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609600" indent="-609600" eaLnBrk="1" hangingPunct="1">
              <a:buFont typeface="Wingdings" pitchFamily="2" charset="2"/>
              <a:buChar char="§"/>
            </a:pPr>
            <a:r>
              <a:rPr lang="sr-Latn-RS" sz="2000" dirty="0" smtClean="0">
                <a:solidFill>
                  <a:srgbClr val="002060"/>
                </a:solidFill>
                <a:latin typeface="Calibri" pitchFamily="34" charset="0"/>
              </a:rPr>
              <a:t>Smanjenje preklapanja</a:t>
            </a:r>
            <a:endParaRPr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609600" indent="-609600" eaLnBrk="1" hangingPunct="1">
              <a:buFont typeface="Wingdings" pitchFamily="2" charset="2"/>
              <a:buChar char="§"/>
            </a:pPr>
            <a:r>
              <a:rPr lang="sr-Latn-RS" sz="2000" dirty="0" smtClean="0">
                <a:solidFill>
                  <a:srgbClr val="002060"/>
                </a:solidFill>
                <a:latin typeface="Calibri" pitchFamily="34" charset="0"/>
              </a:rPr>
              <a:t>Razumevanje i implementacija standarda na jedinstven način</a:t>
            </a:r>
            <a:endParaRPr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609600" indent="-609600" eaLnBrk="1" hangingPunct="1">
              <a:buFont typeface="Wingdings" pitchFamily="2" charset="2"/>
              <a:buChar char="§"/>
            </a:pPr>
            <a:r>
              <a:rPr lang="sr-Latn-RS" sz="2000" dirty="0" smtClean="0">
                <a:solidFill>
                  <a:srgbClr val="002060"/>
                </a:solidFill>
                <a:latin typeface="Calibri" pitchFamily="34" charset="0"/>
              </a:rPr>
              <a:t>Provera usklađenosti sa smernicama, pravilima, itd. </a:t>
            </a:r>
            <a:endParaRPr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609600" indent="-609600" eaLnBrk="1" hangingPunct="1">
              <a:buFont typeface="Wingdings" pitchFamily="2" charset="2"/>
              <a:buChar char="§"/>
            </a:pPr>
            <a:r>
              <a:rPr lang="sr-Latn-RS" sz="2000" dirty="0" smtClean="0">
                <a:solidFill>
                  <a:srgbClr val="002060"/>
                </a:solidFill>
                <a:latin typeface="Calibri" pitchFamily="34" charset="0"/>
              </a:rPr>
              <a:t>Implementacija korektivnih mera u pravo vreme (supervizija, mentorstvo) </a:t>
            </a:r>
          </a:p>
          <a:p>
            <a:pPr marL="609600" indent="-609600" eaLnBrk="1" hangingPunct="1">
              <a:buFont typeface="Wingdings" pitchFamily="2" charset="2"/>
              <a:buChar char="§"/>
            </a:pPr>
            <a:r>
              <a:rPr lang="pt-PT" sz="2000" dirty="0" smtClean="0">
                <a:solidFill>
                  <a:srgbClr val="002060"/>
                </a:solidFill>
                <a:latin typeface="Calibri" pitchFamily="34" charset="0"/>
              </a:rPr>
              <a:t>…</a:t>
            </a:r>
            <a:endParaRPr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endParaRPr sz="2400" dirty="0" smtClean="0">
              <a:solidFill>
                <a:srgbClr val="333399"/>
              </a:solidFill>
              <a:latin typeface="Arial Narrow" pitchFamily="34" charset="0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endParaRPr sz="2400" dirty="0" smtClean="0">
              <a:solidFill>
                <a:srgbClr val="333399"/>
              </a:solidFill>
              <a:latin typeface="Arial Narrow" pitchFamily="34" charset="0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endParaRPr sz="2400" dirty="0" smtClean="0">
              <a:solidFill>
                <a:srgbClr val="333399"/>
              </a:solidFill>
              <a:latin typeface="Arial Narrow" pitchFamily="34" charset="0"/>
            </a:endParaRPr>
          </a:p>
          <a:p>
            <a:pPr marL="990600" lvl="1" indent="-533400" eaLnBrk="1" hangingPunct="1">
              <a:buFont typeface="Wingdings" pitchFamily="2" charset="2"/>
              <a:buNone/>
            </a:pPr>
            <a:endParaRPr sz="2400" dirty="0" smtClean="0">
              <a:solidFill>
                <a:srgbClr val="333399"/>
              </a:solidFill>
              <a:latin typeface="Arial Narrow" pitchFamily="34" charset="0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endParaRPr sz="1600" dirty="0" smtClean="0">
              <a:solidFill>
                <a:srgbClr val="333399"/>
              </a:solidFill>
              <a:latin typeface="Arial Narrow" pitchFamily="34" charset="0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endParaRPr dirty="0" smtClean="0">
              <a:solidFill>
                <a:srgbClr val="333399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>
          <a:xfrm>
            <a:off x="1547664" y="620688"/>
            <a:ext cx="7272338" cy="785812"/>
          </a:xfrm>
          <a:noFill/>
          <a:ln w="9525"/>
        </p:spPr>
        <p:txBody>
          <a:bodyPr/>
          <a:lstStyle/>
          <a:p>
            <a:pPr algn="l" eaLnBrk="1" hangingPunct="1"/>
            <a:r>
              <a:rPr lang="sr-Latn-RS" sz="3400" dirty="0" smtClean="0">
                <a:solidFill>
                  <a:srgbClr val="CC0000"/>
                </a:solidFill>
                <a:effectLst/>
                <a:latin typeface="Calibri" pitchFamily="34" charset="0"/>
              </a:rPr>
              <a:t>Elementi provere kvaliteta</a:t>
            </a:r>
            <a:r>
              <a:rPr lang="en-US" sz="3400" dirty="0" smtClean="0">
                <a:solidFill>
                  <a:srgbClr val="CC0000"/>
                </a:solidFill>
                <a:effectLst/>
                <a:latin typeface="Calibri" pitchFamily="34" charset="0"/>
              </a:rPr>
              <a:t> </a:t>
            </a:r>
            <a:endParaRPr lang="en-US" sz="3400" dirty="0" smtClean="0">
              <a:solidFill>
                <a:srgbClr val="CC0000"/>
              </a:solidFill>
              <a:effectLst/>
              <a:latin typeface="Calibri" pitchFamily="34" charset="0"/>
            </a:endParaRPr>
          </a:p>
        </p:txBody>
      </p:sp>
      <p:sp>
        <p:nvSpPr>
          <p:cNvPr id="4100" name="Rectangle 3"/>
          <p:cNvSpPr txBox="1">
            <a:spLocks noGrp="1"/>
          </p:cNvSpPr>
          <p:nvPr>
            <p:ph idx="4294967295"/>
          </p:nvPr>
        </p:nvSpPr>
        <p:spPr>
          <a:xfrm>
            <a:off x="1357313" y="1428750"/>
            <a:ext cx="7391151" cy="459105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endParaRPr sz="2400" dirty="0" smtClean="0">
              <a:solidFill>
                <a:srgbClr val="333399"/>
              </a:solidFill>
              <a:latin typeface="Arial Narrow" pitchFamily="34" charset="0"/>
            </a:endParaRPr>
          </a:p>
          <a:p>
            <a:pPr marL="990600" lvl="1" indent="-533400" eaLnBrk="1" hangingPunct="1">
              <a:buFontTx/>
              <a:buNone/>
              <a:defRPr/>
            </a:pPr>
            <a:r>
              <a:rPr lang="sr-Latn-RS" sz="2000" dirty="0" smtClean="0">
                <a:solidFill>
                  <a:srgbClr val="002060"/>
                </a:solidFill>
                <a:latin typeface="Calibri" pitchFamily="34" charset="0"/>
              </a:rPr>
              <a:t>Struktura</a:t>
            </a:r>
            <a:endParaRPr lang="pt-PT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990600" lvl="1" indent="-533400" eaLnBrk="1" hangingPunct="1">
              <a:buFontTx/>
              <a:buNone/>
              <a:defRPr/>
            </a:pPr>
            <a:r>
              <a:rPr lang="sr-Latn-RS" sz="1600" dirty="0" smtClean="0">
                <a:solidFill>
                  <a:srgbClr val="002060"/>
                </a:solidFill>
                <a:latin typeface="Calibri" pitchFamily="34" charset="0"/>
              </a:rPr>
              <a:t>Nezavisnost, status i nivo izveštavanja u organizaciji </a:t>
            </a:r>
            <a:endParaRPr sz="16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447800" lvl="2" indent="-533400" eaLnBrk="1" hangingPunct="1">
              <a:buFont typeface="Wingdings" pitchFamily="2" charset="2"/>
              <a:buNone/>
              <a:defRPr/>
            </a:pPr>
            <a:endParaRPr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990600" lvl="1" indent="-533400" eaLnBrk="1" hangingPunct="1">
              <a:buFontTx/>
              <a:buNone/>
              <a:defRPr/>
            </a:pPr>
            <a:r>
              <a:rPr lang="sr-Latn-RS" sz="2000" dirty="0" smtClean="0">
                <a:solidFill>
                  <a:srgbClr val="002060"/>
                </a:solidFill>
                <a:latin typeface="Calibri" pitchFamily="34" charset="0"/>
              </a:rPr>
              <a:t>Osoblje</a:t>
            </a:r>
            <a:endParaRPr lang="pt-PT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990600" lvl="1" indent="-533400" eaLnBrk="1" hangingPunct="1">
              <a:buFontTx/>
              <a:buNone/>
              <a:defRPr/>
            </a:pP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</a:rPr>
              <a:t>K</a:t>
            </a:r>
            <a:r>
              <a:rPr lang="sr-Latn-RS" sz="1600" dirty="0" smtClean="0">
                <a:solidFill>
                  <a:srgbClr val="002060"/>
                </a:solidFill>
                <a:latin typeface="Calibri" pitchFamily="34" charset="0"/>
              </a:rPr>
              <a:t>valifikacije, veštine i iskustvo</a:t>
            </a:r>
            <a:endParaRPr sz="16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990600" lvl="1" indent="-533400" eaLnBrk="1" hangingPunct="1">
              <a:buFontTx/>
              <a:buNone/>
              <a:defRPr/>
            </a:pPr>
            <a:endParaRPr lang="pt-PT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990600" lvl="1" indent="-533400" eaLnBrk="1" hangingPunct="1">
              <a:buFontTx/>
              <a:buNone/>
              <a:defRPr/>
            </a:pPr>
            <a:r>
              <a:rPr lang="sr-Latn-RS" sz="2000" dirty="0" smtClean="0">
                <a:solidFill>
                  <a:srgbClr val="002060"/>
                </a:solidFill>
                <a:latin typeface="Calibri" pitchFamily="34" charset="0"/>
              </a:rPr>
              <a:t>Metodologija</a:t>
            </a:r>
            <a:endParaRPr lang="pt-PT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990600" lvl="1" indent="-533400" eaLnBrk="1" hangingPunct="1">
              <a:buFontTx/>
              <a:buNone/>
              <a:defRPr/>
            </a:pP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</a:rPr>
              <a:t>A</a:t>
            </a:r>
            <a:r>
              <a:rPr lang="sr-Latn-RS" sz="1600" dirty="0" smtClean="0">
                <a:solidFill>
                  <a:srgbClr val="002060"/>
                </a:solidFill>
                <a:latin typeface="Calibri" pitchFamily="34" charset="0"/>
              </a:rPr>
              <a:t>lati, procesi i procedure  - priručnik revizije</a:t>
            </a:r>
            <a:endParaRPr lang="pt-PT" sz="16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447800" lvl="2" indent="-533400" eaLnBrk="1" hangingPunct="1">
              <a:buFontTx/>
              <a:buNone/>
              <a:defRPr/>
            </a:pPr>
            <a:endParaRPr lang="pt-PT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990000" lvl="2" indent="-533400" eaLnBrk="1" hangingPunct="1">
              <a:buFontTx/>
              <a:buNone/>
              <a:defRPr/>
            </a:pPr>
            <a:r>
              <a:rPr lang="sr-Latn-RS" sz="2000" dirty="0" smtClean="0">
                <a:solidFill>
                  <a:srgbClr val="002060"/>
                </a:solidFill>
                <a:latin typeface="Calibri" pitchFamily="34" charset="0"/>
              </a:rPr>
              <a:t>Rad revizije </a:t>
            </a:r>
          </a:p>
          <a:p>
            <a:pPr marL="990000" lvl="2" indent="-533400" eaLnBrk="1" hangingPunct="1">
              <a:buFontTx/>
              <a:buNone/>
              <a:defRPr/>
            </a:pP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</a:rPr>
              <a:t>I</a:t>
            </a:r>
            <a:r>
              <a:rPr lang="sr-Latn-RS" sz="1600" dirty="0" smtClean="0">
                <a:solidFill>
                  <a:srgbClr val="002060"/>
                </a:solidFill>
                <a:latin typeface="Calibri" pitchFamily="34" charset="0"/>
              </a:rPr>
              <a:t>zvršenje prema godišnjem planu, vremenski okviri, izveštavanje, radna dokumenta </a:t>
            </a:r>
            <a:endParaRPr lang="en-US" sz="16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990000" lvl="2" indent="-533400" eaLnBrk="1" hangingPunct="1">
              <a:buFontTx/>
              <a:buNone/>
              <a:defRPr/>
            </a:pPr>
            <a:endParaRPr lang="pt-PT" sz="2000" dirty="0" smtClean="0">
              <a:solidFill>
                <a:srgbClr val="333399"/>
              </a:solidFill>
              <a:latin typeface="Calibri" pitchFamily="34" charset="0"/>
            </a:endParaRPr>
          </a:p>
          <a:p>
            <a:pPr marL="990000" lvl="2" indent="-533400" eaLnBrk="1" hangingPunct="1">
              <a:buFontTx/>
              <a:buNone/>
              <a:defRPr/>
            </a:pPr>
            <a:endParaRPr sz="2000" dirty="0" smtClean="0">
              <a:solidFill>
                <a:srgbClr val="333399"/>
              </a:solidFill>
              <a:latin typeface="Calibri" pitchFamily="34" charset="0"/>
            </a:endParaRPr>
          </a:p>
          <a:p>
            <a:pPr marL="990600" lvl="1" indent="-533400" eaLnBrk="1" hangingPunct="1">
              <a:buFont typeface="Wingdings" pitchFamily="2" charset="2"/>
              <a:buNone/>
              <a:defRPr/>
            </a:pPr>
            <a:endParaRPr sz="2400" dirty="0" smtClean="0">
              <a:solidFill>
                <a:srgbClr val="333399"/>
              </a:solidFill>
              <a:latin typeface="Arial Narrow" pitchFamily="34" charset="0"/>
            </a:endParaRP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sz="1600" dirty="0" smtClean="0">
              <a:solidFill>
                <a:srgbClr val="333399"/>
              </a:solidFill>
              <a:latin typeface="Arial Narrow" pitchFamily="34" charset="0"/>
            </a:endParaRP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dirty="0" smtClean="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Grp="1"/>
          </p:cNvSpPr>
          <p:nvPr>
            <p:ph type="title"/>
          </p:nvPr>
        </p:nvSpPr>
        <p:spPr>
          <a:xfrm>
            <a:off x="1403648" y="304800"/>
            <a:ext cx="7054552" cy="1143000"/>
          </a:xfrm>
        </p:spPr>
        <p:txBody>
          <a:bodyPr/>
          <a:lstStyle/>
          <a:p>
            <a:pPr algn="l">
              <a:defRPr/>
            </a:pPr>
            <a:r>
              <a:rPr lang="sr-Latn-RS" sz="3200" dirty="0" smtClean="0">
                <a:solidFill>
                  <a:srgbClr val="C00000"/>
                </a:solidFill>
                <a:effectLst/>
                <a:latin typeface="Calibri" pitchFamily="34" charset="0"/>
                <a:ea typeface="BatangChe" pitchFamily="49" charset="-127"/>
                <a:cs typeface="Calibri" pitchFamily="34" charset="0"/>
              </a:rPr>
              <a:t>Prekretnice osiguranja kvaliteta</a:t>
            </a:r>
            <a:endParaRPr lang="en-US" sz="3200" dirty="0" smtClean="0">
              <a:solidFill>
                <a:srgbClr val="C00000"/>
              </a:solidFill>
              <a:effectLst/>
              <a:latin typeface="Calibri" pitchFamily="34" charset="0"/>
              <a:ea typeface="BatangChe" pitchFamily="49" charset="-127"/>
              <a:cs typeface="Calibri" pitchFamily="34" charset="0"/>
            </a:endParaRPr>
          </a:p>
        </p:txBody>
      </p:sp>
      <p:sp>
        <p:nvSpPr>
          <p:cNvPr id="7171" name="Text Box 3"/>
          <p:cNvSpPr txBox="1">
            <a:spLocks noGrp="1"/>
          </p:cNvSpPr>
          <p:nvPr>
            <p:ph type="body" idx="1"/>
          </p:nvPr>
        </p:nvSpPr>
        <p:spPr>
          <a:xfrm>
            <a:off x="1403648" y="1556792"/>
            <a:ext cx="7232848" cy="4608512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C00000"/>
              </a:buClr>
              <a:buSzPct val="130000"/>
              <a:buFont typeface="Arial" pitchFamily="34" charset="0"/>
              <a:buChar char="•"/>
            </a:pPr>
            <a:r>
              <a:rPr lang="en-GB" altLang="ko-KR" sz="1800" dirty="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</a:rPr>
              <a:t>PLAN</a:t>
            </a:r>
          </a:p>
          <a:p>
            <a:pPr marL="457200" lvl="1" indent="0">
              <a:lnSpc>
                <a:spcPct val="80000"/>
              </a:lnSpc>
              <a:buClr>
                <a:srgbClr val="C00000"/>
              </a:buClr>
              <a:buSzPct val="130000"/>
              <a:buNone/>
            </a:pPr>
            <a:r>
              <a:rPr lang="en-GB" altLang="ko-KR" sz="1800" dirty="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</a:rPr>
              <a:t>	</a:t>
            </a:r>
            <a:r>
              <a:rPr lang="sr-Latn-RS" altLang="ko-KR" sz="1800" dirty="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</a:rPr>
              <a:t>Strategija</a:t>
            </a:r>
            <a:endParaRPr lang="en-GB" altLang="ko-KR" sz="1800" dirty="0" smtClean="0">
              <a:solidFill>
                <a:srgbClr val="002060"/>
              </a:solidFill>
              <a:latin typeface="Calibri" pitchFamily="34" charset="0"/>
              <a:ea typeface="Gulim" pitchFamily="34" charset="-127"/>
            </a:endParaRPr>
          </a:p>
          <a:p>
            <a:pPr marL="457200" lvl="1" indent="0">
              <a:lnSpc>
                <a:spcPct val="80000"/>
              </a:lnSpc>
              <a:buClr>
                <a:srgbClr val="C00000"/>
              </a:buClr>
              <a:buSzPct val="130000"/>
              <a:buNone/>
            </a:pP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</a:rPr>
              <a:t>	</a:t>
            </a:r>
            <a:r>
              <a:rPr lang="sr-Latn-RS" sz="1800" dirty="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</a:rPr>
              <a:t>Planovi revizije</a:t>
            </a:r>
            <a:endParaRPr lang="en-GB" sz="1800" dirty="0" smtClean="0">
              <a:solidFill>
                <a:srgbClr val="002060"/>
              </a:solidFill>
              <a:latin typeface="Calibri" pitchFamily="34" charset="0"/>
              <a:ea typeface="Gulim" pitchFamily="34" charset="-127"/>
            </a:endParaRPr>
          </a:p>
          <a:p>
            <a:pPr marL="457200" lvl="1" indent="0">
              <a:lnSpc>
                <a:spcPct val="80000"/>
              </a:lnSpc>
              <a:buClr>
                <a:srgbClr val="C00000"/>
              </a:buClr>
              <a:buSzPct val="130000"/>
              <a:buNone/>
            </a:pP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</a:rPr>
              <a:t> </a:t>
            </a:r>
            <a:endParaRPr lang="en-GB" altLang="ko-KR" sz="1800" dirty="0" smtClean="0">
              <a:solidFill>
                <a:srgbClr val="002060"/>
              </a:solidFill>
              <a:latin typeface="Calibri" pitchFamily="34" charset="0"/>
              <a:ea typeface="Gulim" pitchFamily="34" charset="-127"/>
            </a:endParaRPr>
          </a:p>
          <a:p>
            <a:pPr>
              <a:lnSpc>
                <a:spcPct val="80000"/>
              </a:lnSpc>
              <a:buClr>
                <a:srgbClr val="C00000"/>
              </a:buClr>
              <a:buSzPct val="130000"/>
              <a:buFont typeface="Arial" pitchFamily="34" charset="0"/>
              <a:buChar char="•"/>
            </a:pPr>
            <a:r>
              <a:rPr lang="sr-Latn-RS" altLang="ko-KR" sz="1800" dirty="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</a:rPr>
              <a:t>TERENSKI RAD</a:t>
            </a:r>
            <a:endParaRPr lang="en-GB" altLang="ko-KR" sz="1800" dirty="0" smtClean="0">
              <a:solidFill>
                <a:srgbClr val="002060"/>
              </a:solidFill>
              <a:latin typeface="Calibri" pitchFamily="34" charset="0"/>
              <a:ea typeface="Gulim" pitchFamily="34" charset="-127"/>
            </a:endParaRPr>
          </a:p>
          <a:p>
            <a:pPr marL="457200" lvl="1" indent="0">
              <a:lnSpc>
                <a:spcPct val="80000"/>
              </a:lnSpc>
              <a:buClr>
                <a:srgbClr val="C00000"/>
              </a:buClr>
              <a:buSzPct val="130000"/>
              <a:buNone/>
            </a:pPr>
            <a:r>
              <a:rPr lang="en-GB" altLang="ko-KR" sz="1800" dirty="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</a:rPr>
              <a:t>	</a:t>
            </a:r>
            <a:r>
              <a:rPr lang="sr-Latn-RS" altLang="ko-KR" sz="1800" dirty="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</a:rPr>
              <a:t>Priručnik revizije, IT sistem za evidenciju rada, liste za proveru, procedure</a:t>
            </a:r>
            <a:endParaRPr lang="en-GB" altLang="ko-KR" sz="1800" dirty="0" smtClean="0">
              <a:solidFill>
                <a:srgbClr val="002060"/>
              </a:solidFill>
              <a:latin typeface="Calibri" pitchFamily="34" charset="0"/>
              <a:ea typeface="Gulim" pitchFamily="34" charset="-127"/>
            </a:endParaRPr>
          </a:p>
          <a:p>
            <a:pPr marL="457200" lvl="1" indent="0">
              <a:lnSpc>
                <a:spcPct val="80000"/>
              </a:lnSpc>
              <a:buClr>
                <a:srgbClr val="C00000"/>
              </a:buClr>
              <a:buSzPct val="130000"/>
              <a:buNone/>
            </a:pPr>
            <a:endParaRPr lang="en-GB" altLang="ko-KR" sz="1800" dirty="0" smtClean="0">
              <a:solidFill>
                <a:srgbClr val="002060"/>
              </a:solidFill>
              <a:latin typeface="Calibri" pitchFamily="34" charset="0"/>
              <a:ea typeface="Gulim" pitchFamily="34" charset="-127"/>
            </a:endParaRPr>
          </a:p>
          <a:p>
            <a:pPr>
              <a:lnSpc>
                <a:spcPct val="80000"/>
              </a:lnSpc>
              <a:buClr>
                <a:srgbClr val="C00000"/>
              </a:buClr>
              <a:buSzPct val="130000"/>
              <a:buFont typeface="Arial" pitchFamily="34" charset="0"/>
              <a:buChar char="•"/>
            </a:pPr>
            <a:r>
              <a:rPr lang="sr-Latn-RS" altLang="ko-KR" sz="1800" dirty="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</a:rPr>
              <a:t>PRE IZVEŠTAJA</a:t>
            </a:r>
            <a:endParaRPr lang="en-GB" altLang="ko-KR" sz="1800" dirty="0" smtClean="0">
              <a:solidFill>
                <a:srgbClr val="002060"/>
              </a:solidFill>
              <a:latin typeface="Calibri" pitchFamily="34" charset="0"/>
              <a:ea typeface="Gulim" pitchFamily="34" charset="-127"/>
            </a:endParaRPr>
          </a:p>
          <a:p>
            <a:pPr marL="457200" lvl="1" indent="0">
              <a:lnSpc>
                <a:spcPct val="80000"/>
              </a:lnSpc>
              <a:buClr>
                <a:srgbClr val="C00000"/>
              </a:buClr>
              <a:buSzPct val="130000"/>
              <a:buNone/>
            </a:pPr>
            <a:r>
              <a:rPr lang="en-GB" altLang="ko-KR" sz="1800" dirty="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</a:rPr>
              <a:t>	</a:t>
            </a:r>
            <a:r>
              <a:rPr lang="sr-Latn-RS" altLang="ko-KR" sz="1800" dirty="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</a:rPr>
              <a:t>Nacrt nalaza</a:t>
            </a: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457200" lvl="1" indent="0">
              <a:lnSpc>
                <a:spcPct val="80000"/>
              </a:lnSpc>
              <a:buClr>
                <a:srgbClr val="C00000"/>
              </a:buClr>
              <a:buSzPct val="130000"/>
              <a:buNone/>
            </a:pPr>
            <a:r>
              <a:rPr lang="en-GB" altLang="ko-KR" sz="1800" dirty="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</a:rPr>
              <a:t>	</a:t>
            </a:r>
            <a:r>
              <a:rPr lang="sr-Latn-RS" altLang="ko-KR" sz="1800" dirty="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</a:rPr>
              <a:t>Kontradiktorni procesi sa subjektima revizije</a:t>
            </a:r>
            <a:endParaRPr lang="en-GB" altLang="ko-KR" sz="1800" dirty="0" smtClean="0">
              <a:solidFill>
                <a:srgbClr val="002060"/>
              </a:solidFill>
              <a:latin typeface="Calibri" pitchFamily="34" charset="0"/>
              <a:ea typeface="Gulim" pitchFamily="34" charset="-127"/>
            </a:endParaRPr>
          </a:p>
          <a:p>
            <a:pPr marL="457200" lvl="1" indent="0">
              <a:lnSpc>
                <a:spcPct val="80000"/>
              </a:lnSpc>
              <a:buClr>
                <a:srgbClr val="C00000"/>
              </a:buClr>
              <a:buSzPct val="130000"/>
              <a:buNone/>
            </a:pPr>
            <a:endParaRPr lang="en-GB" altLang="ko-KR" sz="1800" dirty="0" smtClean="0">
              <a:solidFill>
                <a:srgbClr val="002060"/>
              </a:solidFill>
              <a:latin typeface="Calibri" pitchFamily="34" charset="0"/>
              <a:ea typeface="Gulim" pitchFamily="34" charset="-127"/>
            </a:endParaRPr>
          </a:p>
          <a:p>
            <a:pPr>
              <a:lnSpc>
                <a:spcPct val="80000"/>
              </a:lnSpc>
              <a:buClr>
                <a:srgbClr val="C00000"/>
              </a:buClr>
              <a:buSzPct val="130000"/>
              <a:buFont typeface="Arial" pitchFamily="34" charset="0"/>
              <a:buChar char="•"/>
            </a:pPr>
            <a:r>
              <a:rPr lang="sr-Latn-RS" altLang="ko-KR" sz="1800" dirty="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</a:rPr>
              <a:t>IZVEŠTAJ</a:t>
            </a:r>
            <a:endParaRPr lang="en-GB" altLang="ko-KR" sz="1800" dirty="0" smtClean="0">
              <a:solidFill>
                <a:srgbClr val="002060"/>
              </a:solidFill>
              <a:latin typeface="Calibri" pitchFamily="34" charset="0"/>
              <a:ea typeface="Gulim" pitchFamily="34" charset="-127"/>
            </a:endParaRPr>
          </a:p>
          <a:p>
            <a:pPr marL="457200" lvl="1" indent="0">
              <a:lnSpc>
                <a:spcPct val="80000"/>
              </a:lnSpc>
              <a:buClr>
                <a:srgbClr val="C00000"/>
              </a:buClr>
              <a:buSzPct val="130000"/>
              <a:buNone/>
            </a:pPr>
            <a:r>
              <a:rPr lang="en-GB" altLang="ko-KR" sz="1800" dirty="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</a:rPr>
              <a:t>	</a:t>
            </a:r>
            <a:r>
              <a:rPr lang="en-US" altLang="ko-KR" sz="1800" dirty="0" err="1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</a:rPr>
              <a:t>Prezentovan</a:t>
            </a:r>
            <a:r>
              <a:rPr lang="sr-Latn-RS" altLang="ko-KR" sz="1800" dirty="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</a:rPr>
              <a:t> finalni izveštaj revizije</a:t>
            </a:r>
            <a:endParaRPr lang="en-GB" altLang="ko-KR" sz="1800" dirty="0" smtClean="0">
              <a:solidFill>
                <a:srgbClr val="002060"/>
              </a:solidFill>
              <a:latin typeface="Calibri" pitchFamily="34" charset="0"/>
              <a:ea typeface="Gulim" pitchFamily="34" charset="-127"/>
            </a:endParaRPr>
          </a:p>
          <a:p>
            <a:pPr marL="457200" lvl="1" indent="0">
              <a:lnSpc>
                <a:spcPct val="80000"/>
              </a:lnSpc>
              <a:buClr>
                <a:srgbClr val="C00000"/>
              </a:buClr>
              <a:buSzPct val="130000"/>
              <a:buNone/>
            </a:pPr>
            <a:endParaRPr lang="en-GB" altLang="ko-KR" sz="1800" dirty="0" smtClean="0">
              <a:solidFill>
                <a:srgbClr val="002060"/>
              </a:solidFill>
              <a:latin typeface="Calibri" pitchFamily="34" charset="0"/>
              <a:ea typeface="Gulim" pitchFamily="34" charset="-127"/>
            </a:endParaRPr>
          </a:p>
          <a:p>
            <a:pPr>
              <a:lnSpc>
                <a:spcPct val="80000"/>
              </a:lnSpc>
              <a:buClr>
                <a:srgbClr val="C00000"/>
              </a:buClr>
              <a:buSzPct val="130000"/>
              <a:buFont typeface="Arial" pitchFamily="34" charset="0"/>
              <a:buChar char="•"/>
            </a:pPr>
            <a:r>
              <a:rPr lang="sr-Latn-RS" altLang="ko-KR" sz="1800" dirty="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</a:rPr>
              <a:t>NAKON IZVEŠTAJA/ZATVARANJE DOSIJEA</a:t>
            </a:r>
            <a:endParaRPr lang="en-GB" altLang="ko-KR" sz="1800" dirty="0" smtClean="0">
              <a:solidFill>
                <a:srgbClr val="002060"/>
              </a:solidFill>
              <a:latin typeface="Calibri" pitchFamily="34" charset="0"/>
              <a:ea typeface="Gulim" pitchFamily="34" charset="-127"/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en-GB" altLang="ko-KR" sz="1800" dirty="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</a:rPr>
              <a:t>	</a:t>
            </a:r>
            <a:r>
              <a:rPr lang="sr-Latn-RS" altLang="ko-KR" sz="1800" dirty="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</a:rPr>
              <a:t>Osiguranje kvaliteta radnih dokumenata/izveštaj</a:t>
            </a:r>
            <a:endParaRPr lang="en-GB" sz="1800" dirty="0" smtClean="0">
              <a:solidFill>
                <a:srgbClr val="002060"/>
              </a:solidFill>
              <a:latin typeface="Calibri" pitchFamily="34" charset="0"/>
              <a:ea typeface="Gulim" pitchFamily="34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Grp="1"/>
          </p:cNvSpPr>
          <p:nvPr>
            <p:ph type="title"/>
          </p:nvPr>
        </p:nvSpPr>
        <p:spPr>
          <a:xfrm>
            <a:off x="1331640" y="476672"/>
            <a:ext cx="7124328" cy="864095"/>
          </a:xfrm>
        </p:spPr>
        <p:txBody>
          <a:bodyPr/>
          <a:lstStyle/>
          <a:p>
            <a:pPr marL="342900" indent="-342900" algn="l" eaLnBrk="1" fontAlgn="auto" hangingPunct="1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defRPr/>
            </a:pPr>
            <a:r>
              <a:rPr lang="sr-Latn-RS" sz="32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Mogući načini osiguranja kvaliteta</a:t>
            </a:r>
            <a:endParaRPr lang="en-GB" sz="3200" dirty="0" smtClean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196" name="Rectangle 3"/>
          <p:cNvSpPr txBox="1">
            <a:spLocks noGrp="1"/>
          </p:cNvSpPr>
          <p:nvPr>
            <p:ph idx="1"/>
          </p:nvPr>
        </p:nvSpPr>
        <p:spPr>
          <a:xfrm>
            <a:off x="1691680" y="1484784"/>
            <a:ext cx="7114634" cy="4896544"/>
          </a:xfrm>
        </p:spPr>
        <p:txBody>
          <a:bodyPr/>
          <a:lstStyle/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endParaRPr lang="en-GB" sz="2000" u="sng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r>
              <a:rPr lang="sr-Latn-RS" sz="2000" u="sng" dirty="0" smtClean="0">
                <a:solidFill>
                  <a:srgbClr val="002060"/>
                </a:solidFill>
                <a:latin typeface="Calibri" pitchFamily="34" charset="0"/>
              </a:rPr>
              <a:t>KAKO ga vršiti</a:t>
            </a:r>
            <a:r>
              <a:rPr lang="en-GB" sz="2000" dirty="0" smtClean="0">
                <a:solidFill>
                  <a:srgbClr val="002060"/>
                </a:solidFill>
                <a:latin typeface="Calibri" pitchFamily="34" charset="0"/>
              </a:rPr>
              <a:t>?</a:t>
            </a: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endParaRPr lang="en-GB" sz="20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r>
              <a:rPr lang="en-GB" sz="2000" b="1" dirty="0" smtClean="0">
                <a:solidFill>
                  <a:srgbClr val="002060"/>
                </a:solidFill>
                <a:latin typeface="Calibri" pitchFamily="34" charset="0"/>
              </a:rPr>
              <a:t>Ex-ante </a:t>
            </a: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Clr>
                <a:srgbClr val="C00000"/>
              </a:buClr>
            </a:pPr>
            <a:r>
              <a:rPr lang="sr-Latn-RS" sz="2000" dirty="0" smtClean="0">
                <a:solidFill>
                  <a:srgbClr val="002060"/>
                </a:solidFill>
                <a:latin typeface="Calibri" pitchFamily="34" charset="0"/>
              </a:rPr>
              <a:t>Direktna supervizija ili mentorstvo tokom revizije</a:t>
            </a: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Clr>
                <a:srgbClr val="C00000"/>
              </a:buClr>
            </a:pPr>
            <a:r>
              <a:rPr lang="sr-Latn-RS" sz="2000" dirty="0" smtClean="0">
                <a:solidFill>
                  <a:srgbClr val="002060"/>
                </a:solidFill>
                <a:latin typeface="Calibri" pitchFamily="34" charset="0"/>
              </a:rPr>
              <a:t>Zajedničke revizije</a:t>
            </a: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Clr>
                <a:srgbClr val="C00000"/>
              </a:buClr>
            </a:pPr>
            <a:r>
              <a:rPr lang="sr-Latn-RS" sz="2000" dirty="0" smtClean="0">
                <a:solidFill>
                  <a:srgbClr val="002060"/>
                </a:solidFill>
                <a:latin typeface="Calibri" pitchFamily="34" charset="0"/>
              </a:rPr>
              <a:t>Koordinacija koraka u reviziji (uklj. 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P</a:t>
            </a:r>
            <a:r>
              <a:rPr lang="sr-Latn-RS" sz="2000" dirty="0" smtClean="0">
                <a:solidFill>
                  <a:srgbClr val="002060"/>
                </a:solidFill>
                <a:latin typeface="Calibri" pitchFamily="34" charset="0"/>
              </a:rPr>
              <a:t>rocenu programa revizije)</a:t>
            </a: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endParaRPr lang="en-GB" sz="20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r>
              <a:rPr lang="en-GB" sz="2000" b="1" dirty="0" smtClean="0">
                <a:solidFill>
                  <a:srgbClr val="002060"/>
                </a:solidFill>
                <a:latin typeface="Calibri" pitchFamily="34" charset="0"/>
              </a:rPr>
              <a:t>Ex-post</a:t>
            </a: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endParaRPr lang="en-GB" sz="20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sr-Latn-RS" sz="2000" dirty="0" smtClean="0">
                <a:solidFill>
                  <a:srgbClr val="002060"/>
                </a:solidFill>
                <a:latin typeface="Calibri" pitchFamily="34" charset="0"/>
              </a:rPr>
              <a:t>Procena kvaliteta dokumentacije revizije, izveštaja, itd.</a:t>
            </a: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sr-Latn-RS" sz="2000" dirty="0" smtClean="0">
                <a:solidFill>
                  <a:srgbClr val="002060"/>
                </a:solidFill>
                <a:latin typeface="Calibri" pitchFamily="34" charset="0"/>
              </a:rPr>
              <a:t>Kvalitet i efektivnost komunikacije</a:t>
            </a: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sr-Latn-RS" sz="2000" dirty="0" smtClean="0">
                <a:solidFill>
                  <a:srgbClr val="002060"/>
                </a:solidFill>
                <a:latin typeface="Calibri" pitchFamily="34" charset="0"/>
              </a:rPr>
              <a:t>Povratna informacija od klijenata i subjekata revizije</a:t>
            </a: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en-GB" sz="2400" dirty="0" smtClean="0">
              <a:solidFill>
                <a:srgbClr val="3A4CD2"/>
              </a:solidFill>
              <a:latin typeface="Arial Narrow" pitchFamily="34" charset="0"/>
            </a:endParaRPr>
          </a:p>
          <a:p>
            <a:pPr marL="588963" lvl="1" indent="-188913" defTabSz="188913" eaLnBrk="1" hangingPunct="1">
              <a:spcBef>
                <a:spcPct val="0"/>
              </a:spcBef>
              <a:buFontTx/>
              <a:buNone/>
            </a:pPr>
            <a:endParaRPr lang="en-GB" sz="2400" dirty="0" smtClean="0">
              <a:solidFill>
                <a:srgbClr val="3A4CD2"/>
              </a:solidFill>
              <a:latin typeface="Arial Narrow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endParaRPr lang="en-GB" sz="2400" dirty="0" smtClean="0">
              <a:solidFill>
                <a:srgbClr val="3A4CD2"/>
              </a:solidFill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1711" y="3334231"/>
            <a:ext cx="184731" cy="432426"/>
          </a:xfrm>
          <a:prstGeom prst="rect">
            <a:avLst/>
          </a:prstGeom>
          <a:noFill/>
          <a:ln>
            <a:noFill/>
            <a:prstDash val="solid"/>
          </a:ln>
          <a:effectLst>
            <a:outerShdw dist="28400" dir="1593903" algn="tl">
              <a:srgbClr val="808080"/>
            </a:outerShdw>
          </a:effectLst>
        </p:spPr>
        <p:txBody>
          <a:bodyPr wrap="none" anchor="ctr" anchorCtr="1">
            <a:spAutoFit/>
          </a:bodyPr>
          <a:lstStyle/>
          <a:p>
            <a:pPr algn="ctr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600" kern="0">
              <a:solidFill>
                <a:srgbClr val="000099"/>
              </a:solidFill>
              <a:latin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Grp="1"/>
          </p:cNvSpPr>
          <p:nvPr>
            <p:ph type="title"/>
          </p:nvPr>
        </p:nvSpPr>
        <p:spPr>
          <a:xfrm>
            <a:off x="1331640" y="476672"/>
            <a:ext cx="7124328" cy="864095"/>
          </a:xfrm>
        </p:spPr>
        <p:txBody>
          <a:bodyPr/>
          <a:lstStyle/>
          <a:p>
            <a:pPr marL="342900" indent="-342900" algn="l" eaLnBrk="1" fontAlgn="auto" hangingPunct="1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defRPr/>
            </a:pPr>
            <a:r>
              <a:rPr lang="sr-Latn-RS" sz="28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Program osiguranja kvaliteta u Portugaliji (IGF)</a:t>
            </a:r>
            <a:endParaRPr lang="en-GB" sz="2800" dirty="0" smtClean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196" name="Rectangle 3"/>
          <p:cNvSpPr txBox="1">
            <a:spLocks noGrp="1"/>
          </p:cNvSpPr>
          <p:nvPr>
            <p:ph idx="1"/>
          </p:nvPr>
        </p:nvSpPr>
        <p:spPr>
          <a:xfrm>
            <a:off x="1691680" y="1484784"/>
            <a:ext cx="7272808" cy="4896544"/>
          </a:xfrm>
        </p:spPr>
        <p:txBody>
          <a:bodyPr/>
          <a:lstStyle/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r>
              <a:rPr lang="en-GB" sz="2400" dirty="0" smtClean="0">
                <a:solidFill>
                  <a:srgbClr val="002060"/>
                </a:solidFill>
                <a:latin typeface="Calibri" pitchFamily="34" charset="0"/>
              </a:rPr>
              <a:t>A- </a:t>
            </a:r>
            <a:r>
              <a:rPr lang="sr-Latn-RS" sz="2400" dirty="0" smtClean="0">
                <a:solidFill>
                  <a:srgbClr val="002060"/>
                </a:solidFill>
                <a:latin typeface="Calibri" pitchFamily="34" charset="0"/>
              </a:rPr>
              <a:t>Kontinuirano mentorstvo</a:t>
            </a:r>
            <a:endParaRPr lang="en-GB" sz="24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endParaRPr lang="en-GB" sz="2000" dirty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Hi</a:t>
            </a:r>
            <a:r>
              <a:rPr lang="sr-Latn-RS" sz="1800" dirty="0" smtClean="0">
                <a:solidFill>
                  <a:srgbClr val="002060"/>
                </a:solidFill>
                <a:latin typeface="Calibri" pitchFamily="34" charset="0"/>
              </a:rPr>
              <a:t>jerarhijska supervizija</a:t>
            </a: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sr-Latn-RS" sz="1800" dirty="0" smtClean="0">
                <a:solidFill>
                  <a:srgbClr val="002060"/>
                </a:solidFill>
                <a:latin typeface="Calibri" pitchFamily="34" charset="0"/>
              </a:rPr>
              <a:t>Deo svakodnevne supervizije, pregleda i podučavanje aktivnosti revizije </a:t>
            </a:r>
          </a:p>
          <a:p>
            <a:pPr defTabSz="188913" eaLnBrk="1" hangingPunct="1">
              <a:spcBef>
                <a:spcPct val="0"/>
              </a:spcBef>
              <a:buNone/>
            </a:pP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In</a:t>
            </a:r>
            <a:r>
              <a:rPr lang="sr-Latn-RS" sz="1800" dirty="0" smtClean="0">
                <a:solidFill>
                  <a:srgbClr val="002060"/>
                </a:solidFill>
                <a:latin typeface="Calibri" pitchFamily="34" charset="0"/>
              </a:rPr>
              <a:t>korporirano u rutinske politike i prakse revizije</a:t>
            </a:r>
            <a:endParaRPr lang="en-GB" sz="1800" dirty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sr-Latn-RS" sz="1800" dirty="0" smtClean="0">
                <a:solidFill>
                  <a:srgbClr val="002060"/>
                </a:solidFill>
                <a:latin typeface="Calibri" pitchFamily="34" charset="0"/>
              </a:rPr>
              <a:t>Izvršava ga tim lider nad zaduženjima revizorskog tima</a:t>
            </a: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sr-Latn-RS" sz="1800" dirty="0" smtClean="0">
                <a:solidFill>
                  <a:srgbClr val="002060"/>
                </a:solidFill>
                <a:latin typeface="Calibri" pitchFamily="34" charset="0"/>
              </a:rPr>
              <a:t>Revidira ga direktor revizije, pre nego što se nacrt finalnog izveštaja uputi na odbor radi odobrenja </a:t>
            </a:r>
          </a:p>
          <a:p>
            <a:pPr defTabSz="188913" eaLnBrk="1" hangingPunct="1">
              <a:spcBef>
                <a:spcPct val="0"/>
              </a:spcBef>
              <a:buNone/>
            </a:pPr>
            <a:endParaRPr lang="sr-Latn-RS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sr-Latn-RS" sz="1800" dirty="0" smtClean="0">
                <a:solidFill>
                  <a:srgbClr val="002060"/>
                </a:solidFill>
                <a:latin typeface="Calibri" pitchFamily="34" charset="0"/>
              </a:rPr>
              <a:t>Dokaz o ovoj superviziji se takođe iznosi pred odbor, zajedno sa nacrtom finalnog izveštaja, na posebnom obrascu, koji potpisuje direktor revizije (supervizija mora da se prati u radnim dokumentima)</a:t>
            </a: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en-GB" sz="2400" dirty="0" smtClean="0">
              <a:solidFill>
                <a:srgbClr val="3A4CD2"/>
              </a:solidFill>
              <a:latin typeface="Arial Narrow" pitchFamily="34" charset="0"/>
            </a:endParaRPr>
          </a:p>
          <a:p>
            <a:pPr marL="588963" lvl="1" indent="-188913" defTabSz="188913" eaLnBrk="1" hangingPunct="1">
              <a:spcBef>
                <a:spcPct val="0"/>
              </a:spcBef>
              <a:buFontTx/>
              <a:buNone/>
            </a:pPr>
            <a:endParaRPr lang="en-GB" sz="2400" dirty="0" smtClean="0">
              <a:solidFill>
                <a:srgbClr val="3A4CD2"/>
              </a:solidFill>
              <a:latin typeface="Arial Narrow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endParaRPr lang="en-GB" sz="2400" dirty="0" smtClean="0">
              <a:solidFill>
                <a:srgbClr val="3A4CD2"/>
              </a:solidFill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1711" y="3334231"/>
            <a:ext cx="184731" cy="432426"/>
          </a:xfrm>
          <a:prstGeom prst="rect">
            <a:avLst/>
          </a:prstGeom>
          <a:noFill/>
          <a:ln>
            <a:noFill/>
            <a:prstDash val="solid"/>
          </a:ln>
          <a:effectLst>
            <a:outerShdw dist="28400" dir="1593903" algn="tl">
              <a:srgbClr val="808080"/>
            </a:outerShdw>
          </a:effectLst>
        </p:spPr>
        <p:txBody>
          <a:bodyPr wrap="none" anchor="ctr" anchorCtr="1">
            <a:spAutoFit/>
          </a:bodyPr>
          <a:lstStyle/>
          <a:p>
            <a:pPr algn="ctr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600" kern="0">
              <a:solidFill>
                <a:srgbClr val="000099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56268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Grp="1"/>
          </p:cNvSpPr>
          <p:nvPr>
            <p:ph type="title"/>
          </p:nvPr>
        </p:nvSpPr>
        <p:spPr>
          <a:xfrm>
            <a:off x="1331640" y="476672"/>
            <a:ext cx="7124328" cy="864095"/>
          </a:xfrm>
        </p:spPr>
        <p:txBody>
          <a:bodyPr/>
          <a:lstStyle/>
          <a:p>
            <a:pPr marL="342900" indent="-342900" algn="l" eaLnBrk="1" fontAlgn="auto" hangingPunct="1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defRPr/>
            </a:pPr>
            <a:r>
              <a:rPr lang="sr-Latn-RS" sz="28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Program osiguranja kvaliteta u Portugaliji </a:t>
            </a:r>
            <a:r>
              <a:rPr lang="en-GB" sz="28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(</a:t>
            </a:r>
            <a:r>
              <a:rPr lang="en-GB" sz="28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IGF)</a:t>
            </a:r>
          </a:p>
        </p:txBody>
      </p:sp>
      <p:sp>
        <p:nvSpPr>
          <p:cNvPr id="8196" name="Rectangle 3"/>
          <p:cNvSpPr txBox="1">
            <a:spLocks noGrp="1"/>
          </p:cNvSpPr>
          <p:nvPr>
            <p:ph idx="1"/>
          </p:nvPr>
        </p:nvSpPr>
        <p:spPr>
          <a:xfrm>
            <a:off x="1691680" y="1484784"/>
            <a:ext cx="7272808" cy="4896544"/>
          </a:xfrm>
        </p:spPr>
        <p:txBody>
          <a:bodyPr/>
          <a:lstStyle/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r>
              <a:rPr lang="en-GB" sz="2000" dirty="0" smtClean="0">
                <a:solidFill>
                  <a:srgbClr val="002060"/>
                </a:solidFill>
                <a:latin typeface="Calibri" pitchFamily="34" charset="0"/>
              </a:rPr>
              <a:t>B- </a:t>
            </a:r>
            <a:r>
              <a:rPr lang="sr-Latn-RS" sz="2000" dirty="0" smtClean="0">
                <a:solidFill>
                  <a:srgbClr val="002060"/>
                </a:solidFill>
                <a:latin typeface="Calibri" pitchFamily="34" charset="0"/>
              </a:rPr>
              <a:t>Interna procena kvaliteta</a:t>
            </a: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endParaRPr lang="en-GB" sz="2000" dirty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sr-Latn-RS" sz="1800" dirty="0" smtClean="0">
                <a:solidFill>
                  <a:srgbClr val="002060"/>
                </a:solidFill>
                <a:latin typeface="Calibri" pitchFamily="34" charset="0"/>
              </a:rPr>
              <a:t>Procenjivanje kvaliteta  - ključni pokazatelji učinka aktivnosti moraju se meriti naspram ciljeva</a:t>
            </a: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sr-Latn-RS" sz="1800" dirty="0" smtClean="0">
                <a:solidFill>
                  <a:srgbClr val="002060"/>
                </a:solidFill>
                <a:latin typeface="Calibri" pitchFamily="34" charset="0"/>
              </a:rPr>
              <a:t>Na posebnom obrascu za procenu osiguranja kvaliteta revizije (po reviziji), koji priprema i potpisuje direktor revizije </a:t>
            </a: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sr-Latn-RS" sz="1800" dirty="0" smtClean="0">
                <a:solidFill>
                  <a:srgbClr val="002060"/>
                </a:solidFill>
                <a:latin typeface="Calibri" pitchFamily="34" charset="0"/>
              </a:rPr>
              <a:t>Primeri pokazatelja učinka:</a:t>
            </a: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>
              <a:solidFill>
                <a:srgbClr val="002060"/>
              </a:solidFill>
              <a:latin typeface="Calibri" pitchFamily="34" charset="0"/>
            </a:endParaRPr>
          </a:p>
          <a:p>
            <a:pPr lvl="1" defTabSz="188913" eaLnBrk="1" hangingPunct="1">
              <a:spcBef>
                <a:spcPct val="0"/>
              </a:spcBef>
            </a:pPr>
            <a:r>
              <a:rPr lang="sr-Latn-RS" sz="1600" dirty="0" smtClean="0">
                <a:solidFill>
                  <a:srgbClr val="002060"/>
                </a:solidFill>
                <a:latin typeface="Calibri" pitchFamily="34" charset="0"/>
              </a:rPr>
              <a:t>Pokrivenost revizije</a:t>
            </a:r>
            <a:endParaRPr lang="en-GB" sz="16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457200" lvl="1" indent="0" defTabSz="188913" eaLnBrk="1" hangingPunct="1">
              <a:spcBef>
                <a:spcPct val="0"/>
              </a:spcBef>
              <a:buNone/>
            </a:pPr>
            <a:endParaRPr lang="en-GB" sz="1600" dirty="0">
              <a:solidFill>
                <a:srgbClr val="002060"/>
              </a:solidFill>
              <a:latin typeface="Calibri" pitchFamily="34" charset="0"/>
            </a:endParaRPr>
          </a:p>
          <a:p>
            <a:pPr lvl="2" defTabSz="188913" eaLnBrk="1" hangingPunct="1">
              <a:spcBef>
                <a:spcPct val="0"/>
              </a:spcBef>
            </a:pPr>
            <a:r>
              <a:rPr lang="sr-Latn-RS" sz="1400" dirty="0" smtClean="0">
                <a:solidFill>
                  <a:srgbClr val="002060"/>
                </a:solidFill>
                <a:latin typeface="Calibri" pitchFamily="34" charset="0"/>
              </a:rPr>
              <a:t>Poređenje realno utrošenih dana naspram planiranih po angažmanu – sve značajnije razlike (Iznad 10%) moraju se objasniti odboru i komisiji za kvalitet)</a:t>
            </a:r>
            <a:r>
              <a:rPr lang="en-GB" sz="1200" dirty="0" smtClean="0">
                <a:solidFill>
                  <a:srgbClr val="002060"/>
                </a:solidFill>
                <a:latin typeface="Calibri" pitchFamily="34" charset="0"/>
              </a:rPr>
              <a:t>;</a:t>
            </a:r>
            <a:endParaRPr lang="en-GB" sz="12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lvl="2" defTabSz="188913" eaLnBrk="1" hangingPunct="1">
              <a:spcBef>
                <a:spcPct val="0"/>
              </a:spcBef>
            </a:pPr>
            <a:endParaRPr lang="en-GB" sz="1200" dirty="0">
              <a:solidFill>
                <a:srgbClr val="002060"/>
              </a:solidFill>
              <a:latin typeface="Calibri" pitchFamily="34" charset="0"/>
            </a:endParaRPr>
          </a:p>
          <a:p>
            <a:pPr lvl="2" defTabSz="188913" eaLnBrk="1" hangingPunct="1">
              <a:spcBef>
                <a:spcPct val="0"/>
              </a:spcBef>
            </a:pPr>
            <a:r>
              <a:rPr lang="sr-Latn-RS" sz="1400" dirty="0" smtClean="0">
                <a:solidFill>
                  <a:srgbClr val="002060"/>
                </a:solidFill>
                <a:latin typeface="Calibri" pitchFamily="34" charset="0"/>
              </a:rPr>
              <a:t>Stvarno pokrivene oblasti u poređenju sa godišnjim planom revizije – najmanje 90%  angažmana u godišnjem planu je završeno.</a:t>
            </a:r>
            <a:endParaRPr lang="en-GB" sz="14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lvl="1" defTabSz="188913" eaLnBrk="1" hangingPunct="1">
              <a:spcBef>
                <a:spcPct val="0"/>
              </a:spcBef>
            </a:pPr>
            <a:endParaRPr lang="en-GB" sz="1400" dirty="0">
              <a:solidFill>
                <a:srgbClr val="002060"/>
              </a:solidFill>
              <a:latin typeface="Calibri" pitchFamily="34" charset="0"/>
            </a:endParaRPr>
          </a:p>
          <a:p>
            <a:pPr lvl="2" defTabSz="188913" eaLnBrk="1" hangingPunct="1">
              <a:spcBef>
                <a:spcPct val="0"/>
              </a:spcBef>
            </a:pPr>
            <a:endParaRPr lang="en-GB" sz="12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lvl="1" defTabSz="188913" eaLnBrk="1" hangingPunct="1">
              <a:spcBef>
                <a:spcPct val="0"/>
              </a:spcBef>
            </a:pPr>
            <a:endParaRPr lang="en-GB" sz="1600" dirty="0">
              <a:solidFill>
                <a:srgbClr val="002060"/>
              </a:solidFill>
              <a:latin typeface="Calibri" pitchFamily="34" charset="0"/>
            </a:endParaRPr>
          </a:p>
          <a:p>
            <a:pPr lvl="1" defTabSz="188913" eaLnBrk="1" hangingPunct="1">
              <a:spcBef>
                <a:spcPct val="0"/>
              </a:spcBef>
            </a:pPr>
            <a:endParaRPr lang="en-GB" sz="1400" dirty="0">
              <a:solidFill>
                <a:srgbClr val="002060"/>
              </a:solidFill>
              <a:latin typeface="Calibri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endParaRPr lang="en-GB" sz="2400" dirty="0" smtClean="0">
              <a:solidFill>
                <a:srgbClr val="3A4CD2"/>
              </a:solidFill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1711" y="3334231"/>
            <a:ext cx="184731" cy="432426"/>
          </a:xfrm>
          <a:prstGeom prst="rect">
            <a:avLst/>
          </a:prstGeom>
          <a:noFill/>
          <a:ln>
            <a:noFill/>
            <a:prstDash val="solid"/>
          </a:ln>
          <a:effectLst>
            <a:outerShdw dist="28400" dir="1593903" algn="tl">
              <a:srgbClr val="808080"/>
            </a:outerShdw>
          </a:effectLst>
        </p:spPr>
        <p:txBody>
          <a:bodyPr wrap="none" anchor="ctr" anchorCtr="1">
            <a:spAutoFit/>
          </a:bodyPr>
          <a:lstStyle/>
          <a:p>
            <a:pPr algn="ctr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600" kern="0">
              <a:solidFill>
                <a:srgbClr val="000099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06921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Grp="1"/>
          </p:cNvSpPr>
          <p:nvPr>
            <p:ph type="title"/>
          </p:nvPr>
        </p:nvSpPr>
        <p:spPr>
          <a:xfrm>
            <a:off x="1331640" y="476672"/>
            <a:ext cx="7124328" cy="864095"/>
          </a:xfrm>
        </p:spPr>
        <p:txBody>
          <a:bodyPr/>
          <a:lstStyle/>
          <a:p>
            <a:pPr marL="342900" indent="-342900" algn="l" eaLnBrk="1" fontAlgn="auto" hangingPunct="1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defRPr/>
            </a:pPr>
            <a:r>
              <a:rPr lang="sr-Latn-RS" sz="28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Program osiguranja kvaliteta u Portugaliji </a:t>
            </a:r>
            <a:r>
              <a:rPr lang="en-GB" sz="28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(</a:t>
            </a:r>
            <a:r>
              <a:rPr lang="en-GB" sz="280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IGF)</a:t>
            </a:r>
            <a:endParaRPr lang="en-GB" sz="2800" dirty="0" smtClean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196" name="Rectangle 3"/>
          <p:cNvSpPr txBox="1">
            <a:spLocks noGrp="1"/>
          </p:cNvSpPr>
          <p:nvPr>
            <p:ph idx="1"/>
          </p:nvPr>
        </p:nvSpPr>
        <p:spPr>
          <a:xfrm>
            <a:off x="1691680" y="1484784"/>
            <a:ext cx="7272808" cy="4896544"/>
          </a:xfrm>
        </p:spPr>
        <p:txBody>
          <a:bodyPr/>
          <a:lstStyle/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r>
              <a:rPr lang="en-GB" sz="2000" dirty="0" smtClean="0">
                <a:solidFill>
                  <a:srgbClr val="002060"/>
                </a:solidFill>
                <a:latin typeface="Calibri" pitchFamily="34" charset="0"/>
              </a:rPr>
              <a:t>B- </a:t>
            </a:r>
            <a:r>
              <a:rPr lang="sr-Latn-RS" sz="2000" dirty="0" smtClean="0">
                <a:solidFill>
                  <a:srgbClr val="002060"/>
                </a:solidFill>
                <a:latin typeface="Calibri" pitchFamily="34" charset="0"/>
              </a:rPr>
              <a:t>Interna procena kvaliteta</a:t>
            </a: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sr-Latn-RS" sz="2000" dirty="0" smtClean="0">
                <a:solidFill>
                  <a:srgbClr val="002060"/>
                </a:solidFill>
                <a:latin typeface="Calibri" pitchFamily="34" charset="0"/>
              </a:rPr>
              <a:t>Primeri pokazatelja učinka </a:t>
            </a:r>
            <a:r>
              <a:rPr lang="en-GB" sz="2000" dirty="0" smtClean="0">
                <a:solidFill>
                  <a:srgbClr val="002060"/>
                </a:solidFill>
                <a:latin typeface="Calibri" pitchFamily="34" charset="0"/>
              </a:rPr>
              <a:t>(</a:t>
            </a:r>
            <a:r>
              <a:rPr lang="sr-Latn-RS" sz="2000" dirty="0" smtClean="0">
                <a:solidFill>
                  <a:srgbClr val="002060"/>
                </a:solidFill>
                <a:latin typeface="Calibri" pitchFamily="34" charset="0"/>
              </a:rPr>
              <a:t>nast</a:t>
            </a:r>
            <a:r>
              <a:rPr lang="en-GB" sz="2000" dirty="0" smtClean="0">
                <a:solidFill>
                  <a:srgbClr val="002060"/>
                </a:solidFill>
                <a:latin typeface="Calibri" pitchFamily="34" charset="0"/>
              </a:rPr>
              <a:t>):</a:t>
            </a:r>
            <a:endParaRPr lang="en-GB" sz="2000" dirty="0">
              <a:solidFill>
                <a:srgbClr val="002060"/>
              </a:solidFill>
              <a:latin typeface="Calibri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lvl="1"/>
            <a:r>
              <a:rPr lang="sr-Latn-R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Produktivnost revizora</a:t>
            </a:r>
            <a:endParaRPr lang="en-US" sz="16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lvl="1"/>
            <a:endParaRPr lang="en-US" sz="1400" dirty="0" smtClean="0"/>
          </a:p>
          <a:p>
            <a:pPr lvl="2"/>
            <a:r>
              <a:rPr lang="sr-Latn-RS" sz="1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broj revizija po revizoru/godini, u poređenju sa prosečnim brojem  organizacija – validno samo za isti tip revizija i samo za revizije koje traju više od 20 dana)</a:t>
            </a:r>
            <a:r>
              <a:rPr lang="en-US" sz="1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14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 </a:t>
            </a:r>
            <a:endParaRPr lang="pt-PT" sz="14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lvl="0"/>
            <a:endParaRPr lang="en-US" sz="1800" dirty="0" smtClean="0"/>
          </a:p>
          <a:p>
            <a:pPr lvl="1"/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sr-Latn-R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rošak revizije po revizoru</a:t>
            </a:r>
            <a:endParaRPr lang="en-US" sz="16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lvl="1"/>
            <a:endParaRPr lang="en-US" sz="16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lvl="2"/>
            <a:r>
              <a:rPr lang="en-US" sz="1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U</a:t>
            </a:r>
            <a:r>
              <a:rPr lang="sr-Latn-RS" sz="1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porediti sa istim kod drugih pružalaca revizije (uporedivo sa lokalnim tržišnim stopama – npr. </a:t>
            </a:r>
            <a:r>
              <a:rPr lang="sr-Latn-RS" sz="1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CoA, privatne kompanije, ali takođe EK)</a:t>
            </a:r>
            <a:endParaRPr lang="en-US" sz="14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marL="914400" lvl="2" indent="0">
              <a:buNone/>
            </a:pPr>
            <a:endParaRPr lang="pt-PT" sz="1000" dirty="0"/>
          </a:p>
          <a:p>
            <a:pPr marL="0" lvl="0" indent="0">
              <a:buNone/>
            </a:pPr>
            <a:r>
              <a:rPr lang="en-US" sz="1800" dirty="0"/>
              <a:t> </a:t>
            </a:r>
            <a:endParaRPr lang="pt-PT" sz="1800" dirty="0"/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endParaRPr lang="en-GB" sz="2400" dirty="0" smtClean="0">
              <a:solidFill>
                <a:srgbClr val="3A4CD2"/>
              </a:solidFill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1711" y="3334231"/>
            <a:ext cx="184731" cy="432426"/>
          </a:xfrm>
          <a:prstGeom prst="rect">
            <a:avLst/>
          </a:prstGeom>
          <a:noFill/>
          <a:ln>
            <a:noFill/>
            <a:prstDash val="solid"/>
          </a:ln>
          <a:effectLst>
            <a:outerShdw dist="28400" dir="1593903" algn="tl">
              <a:srgbClr val="808080"/>
            </a:outerShdw>
          </a:effectLst>
        </p:spPr>
        <p:txBody>
          <a:bodyPr wrap="none" anchor="ctr" anchorCtr="1">
            <a:spAutoFit/>
          </a:bodyPr>
          <a:lstStyle/>
          <a:p>
            <a:pPr algn="ctr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600" kern="0">
              <a:solidFill>
                <a:srgbClr val="000099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7806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gma slide template29.11.05">
  <a:themeElements>
    <a:clrScheme name="">
      <a:dk1>
        <a:srgbClr val="00B7A5"/>
      </a:dk1>
      <a:lt1>
        <a:srgbClr val="C0FEF9"/>
      </a:lt1>
      <a:dk2>
        <a:srgbClr val="006B61"/>
      </a:dk2>
      <a:lt2>
        <a:srgbClr val="FFFFFF"/>
      </a:lt2>
      <a:accent1>
        <a:srgbClr val="FFFFFF"/>
      </a:accent1>
      <a:accent2>
        <a:srgbClr val="FFFFFF"/>
      </a:accent2>
      <a:accent3>
        <a:srgbClr val="DCFEFB"/>
      </a:accent3>
      <a:accent4>
        <a:srgbClr val="009C8C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sigma slide template29.11.0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sigma slide template29.11.0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ma slide template29.11.0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gma slide template29.11.05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ma slide template29.11.05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ma slide template29.11.0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ma slide template29.11.0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ma slide template29.11.0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IGMA Master Slide">
  <a:themeElements>
    <a:clrScheme name="">
      <a:dk1>
        <a:srgbClr val="00B7A5"/>
      </a:dk1>
      <a:lt1>
        <a:srgbClr val="C0FEF9"/>
      </a:lt1>
      <a:dk2>
        <a:srgbClr val="006B61"/>
      </a:dk2>
      <a:lt2>
        <a:srgbClr val="FFFFFF"/>
      </a:lt2>
      <a:accent1>
        <a:srgbClr val="FFFFFF"/>
      </a:accent1>
      <a:accent2>
        <a:srgbClr val="FFFFFF"/>
      </a:accent2>
      <a:accent3>
        <a:srgbClr val="DCFEFB"/>
      </a:accent3>
      <a:accent4>
        <a:srgbClr val="009C8C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1_SIGMA Master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1_SIGMA Master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IGMA Master Slid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IGMA Master Slid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IGMA Master Slid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IGMA Master Slid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IGMA Master Slid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IGMA Master Slid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sigma slide template29.11.05</Template>
  <TotalTime>1291</TotalTime>
  <Pages>4</Pages>
  <Words>1236</Words>
  <Application>Microsoft Office PowerPoint</Application>
  <PresentationFormat>On-screen Show (4:3)</PresentationFormat>
  <Paragraphs>286</Paragraphs>
  <Slides>18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sigma slide template29.11.05</vt:lpstr>
      <vt:lpstr>1_SIGMA Master Slide</vt:lpstr>
      <vt:lpstr>Bitmap Image</vt:lpstr>
      <vt:lpstr>  Osiguranje kvaliteta </vt:lpstr>
      <vt:lpstr>Osiguranje kvaliteta</vt:lpstr>
      <vt:lpstr>Elementi provere kvaliteta</vt:lpstr>
      <vt:lpstr>Elementi provere kvaliteta </vt:lpstr>
      <vt:lpstr>Prekretnice osiguranja kvaliteta</vt:lpstr>
      <vt:lpstr>Mogući načini osiguranja kvaliteta</vt:lpstr>
      <vt:lpstr>Program osiguranja kvaliteta u Portugaliji (IGF)</vt:lpstr>
      <vt:lpstr>Program osiguranja kvaliteta u Portugaliji (IGF)</vt:lpstr>
      <vt:lpstr>Program osiguranja kvaliteta u Portugaliji (IGF)</vt:lpstr>
      <vt:lpstr>Program osiguranja kvaliteta u Portugaliji (IGF)</vt:lpstr>
      <vt:lpstr>Program osiguranja kvaliteta u Portugaliji (IGF)</vt:lpstr>
      <vt:lpstr>Program osiguranja kvaliteta u Portugaliji (IGF)</vt:lpstr>
      <vt:lpstr>Program osiguranja kvaliteta u Portugaliji (IGF)</vt:lpstr>
      <vt:lpstr>Program osiguranja kvaliteta u Portugaliji (IGF)</vt:lpstr>
      <vt:lpstr>Program kvaliteta u Portugaliji (IGF)</vt:lpstr>
      <vt:lpstr>Završna zapažanja</vt:lpstr>
      <vt:lpstr>Za razmišljanje…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viegasribeiro</dc:creator>
  <cp:lastModifiedBy>Natasa</cp:lastModifiedBy>
  <cp:revision>131</cp:revision>
  <cp:lastPrinted>2001-10-11T12:15:41Z</cp:lastPrinted>
  <dcterms:created xsi:type="dcterms:W3CDTF">2006-11-12T16:17:04Z</dcterms:created>
  <dcterms:modified xsi:type="dcterms:W3CDTF">2012-10-02T19:50:02Z</dcterms:modified>
</cp:coreProperties>
</file>