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0" r:id="rId2"/>
  </p:sldMasterIdLst>
  <p:notesMasterIdLst>
    <p:notesMasterId r:id="rId21"/>
  </p:notesMasterIdLst>
  <p:handoutMasterIdLst>
    <p:handoutMasterId r:id="rId22"/>
  </p:handoutMasterIdLst>
  <p:sldIdLst>
    <p:sldId id="329" r:id="rId3"/>
    <p:sldId id="341" r:id="rId4"/>
    <p:sldId id="343" r:id="rId5"/>
    <p:sldId id="331" r:id="rId6"/>
    <p:sldId id="345" r:id="rId7"/>
    <p:sldId id="346" r:id="rId8"/>
    <p:sldId id="352" r:id="rId9"/>
    <p:sldId id="353" r:id="rId10"/>
    <p:sldId id="355" r:id="rId11"/>
    <p:sldId id="354" r:id="rId12"/>
    <p:sldId id="356" r:id="rId13"/>
    <p:sldId id="358" r:id="rId14"/>
    <p:sldId id="357" r:id="rId15"/>
    <p:sldId id="360" r:id="rId16"/>
    <p:sldId id="359" r:id="rId17"/>
    <p:sldId id="351" r:id="rId18"/>
    <p:sldId id="348" r:id="rId19"/>
    <p:sldId id="349" r:id="rId2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2A26"/>
    <a:srgbClr val="FF9933"/>
    <a:srgbClr val="004C45"/>
    <a:srgbClr val="00988A"/>
    <a:srgbClr val="FFFF99"/>
    <a:srgbClr val="FFCC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643" autoAdjust="0"/>
  </p:normalViewPr>
  <p:slideViewPr>
    <p:cSldViewPr>
      <p:cViewPr>
        <p:scale>
          <a:sx n="118" d="100"/>
          <a:sy n="118" d="100"/>
        </p:scale>
        <p:origin x="-1434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91275" y="8758238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DEFC6143-8B5B-4B2B-99F7-1465F0CBD875}" type="slidenum">
              <a:rPr lang="en-US"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pPr algn="r">
                <a:defRPr/>
              </a:pPr>
              <a:t>‹#›</a:t>
            </a:fld>
            <a:endParaRPr lang="en-US" sz="1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3397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6575"/>
            <a:ext cx="5029200" cy="3849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91275" y="8758238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AEE6AD38-9B73-4032-AFA1-183589789E60}" type="slidenum">
              <a:rPr lang="en-US"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pPr algn="r">
                <a:defRPr/>
              </a:pPr>
              <a:t>‹#›</a:t>
            </a:fld>
            <a:endParaRPr lang="en-US" sz="1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516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 defTabSz="922338">
              <a:defRPr/>
            </a:pPr>
            <a:fld id="{2D62C6B2-BEF3-4BFC-BAE8-62C2130688B5}" type="slidenum">
              <a:rPr lang="en-US">
                <a:latin typeface="Arial" charset="0"/>
              </a:rPr>
              <a:pPr defTabSz="922338">
                <a:defRPr/>
              </a:pPr>
              <a:t>1</a:t>
            </a:fld>
            <a:endParaRPr lang="en-US" dirty="0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11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12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13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14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15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52B737-CDB9-489E-85EC-203FEECCF778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16</a:t>
            </a:fld>
            <a:endParaRPr lang="en-US" sz="1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>
            <a:spLocks noGrp="1"/>
          </p:cNvSpPr>
          <p:nvPr>
            <p:ph type="body" sz="quarter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A4E10F4-F4EE-4712-96C1-7F1243337174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17</a:t>
            </a:fld>
            <a:endParaRPr lang="en-US" sz="1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0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8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CEB3F78-CC42-4B8D-A340-E36EB1D47B9A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en-US" sz="1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3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34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4D9CF9A-5D83-41B5-99EC-1A0DB370607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lang="en-US" sz="1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388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38D640E-32AB-4FEB-9E92-929611D8CF24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en-US" sz="1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2" name="Rectangle 3"/>
          <p:cNvSpPr>
            <a:spLocks noGrp="1"/>
          </p:cNvSpPr>
          <p:nvPr>
            <p:ph type="body" sz="quarter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Rectangle 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7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304800"/>
            <a:ext cx="16192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304800"/>
            <a:ext cx="47053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0" y="1981200"/>
            <a:ext cx="31623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0" y="304800"/>
            <a:ext cx="64770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981200"/>
            <a:ext cx="3162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304800"/>
            <a:ext cx="16192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304800"/>
            <a:ext cx="47053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981200"/>
            <a:ext cx="3162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2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vmlDrawing" Target="../drawings/vmlDrawing2.v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7" Type="http://schemas.openxmlformats.org/officeDocument/2006/relationships/oleObject" Target="../embeddings/oleObject4.bin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oleObject" Target="../embeddings/oleObject3.bin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4" descr="bilingualcolourlogo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489700"/>
            <a:ext cx="12350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39"/>
          <p:cNvGraphicFramePr>
            <a:graphicFrameLocks/>
          </p:cNvGraphicFramePr>
          <p:nvPr/>
        </p:nvGraphicFramePr>
        <p:xfrm>
          <a:off x="0" y="3810000"/>
          <a:ext cx="122713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6" name="Bitmap Image" r:id="rId17" imgW="809738" imgH="1390844" progId="Paint.Picture">
                  <p:embed/>
                </p:oleObj>
              </mc:Choice>
              <mc:Fallback>
                <p:oleObj name="Bitmap Image" r:id="rId17" imgW="809738" imgH="1390844" progId="Paint.Picture">
                  <p:embed/>
                  <p:pic>
                    <p:nvPicPr>
                      <p:cNvPr id="0" name="Object 39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10000"/>
                        <a:ext cx="1227138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7A5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B7A5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FFFFFF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8"/>
          <p:cNvGraphicFramePr>
            <a:graphicFrameLocks noChangeAspect="1"/>
          </p:cNvGraphicFramePr>
          <p:nvPr/>
        </p:nvGraphicFramePr>
        <p:xfrm>
          <a:off x="0" y="0"/>
          <a:ext cx="1223963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Bitmap Image" r:id="rId19" imgW="809738" imgH="2534004" progId="Paint.Picture">
                  <p:embed/>
                </p:oleObj>
              </mc:Choice>
              <mc:Fallback>
                <p:oleObj name="Bitmap Image" r:id="rId19" imgW="809738" imgH="2534004" progId="Paint.Picture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23963" cy="382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7A5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B7A5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FFFFFF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0" name="Text Box 36"/>
          <p:cNvSpPr txBox="1">
            <a:spLocks noChangeAspect="1" noChangeArrowheads="1"/>
          </p:cNvSpPr>
          <p:nvPr/>
        </p:nvSpPr>
        <p:spPr bwMode="auto">
          <a:xfrm>
            <a:off x="0" y="2286000"/>
            <a:ext cx="1219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pt-PT" sz="1400">
              <a:solidFill>
                <a:schemeClr val="bg2"/>
              </a:solidFill>
              <a:effectLst/>
              <a:latin typeface="Times" pitchFamily="18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900" b="1">
                <a:solidFill>
                  <a:srgbClr val="000000"/>
                </a:solidFill>
                <a:effectLst/>
                <a:latin typeface="Times New Roman" pitchFamily="18" charset="0"/>
              </a:rPr>
              <a:t>© OECD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304800"/>
            <a:ext cx="6172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0" y="1981200"/>
            <a:ext cx="6477000" cy="388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4" name="Picture 29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5589588"/>
            <a:ext cx="1219200" cy="86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68" name="Text Box 44"/>
          <p:cNvSpPr txBox="1">
            <a:spLocks noChangeAspect="1" noChangeArrowheads="1"/>
          </p:cNvSpPr>
          <p:nvPr/>
        </p:nvSpPr>
        <p:spPr bwMode="auto">
          <a:xfrm rot="10800000">
            <a:off x="0" y="1341438"/>
            <a:ext cx="1160463" cy="388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lIns="18000" rIns="18000" anchor="ctr"/>
          <a:lstStyle/>
          <a:p>
            <a:pPr>
              <a:lnSpc>
                <a:spcPct val="140000"/>
              </a:lnSpc>
              <a:spcBef>
                <a:spcPct val="50000"/>
              </a:spcBef>
              <a:defRPr/>
            </a:pPr>
            <a:r>
              <a:rPr lang="en-US" sz="1400">
                <a:solidFill>
                  <a:schemeClr val="bg2"/>
                </a:solidFill>
                <a:effectLst/>
                <a:latin typeface="Arial" charset="0"/>
              </a:rPr>
              <a:t>A joint  initiative of the OECD and the European Union, principally financed by the EU.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75000"/>
        <a:buFont typeface="Monotype Sorts" pitchFamily="2" charset="2"/>
        <a:buChar char="l"/>
        <a:defRPr sz="3200">
          <a:solidFill>
            <a:srgbClr val="00988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800">
          <a:solidFill>
            <a:srgbClr val="00988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400">
          <a:solidFill>
            <a:srgbClr val="00988A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000">
          <a:solidFill>
            <a:srgbClr val="00988A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2" descr="bilingualcolour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489700"/>
            <a:ext cx="12350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3"/>
          <p:cNvGraphicFramePr>
            <a:graphicFrameLocks/>
          </p:cNvGraphicFramePr>
          <p:nvPr/>
        </p:nvGraphicFramePr>
        <p:xfrm>
          <a:off x="0" y="3810000"/>
          <a:ext cx="122713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Bitmap Image" r:id="rId15" imgW="809738" imgH="1390844" progId="Paint.Picture">
                  <p:embed/>
                </p:oleObj>
              </mc:Choice>
              <mc:Fallback>
                <p:oleObj name="Bitmap Image" r:id="rId15" imgW="809738" imgH="1390844" progId="Paint.Picture">
                  <p:embed/>
                  <p:pic>
                    <p:nvPicPr>
                      <p:cNvPr id="0" name="Object 3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10000"/>
                        <a:ext cx="1227138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7A5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B7A5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FFFFFF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0" y="0"/>
          <a:ext cx="1223963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Bitmap Image" r:id="rId17" imgW="809738" imgH="2534004" progId="Paint.Picture">
                  <p:embed/>
                </p:oleObj>
              </mc:Choice>
              <mc:Fallback>
                <p:oleObj name="Bitmap Image" r:id="rId17" imgW="809738" imgH="2534004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23963" cy="382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7A5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B7A5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FFFFFF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Text Box 5"/>
          <p:cNvSpPr txBox="1">
            <a:spLocks noChangeAspect="1" noChangeArrowheads="1"/>
          </p:cNvSpPr>
          <p:nvPr/>
        </p:nvSpPr>
        <p:spPr bwMode="auto">
          <a:xfrm>
            <a:off x="0" y="2286000"/>
            <a:ext cx="1219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pt-PT" sz="1400">
              <a:solidFill>
                <a:schemeClr val="bg2"/>
              </a:solidFill>
              <a:effectLst/>
              <a:latin typeface="Times" pitchFamily="18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900" b="1">
                <a:solidFill>
                  <a:srgbClr val="000000"/>
                </a:solidFill>
                <a:effectLst/>
                <a:latin typeface="Times New Roman" pitchFamily="18" charset="0"/>
              </a:rPr>
              <a:t>© OECD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304800"/>
            <a:ext cx="6172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0" y="1981200"/>
            <a:ext cx="6477000" cy="388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8" name="Picture 9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5589588"/>
            <a:ext cx="1219200" cy="86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75000"/>
        <a:buFont typeface="Monotype Sorts" pitchFamily="2" charset="2"/>
        <a:buChar char="l"/>
        <a:defRPr sz="3200">
          <a:solidFill>
            <a:srgbClr val="00988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800">
          <a:solidFill>
            <a:srgbClr val="00988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400">
          <a:solidFill>
            <a:srgbClr val="00988A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000">
          <a:solidFill>
            <a:srgbClr val="00988A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624" y="692696"/>
            <a:ext cx="7239000" cy="16430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30000"/>
              </a:spcBef>
              <a:defRPr/>
            </a:pPr>
            <a:r>
              <a:rPr lang="en-GB" sz="2400" dirty="0" smtClean="0">
                <a:latin typeface="Calibri" pitchFamily="34" charset="0"/>
                <a:cs typeface="+mn-cs"/>
              </a:rPr>
              <a:t/>
            </a:r>
            <a:br>
              <a:rPr lang="en-GB" sz="2400" dirty="0" smtClean="0">
                <a:latin typeface="Calibri" pitchFamily="34" charset="0"/>
                <a:cs typeface="+mn-cs"/>
              </a:rPr>
            </a:br>
            <a:r>
              <a:rPr lang="en-GB" sz="2400" dirty="0" smtClean="0">
                <a:latin typeface="Calibri" pitchFamily="34" charset="0"/>
                <a:cs typeface="+mn-cs"/>
              </a:rPr>
              <a:t/>
            </a:r>
            <a:br>
              <a:rPr lang="en-GB" sz="2400" dirty="0" smtClean="0">
                <a:latin typeface="Calibri" pitchFamily="34" charset="0"/>
                <a:cs typeface="+mn-cs"/>
              </a:rPr>
            </a:br>
            <a:r>
              <a:rPr lang="ru-RU" sz="4800" i="1" dirty="0" smtClean="0">
                <a:solidFill>
                  <a:srgbClr val="C00000"/>
                </a:solidFill>
                <a:effectLst/>
                <a:latin typeface="Calibri" pitchFamily="34" charset="0"/>
              </a:rPr>
              <a:t>Гарантия качества</a:t>
            </a:r>
            <a:r>
              <a:rPr lang="en-GB" sz="2400" dirty="0" smtClean="0">
                <a:latin typeface="Calibri" pitchFamily="34" charset="0"/>
                <a:cs typeface="+mn-cs"/>
              </a:rPr>
              <a:t/>
            </a:r>
            <a:br>
              <a:rPr lang="en-GB" sz="2400" dirty="0" smtClean="0">
                <a:latin typeface="Calibri" pitchFamily="34" charset="0"/>
                <a:cs typeface="+mn-cs"/>
              </a:rPr>
            </a:br>
            <a:endParaRPr lang="en-GB" sz="2000" dirty="0" smtClean="0">
              <a:latin typeface="Calibri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501008"/>
            <a:ext cx="7310437" cy="264318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</a:rPr>
              <a:t>Хосе </a:t>
            </a:r>
            <a:r>
              <a:rPr lang="ru-RU" sz="2400" dirty="0" err="1" smtClean="0">
                <a:solidFill>
                  <a:srgbClr val="C00000"/>
                </a:solidFill>
                <a:latin typeface="Calibri" pitchFamily="34" charset="0"/>
              </a:rPr>
              <a:t>Виегас</a:t>
            </a: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alibri" pitchFamily="34" charset="0"/>
              </a:rPr>
              <a:t>Рибейро</a:t>
            </a:r>
            <a:endParaRPr lang="en-GB" sz="2400" dirty="0">
              <a:solidFill>
                <a:srgbClr val="C00000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sz="2400" dirty="0">
                <a:solidFill>
                  <a:srgbClr val="C00000"/>
                </a:solidFill>
                <a:latin typeface="Calibri" pitchFamily="34" charset="0"/>
              </a:rPr>
              <a:t>IGF, </a:t>
            </a: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</a:rPr>
              <a:t>Португалия</a:t>
            </a:r>
            <a:endParaRPr lang="en-GB" sz="2400" dirty="0">
              <a:solidFill>
                <a:srgbClr val="C00000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sz="2400" dirty="0">
                <a:solidFill>
                  <a:srgbClr val="C00000"/>
                </a:solidFill>
                <a:latin typeface="Calibri" pitchFamily="34" charset="0"/>
              </a:rPr>
              <a:t>SIGMA</a:t>
            </a:r>
          </a:p>
          <a:p>
            <a:pPr eaLnBrk="1" hangingPunct="1">
              <a:spcBef>
                <a:spcPct val="0"/>
              </a:spcBef>
            </a:pPr>
            <a:endParaRPr lang="en-GB" sz="2400" dirty="0">
              <a:solidFill>
                <a:srgbClr val="C00000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GB" sz="2600" dirty="0">
              <a:solidFill>
                <a:srgbClr val="C00000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ru-RU" sz="2200" dirty="0" smtClean="0">
                <a:solidFill>
                  <a:srgbClr val="C00000"/>
                </a:solidFill>
                <a:latin typeface="Calibri" pitchFamily="34" charset="0"/>
              </a:rPr>
              <a:t>Семинар </a:t>
            </a:r>
            <a:r>
              <a:rPr lang="en-GB" sz="2200" dirty="0" smtClean="0">
                <a:solidFill>
                  <a:srgbClr val="C00000"/>
                </a:solidFill>
                <a:latin typeface="Calibri" pitchFamily="34" charset="0"/>
              </a:rPr>
              <a:t>PEM </a:t>
            </a:r>
            <a:r>
              <a:rPr lang="en-GB" sz="2200" dirty="0">
                <a:solidFill>
                  <a:srgbClr val="C00000"/>
                </a:solidFill>
                <a:latin typeface="Calibri" pitchFamily="34" charset="0"/>
              </a:rPr>
              <a:t>PAL </a:t>
            </a:r>
            <a:r>
              <a:rPr lang="en-GB" sz="22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endParaRPr lang="en-GB" sz="2200" dirty="0">
              <a:solidFill>
                <a:srgbClr val="C00000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ru-RU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Львов</a:t>
            </a:r>
            <a:r>
              <a:rPr lang="en-GB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, 11/12 </a:t>
            </a:r>
            <a:r>
              <a:rPr lang="ru-RU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октября</a:t>
            </a:r>
            <a:r>
              <a:rPr lang="en-GB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2012</a:t>
            </a:r>
            <a:r>
              <a:rPr lang="ru-RU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г.</a:t>
            </a:r>
            <a:endParaRPr lang="pt-PT" sz="22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Программа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обеспечения </a:t>
            </a: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качества в Португалии</a:t>
            </a:r>
            <a:r>
              <a:rPr lang="en-GB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691680" y="1484784"/>
            <a:ext cx="7272808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</a:rPr>
              <a:t>Внутренняя оценка качества</a:t>
            </a:r>
            <a:r>
              <a:rPr lang="en-GB" sz="2000" dirty="0">
                <a:solidFill>
                  <a:srgbClr val="002060"/>
                </a:solidFill>
                <a:latin typeface="Calibri" pitchFamily="34" charset="0"/>
              </a:rPr>
              <a:t> </a:t>
            </a: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Примеры показателей эффективности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800" dirty="0" err="1" smtClean="0">
                <a:solidFill>
                  <a:srgbClr val="002060"/>
                </a:solidFill>
                <a:latin typeface="Calibri" pitchFamily="34" charset="0"/>
              </a:rPr>
              <a:t>продолж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):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Завершение аудита к планируемой дате</a:t>
            </a:r>
            <a:endParaRPr lang="en-US" sz="1600" dirty="0">
              <a:cs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US" sz="1600" dirty="0" smtClean="0">
              <a:cs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По крайней мере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90% 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проектов отчетов по аудиту оформляется в установленный срок</a:t>
            </a:r>
            <a:endParaRPr lang="en-GB" sz="12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Качество отчетов по аудиту</a:t>
            </a:r>
            <a:r>
              <a:rPr lang="en-GB" sz="1600" dirty="0" smtClean="0">
                <a:solidFill>
                  <a:srgbClr val="002060"/>
                </a:solidFill>
                <a:latin typeface="Calibri" pitchFamily="34" charset="0"/>
              </a:rPr>
              <a:t>  </a:t>
            </a:r>
            <a:r>
              <a:rPr lang="en-GB" sz="1600" dirty="0" smtClean="0">
                <a:solidFill>
                  <a:srgbClr val="002060"/>
                </a:solidFill>
                <a:latin typeface="Calibri" pitchFamily="34" charset="0"/>
              </a:rPr>
              <a:t>» </a:t>
            </a: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Добавлять ценность для руководства </a:t>
            </a:r>
            <a:r>
              <a:rPr lang="en-GB" sz="1600" dirty="0" smtClean="0">
                <a:solidFill>
                  <a:srgbClr val="002060"/>
                </a:solidFill>
                <a:latin typeface="Calibri" pitchFamily="34" charset="0"/>
              </a:rPr>
              <a:t>– </a:t>
            </a: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Отвечать потребностям руководства и объекта аудита</a:t>
            </a:r>
            <a:r>
              <a:rPr lang="en-GB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1600" i="1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ru-RU" sz="1600" i="1" dirty="0" smtClean="0">
                <a:solidFill>
                  <a:srgbClr val="002060"/>
                </a:solidFill>
                <a:latin typeface="Calibri" pitchFamily="34" charset="0"/>
              </a:rPr>
              <a:t>подход ориентированный на клиента</a:t>
            </a:r>
            <a:r>
              <a:rPr lang="en-GB" sz="1600" i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1600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400" dirty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Предлагаемые решения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/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рекомендации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(по системе баллов – критерии представлены ниже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Важность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/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сущность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400" dirty="0">
                <a:solidFill>
                  <a:srgbClr val="002060"/>
                </a:solidFill>
                <a:latin typeface="Calibri" pitchFamily="34" charset="0"/>
              </a:rPr>
              <a:t>з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начимость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/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основные вопросы,  не детали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), </a:t>
            </a:r>
            <a:endParaRPr lang="en-GB" sz="1400" dirty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Своевременность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возможность</a:t>
            </a: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Целесообразность</a:t>
            </a: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Соотношение цена-качество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количественное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endParaRPr lang="en-GB" sz="1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1736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Программа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обеспечения </a:t>
            </a: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качества в Португалии</a:t>
            </a:r>
            <a:r>
              <a:rPr lang="en-GB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403648" y="1484784"/>
            <a:ext cx="7740352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Внутренняя оценка качества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-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процедура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Все отчеты по аудиту оцениваются по специальной системе количественной оценки и нормирования показателей качества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от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0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до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10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баллов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Оценка выполняется и подписывается директорами по аудиту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Директора по аудиту также подотчетны Совету, и отвечают за работу руководителей нескольких групп по аудиту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Все отчеты по аудиту оцененные на более 8 баллов утверждаются Комиссией по качеству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обязательно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Отчеты по аудиту получившие менее 8 баллов также подтверждаются Комиссией по качеству произвольно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по крайней мере от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5%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до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10%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аудитов должны подтверждаться на ежегодной основе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Результаты данной деятельности по оценке качества связаны с процедурой оценки ежегодных достижений аудиторов</a:t>
            </a: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endParaRPr lang="en-GB" sz="1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8713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Программа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обеспечения </a:t>
            </a: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качества в Португалии</a:t>
            </a:r>
            <a:r>
              <a:rPr lang="en-GB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403648" y="1484784"/>
            <a:ext cx="7560840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</a:rPr>
              <a:t>Внутренняя оценка качества</a:t>
            </a:r>
            <a:r>
              <a:rPr lang="en-GB" sz="20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–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комиссия по качеству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2000" i="1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ru-RU" sz="2000" i="1" dirty="0" smtClean="0">
                <a:solidFill>
                  <a:srgbClr val="002060"/>
                </a:solidFill>
                <a:latin typeface="Calibri" pitchFamily="34" charset="0"/>
              </a:rPr>
              <a:t>комиссия специалистов в отрасли</a:t>
            </a:r>
            <a:r>
              <a:rPr lang="en-GB" sz="2000" i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2000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Комиссия по качеству отвечает за периодический анализ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оценку) работы по аудиту на ежегодной основе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и состоит из старших и опытных аудиторов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Директоров по аудиту и руководителей подразделений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Комиссия по качеству состоит из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6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членов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3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из которых назначены Председателем Совета из состава Директоров по аудиту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одним из них является Президент комиссии по качеству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Другие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3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 члена комиссии по качеству избираются всеми аудиторами среди других директоров по аудиту и руководителей подразделений и должны получить по крайней мере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20%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голосов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Каждый мандат комиссии по качеству длится 2 года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endParaRPr lang="en-GB" sz="1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2610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Программа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обеспечения качества </a:t>
            </a: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в Португалии</a:t>
            </a:r>
            <a:r>
              <a:rPr lang="en-GB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403648" y="1484784"/>
            <a:ext cx="7560840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</a:rPr>
              <a:t>Внутренняя оценка качества</a:t>
            </a:r>
            <a:r>
              <a:rPr lang="en-GB" sz="2000" dirty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</a:rPr>
              <a:t>комиссия по качеству</a:t>
            </a:r>
            <a:r>
              <a:rPr lang="en-GB" sz="20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2000" i="1" dirty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ru-RU" sz="2000" i="1" dirty="0">
                <a:solidFill>
                  <a:srgbClr val="002060"/>
                </a:solidFill>
                <a:latin typeface="Calibri" pitchFamily="34" charset="0"/>
              </a:rPr>
              <a:t>комиссия специалистов в отрасли</a:t>
            </a:r>
            <a:r>
              <a:rPr lang="en-GB" sz="2000" i="1" dirty="0">
                <a:solidFill>
                  <a:srgbClr val="002060"/>
                </a:solidFill>
                <a:latin typeface="Calibri" pitchFamily="34" charset="0"/>
              </a:rPr>
              <a:t>)</a:t>
            </a: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Комиссия по качеству оценивает отчеты аудиторов по применимым международным стандартам и внутренним руководящим  указаниям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подробно представляя стратегические и операционные задачи каждого аудитора, а также показатели эффективности и цели)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Во время оценки проходит слушание директора по аудиту и /или руководителя подразделения, чтобы уточнить вопросы комиссии по качеству и обосновать оценку отчета по аудиту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сумма баллов)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При необходимости, когда комиссия по качеству не может одобрить оценку отчета по аудиту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можно провести несложную процедуру решения противоречий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marL="0" indent="0" defTabSz="188913" eaLnBrk="1" hangingPunct="1">
              <a:spcBef>
                <a:spcPct val="0"/>
              </a:spcBef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8148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Программа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обеспечения </a:t>
            </a: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качества в Португалии</a:t>
            </a:r>
            <a:r>
              <a:rPr lang="en-GB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475656" y="1556792"/>
            <a:ext cx="7560840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</a:rPr>
              <a:t>Внутренняя оценка качества</a:t>
            </a:r>
            <a:r>
              <a:rPr lang="en-GB" sz="2000" dirty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</a:rPr>
              <a:t>комиссия по качеству</a:t>
            </a:r>
            <a:r>
              <a:rPr lang="en-GB" sz="20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2000" i="1" dirty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ru-RU" sz="2000" i="1" dirty="0">
                <a:solidFill>
                  <a:srgbClr val="002060"/>
                </a:solidFill>
                <a:latin typeface="Calibri" pitchFamily="34" charset="0"/>
              </a:rPr>
              <a:t>комиссия специалистов в отрасли</a:t>
            </a:r>
            <a:r>
              <a:rPr lang="en-GB" sz="2000" i="1" dirty="0">
                <a:solidFill>
                  <a:srgbClr val="002060"/>
                </a:solidFill>
                <a:latin typeface="Calibri" pitchFamily="34" charset="0"/>
              </a:rPr>
              <a:t>)</a:t>
            </a: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6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Комиссия по качеству решает простым большинством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–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президент имеет решающий голос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Комиссия по качеству готовит окончательный отчет по своей ежегодной деятельности Председателю Совета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–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отчет должен быть одобрен Советом, и может сделать рекомендации по улучшению имеющейся методики по аудиту, а также внутренних руководящих указаний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Также является основой для оценки ежегодных достижений аудиторов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Результаты программы обеспечения качества передаются ежегодно в Министерство финансов, вместе с отчетом о годовой деятельности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 Также сообщается о дальнейших действиях по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улучшению программы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0" indent="0" defTabSz="188913" eaLnBrk="1" hangingPunct="1">
              <a:spcBef>
                <a:spcPct val="0"/>
              </a:spcBef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8132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Программа обеспечения 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качества </a:t>
            </a:r>
            <a:r>
              <a:rPr lang="ru-RU" sz="32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в Португалии</a:t>
            </a:r>
            <a:r>
              <a:rPr lang="en-GB" sz="32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(IGF)</a:t>
            </a:r>
            <a:endParaRPr lang="en-GB" sz="32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403648" y="1484784"/>
            <a:ext cx="7560840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C-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Внешняя оценка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3A4CD2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«Контракт доверия» с ЕК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Орган по аудиту финансов ЕС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Означает ежегодный надзор департамента по аудиту Европейской Комиссии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Программа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Комиссии по обеспечению 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качества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Также ЕЦА (Регион Европы и Центральной Азии)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Для работы аудита по национальным фондам,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готовится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программа обмена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экспертной оценкой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 подобными организациями в других странах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3A4CD2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>
              <a:solidFill>
                <a:srgbClr val="3A4CD2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3A4CD2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>
              <a:solidFill>
                <a:srgbClr val="3A4CD2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3A4CD2"/>
              </a:solidFill>
              <a:latin typeface="Calibri" pitchFamily="34" charset="0"/>
              <a:cs typeface="Calibri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5121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1475656" y="476672"/>
            <a:ext cx="6772275" cy="915987"/>
          </a:xfrm>
        </p:spPr>
        <p:txBody>
          <a:bodyPr/>
          <a:lstStyle/>
          <a:p>
            <a:pPr marL="342900" indent="-342900" algn="l" eaLnBrk="1" hangingPunct="1">
              <a:lnSpc>
                <a:spcPct val="80000"/>
              </a:lnSpc>
              <a:spcBef>
                <a:spcPts val="800"/>
              </a:spcBef>
            </a:pPr>
            <a:r>
              <a:rPr lang="ru-RU" sz="2800" dirty="0" smtClean="0">
                <a:solidFill>
                  <a:srgbClr val="CC0000"/>
                </a:solidFill>
                <a:effectLst/>
                <a:latin typeface="Calibri" pitchFamily="34" charset="0"/>
              </a:rPr>
              <a:t>Последние замечания</a:t>
            </a:r>
            <a:endParaRPr lang="en-GB" sz="2800" dirty="0" smtClean="0"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sp>
        <p:nvSpPr>
          <p:cNvPr id="9220" name="Rectangle 3"/>
          <p:cNvSpPr txBox="1">
            <a:spLocks noGrp="1"/>
          </p:cNvSpPr>
          <p:nvPr>
            <p:ph idx="1"/>
          </p:nvPr>
        </p:nvSpPr>
        <p:spPr>
          <a:xfrm>
            <a:off x="1403648" y="1624013"/>
            <a:ext cx="7272808" cy="4286250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  <a:defRPr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Оценка </a:t>
            </a:r>
            <a:r>
              <a:rPr lang="ru-RU" sz="2000" dirty="0" smtClean="0">
                <a:solidFill>
                  <a:srgbClr val="C00000"/>
                </a:solidFill>
                <a:latin typeface="Calibri" pitchFamily="34" charset="0"/>
              </a:rPr>
              <a:t>функциональной независимости</a:t>
            </a:r>
            <a:r>
              <a:rPr lang="en-GB" sz="20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структура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endParaRPr lang="en-GB" sz="20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Оценка </a:t>
            </a:r>
            <a:r>
              <a:rPr lang="ru-RU" sz="2000" dirty="0" smtClean="0">
                <a:solidFill>
                  <a:srgbClr val="C00000"/>
                </a:solidFill>
                <a:latin typeface="Calibri" pitchFamily="34" charset="0"/>
              </a:rPr>
              <a:t>адекватности персонала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количество и качество штата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и любых изменений в обстоятельствах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endParaRPr lang="en-GB" sz="20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Оценка </a:t>
            </a:r>
            <a:r>
              <a:rPr lang="ru-RU" sz="2000" dirty="0" smtClean="0">
                <a:solidFill>
                  <a:srgbClr val="C00000"/>
                </a:solidFill>
                <a:latin typeface="Calibri" pitchFamily="34" charset="0"/>
              </a:rPr>
              <a:t>исполнения и своевременности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работы по аудиту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Оценка </a:t>
            </a:r>
            <a:r>
              <a:rPr lang="ru-RU" sz="2000" dirty="0" smtClean="0">
                <a:solidFill>
                  <a:srgbClr val="CC0000"/>
                </a:solidFill>
                <a:latin typeface="Calibri" pitchFamily="34" charset="0"/>
              </a:rPr>
              <a:t>отчетности и рабочих документов</a:t>
            </a:r>
            <a:endParaRPr lang="en-GB" sz="2000" dirty="0" smtClean="0">
              <a:solidFill>
                <a:srgbClr val="CC000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endParaRPr lang="en-GB" sz="20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Получает ли глава внутреннего аудита </a:t>
            </a:r>
            <a:r>
              <a:rPr lang="ru-RU" sz="2000" dirty="0" smtClean="0">
                <a:solidFill>
                  <a:srgbClr val="C00000"/>
                </a:solidFill>
                <a:latin typeface="Calibri" pitchFamily="34" charset="0"/>
              </a:rPr>
              <a:t>регулярную обратную связь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от подразделений по аудиту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? (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например, если возникают трудности при исполнении аудита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–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открытый и ясный канал </a:t>
            </a:r>
            <a:r>
              <a:rPr lang="ru-RU" sz="2000" dirty="0" smtClean="0">
                <a:solidFill>
                  <a:srgbClr val="CC0000"/>
                </a:solidFill>
                <a:latin typeface="Calibri" pitchFamily="34" charset="0"/>
              </a:rPr>
              <a:t>связи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будет ключевым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0" indent="0" eaLnBrk="1" hangingPunct="1">
              <a:buNone/>
              <a:defRPr/>
            </a:pPr>
            <a:endParaRPr lang="en-GB" sz="20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8963" y="3335338"/>
            <a:ext cx="184150" cy="431800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 dirty="0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619672" y="332656"/>
            <a:ext cx="7124328" cy="915987"/>
          </a:xfrm>
        </p:spPr>
        <p:txBody>
          <a:bodyPr/>
          <a:lstStyle/>
          <a:p>
            <a:pPr marL="342900" indent="-342900" algn="l" eaLnBrk="1" hangingPunct="1">
              <a:lnSpc>
                <a:spcPct val="80000"/>
              </a:lnSpc>
              <a:spcBef>
                <a:spcPts val="800"/>
              </a:spcBef>
              <a:defRPr/>
            </a:pPr>
            <a:r>
              <a:rPr lang="ru-RU"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Для размышлений</a:t>
            </a:r>
            <a:r>
              <a:rPr lang="en-GB" sz="3600" dirty="0" smtClean="0">
                <a:solidFill>
                  <a:srgbClr val="C00000"/>
                </a:solidFill>
                <a:effectLst/>
                <a:latin typeface="Arial Narrow" pitchFamily="34" charset="0"/>
              </a:rPr>
              <a:t>…</a:t>
            </a:r>
            <a:endParaRPr lang="en-GB" sz="3600" dirty="0" smtClean="0">
              <a:solidFill>
                <a:srgbClr val="C00000"/>
              </a:solidFill>
              <a:effectLst/>
              <a:latin typeface="Arial Narrow" pitchFamily="34" charset="0"/>
            </a:endParaRPr>
          </a:p>
        </p:txBody>
      </p:sp>
      <p:sp>
        <p:nvSpPr>
          <p:cNvPr id="10244" name="Rectangle 3"/>
          <p:cNvSpPr txBox="1">
            <a:spLocks noGrp="1"/>
          </p:cNvSpPr>
          <p:nvPr>
            <p:ph idx="1"/>
          </p:nvPr>
        </p:nvSpPr>
        <p:spPr>
          <a:xfrm>
            <a:off x="1331640" y="1462212"/>
            <a:ext cx="7560840" cy="4487068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Существует ли </a:t>
            </a:r>
            <a:r>
              <a:rPr lang="ru-RU" sz="1600" dirty="0" smtClean="0">
                <a:solidFill>
                  <a:srgbClr val="C00000"/>
                </a:solidFill>
                <a:latin typeface="Calibri" pitchFamily="34" charset="0"/>
              </a:rPr>
              <a:t>мотивация </a:t>
            </a: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для подразделений аудита улучшать качество</a:t>
            </a:r>
            <a:r>
              <a:rPr lang="en-GB" sz="1600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Как Вы видите введение </a:t>
            </a:r>
            <a:r>
              <a:rPr lang="ru-RU" sz="1600" dirty="0" smtClean="0">
                <a:solidFill>
                  <a:srgbClr val="C00000"/>
                </a:solidFill>
                <a:latin typeface="Calibri" pitchFamily="34" charset="0"/>
              </a:rPr>
              <a:t>показателей качества и сравнительного анализа</a:t>
            </a:r>
            <a:r>
              <a:rPr lang="en-GB" sz="1600" dirty="0" smtClean="0">
                <a:solidFill>
                  <a:srgbClr val="333399"/>
                </a:solidFill>
                <a:latin typeface="Calibri" pitchFamily="34" charset="0"/>
              </a:rPr>
              <a:t>? </a:t>
            </a:r>
            <a:endParaRPr lang="en-GB" sz="1600" dirty="0" smtClean="0">
              <a:solidFill>
                <a:srgbClr val="333399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endParaRPr lang="en-GB" sz="1600" dirty="0" smtClean="0">
              <a:solidFill>
                <a:srgbClr val="333399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Проблема баланса между </a:t>
            </a:r>
            <a:r>
              <a:rPr lang="ru-RU" sz="1600" dirty="0" smtClean="0">
                <a:solidFill>
                  <a:srgbClr val="C00000"/>
                </a:solidFill>
                <a:latin typeface="Calibri" pitchFamily="34" charset="0"/>
              </a:rPr>
              <a:t>затратами и выгодами </a:t>
            </a: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от оценки</a:t>
            </a:r>
            <a:r>
              <a:rPr lang="en-GB" sz="16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ограниченные ресурсы, время,</a:t>
            </a:r>
            <a:r>
              <a:rPr lang="en-GB" sz="1600" dirty="0" smtClean="0">
                <a:solidFill>
                  <a:srgbClr val="002060"/>
                </a:solidFill>
                <a:latin typeface="Calibri" pitchFamily="34" charset="0"/>
              </a:rPr>
              <a:t>…)</a:t>
            </a: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endParaRPr lang="en-GB" sz="1600" dirty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Кто должен </a:t>
            </a:r>
            <a:r>
              <a:rPr lang="ru-RU" sz="1600" dirty="0" smtClean="0">
                <a:solidFill>
                  <a:srgbClr val="C00000"/>
                </a:solidFill>
                <a:latin typeface="Calibri" pitchFamily="34" charset="0"/>
              </a:rPr>
              <a:t>производить отслеживание </a:t>
            </a: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выполнения рекомендаций оценки</a:t>
            </a:r>
            <a:r>
              <a:rPr lang="en-GB" sz="1600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ru-RU" sz="1600" dirty="0" smtClean="0">
                <a:solidFill>
                  <a:srgbClr val="CC0000"/>
                </a:solidFill>
                <a:latin typeface="Calibri" pitchFamily="34" charset="0"/>
              </a:rPr>
              <a:t>Повлиял ли финансовый кризис </a:t>
            </a: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на качество работы по аудиту и на политику и практику обеспечения качества</a:t>
            </a:r>
            <a:r>
              <a:rPr lang="en-GB" sz="1600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endParaRPr lang="en-GB" sz="1600" dirty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Что Вы ожидаете от обеспечения качества, как инструмента для </a:t>
            </a:r>
            <a:r>
              <a:rPr lang="ru-RU" sz="1600" dirty="0" smtClean="0">
                <a:solidFill>
                  <a:srgbClr val="CC0000"/>
                </a:solidFill>
                <a:latin typeface="Calibri" pitchFamily="34" charset="0"/>
              </a:rPr>
              <a:t>укрепления гарантии </a:t>
            </a: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для всех заинтересованных лиц по поводу эффективности Вашей деятельности по аудиту и привлечения внимания руководства к важности работы по </a:t>
            </a:r>
            <a:r>
              <a:rPr lang="ru-RU" sz="1600" smtClean="0">
                <a:solidFill>
                  <a:srgbClr val="002060"/>
                </a:solidFill>
                <a:latin typeface="Calibri" pitchFamily="34" charset="0"/>
              </a:rPr>
              <a:t>внутреннему аудиту</a:t>
            </a:r>
            <a:r>
              <a:rPr lang="en-US" sz="160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en-US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0" indent="0" eaLnBrk="1" hangingPunct="1">
              <a:buNone/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BE" dirty="0" smtClean="0">
              <a:solidFill>
                <a:srgbClr val="333399"/>
              </a:solidFill>
              <a:latin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BE" dirty="0" smtClean="0">
              <a:solidFill>
                <a:srgbClr val="333399"/>
              </a:solidFill>
              <a:latin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en-GB" dirty="0" smtClean="0"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 dirty="0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1475656" y="1412776"/>
            <a:ext cx="6552728" cy="4432300"/>
          </a:xfrm>
        </p:spPr>
        <p:txBody>
          <a:bodyPr anchorCtr="1"/>
          <a:lstStyle/>
          <a:p>
            <a:pPr marL="0" indent="0"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endParaRPr lang="en-IE" sz="4000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r>
              <a:rPr lang="ru-RU" sz="36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Действительно ли аудиты влияют на ситуацию</a:t>
            </a:r>
            <a:r>
              <a:rPr lang="en-IE" sz="36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?</a:t>
            </a:r>
            <a:endParaRPr sz="36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r>
              <a:rPr lang="en-GB" sz="3600" dirty="0" smtClean="0">
                <a:latin typeface="Calibri" pitchFamily="34" charset="0"/>
                <a:cs typeface="Calibri" pitchFamily="34" charset="0"/>
              </a:rPr>
              <a:t>                </a:t>
            </a:r>
          </a:p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endParaRPr lang="en-GB" sz="3600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endParaRPr lang="en-GB" sz="3600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r>
              <a:rPr lang="en-GB" sz="3600" dirty="0" smtClean="0">
                <a:latin typeface="Calibri" pitchFamily="34" charset="0"/>
                <a:cs typeface="Calibri" pitchFamily="34" charset="0"/>
              </a:rPr>
              <a:t>              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Спасибо за Ваше внимание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!</a:t>
            </a: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endParaRPr lang="fr-BE" sz="4000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sz="1600" b="1" dirty="0" smtClean="0">
              <a:solidFill>
                <a:srgbClr val="336600"/>
              </a:solidFill>
              <a:latin typeface="Arial Narrow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sz="1600" b="1" dirty="0" smtClean="0">
              <a:solidFill>
                <a:srgbClr val="336600"/>
              </a:solidFill>
              <a:latin typeface="Arial Narrow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sz="1600" b="1" dirty="0" smtClean="0">
              <a:solidFill>
                <a:srgbClr val="336600"/>
              </a:solidFill>
              <a:latin typeface="Arial Narrow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sz="1600" b="1" dirty="0" smtClean="0">
              <a:solidFill>
                <a:srgbClr val="336600"/>
              </a:solidFill>
              <a:latin typeface="Arial Narrow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700"/>
              </a:spcBef>
              <a:buFontTx/>
              <a:buNone/>
              <a:defRPr/>
            </a:pPr>
            <a:endParaRPr lang="en-GB" sz="28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619672" y="404664"/>
            <a:ext cx="7124328" cy="896938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rgbClr val="C00000"/>
                </a:solidFill>
                <a:effectLst/>
                <a:latin typeface="Calibri" pitchFamily="34" charset="0"/>
              </a:rPr>
              <a:t>Гарантия качества</a:t>
            </a:r>
            <a:endParaRPr lang="en-GB" sz="3200" dirty="0" smtClean="0">
              <a:solidFill>
                <a:srgbClr val="C00000"/>
              </a:solidFill>
              <a:effectLst/>
              <a:latin typeface="Calibri" pitchFamily="34" charset="0"/>
            </a:endParaRPr>
          </a:p>
        </p:txBody>
      </p:sp>
      <p:sp>
        <p:nvSpPr>
          <p:cNvPr id="3076" name="Rectangle 3"/>
          <p:cNvSpPr txBox="1">
            <a:spLocks noGrp="1"/>
          </p:cNvSpPr>
          <p:nvPr>
            <p:ph idx="1"/>
          </p:nvPr>
        </p:nvSpPr>
        <p:spPr>
          <a:xfrm>
            <a:off x="1835696" y="1844824"/>
            <a:ext cx="6984776" cy="4104456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Программа </a:t>
            </a:r>
            <a:r>
              <a:rPr lang="ru-RU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обеспечения качества </a:t>
            </a:r>
            <a:r>
              <a:rPr lang="ru-RU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внутреннего аудита должна состоять из</a:t>
            </a: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Постоянного мониторинга;</a:t>
            </a:r>
            <a:endParaRPr lang="en-GB" sz="22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Внутренней оценки качества</a:t>
            </a:r>
            <a:r>
              <a:rPr lang="en-GB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Внешней оценки качества.</a:t>
            </a:r>
            <a:endParaRPr lang="en-GB" sz="22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en-GB" dirty="0" smtClean="0">
              <a:solidFill>
                <a:srgbClr val="333399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331640" y="260648"/>
            <a:ext cx="7196336" cy="896938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Элементы 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надзора за качеством</a:t>
            </a:r>
            <a:r>
              <a:rPr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endParaRPr sz="32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Rectangle 3"/>
          <p:cNvSpPr txBox="1">
            <a:spLocks noGrp="1"/>
          </p:cNvSpPr>
          <p:nvPr>
            <p:ph idx="4294967295"/>
          </p:nvPr>
        </p:nvSpPr>
        <p:spPr>
          <a:xfrm>
            <a:off x="1331640" y="1628800"/>
            <a:ext cx="7658496" cy="468052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sz="2200" b="1" dirty="0" smtClean="0">
                <a:solidFill>
                  <a:srgbClr val="002060"/>
                </a:solidFill>
                <a:latin typeface="Calibri" pitchFamily="34" charset="0"/>
              </a:rPr>
              <a:t>Почему нам необходим </a:t>
            </a:r>
            <a:r>
              <a:rPr lang="ru-RU" sz="2200" b="1" dirty="0" smtClean="0">
                <a:solidFill>
                  <a:srgbClr val="002060"/>
                </a:solidFill>
                <a:latin typeface="Calibri" pitchFamily="34" charset="0"/>
              </a:rPr>
              <a:t>надзор за качеством</a:t>
            </a:r>
            <a:r>
              <a:rPr sz="2200" b="1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pt-PT" sz="22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sz="22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Укреплять гарантию для всех заинтересованных лиц в отношении эффективности внутреннего аудита</a:t>
            </a:r>
            <a:endParaRPr lang="en-US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Полагаться на других аудиторов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Больше эффективности</a:t>
            </a: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Снижается дублирование</a:t>
            </a: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Одинаковое понимание и внедрение стандартов</a:t>
            </a: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Проверять соответствие инструкции, </a:t>
            </a:r>
            <a:r>
              <a:rPr lang="ru-RU" sz="2000" dirty="0">
                <a:solidFill>
                  <a:srgbClr val="002060"/>
                </a:solidFill>
                <a:latin typeface="Calibri" pitchFamily="34" charset="0"/>
              </a:rPr>
              <a:t>п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равилам и т.д.</a:t>
            </a: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Вовремя вносить корректировки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непосредственный контроль, наставничество)</a:t>
            </a: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…</a:t>
            </a: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sz="24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sz="24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sz="24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990600" lvl="1" indent="-533400" eaLnBrk="1" hangingPunct="1">
              <a:buFont typeface="Wingdings" pitchFamily="2" charset="2"/>
              <a:buNone/>
            </a:pPr>
            <a:endParaRPr sz="24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sz="16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dirty="0" smtClean="0">
              <a:solidFill>
                <a:srgbClr val="333399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1547664" y="620688"/>
            <a:ext cx="7272338" cy="785812"/>
          </a:xfrm>
          <a:noFill/>
          <a:ln w="9525"/>
        </p:spPr>
        <p:txBody>
          <a:bodyPr/>
          <a:lstStyle/>
          <a:p>
            <a:pPr algn="l" eaLnBrk="1" hangingPunct="1"/>
            <a:r>
              <a:rPr lang="ru-RU" sz="3400" dirty="0" smtClean="0">
                <a:solidFill>
                  <a:srgbClr val="CC0000"/>
                </a:solidFill>
                <a:effectLst/>
                <a:latin typeface="Calibri" pitchFamily="34" charset="0"/>
              </a:rPr>
              <a:t>Элементы </a:t>
            </a:r>
            <a:r>
              <a:rPr lang="ru-RU" sz="3400" dirty="0" smtClean="0">
                <a:solidFill>
                  <a:srgbClr val="CC0000"/>
                </a:solidFill>
                <a:effectLst/>
                <a:latin typeface="Calibri" pitchFamily="34" charset="0"/>
              </a:rPr>
              <a:t>надзора за качеством</a:t>
            </a:r>
            <a:r>
              <a:rPr lang="en-US" sz="3400" dirty="0" smtClean="0">
                <a:solidFill>
                  <a:srgbClr val="CC0000"/>
                </a:solidFill>
                <a:effectLst/>
                <a:latin typeface="Calibri" pitchFamily="34" charset="0"/>
              </a:rPr>
              <a:t> </a:t>
            </a:r>
            <a:endParaRPr lang="en-US" sz="3400" dirty="0" smtClean="0"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sp>
        <p:nvSpPr>
          <p:cNvPr id="4100" name="Rectangle 3"/>
          <p:cNvSpPr txBox="1">
            <a:spLocks noGrp="1"/>
          </p:cNvSpPr>
          <p:nvPr>
            <p:ph idx="4294967295"/>
          </p:nvPr>
        </p:nvSpPr>
        <p:spPr>
          <a:xfrm>
            <a:off x="1357313" y="1428750"/>
            <a:ext cx="7391151" cy="401796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endParaRPr sz="24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Структура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Независимость, статус и уровень отчета в организации</a:t>
            </a:r>
            <a:endParaRPr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447800" lvl="2" indent="-533400" eaLnBrk="1" hangingPunct="1">
              <a:buFont typeface="Wingdings" pitchFamily="2" charset="2"/>
              <a:buNone/>
              <a:defRPr/>
            </a:pP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Персонал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Квалификации, навыки и опыт</a:t>
            </a:r>
            <a:r>
              <a:rPr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</a:p>
          <a:p>
            <a:pPr marL="990600" lvl="1" indent="-533400" eaLnBrk="1" hangingPunct="1">
              <a:buFontTx/>
              <a:buNone/>
              <a:defRPr/>
            </a:pP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Методология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Инструменты, процессы и процедуры</a:t>
            </a:r>
            <a:r>
              <a:rPr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uk-UA" sz="1600" dirty="0" smtClean="0">
                <a:solidFill>
                  <a:srgbClr val="002060"/>
                </a:solidFill>
                <a:latin typeface="Calibri" pitchFamily="34" charset="0"/>
              </a:rPr>
              <a:t>–</a:t>
            </a:r>
            <a:r>
              <a:rPr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руководство </a:t>
            </a: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по аудиту</a:t>
            </a:r>
            <a:r>
              <a:rPr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pt-PT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447800" lvl="2" indent="-533400" eaLnBrk="1" hangingPunct="1">
              <a:buFontTx/>
              <a:buNone/>
              <a:defRPr/>
            </a:pP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000" lvl="2" indent="-533400" eaLnBrk="1" hangingPunct="1">
              <a:buFontTx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Работа по аудиту</a:t>
            </a:r>
            <a:endParaRPr lang="en-US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000" lvl="2" indent="-533400" eaLnBrk="1" hangingPunct="1">
              <a:buFontTx/>
              <a:buNone/>
              <a:defRPr/>
            </a:pP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Выполнение в соответствии с ежегодным планом, своевременность, отчетность, рабочие документы</a:t>
            </a:r>
            <a:endParaRPr lang="en-US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000" lvl="2" indent="-533400" eaLnBrk="1" hangingPunct="1">
              <a:buFontTx/>
              <a:buNone/>
              <a:defRPr/>
            </a:pPr>
            <a:endParaRPr lang="pt-PT" sz="2000" dirty="0" smtClean="0">
              <a:solidFill>
                <a:srgbClr val="333399"/>
              </a:solidFill>
              <a:latin typeface="Calibri" pitchFamily="34" charset="0"/>
            </a:endParaRPr>
          </a:p>
          <a:p>
            <a:pPr marL="990000" lvl="2" indent="-533400" eaLnBrk="1" hangingPunct="1">
              <a:buFontTx/>
              <a:buNone/>
              <a:defRPr/>
            </a:pPr>
            <a:endParaRPr sz="2000" dirty="0" smtClean="0">
              <a:solidFill>
                <a:srgbClr val="333399"/>
              </a:solidFill>
              <a:latin typeface="Calibri" pitchFamily="34" charset="0"/>
            </a:endParaRPr>
          </a:p>
          <a:p>
            <a:pPr marL="990600" lvl="1" indent="-533400" eaLnBrk="1" hangingPunct="1">
              <a:buFont typeface="Wingdings" pitchFamily="2" charset="2"/>
              <a:buNone/>
              <a:defRPr/>
            </a:pPr>
            <a:endParaRPr sz="24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sz="16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dirty="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Grp="1"/>
          </p:cNvSpPr>
          <p:nvPr>
            <p:ph type="title"/>
          </p:nvPr>
        </p:nvSpPr>
        <p:spPr>
          <a:xfrm>
            <a:off x="1403648" y="304800"/>
            <a:ext cx="7054552" cy="1143000"/>
          </a:xfrm>
        </p:spPr>
        <p:txBody>
          <a:bodyPr/>
          <a:lstStyle/>
          <a:p>
            <a:pPr algn="l">
              <a:defRPr/>
            </a:pPr>
            <a:r>
              <a:rPr lang="ru-RU" sz="3200" dirty="0" smtClean="0">
                <a:solidFill>
                  <a:srgbClr val="C00000"/>
                </a:solidFill>
                <a:effectLst/>
                <a:latin typeface="Calibri" pitchFamily="34" charset="0"/>
                <a:ea typeface="BatangChe" pitchFamily="49" charset="-127"/>
                <a:cs typeface="Calibri" pitchFamily="34" charset="0"/>
              </a:rPr>
              <a:t>Этапы оценки качества</a:t>
            </a:r>
            <a:endParaRPr lang="en-US" sz="3200" dirty="0" smtClean="0">
              <a:solidFill>
                <a:srgbClr val="C00000"/>
              </a:solidFill>
              <a:effectLst/>
              <a:latin typeface="Calibri" pitchFamily="34" charset="0"/>
              <a:ea typeface="BatangChe" pitchFamily="49" charset="-127"/>
              <a:cs typeface="Calibri" pitchFamily="34" charset="0"/>
            </a:endParaRPr>
          </a:p>
        </p:txBody>
      </p:sp>
      <p:sp>
        <p:nvSpPr>
          <p:cNvPr id="7171" name="Text Box 3"/>
          <p:cNvSpPr txBox="1">
            <a:spLocks noGrp="1"/>
          </p:cNvSpPr>
          <p:nvPr>
            <p:ph type="body" idx="1"/>
          </p:nvPr>
        </p:nvSpPr>
        <p:spPr>
          <a:xfrm>
            <a:off x="1403648" y="1556792"/>
            <a:ext cx="7232848" cy="4608512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ПЛАН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Стратегия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Планы аудита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 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РАБОТА У КЛИЕНТА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Инструкция по аудиту, система ИТ для </a:t>
            </a: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записи проделанной </a:t>
            </a: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работы</a:t>
            </a: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, </a:t>
            </a: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контрольные списки</a:t>
            </a: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, </a:t>
            </a: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процедуры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ДО ОТЧЕТА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ru-RU" altLang="ko-KR" sz="1800" dirty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П</a:t>
            </a: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роект результатов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Процедура противоречий с объектом аудита</a:t>
            </a: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 </a:t>
            </a: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ОТЧЕТ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Предоставление окончательного отчета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ПОСЛЕ ОТЧЕТА</a:t>
            </a: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 / </a:t>
            </a: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ЗАКРЫТЬ ФАЙЛ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Оценка качества рабочих документов</a:t>
            </a: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 / </a:t>
            </a:r>
            <a:r>
              <a:rPr lang="ru-RU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отчета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Возможные способы оценки качества</a:t>
            </a:r>
            <a:r>
              <a:rPr lang="en-GB"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 </a:t>
            </a: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691680" y="1484784"/>
            <a:ext cx="7114634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u="sng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ru-RU" sz="2000" u="sng" dirty="0" smtClean="0">
                <a:solidFill>
                  <a:srgbClr val="002060"/>
                </a:solidFill>
                <a:latin typeface="Calibri" pitchFamily="34" charset="0"/>
              </a:rPr>
              <a:t>КАК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сделать это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b="1" dirty="0" smtClean="0">
                <a:solidFill>
                  <a:srgbClr val="002060"/>
                </a:solidFill>
                <a:latin typeface="Calibri" pitchFamily="34" charset="0"/>
              </a:rPr>
              <a:t>Ex-ante </a:t>
            </a:r>
            <a:r>
              <a:rPr lang="ru-RU" sz="2000" b="1" dirty="0" smtClean="0">
                <a:solidFill>
                  <a:srgbClr val="002060"/>
                </a:solidFill>
                <a:latin typeface="Calibri" pitchFamily="34" charset="0"/>
              </a:rPr>
              <a:t>(до)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Clr>
                <a:srgbClr val="C00000"/>
              </a:buClr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Непосредственный контроль или наставничество во время аудита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</a:p>
          <a:p>
            <a:pPr marL="188913" indent="-188913" defTabSz="188913" eaLnBrk="1" hangingPunct="1">
              <a:spcBef>
                <a:spcPct val="0"/>
              </a:spcBef>
              <a:buClr>
                <a:srgbClr val="C00000"/>
              </a:buClr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Совместные аудиты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Clr>
                <a:srgbClr val="C00000"/>
              </a:buClr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Координация этапов аудита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вкл. оценку программ аудита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b="1" dirty="0" smtClean="0">
                <a:solidFill>
                  <a:srgbClr val="002060"/>
                </a:solidFill>
                <a:latin typeface="Calibri" pitchFamily="34" charset="0"/>
              </a:rPr>
              <a:t>Ex-post</a:t>
            </a:r>
            <a:r>
              <a:rPr lang="ru-RU" sz="2000" b="1" dirty="0" smtClean="0">
                <a:solidFill>
                  <a:srgbClr val="002060"/>
                </a:solidFill>
                <a:latin typeface="Calibri" pitchFamily="34" charset="0"/>
              </a:rPr>
              <a:t> (после)</a:t>
            </a:r>
            <a:endParaRPr lang="en-GB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Оценка качества документации по аудиту, отчета и т.д.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Качество и результативность коммуникации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</a:p>
          <a:p>
            <a:pPr marL="188913" indent="-188913" defTabSz="188913" eaLnBrk="1" hangingPunct="1">
              <a:spcBef>
                <a:spcPct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Обратная связь от клиентов и от объекта аудита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Программа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обеспечения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качества в Португалии</a:t>
            </a:r>
            <a:r>
              <a:rPr lang="en-GB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403648" y="1318385"/>
            <a:ext cx="7560840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A- </a:t>
            </a:r>
            <a:r>
              <a:rPr lang="ru-RU" sz="2400" dirty="0" smtClean="0">
                <a:solidFill>
                  <a:srgbClr val="002060"/>
                </a:solidFill>
                <a:latin typeface="Calibri" pitchFamily="34" charset="0"/>
              </a:rPr>
              <a:t>Постоянный мониторинг</a:t>
            </a:r>
            <a:endParaRPr lang="en-GB" sz="2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Иерархический непосредственный контроль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Часть ежедневного непосредственного контроля, анализ и </a:t>
            </a:r>
            <a:r>
              <a:rPr lang="ru-RU" sz="1800" dirty="0" err="1" smtClean="0">
                <a:solidFill>
                  <a:srgbClr val="002060"/>
                </a:solidFill>
                <a:latin typeface="Calibri" pitchFamily="34" charset="0"/>
              </a:rPr>
              <a:t>коучинг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 по аудиторской деятельности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Включен в политику и практику работ по аудиту</a:t>
            </a: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Выполняется руководителем группы за работой сотрудников по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аудиту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Проверяется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Директором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по аудиту, до того, как окончательный вариант отчета будет представлен Совету директоров на одобрение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Свидетельство такого непосредственного контроля также передается Совету вместе с окончательным вариантом отчета, в определенной форме, подписанное Директором по аудиту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непосредственный контроль также должен отражаться в рабочих документах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5626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Программа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обеспечения </a:t>
            </a: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качества в Португалии</a:t>
            </a:r>
            <a:r>
              <a:rPr lang="en-GB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691680" y="1484784"/>
            <a:ext cx="7272808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Внутренняя оценка качества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При оценке качества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–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необходимо измерять ключевые показатели эффективности для сравнения с задачами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По специальной форме оценки качества аудита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на один аудит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), </a:t>
            </a: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подготовленной и подписанной Директором по аудиту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1800" dirty="0" smtClean="0">
                <a:solidFill>
                  <a:srgbClr val="002060"/>
                </a:solidFill>
                <a:latin typeface="Calibri" pitchFamily="34" charset="0"/>
              </a:rPr>
              <a:t>Примеры показателей эффективности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:</a:t>
            </a: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</a:rPr>
              <a:t>Область ревизии</a:t>
            </a: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457200" lvl="1" indent="0" defTabSz="188913" eaLnBrk="1" hangingPunct="1">
              <a:spcBef>
                <a:spcPct val="0"/>
              </a:spcBef>
              <a:buNone/>
            </a:pPr>
            <a:endParaRPr lang="en-GB" sz="1600" dirty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Сравнение фактических дней ревизии с запланированными днями на задание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все значительные отклонения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выше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10%) 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нужно объяснить Совету и Комиссии по качеству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1200" dirty="0" smtClean="0">
                <a:solidFill>
                  <a:srgbClr val="002060"/>
                </a:solidFill>
                <a:latin typeface="Calibri" pitchFamily="34" charset="0"/>
              </a:rPr>
              <a:t>;</a:t>
            </a:r>
          </a:p>
          <a:p>
            <a:pPr lvl="2" defTabSz="188913" eaLnBrk="1" hangingPunct="1">
              <a:spcBef>
                <a:spcPct val="0"/>
              </a:spcBef>
            </a:pPr>
            <a:endParaRPr lang="en-GB" sz="1200" dirty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Фактические области ревизии по сравнению с ежегодным планом по аудиту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– 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по крайней мере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90% 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</a:rPr>
              <a:t>заданий ежегодного плана выполнено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400" dirty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endParaRPr lang="en-GB" sz="12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6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400" dirty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0692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Программа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обеспечения </a:t>
            </a:r>
            <a:r>
              <a:rPr lang="ru-RU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качества в Португалии</a:t>
            </a:r>
            <a:r>
              <a:rPr lang="en-GB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691680" y="1484784"/>
            <a:ext cx="7272808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Внутренняя оценка качества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Примеры показателей эффективности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 (</a:t>
            </a:r>
            <a:r>
              <a:rPr lang="ru-RU" sz="2000" dirty="0" err="1" smtClean="0">
                <a:solidFill>
                  <a:srgbClr val="002060"/>
                </a:solidFill>
                <a:latin typeface="Calibri" pitchFamily="34" charset="0"/>
              </a:rPr>
              <a:t>продолж</a:t>
            </a:r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):</a:t>
            </a: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1"/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Производительность аудиторов</a:t>
            </a:r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6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en-US" sz="1400" dirty="0" smtClean="0"/>
          </a:p>
          <a:p>
            <a:pPr lvl="2"/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Количество аудитов на аудитора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/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год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по сравнению со средней численностью персонала в организации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– 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относится только к одному типу аудитов и только по аудитам проводимым  более 20 дней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), </a:t>
            </a:r>
            <a:r>
              <a:rPr lang="en-US" sz="14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 </a:t>
            </a:r>
            <a:endParaRPr lang="pt-PT" sz="14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0"/>
            <a:endParaRPr lang="en-US" sz="1800" dirty="0" smtClean="0"/>
          </a:p>
          <a:p>
            <a:pPr lvl="1"/>
            <a:r>
              <a:rPr lang="ru-RU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Стоимость дня аудита на аудитора</a:t>
            </a:r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6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en-US" sz="16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Сравните 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то же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по другим исполнителям аудита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сравнимо со ставками местного рынка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– 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напр.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CoA, </a:t>
            </a:r>
            <a:r>
              <a:rPr lang="ru-RU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частные компании, но также ЕС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n-US" sz="1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914400" lvl="2" indent="0">
              <a:buNone/>
            </a:pPr>
            <a:endParaRPr lang="pt-PT" sz="1000" dirty="0"/>
          </a:p>
          <a:p>
            <a:pPr marL="0" lvl="0" indent="0">
              <a:buNone/>
            </a:pPr>
            <a:r>
              <a:rPr lang="en-US" sz="1800" dirty="0"/>
              <a:t> </a:t>
            </a:r>
            <a:endParaRPr lang="pt-PT" sz="1800" dirty="0"/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7806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ma slide template29.11.05">
  <a:themeElements>
    <a:clrScheme name="">
      <a:dk1>
        <a:srgbClr val="00B7A5"/>
      </a:dk1>
      <a:lt1>
        <a:srgbClr val="C0FEF9"/>
      </a:lt1>
      <a:dk2>
        <a:srgbClr val="006B61"/>
      </a:dk2>
      <a:lt2>
        <a:srgbClr val="FFFFFF"/>
      </a:lt2>
      <a:accent1>
        <a:srgbClr val="FFFFFF"/>
      </a:accent1>
      <a:accent2>
        <a:srgbClr val="FFFFFF"/>
      </a:accent2>
      <a:accent3>
        <a:srgbClr val="DCFEFB"/>
      </a:accent3>
      <a:accent4>
        <a:srgbClr val="009C8C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sigma slide template29.11.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sigma slide template29.11.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 slide template29.11.0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gma slide template29.11.05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 slide template29.11.05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 slide template29.11.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 slide template29.11.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 slide template29.11.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IGMA Master Slide">
  <a:themeElements>
    <a:clrScheme name="">
      <a:dk1>
        <a:srgbClr val="00B7A5"/>
      </a:dk1>
      <a:lt1>
        <a:srgbClr val="C0FEF9"/>
      </a:lt1>
      <a:dk2>
        <a:srgbClr val="006B61"/>
      </a:dk2>
      <a:lt2>
        <a:srgbClr val="FFFFFF"/>
      </a:lt2>
      <a:accent1>
        <a:srgbClr val="FFFFFF"/>
      </a:accent1>
      <a:accent2>
        <a:srgbClr val="FFFFFF"/>
      </a:accent2>
      <a:accent3>
        <a:srgbClr val="DCFEFB"/>
      </a:accent3>
      <a:accent4>
        <a:srgbClr val="009C8C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1_SIGMA Master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SIGMA Master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GMA Master Sli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IGMA Master Sli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GMA Master Sli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GMA Master 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GMA Master 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GMA Master 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sigma slide template29.11.05</Template>
  <TotalTime>1542</TotalTime>
  <Pages>4</Pages>
  <Words>1226</Words>
  <Application>Microsoft Office PowerPoint</Application>
  <PresentationFormat>Экран (4:3)</PresentationFormat>
  <Paragraphs>287</Paragraphs>
  <Slides>18</Slides>
  <Notes>17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sigma slide template29.11.05</vt:lpstr>
      <vt:lpstr>1_SIGMA Master Slide</vt:lpstr>
      <vt:lpstr>Bitmap Image</vt:lpstr>
      <vt:lpstr>  Гарантия качества </vt:lpstr>
      <vt:lpstr>Гарантия качества</vt:lpstr>
      <vt:lpstr>Элементы надзора за качеством </vt:lpstr>
      <vt:lpstr>Элементы надзора за качеством </vt:lpstr>
      <vt:lpstr>Этапы оценки качества</vt:lpstr>
      <vt:lpstr>Возможные способы оценки качества  </vt:lpstr>
      <vt:lpstr>Программа обеспечения качества в Португалии (IGF)</vt:lpstr>
      <vt:lpstr>Программа обеспечения качества в Португалии (IGF)</vt:lpstr>
      <vt:lpstr>Программа обеспечения качества в Португалии (IGF)</vt:lpstr>
      <vt:lpstr>Программа обеспечения качества в Португалии (IGF)</vt:lpstr>
      <vt:lpstr>Программа обеспечения качества в Португалии (IGF)</vt:lpstr>
      <vt:lpstr>Программа обеспечения качества в Португалии (IGF)</vt:lpstr>
      <vt:lpstr>Программа обеспечения качества в Португалии (IGF)</vt:lpstr>
      <vt:lpstr>Программа обеспечения качества в Португалии (IGF)</vt:lpstr>
      <vt:lpstr>Программа обеспечения качества в Португалии (IGF)</vt:lpstr>
      <vt:lpstr>Последние замечания</vt:lpstr>
      <vt:lpstr>Для размышлений…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viegasribeiro</dc:creator>
  <cp:lastModifiedBy>Комп</cp:lastModifiedBy>
  <cp:revision>167</cp:revision>
  <cp:lastPrinted>2001-10-11T12:15:41Z</cp:lastPrinted>
  <dcterms:created xsi:type="dcterms:W3CDTF">2006-11-12T16:17:04Z</dcterms:created>
  <dcterms:modified xsi:type="dcterms:W3CDTF">2012-10-03T18:51:00Z</dcterms:modified>
</cp:coreProperties>
</file>