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60" r:id="rId4"/>
    <p:sldId id="278" r:id="rId5"/>
    <p:sldId id="281" r:id="rId6"/>
    <p:sldId id="264" r:id="rId7"/>
    <p:sldId id="265" r:id="rId8"/>
    <p:sldId id="267" r:id="rId9"/>
    <p:sldId id="266" r:id="rId10"/>
    <p:sldId id="269" r:id="rId11"/>
    <p:sldId id="270" r:id="rId12"/>
    <p:sldId id="268" r:id="rId13"/>
    <p:sldId id="271" r:id="rId14"/>
    <p:sldId id="272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86383" autoAdjust="0"/>
  </p:normalViewPr>
  <p:slideViewPr>
    <p:cSldViewPr snapToGrid="0">
      <p:cViewPr>
        <p:scale>
          <a:sx n="54" d="100"/>
          <a:sy n="54" d="100"/>
        </p:scale>
        <p:origin x="-16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3A65-BC55-409B-B745-412EE5D8084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ABAB5-91D9-4459-96C8-FA765C5312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47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Takođe, interna revizija pokriva:</a:t>
            </a:r>
            <a:endParaRPr lang="en-US" dirty="0" smtClean="0"/>
          </a:p>
          <a:p>
            <a:r>
              <a:rPr lang="sr-Latn-RS" dirty="0" smtClean="0"/>
              <a:t>Javne</a:t>
            </a:r>
            <a:r>
              <a:rPr lang="sr-Latn-RS" baseline="0" dirty="0" smtClean="0"/>
              <a:t> nekomercijalne organizacije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sr-Latn-RS" dirty="0" smtClean="0"/>
              <a:t>Akcionarske </a:t>
            </a:r>
            <a:r>
              <a:rPr lang="sr-Latn-RS" baseline="0" dirty="0" smtClean="0"/>
              <a:t>organizacije, sa javnim udelom preko </a:t>
            </a:r>
            <a:r>
              <a:rPr lang="en-US" dirty="0" smtClean="0"/>
              <a:t>50</a:t>
            </a:r>
            <a:r>
              <a:rPr lang="en-US" dirty="0" smtClean="0"/>
              <a:t>%.</a:t>
            </a:r>
          </a:p>
          <a:p>
            <a:r>
              <a:rPr lang="sr-Latn-RS" dirty="0" smtClean="0"/>
              <a:t>Odeljenja revizije</a:t>
            </a:r>
            <a:r>
              <a:rPr lang="sr-Latn-RS" baseline="0" dirty="0" smtClean="0"/>
              <a:t> se osnivaju samo u javnim institucijama i gradskim prefekturama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Gorenavedena</a:t>
            </a:r>
            <a:r>
              <a:rPr lang="sr-Latn-RS" baseline="0" dirty="0" smtClean="0"/>
              <a:t> odljenja moraju da vrše revizije u nekomercijalnim organizacijama i zatvorenim akcionarskim organizacijama uspostavljenim u ovim entitetima ili prefekturama.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Službe</a:t>
            </a:r>
            <a:r>
              <a:rPr lang="sr-Latn-RS" baseline="0" dirty="0" smtClean="0"/>
              <a:t> revizije identifikuju sve izvršene proces u subjektu i grupišu ih odgovarajuće radne procese.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Identifi</a:t>
            </a:r>
            <a:r>
              <a:rPr lang="sr-Latn-RS" dirty="0" smtClean="0"/>
              <a:t>kacija se vrši putem horizontalnih, vertikalnih</a:t>
            </a:r>
            <a:r>
              <a:rPr lang="sr-Latn-RS" baseline="0" dirty="0" smtClean="0"/>
              <a:t> i opštih sistema.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Nakon identifikacije procesa, služba revizije dodeljuje šifru identiteta svakom od njih, koja sadrži informaciju o tome ko</a:t>
            </a:r>
            <a:r>
              <a:rPr lang="sr-Latn-RS" baseline="0" dirty="0" smtClean="0"/>
              <a:t> je odgovoran za taj konkretan proces i ko je zadužen za izvršenje (uklj. odeljenja).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</a:t>
            </a:r>
            <a:r>
              <a:rPr lang="en-US" dirty="0" smtClean="0"/>
              <a:t>o</a:t>
            </a:r>
            <a:r>
              <a:rPr lang="sr-Latn-RS" dirty="0" smtClean="0"/>
              <a:t>kazatelji predstavljaju</a:t>
            </a:r>
            <a:r>
              <a:rPr lang="sr-Latn-RS" baseline="0" dirty="0" smtClean="0"/>
              <a:t> scenarije kojima se, kada se pojave, dodeljuje određena ocena i rizik se određuje proporcionalno prema toj oceni.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sr-Latn-RS" dirty="0" smtClean="0"/>
              <a:t>Ovaj model se koristi u carini.</a:t>
            </a:r>
            <a:r>
              <a:rPr lang="sr-Latn-R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sr-Latn-RS" dirty="0" smtClean="0"/>
              <a:t>baziran na kriterijumima primenljivim na grupe organizacija. </a:t>
            </a:r>
            <a:endParaRPr lang="en-US" dirty="0" smtClean="0"/>
          </a:p>
          <a:p>
            <a:r>
              <a:rPr lang="sr-Latn-RS" dirty="0" smtClean="0"/>
              <a:t>Organizacije se odabiraju po nekoliko kriterijuma, na primer: godišnji promet budžetskog finansiranja,</a:t>
            </a:r>
            <a:r>
              <a:rPr lang="sr-Latn-RS" baseline="0" dirty="0" smtClean="0"/>
              <a:t> </a:t>
            </a:r>
            <a:r>
              <a:rPr lang="sr-Latn-RS" dirty="0" smtClean="0"/>
              <a:t>broj javnih ugovora, itd. </a:t>
            </a:r>
            <a:endParaRPr lang="en-US" dirty="0" smtClean="0"/>
          </a:p>
          <a:p>
            <a:r>
              <a:rPr lang="sr-Latn-RS" dirty="0" smtClean="0"/>
              <a:t>Ovaj model koristi Inspekcija finansijske kontrole.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200" dirty="0" smtClean="0"/>
              <a:t>Jedinice ili osobe zadužene za izvršenje i razvijanje odgovarajućih procesa podnose sopstvene</a:t>
            </a:r>
            <a:r>
              <a:rPr lang="sr-Latn-RS" sz="1200" baseline="0" dirty="0" smtClean="0"/>
              <a:t> procene rizika za svaki porces jedinici revizije pre početka izrade izveštaja, uključujući tu i njihovu procenu, kako eventualnog neuspeha u izvršenju određenog procesa, tako i mogućeg uticaja takvog neuspeha.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054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B763BB-EF7A-490F-9477-49500EEE61C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838" y="2209800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sr-Latn-RS" dirty="0" smtClean="0"/>
              <a:t>z</a:t>
            </a:r>
            <a:r>
              <a:rPr lang="en-US" dirty="0" err="1" smtClean="0"/>
              <a:t>ika</a:t>
            </a:r>
            <a:r>
              <a:rPr lang="en-US" dirty="0" smtClean="0"/>
              <a:t> u </a:t>
            </a:r>
            <a:r>
              <a:rPr lang="en-US" dirty="0" err="1" smtClean="0"/>
              <a:t>strate</a:t>
            </a:r>
            <a:r>
              <a:rPr lang="sr-Latn-RS" dirty="0" smtClean="0"/>
              <a:t>škom i godišnjem planiranju interne revizije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6096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a</a:t>
            </a:r>
            <a:r>
              <a:rPr lang="en-US" dirty="0" err="1" smtClean="0"/>
              <a:t>vov</a:t>
            </a:r>
            <a:r>
              <a:rPr lang="en-US" dirty="0" smtClean="0"/>
              <a:t> 2012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4" name="Picture 3" descr="armenian_flag_with_coat_of_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6462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81000" y="533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Millenium BdEx BT" pitchFamily="82" charset="0"/>
              </a:rPr>
              <a:t>REPUBLIKA JERMENIJA</a:t>
            </a:r>
            <a:r>
              <a:rPr lang="en-US" sz="2800" dirty="0" smtClean="0">
                <a:latin typeface="Millenium BdEx BT" pitchFamily="82" charset="0"/>
              </a:rPr>
              <a:t/>
            </a:r>
            <a:br>
              <a:rPr lang="en-US" sz="2800" dirty="0" smtClean="0">
                <a:latin typeface="Millenium BdEx BT" pitchFamily="82" charset="0"/>
              </a:rPr>
            </a:br>
            <a:r>
              <a:rPr lang="en-US" sz="2800" dirty="0" smtClean="0">
                <a:latin typeface="Millenium BdEx BT" pitchFamily="82" charset="0"/>
              </a:rPr>
              <a:t/>
            </a:r>
            <a:br>
              <a:rPr lang="en-US" sz="2800" dirty="0" smtClean="0">
                <a:latin typeface="Millenium BdEx BT" pitchFamily="82" charset="0"/>
              </a:rPr>
            </a:br>
            <a:r>
              <a:rPr lang="en-US" sz="2800" dirty="0" smtClean="0">
                <a:latin typeface="Millenium BdEx BT" pitchFamily="82" charset="0"/>
              </a:rPr>
              <a:t>MINISTARSTVO FINANSIJA</a:t>
            </a:r>
            <a:endParaRPr lang="en-US" sz="2800" dirty="0" smtClean="0">
              <a:latin typeface="Millenium BdEx BT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168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63014"/>
              </p:ext>
            </p:extLst>
          </p:nvPr>
        </p:nvGraphicFramePr>
        <p:xfrm>
          <a:off x="914400" y="1676400"/>
          <a:ext cx="7620000" cy="4114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1263"/>
                <a:gridCol w="3988737"/>
              </a:tblGrid>
              <a:tr h="822960"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sr-Latn-RS" sz="2800" dirty="0" smtClean="0">
                          <a:effectLst/>
                        </a:rPr>
                        <a:t>Grupa rizika</a:t>
                      </a:r>
                      <a:endParaRPr lang="en-US" sz="2800" b="1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sr-Latn-RS" sz="2800" dirty="0" smtClean="0">
                          <a:effectLst/>
                        </a:rPr>
                        <a:t>Polje</a:t>
                      </a:r>
                      <a:endParaRPr lang="en-US" sz="2800" b="1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Visok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Značajan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Srednji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Nizak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/>
            <a:fld id="{118D3F1D-F83C-494E-9CDE-8870817F82F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937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</a:t>
            </a:r>
            <a:r>
              <a:rPr lang="sr-Latn-RS" b="1" dirty="0" smtClean="0"/>
              <a:t>rupe rizika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06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6741791"/>
              </p:ext>
            </p:extLst>
          </p:nvPr>
        </p:nvGraphicFramePr>
        <p:xfrm>
          <a:off x="762000" y="1676400"/>
          <a:ext cx="7620000" cy="4145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1263"/>
                <a:gridCol w="3988737"/>
              </a:tblGrid>
              <a:tr h="822960"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sr-Latn-RS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Grupa rizika</a:t>
                      </a:r>
                      <a:endParaRPr lang="en-US" sz="2800" b="1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sr-Latn-R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Uzorkovanje procenta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isok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rizik</a:t>
                      </a:r>
                      <a:endParaRPr kumimoji="0" lang="sr-Latn-RS" sz="2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Značajan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kumimoji="0" lang="ru-RU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Srednj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sr-Latn-R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Nizak</a:t>
                      </a:r>
                      <a:r>
                        <a:rPr kumimoji="0" lang="sr-Latn-R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rizik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/>
            <a:fld id="{418BAB49-ECCC-4CBE-AAEC-B272889E9CE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937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Uzorkovanje procenta po grupama rizika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79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</a:t>
            </a:r>
            <a:r>
              <a:rPr lang="sr-Latn-RS" dirty="0" smtClean="0"/>
              <a:t>fikovanje prioriteta u uzorkovanju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Prilikom uzorkovanja za grupe značajnog, srednjeg i niskog rizika, neophodno je proceniti prioritete, tj. one procese koji se moraju uzorkovati za strateško i godišnje planiranje.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156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Procena prioriteta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Procena se vrši na bazi vrednosti rizika u prethodne 3 godine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sr-Latn-RS" dirty="0" smtClean="0"/>
              <a:t>Kako bi se ocenila razmera prioriteta, neophodno je da se uporedi vrednost rizika koju su sačinili revizori sa vrednostima za svaku od prethodnih godina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sr-Latn-RS" dirty="0" smtClean="0"/>
              <a:t>Zavisno od toga kako se menja vrednost rizika, oni će identifikovati prvu razmeru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598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Matrica za dizajn razmere </a:t>
            </a:r>
            <a:r>
              <a:rPr lang="en-US" dirty="0" smtClean="0"/>
              <a:t>(</a:t>
            </a:r>
            <a:r>
              <a:rPr lang="en-US" dirty="0" smtClean="0"/>
              <a:t>K)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133600"/>
            <a:ext cx="6858000" cy="2650244"/>
          </a:xfrm>
        </p:spPr>
      </p:pic>
    </p:spTree>
    <p:extLst>
      <p:ext uri="{BB962C8B-B14F-4D97-AF65-F5344CB8AC3E}">
        <p14:creationId xmlns="" xmlns:p14="http://schemas.microsoft.com/office/powerpoint/2010/main" val="217891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Uticaj po godinama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7278895"/>
              </p:ext>
            </p:extLst>
          </p:nvPr>
        </p:nvGraphicFramePr>
        <p:xfrm>
          <a:off x="457200" y="2286000"/>
          <a:ext cx="82296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Prethodna </a:t>
                      </a:r>
                      <a:r>
                        <a:rPr lang="sr-Latn-RS" baseline="0" dirty="0" smtClean="0"/>
                        <a:t>treća godina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Prethodna druga godina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sr-Latn-RS" dirty="0" smtClean="0"/>
                        <a:t>rethodna godina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Razmera</a:t>
                      </a:r>
                      <a:r>
                        <a:rPr lang="sr-Latn-RS" baseline="0" dirty="0" smtClean="0"/>
                        <a:t> predviđanja </a:t>
                      </a:r>
                      <a:r>
                        <a:rPr lang="en-US" dirty="0" smtClean="0"/>
                        <a:t>(КУ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482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</a:t>
            </a:r>
            <a:r>
              <a:rPr lang="sr-Latn-RS" dirty="0" smtClean="0"/>
              <a:t>za razmeru prioriteta </a:t>
            </a:r>
            <a:r>
              <a:rPr lang="en-US" dirty="0" smtClean="0"/>
              <a:t>(</a:t>
            </a:r>
            <a:r>
              <a:rPr lang="ru-RU" dirty="0" smtClean="0"/>
              <a:t>КП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3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b="1" smtClean="0">
                <a:solidFill>
                  <a:srgbClr val="FF0000"/>
                </a:solidFill>
              </a:rPr>
              <a:t>КП </a:t>
            </a:r>
            <a:r>
              <a:rPr lang="en-US" sz="2800" b="1">
                <a:solidFill>
                  <a:srgbClr val="FF0000"/>
                </a:solidFill>
              </a:rPr>
              <a:t>= </a:t>
            </a:r>
            <a:r>
              <a:rPr lang="de-DE" sz="2800" b="1" smtClean="0">
                <a:solidFill>
                  <a:srgbClr val="FF0000"/>
                </a:solidFill>
              </a:rPr>
              <a:t>(К1)x(КУ1</a:t>
            </a:r>
            <a:r>
              <a:rPr lang="de-DE" sz="2800" b="1" dirty="0">
                <a:solidFill>
                  <a:srgbClr val="FF0000"/>
                </a:solidFill>
              </a:rPr>
              <a:t>) </a:t>
            </a:r>
            <a:r>
              <a:rPr lang="de-DE" sz="2800" b="1">
                <a:solidFill>
                  <a:srgbClr val="FF0000"/>
                </a:solidFill>
              </a:rPr>
              <a:t>+ </a:t>
            </a:r>
            <a:r>
              <a:rPr lang="de-DE" sz="2800" b="1" smtClean="0">
                <a:solidFill>
                  <a:srgbClr val="FF0000"/>
                </a:solidFill>
              </a:rPr>
              <a:t>(К2)x(КУ2</a:t>
            </a:r>
            <a:r>
              <a:rPr lang="de-DE" sz="2800" b="1" dirty="0">
                <a:solidFill>
                  <a:srgbClr val="FF0000"/>
                </a:solidFill>
              </a:rPr>
              <a:t>) </a:t>
            </a:r>
            <a:r>
              <a:rPr lang="de-DE" sz="2800" b="1">
                <a:solidFill>
                  <a:srgbClr val="FF0000"/>
                </a:solidFill>
              </a:rPr>
              <a:t>+ </a:t>
            </a:r>
            <a:r>
              <a:rPr lang="de-DE" sz="2800" b="1" smtClean="0">
                <a:solidFill>
                  <a:srgbClr val="FF0000"/>
                </a:solidFill>
              </a:rPr>
              <a:t>(К3)x(КУ3</a:t>
            </a:r>
            <a:r>
              <a:rPr lang="de-DE" sz="2800" b="1" dirty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99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</a:t>
            </a:r>
            <a:r>
              <a:rPr lang="sr-Latn-RS" dirty="0" smtClean="0"/>
              <a:t>ško planiranje i procena resursa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</a:t>
            </a:r>
            <a:r>
              <a:rPr lang="sr-Latn-RS" dirty="0" smtClean="0"/>
              <a:t>akon svih neophodnih proračuna, svi odabrani procesi moraju se uključiti u strateški plan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sr-Latn-RS" dirty="0" smtClean="0"/>
              <a:t>Procena resursa je neophodna kako bi se identifikovali zahtevi za izvršenje zadataka revizije. </a:t>
            </a:r>
            <a:endParaRPr lang="en-US" dirty="0" smtClean="0"/>
          </a:p>
          <a:p>
            <a:r>
              <a:rPr lang="sr-Latn-RS" dirty="0" smtClean="0"/>
              <a:t>Ako zahtevani resursi nisu dovoljni za izvršenje godišnjeg plana,  jedinica revizije će obuhvatiti dodatne resurse, </a:t>
            </a:r>
            <a:r>
              <a:rPr lang="sr-Latn-RS" dirty="0" smtClean="0"/>
              <a:t> </a:t>
            </a:r>
            <a:r>
              <a:rPr lang="sr-Latn-RS" dirty="0" smtClean="0"/>
              <a:t>uključujuići stručnjake.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3786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H</a:t>
            </a:r>
            <a:r>
              <a:rPr lang="sr-Latn-RS" sz="3600" b="1" dirty="0" smtClean="0"/>
              <a:t>vala na pažnji</a:t>
            </a:r>
            <a:r>
              <a:rPr lang="en-US" sz="3600" b="1" dirty="0" smtClean="0"/>
              <a:t>!</a:t>
            </a: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err="1" smtClean="0"/>
              <a:t>Grigor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Aramyan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sr-Latn-RS" dirty="0" smtClean="0"/>
              <a:t>Rukovodilac Službe za metodologiju interne revizije, Ministarstvo finansija, Republika Jermenija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Tel.: +37491 40-70-67</a:t>
            </a:r>
          </a:p>
          <a:p>
            <a:pPr marL="0" indent="0" algn="ctr">
              <a:buNone/>
            </a:pPr>
            <a:r>
              <a:rPr lang="en-US" dirty="0" smtClean="0"/>
              <a:t>e-mail:  grigor.aramyan@minfin.am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06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Revizorski prostor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</a:t>
            </a:r>
            <a:r>
              <a:rPr lang="sr-Latn-RS" dirty="0" smtClean="0"/>
              <a:t>nterna revizija pokriva sve javne institucije:</a:t>
            </a:r>
            <a:endParaRPr lang="en-US" dirty="0" smtClean="0"/>
          </a:p>
          <a:p>
            <a:r>
              <a:rPr lang="sr-Latn-RS" dirty="0" smtClean="0"/>
              <a:t>Kabinet predsednika Jermenije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ekretarijat Narodne skupštine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sr-Latn-RS" dirty="0" smtClean="0"/>
              <a:t>Sekretarija Vlade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sr-Latn-RS" dirty="0" smtClean="0"/>
              <a:t>Ministarstva i odeljenja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8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Predmet revizije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80161"/>
            <a:ext cx="7498080" cy="294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Predmeti revizije u Jermeniji su oni radni procesi u organizaciji koji se izvršavaju radi ostvarivanja njenih ciljeva.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265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</a:t>
            </a:r>
            <a:r>
              <a:rPr lang="en-US" dirty="0" smtClean="0"/>
              <a:t>o</a:t>
            </a:r>
            <a:r>
              <a:rPr lang="sr-Latn-RS" dirty="0" smtClean="0"/>
              <a:t>deli korišćeni pri proceni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/>
              <a:t>Više modela se koristi pri proceni rizika u Jermeniji:</a:t>
            </a:r>
            <a:endParaRPr lang="en-US" dirty="0" smtClean="0"/>
          </a:p>
          <a:p>
            <a:r>
              <a:rPr lang="sr-Latn-RS" dirty="0" smtClean="0"/>
              <a:t>Model zasnovan na pokazateljima rizika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smtClean="0"/>
              <a:t>Model</a:t>
            </a:r>
            <a:r>
              <a:rPr lang="sr-Latn-RS" dirty="0" smtClean="0"/>
              <a:t> zasnovan na kritetijumima primenljivim na grupe organizacija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12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7300"/>
          </a:xfrm>
        </p:spPr>
        <p:txBody>
          <a:bodyPr>
            <a:normAutofit/>
          </a:bodyPr>
          <a:lstStyle/>
          <a:p>
            <a:r>
              <a:rPr lang="sr-Latn-RS" dirty="0" smtClean="0"/>
              <a:t>Model na kojem se zasniva Priručnik IR u Jermeniji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76944"/>
            <a:ext cx="7498080" cy="3671455"/>
          </a:xfrm>
        </p:spPr>
        <p:txBody>
          <a:bodyPr/>
          <a:lstStyle/>
          <a:p>
            <a:r>
              <a:rPr lang="sr-Latn-RS" dirty="0" smtClean="0"/>
              <a:t>Procena rizija se zasniva na samoproceni subjekata revizije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120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60" y="262763"/>
            <a:ext cx="7498080" cy="1143000"/>
          </a:xfrm>
        </p:spPr>
        <p:txBody>
          <a:bodyPr/>
          <a:lstStyle/>
          <a:p>
            <a:r>
              <a:rPr lang="en-US" dirty="0" err="1" smtClean="0"/>
              <a:t>Identifi</a:t>
            </a:r>
            <a:r>
              <a:rPr lang="sr-Latn-RS" dirty="0" smtClean="0"/>
              <a:t>kacija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77" y="1607127"/>
            <a:ext cx="829095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Uporedo sa procenom rizika, služba revizije takođe dobija informacije o prirodi rizika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Latn-RS" dirty="0" smtClean="0"/>
              <a:t>Procena se ocenjuje od 1 do 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3605584"/>
              </p:ext>
            </p:extLst>
          </p:nvPr>
        </p:nvGraphicFramePr>
        <p:xfrm>
          <a:off x="615462" y="2620108"/>
          <a:ext cx="7950378" cy="215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84"/>
                <a:gridCol w="1475307"/>
                <a:gridCol w="2156371"/>
                <a:gridCol w="1941926"/>
                <a:gridCol w="2070990"/>
              </a:tblGrid>
              <a:tr h="1327286">
                <a:tc>
                  <a:txBody>
                    <a:bodyPr/>
                    <a:lstStyle/>
                    <a:p>
                      <a:r>
                        <a:rPr lang="sr-Latn-R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  <a:r>
                        <a:rPr lang="sr-Latn-RS" dirty="0" smtClean="0"/>
                        <a:t>ratak pregled procesa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Opis rizika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Verovatnoća rizika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Evalua</a:t>
                      </a:r>
                      <a:r>
                        <a:rPr lang="sr-Latn-RS" dirty="0" smtClean="0"/>
                        <a:t>cija uticaja </a:t>
                      </a:r>
                      <a:endParaRPr lang="en-US" dirty="0" smtClean="0"/>
                    </a:p>
                  </a:txBody>
                  <a:tcPr/>
                </a:tc>
              </a:tr>
              <a:tr h="414068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</a:tr>
              <a:tr h="414068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733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494785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Šta revizori rade prilikom prilagođavanja pokazatelja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71304"/>
            <a:ext cx="7498080" cy="427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Jedinica revizije, pošto je dobila informacije o evaluaciji rizika od subjekta revizije, primenjuje neke razmere odnosa.</a:t>
            </a:r>
            <a:endParaRPr lang="en-US" sz="2800" dirty="0" smtClean="0"/>
          </a:p>
          <a:p>
            <a:pPr marL="0" indent="0">
              <a:buNone/>
            </a:pPr>
            <a:r>
              <a:rPr lang="sr-Latn-RS" sz="2800" dirty="0" smtClean="0"/>
              <a:t>Procene razmere se odabiraju u opsegu od </a:t>
            </a:r>
            <a:r>
              <a:rPr lang="en-US" sz="2800" dirty="0" smtClean="0"/>
              <a:t>0.5 </a:t>
            </a:r>
            <a:r>
              <a:rPr lang="sr-Latn-RS" sz="2800" dirty="0" smtClean="0"/>
              <a:t>d</a:t>
            </a:r>
            <a:r>
              <a:rPr lang="en-US" sz="2800" dirty="0" smtClean="0"/>
              <a:t>o </a:t>
            </a:r>
            <a:r>
              <a:rPr lang="en-US" sz="2800" dirty="0" smtClean="0"/>
              <a:t>1.5.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427019" y="5249883"/>
            <a:ext cx="74295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Pokazatelj rizika</a:t>
            </a:r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A*a*b*…*n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34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rilagođavanje razmere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Udeo u finansiranju</a:t>
            </a:r>
            <a:endParaRPr lang="en-US" dirty="0" smtClean="0"/>
          </a:p>
          <a:p>
            <a:r>
              <a:rPr lang="sr-Latn-RS" dirty="0" smtClean="0"/>
              <a:t>Žalbe, ako postoje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odsticaji </a:t>
            </a:r>
            <a:endParaRPr lang="en-US" dirty="0" smtClean="0"/>
          </a:p>
          <a:p>
            <a:r>
              <a:rPr lang="sr-Latn-RS" dirty="0" smtClean="0"/>
              <a:t>Svaka strukturna ili druga promena</a:t>
            </a:r>
            <a:endParaRPr lang="en-US" dirty="0" smtClean="0"/>
          </a:p>
          <a:p>
            <a:r>
              <a:rPr lang="sr-Latn-RS" dirty="0" smtClean="0"/>
              <a:t>Itd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939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Procena rizika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18985466"/>
              </p:ext>
            </p:extLst>
          </p:nvPr>
        </p:nvGraphicFramePr>
        <p:xfrm>
          <a:off x="304800" y="1447800"/>
          <a:ext cx="858520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459"/>
                <a:gridCol w="1920459"/>
                <a:gridCol w="1564876"/>
                <a:gridCol w="1589703"/>
                <a:gridCol w="1589703"/>
              </a:tblGrid>
              <a:tr h="99060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Latn-RS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Verovatnoća rizika</a:t>
                      </a:r>
                      <a:endParaRPr lang="en-US" sz="2800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3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4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5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5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2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3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4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5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1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2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3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4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sr-Latn-R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Uticaj</a:t>
                      </a:r>
                      <a:endParaRPr kumimoji="0"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168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771</TotalTime>
  <Words>735</Words>
  <Application>Microsoft Office PowerPoint</Application>
  <PresentationFormat>On-screen Show (4:3)</PresentationFormat>
  <Paragraphs>134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Procena rizika u strateškom i godišnjem planiranju interne revizije</vt:lpstr>
      <vt:lpstr>Revizorski prostor</vt:lpstr>
      <vt:lpstr>Predmet revizije</vt:lpstr>
      <vt:lpstr>Modeli korišćeni pri proceni rizika</vt:lpstr>
      <vt:lpstr>Model na kojem se zasniva Priručnik IR u Jermeniji </vt:lpstr>
      <vt:lpstr>Identifikacija rizika</vt:lpstr>
      <vt:lpstr>Šta revizori rade prilikom prilagođavanja pokazatelja rizika</vt:lpstr>
      <vt:lpstr>Prilagođavanje razmere</vt:lpstr>
      <vt:lpstr>Procena rizika</vt:lpstr>
      <vt:lpstr>Slide 10</vt:lpstr>
      <vt:lpstr>Slide 11</vt:lpstr>
      <vt:lpstr>Identifikovanje prioriteta u uzorkovanju</vt:lpstr>
      <vt:lpstr>Procena prioriteta</vt:lpstr>
      <vt:lpstr>Matrica za dizajn razmere (K)</vt:lpstr>
      <vt:lpstr>Uticaj po godinama</vt:lpstr>
      <vt:lpstr>Formula za razmeru prioriteta (КП)</vt:lpstr>
      <vt:lpstr>Strateško planiranje i procena resursa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рисков при составлении стратегического и годового плана внутреннего аудита</dc:title>
  <dc:creator>Grigor Aramyan</dc:creator>
  <cp:lastModifiedBy>Natasa</cp:lastModifiedBy>
  <cp:revision>69</cp:revision>
  <dcterms:created xsi:type="dcterms:W3CDTF">2012-09-13T11:08:27Z</dcterms:created>
  <dcterms:modified xsi:type="dcterms:W3CDTF">2012-10-02T20:41:02Z</dcterms:modified>
</cp:coreProperties>
</file>