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60" r:id="rId4"/>
    <p:sldId id="278" r:id="rId5"/>
    <p:sldId id="281" r:id="rId6"/>
    <p:sldId id="264" r:id="rId7"/>
    <p:sldId id="265" r:id="rId8"/>
    <p:sldId id="267" r:id="rId9"/>
    <p:sldId id="266" r:id="rId10"/>
    <p:sldId id="269" r:id="rId11"/>
    <p:sldId id="270" r:id="rId12"/>
    <p:sldId id="268" r:id="rId13"/>
    <p:sldId id="271" r:id="rId14"/>
    <p:sldId id="272" r:id="rId15"/>
    <p:sldId id="273" r:id="rId16"/>
    <p:sldId id="274" r:id="rId17"/>
    <p:sldId id="275"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383" autoAdjust="0"/>
  </p:normalViewPr>
  <p:slideViewPr>
    <p:cSldViewPr snapToGrid="0">
      <p:cViewPr>
        <p:scale>
          <a:sx n="54" d="100"/>
          <a:sy n="54" d="100"/>
        </p:scale>
        <p:origin x="-1602" y="-288"/>
      </p:cViewPr>
      <p:guideLst>
        <p:guide orient="horz" pos="2160"/>
        <p:guide pos="2880"/>
      </p:guideLst>
    </p:cSldViewPr>
  </p:slideViewPr>
  <p:outlineViewPr>
    <p:cViewPr>
      <p:scale>
        <a:sx n="33" d="100"/>
        <a:sy n="33" d="100"/>
      </p:scale>
      <p:origin x="0" y="9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7C3A65-BC55-409B-B745-412EE5D8084E}" type="datetimeFigureOut">
              <a:rPr lang="en-US" smtClean="0"/>
              <a:pPr/>
              <a:t>10/2/2012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0ABAB5-91D9-4459-96C8-FA765C5312F4}" type="slidenum">
              <a:rPr lang="en-US" smtClean="0"/>
              <a:pPr/>
              <a:t>‹#›</a:t>
            </a:fld>
            <a:endParaRPr lang="en-US"/>
          </a:p>
        </p:txBody>
      </p:sp>
    </p:spTree>
    <p:extLst>
      <p:ext uri="{BB962C8B-B14F-4D97-AF65-F5344CB8AC3E}">
        <p14:creationId xmlns:p14="http://schemas.microsoft.com/office/powerpoint/2010/main" val="3838471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As</a:t>
            </a:r>
            <a:r>
              <a:rPr lang="en-US" baseline="0" dirty="0" smtClean="0"/>
              <a:t> well, the internal audit covers </a:t>
            </a:r>
            <a:r>
              <a:rPr lang="en-US" dirty="0" smtClean="0"/>
              <a:t>:</a:t>
            </a:r>
          </a:p>
          <a:p>
            <a:r>
              <a:rPr lang="en-US" dirty="0" smtClean="0"/>
              <a:t>Public non-commercial organizations,</a:t>
            </a:r>
          </a:p>
          <a:p>
            <a:r>
              <a:rPr lang="en-US" dirty="0" smtClean="0"/>
              <a:t>Joint-stock companies  with public share of over 50%.</a:t>
            </a:r>
          </a:p>
          <a:p>
            <a:r>
              <a:rPr lang="en-US" dirty="0" smtClean="0"/>
              <a:t>Audit departments</a:t>
            </a:r>
            <a:r>
              <a:rPr lang="en-US" baseline="0" dirty="0" smtClean="0"/>
              <a:t> are set up only in public institutions and city prefectures</a:t>
            </a:r>
            <a:r>
              <a:rPr lang="en-US" dirty="0" smtClean="0"/>
              <a:t>.</a:t>
            </a:r>
          </a:p>
          <a:p>
            <a:endParaRPr lang="en-US" dirty="0" smtClean="0"/>
          </a:p>
          <a:p>
            <a:r>
              <a:rPr lang="en-US" dirty="0" smtClean="0"/>
              <a:t>The</a:t>
            </a:r>
            <a:r>
              <a:rPr lang="en-US" baseline="0" dirty="0" smtClean="0"/>
              <a:t> above mentioned departments must carry out audits in non-commercial organizations and closed joint-stock companies instituted in these entities or prefectures. </a:t>
            </a:r>
            <a:endParaRPr lang="en-US" dirty="0" smtClean="0"/>
          </a:p>
          <a:p>
            <a:endParaRPr lang="ru-RU" dirty="0"/>
          </a:p>
        </p:txBody>
      </p:sp>
      <p:sp>
        <p:nvSpPr>
          <p:cNvPr id="4" name="Slide Number Placeholder 3"/>
          <p:cNvSpPr>
            <a:spLocks noGrp="1"/>
          </p:cNvSpPr>
          <p:nvPr>
            <p:ph type="sldNum" sz="quarter" idx="10"/>
          </p:nvPr>
        </p:nvSpPr>
        <p:spPr/>
        <p:txBody>
          <a:bodyPr/>
          <a:lstStyle/>
          <a:p>
            <a:fld id="{640ABAB5-91D9-4459-96C8-FA765C5312F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dirty="0" smtClean="0"/>
              <a:t>The audit unit identifies all executed processes in an entity and groups them in respective business-processes. </a:t>
            </a:r>
          </a:p>
          <a:p>
            <a:pPr marL="0" indent="0">
              <a:buNone/>
            </a:pPr>
            <a:endParaRPr lang="en-US" dirty="0" smtClean="0"/>
          </a:p>
          <a:p>
            <a:pPr marL="0" indent="0">
              <a:buNone/>
            </a:pPr>
            <a:r>
              <a:rPr lang="en-US" dirty="0" smtClean="0"/>
              <a:t>Identification is done via horizontal,</a:t>
            </a:r>
            <a:r>
              <a:rPr lang="en-US" baseline="0" dirty="0" smtClean="0"/>
              <a:t> vertical and overall systems.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Having identified</a:t>
            </a:r>
            <a:r>
              <a:rPr lang="en-US" baseline="0" dirty="0" smtClean="0"/>
              <a:t> the processes, the audit unit assigns an identity code to each </a:t>
            </a:r>
            <a:r>
              <a:rPr lang="en-US" dirty="0" smtClean="0"/>
              <a:t>one, which shall</a:t>
            </a:r>
            <a:r>
              <a:rPr lang="en-US" baseline="0" dirty="0" smtClean="0"/>
              <a:t> contain information on who is in charge of this particular process and who is in charge of its execution (incl. </a:t>
            </a:r>
            <a:r>
              <a:rPr lang="en-US" baseline="0" dirty="0" smtClean="0"/>
              <a:t>departments</a:t>
            </a:r>
            <a:r>
              <a:rPr lang="en-US" baseline="0" dirty="0" smtClean="0"/>
              <a:t>).</a:t>
            </a:r>
            <a:endParaRPr lang="en-US" dirty="0" smtClean="0"/>
          </a:p>
          <a:p>
            <a:endParaRPr lang="ru-RU" dirty="0"/>
          </a:p>
        </p:txBody>
      </p:sp>
      <p:sp>
        <p:nvSpPr>
          <p:cNvPr id="4" name="Slide Number Placeholder 3"/>
          <p:cNvSpPr>
            <a:spLocks noGrp="1"/>
          </p:cNvSpPr>
          <p:nvPr>
            <p:ph type="sldNum" sz="quarter" idx="10"/>
          </p:nvPr>
        </p:nvSpPr>
        <p:spPr/>
        <p:txBody>
          <a:bodyPr/>
          <a:lstStyle/>
          <a:p>
            <a:fld id="{640ABAB5-91D9-4459-96C8-FA765C5312F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Indicators are scenarios that, when arise, certain score</a:t>
            </a:r>
            <a:r>
              <a:rPr lang="en-US" baseline="0" dirty="0" smtClean="0"/>
              <a:t> is added to each, and the risk is assessed proportionally to the score. </a:t>
            </a:r>
            <a:endParaRPr lang="en-US" dirty="0" smtClean="0"/>
          </a:p>
          <a:p>
            <a:r>
              <a:rPr lang="en-US" dirty="0" smtClean="0"/>
              <a:t>This model is used in customs.</a:t>
            </a:r>
          </a:p>
          <a:p>
            <a:r>
              <a:rPr lang="en-US" dirty="0" smtClean="0"/>
              <a:t>Model based on criteria applicable to groups</a:t>
            </a:r>
            <a:r>
              <a:rPr lang="en-US" baseline="0" dirty="0" smtClean="0"/>
              <a:t> of organizations. </a:t>
            </a:r>
            <a:endParaRPr lang="en-US" dirty="0" smtClean="0"/>
          </a:p>
          <a:p>
            <a:r>
              <a:rPr lang="en-US" dirty="0" smtClean="0"/>
              <a:t>Organizations are selected by several criteria,</a:t>
            </a:r>
            <a:r>
              <a:rPr lang="en-US" baseline="0" dirty="0" smtClean="0"/>
              <a:t> for instance </a:t>
            </a:r>
            <a:r>
              <a:rPr lang="en-US" dirty="0" smtClean="0"/>
              <a:t>: annual turnover or budget financing, number</a:t>
            </a:r>
            <a:r>
              <a:rPr lang="en-US" baseline="0" dirty="0" smtClean="0"/>
              <a:t> of public contracts, etc. </a:t>
            </a:r>
            <a:endParaRPr lang="en-US" dirty="0" smtClean="0"/>
          </a:p>
          <a:p>
            <a:r>
              <a:rPr lang="en-US" dirty="0" smtClean="0"/>
              <a:t>This model is used by Financial</a:t>
            </a:r>
            <a:r>
              <a:rPr lang="en-US" baseline="0" dirty="0" smtClean="0"/>
              <a:t> Control Inspection.</a:t>
            </a:r>
            <a:endParaRPr lang="en-US" dirty="0" smtClean="0"/>
          </a:p>
          <a:p>
            <a:endParaRPr lang="ru-RU" dirty="0"/>
          </a:p>
        </p:txBody>
      </p:sp>
      <p:sp>
        <p:nvSpPr>
          <p:cNvPr id="4" name="Slide Number Placeholder 3"/>
          <p:cNvSpPr>
            <a:spLocks noGrp="1"/>
          </p:cNvSpPr>
          <p:nvPr>
            <p:ph type="sldNum" sz="quarter" idx="10"/>
          </p:nvPr>
        </p:nvSpPr>
        <p:spPr/>
        <p:txBody>
          <a:bodyPr/>
          <a:lstStyle/>
          <a:p>
            <a:fld id="{640ABAB5-91D9-4459-96C8-FA765C5312F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Units or</a:t>
            </a:r>
            <a:r>
              <a:rPr lang="en-US" sz="1200" baseline="0" dirty="0" smtClean="0"/>
              <a:t> persons in charge of executing and developing the respective processes submit their own risk assessment for each process to the audit unit before the beginning of the report, including thereof their assessment of both the eventual failure to execute a certain process and possible impact of such failure. </a:t>
            </a:r>
            <a:endParaRPr lang="en-US" sz="1200" dirty="0" smtClean="0"/>
          </a:p>
          <a:p>
            <a:endParaRPr lang="ru-RU" dirty="0"/>
          </a:p>
        </p:txBody>
      </p:sp>
      <p:sp>
        <p:nvSpPr>
          <p:cNvPr id="4" name="Slide Number Placeholder 3"/>
          <p:cNvSpPr>
            <a:spLocks noGrp="1"/>
          </p:cNvSpPr>
          <p:nvPr>
            <p:ph type="sldNum" sz="quarter" idx="10"/>
          </p:nvPr>
        </p:nvSpPr>
        <p:spPr/>
        <p:txBody>
          <a:bodyPr/>
          <a:lstStyle/>
          <a:p>
            <a:fld id="{640ABAB5-91D9-4459-96C8-FA765C5312F4}"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0ABAB5-91D9-4459-96C8-FA765C5312F4}" type="slidenum">
              <a:rPr lang="en-US" smtClean="0"/>
              <a:pPr/>
              <a:t>16</a:t>
            </a:fld>
            <a:endParaRPr lang="en-US"/>
          </a:p>
        </p:txBody>
      </p:sp>
    </p:spTree>
    <p:extLst>
      <p:ext uri="{BB962C8B-B14F-4D97-AF65-F5344CB8AC3E}">
        <p14:creationId xmlns:p14="http://schemas.microsoft.com/office/powerpoint/2010/main" val="249054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E9A38C0-A7B1-4C1F-9E3A-A8F4E75374B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E9A38C0-A7B1-4C1F-9E3A-A8F4E75374B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E9A38C0-A7B1-4C1F-9E3A-A8F4E75374B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9A38C0-A7B1-4C1F-9E3A-A8F4E75374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DB763BB-EF7A-490F-9477-49500EEE61C8}" type="datetimeFigureOut">
              <a:rPr lang="en-US" smtClean="0"/>
              <a:pPr/>
              <a:t>10/2/2012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E9A38C0-A7B1-4C1F-9E3A-A8F4E75374B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B763BB-EF7A-490F-9477-49500EEE61C8}" type="datetimeFigureOut">
              <a:rPr lang="en-US" smtClean="0"/>
              <a:pPr/>
              <a:t>10/2/2012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E9A38C0-A7B1-4C1F-9E3A-A8F4E75374B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838" y="2209800"/>
            <a:ext cx="7772400" cy="2438400"/>
          </a:xfrm>
        </p:spPr>
        <p:txBody>
          <a:bodyPr>
            <a:normAutofit/>
          </a:bodyPr>
          <a:lstStyle/>
          <a:p>
            <a:r>
              <a:rPr lang="en-US" dirty="0" smtClean="0"/>
              <a:t>Risk assessment in strategic and annual planning of internal audit</a:t>
            </a:r>
            <a:endParaRPr lang="en-US" dirty="0"/>
          </a:p>
        </p:txBody>
      </p:sp>
      <p:sp>
        <p:nvSpPr>
          <p:cNvPr id="3" name="Subtitle 2"/>
          <p:cNvSpPr>
            <a:spLocks noGrp="1"/>
          </p:cNvSpPr>
          <p:nvPr>
            <p:ph type="subTitle" idx="1"/>
          </p:nvPr>
        </p:nvSpPr>
        <p:spPr>
          <a:xfrm>
            <a:off x="1371600" y="5410200"/>
            <a:ext cx="6400800" cy="609600"/>
          </a:xfrm>
        </p:spPr>
        <p:txBody>
          <a:bodyPr/>
          <a:lstStyle/>
          <a:p>
            <a:r>
              <a:rPr lang="en-US" dirty="0" smtClean="0"/>
              <a:t>Lvov 2012</a:t>
            </a:r>
            <a:endParaRPr lang="en-US" dirty="0"/>
          </a:p>
        </p:txBody>
      </p:sp>
      <p:pic>
        <p:nvPicPr>
          <p:cNvPr id="4" name="Picture 3" descr="armenian_flag_with_coat_of_arm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381000"/>
            <a:ext cx="164623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Grp="1" noChangeArrowheads="1"/>
          </p:cNvSpPr>
          <p:nvPr/>
        </p:nvSpPr>
        <p:spPr bwMode="auto">
          <a:xfrm>
            <a:off x="381000" y="533400"/>
            <a:ext cx="6096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cs typeface="Arial" charset="0"/>
              </a:defRPr>
            </a:lvl2pPr>
            <a:lvl3pPr algn="l" rtl="0" eaLnBrk="0" fontAlgn="base" hangingPunct="0">
              <a:spcBef>
                <a:spcPct val="0"/>
              </a:spcBef>
              <a:spcAft>
                <a:spcPct val="0"/>
              </a:spcAft>
              <a:defRPr sz="3800">
                <a:solidFill>
                  <a:schemeClr val="tx2"/>
                </a:solidFill>
                <a:latin typeface="Verdana" pitchFamily="34" charset="0"/>
                <a:cs typeface="Arial" charset="0"/>
              </a:defRPr>
            </a:lvl3pPr>
            <a:lvl4pPr algn="l" rtl="0" eaLnBrk="0" fontAlgn="base" hangingPunct="0">
              <a:spcBef>
                <a:spcPct val="0"/>
              </a:spcBef>
              <a:spcAft>
                <a:spcPct val="0"/>
              </a:spcAft>
              <a:defRPr sz="3800">
                <a:solidFill>
                  <a:schemeClr val="tx2"/>
                </a:solidFill>
                <a:latin typeface="Verdana" pitchFamily="34" charset="0"/>
                <a:cs typeface="Arial" charset="0"/>
              </a:defRPr>
            </a:lvl4pPr>
            <a:lvl5pPr algn="l" rtl="0" eaLnBrk="0" fontAlgn="base" hangingPunct="0">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a:lstStyle>
          <a:p>
            <a:pPr algn="ctr" eaLnBrk="1" hangingPunct="1"/>
            <a:r>
              <a:rPr lang="en-US" sz="2800" smtClean="0">
                <a:latin typeface="Millenium BdEx BT" pitchFamily="82" charset="0"/>
              </a:rPr>
              <a:t>REPUBLIC OF ARMENIA</a:t>
            </a:r>
            <a:br>
              <a:rPr lang="en-US" sz="2800" smtClean="0">
                <a:latin typeface="Millenium BdEx BT" pitchFamily="82" charset="0"/>
              </a:rPr>
            </a:br>
            <a:r>
              <a:rPr lang="en-US" sz="2800" smtClean="0">
                <a:latin typeface="Millenium BdEx BT" pitchFamily="82" charset="0"/>
              </a:rPr>
              <a:t/>
            </a:r>
            <a:br>
              <a:rPr lang="en-US" sz="2800" smtClean="0">
                <a:latin typeface="Millenium BdEx BT" pitchFamily="82" charset="0"/>
              </a:rPr>
            </a:br>
            <a:r>
              <a:rPr lang="en-US" sz="2800" smtClean="0">
                <a:latin typeface="Millenium BdEx BT" pitchFamily="82" charset="0"/>
              </a:rPr>
              <a:t>MINISTRY OF FINANCE</a:t>
            </a:r>
          </a:p>
        </p:txBody>
      </p:sp>
    </p:spTree>
    <p:extLst>
      <p:ext uri="{BB962C8B-B14F-4D97-AF65-F5344CB8AC3E}">
        <p14:creationId xmlns:p14="http://schemas.microsoft.com/office/powerpoint/2010/main" val="716168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563014"/>
              </p:ext>
            </p:extLst>
          </p:nvPr>
        </p:nvGraphicFramePr>
        <p:xfrm>
          <a:off x="914400" y="1676400"/>
          <a:ext cx="7620000" cy="4114800"/>
        </p:xfrm>
        <a:graphic>
          <a:graphicData uri="http://schemas.openxmlformats.org/drawingml/2006/table">
            <a:tbl>
              <a:tblPr firstRow="1" firstCol="1" lastRow="1" lastCol="1" bandRow="1" bandCol="1">
                <a:tableStyleId>{5C22544A-7EE6-4342-B048-85BDC9FD1C3A}</a:tableStyleId>
              </a:tblPr>
              <a:tblGrid>
                <a:gridCol w="3631263"/>
                <a:gridCol w="3988737"/>
              </a:tblGrid>
              <a:tr h="822960">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lang="en-US" sz="2800" dirty="0" smtClean="0">
                          <a:effectLst/>
                        </a:rPr>
                        <a:t>Risk group</a:t>
                      </a:r>
                      <a:endParaRPr lang="en-US" sz="2800" b="1" dirty="0">
                        <a:effectLst/>
                        <a:latin typeface="GHEA Grapala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lang="en-US" sz="2800" dirty="0" smtClean="0">
                          <a:effectLst/>
                        </a:rPr>
                        <a:t>Field</a:t>
                      </a:r>
                      <a:endParaRPr lang="en-US" sz="2800" b="1" dirty="0">
                        <a:effectLst/>
                        <a:latin typeface="GHEA Grapala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r h="822960">
                <a:tc>
                  <a:txBody>
                    <a:bodyPr/>
                    <a:lstStyle/>
                    <a:p>
                      <a:pPr marL="0" marR="0" algn="l"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High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0000"/>
                    </a:solidFill>
                  </a:tcPr>
                </a:tc>
                <a:tc>
                  <a:txBody>
                    <a:bodyPr/>
                    <a:lstStyle/>
                    <a:p>
                      <a:pPr marL="0" marR="0" algn="ctr"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ru-RU" sz="2800" b="1" kern="1200" dirty="0">
                          <a:solidFill>
                            <a:schemeClr val="dk1"/>
                          </a:solidFill>
                          <a:effectLst/>
                          <a:latin typeface="+mn-lt"/>
                          <a:ea typeface="+mn-ea"/>
                          <a:cs typeface="+mn-cs"/>
                        </a:rPr>
                        <a:t>5</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0000"/>
                    </a:solidFill>
                  </a:tcPr>
                </a:tc>
              </a:tr>
              <a:tr h="822960">
                <a:tc>
                  <a:txBody>
                    <a:bodyPr/>
                    <a:lstStyle/>
                    <a:p>
                      <a:pPr marL="0" marR="0" algn="l"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Significant</a:t>
                      </a:r>
                      <a:r>
                        <a:rPr kumimoji="0" lang="en-US" sz="2800" b="1" kern="1200" baseline="0" dirty="0" smtClean="0">
                          <a:solidFill>
                            <a:schemeClr val="dk1"/>
                          </a:solidFill>
                          <a:effectLst/>
                          <a:latin typeface="+mn-lt"/>
                          <a:ea typeface="+mn-ea"/>
                          <a:cs typeface="+mn-cs"/>
                        </a:rPr>
                        <a:t>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FF00"/>
                    </a:solidFill>
                  </a:tcPr>
                </a:tc>
                <a:tc>
                  <a:txBody>
                    <a:bodyPr/>
                    <a:lstStyle/>
                    <a:p>
                      <a:pPr marL="0" marR="0" algn="ctr"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ru-RU" sz="2800" b="1" kern="1200">
                          <a:solidFill>
                            <a:schemeClr val="dk1"/>
                          </a:solidFill>
                          <a:effectLst/>
                          <a:latin typeface="+mn-lt"/>
                          <a:ea typeface="+mn-ea"/>
                          <a:cs typeface="+mn-cs"/>
                        </a:rPr>
                        <a:t>4</a:t>
                      </a:r>
                      <a:endParaRPr kumimoji="0" lang="en-US" sz="2800" b="1" kern="120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FF00"/>
                    </a:solidFill>
                  </a:tcPr>
                </a:tc>
              </a:tr>
              <a:tr h="822960">
                <a:tc>
                  <a:txBody>
                    <a:bodyPr/>
                    <a:lstStyle/>
                    <a:p>
                      <a:pPr marL="89535" marR="0" algn="just">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Medium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50"/>
                    </a:solidFill>
                  </a:tcPr>
                </a:tc>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ru-RU" sz="2800" b="1" kern="1200">
                          <a:solidFill>
                            <a:schemeClr val="dk1"/>
                          </a:solidFill>
                          <a:effectLst/>
                          <a:latin typeface="+mn-lt"/>
                          <a:ea typeface="+mn-ea"/>
                          <a:cs typeface="+mn-cs"/>
                        </a:rPr>
                        <a:t>3</a:t>
                      </a:r>
                      <a:endParaRPr kumimoji="0" lang="en-US" sz="2800" b="1" kern="120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50"/>
                    </a:solidFill>
                  </a:tcPr>
                </a:tc>
              </a:tr>
              <a:tr h="822960">
                <a:tc>
                  <a:txBody>
                    <a:bodyPr/>
                    <a:lstStyle/>
                    <a:p>
                      <a:pPr marL="89535" marR="0" algn="just">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Low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F0"/>
                    </a:solidFill>
                  </a:tcPr>
                </a:tc>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ru-RU" sz="2800" b="1" kern="1200" dirty="0">
                          <a:solidFill>
                            <a:schemeClr val="dk1"/>
                          </a:solidFill>
                          <a:effectLst/>
                          <a:latin typeface="+mn-lt"/>
                          <a:ea typeface="+mn-ea"/>
                          <a:cs typeface="+mn-cs"/>
                        </a:rPr>
                        <a:t>1 </a:t>
                      </a:r>
                      <a:r>
                        <a:rPr kumimoji="0" lang="en-US" sz="2800" b="1" kern="1200" dirty="0" smtClean="0">
                          <a:solidFill>
                            <a:schemeClr val="dk1"/>
                          </a:solidFill>
                          <a:effectLst/>
                          <a:latin typeface="+mn-lt"/>
                          <a:ea typeface="+mn-ea"/>
                          <a:cs typeface="+mn-cs"/>
                        </a:rPr>
                        <a:t>and</a:t>
                      </a:r>
                      <a:r>
                        <a:rPr kumimoji="0" lang="ru-RU" sz="2800" b="1" kern="1200" dirty="0" smtClean="0">
                          <a:solidFill>
                            <a:schemeClr val="dk1"/>
                          </a:solidFill>
                          <a:effectLst/>
                          <a:latin typeface="+mn-lt"/>
                          <a:ea typeface="+mn-ea"/>
                          <a:cs typeface="+mn-cs"/>
                        </a:rPr>
                        <a:t> </a:t>
                      </a:r>
                      <a:r>
                        <a:rPr kumimoji="0" lang="ru-RU" sz="2800" b="1" kern="1200" dirty="0">
                          <a:solidFill>
                            <a:schemeClr val="dk1"/>
                          </a:solidFill>
                          <a:effectLst/>
                          <a:latin typeface="+mn-lt"/>
                          <a:ea typeface="+mn-ea"/>
                          <a:cs typeface="+mn-cs"/>
                        </a:rPr>
                        <a:t>2</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F0"/>
                    </a:solidFill>
                  </a:tcPr>
                </a:tc>
              </a:tr>
            </a:tbl>
          </a:graphicData>
        </a:graphic>
      </p:graphicFrame>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ill Sans MT" pitchFamily="34" charset="0"/>
                <a:cs typeface="Arial" pitchFamily="34" charset="0"/>
              </a:defRPr>
            </a:lvl1pPr>
            <a:lvl2pPr marL="742950" indent="-285750" eaLnBrk="0" hangingPunct="0">
              <a:defRPr>
                <a:solidFill>
                  <a:schemeClr val="tx1"/>
                </a:solidFill>
                <a:latin typeface="Gill Sans MT" pitchFamily="34" charset="0"/>
                <a:cs typeface="Arial" pitchFamily="34" charset="0"/>
              </a:defRPr>
            </a:lvl2pPr>
            <a:lvl3pPr marL="1143000" indent="-228600" eaLnBrk="0" hangingPunct="0">
              <a:defRPr>
                <a:solidFill>
                  <a:schemeClr val="tx1"/>
                </a:solidFill>
                <a:latin typeface="Gill Sans MT" pitchFamily="34" charset="0"/>
                <a:cs typeface="Arial" pitchFamily="34" charset="0"/>
              </a:defRPr>
            </a:lvl3pPr>
            <a:lvl4pPr marL="1600200" indent="-228600" eaLnBrk="0" hangingPunct="0">
              <a:defRPr>
                <a:solidFill>
                  <a:schemeClr val="tx1"/>
                </a:solidFill>
                <a:latin typeface="Gill Sans MT" pitchFamily="34" charset="0"/>
                <a:cs typeface="Arial" pitchFamily="34" charset="0"/>
              </a:defRPr>
            </a:lvl4pPr>
            <a:lvl5pPr marL="2057400" indent="-228600" eaLnBrk="0" hangingPunct="0">
              <a:defRPr>
                <a:solidFill>
                  <a:schemeClr val="tx1"/>
                </a:solidFill>
                <a:latin typeface="Gill Sans MT" pitchFamily="34" charset="0"/>
                <a:cs typeface="Arial" pitchFamily="34" charset="0"/>
              </a:defRPr>
            </a:lvl5pPr>
            <a:lvl6pPr marL="2514600" indent="-228600" eaLnBrk="0" fontAlgn="base" hangingPunct="0">
              <a:spcBef>
                <a:spcPct val="0"/>
              </a:spcBef>
              <a:spcAft>
                <a:spcPct val="0"/>
              </a:spcAft>
              <a:defRPr>
                <a:solidFill>
                  <a:schemeClr val="tx1"/>
                </a:solidFill>
                <a:latin typeface="Gill Sans MT" pitchFamily="34" charset="0"/>
                <a:cs typeface="Arial" pitchFamily="34" charset="0"/>
              </a:defRPr>
            </a:lvl6pPr>
            <a:lvl7pPr marL="2971800" indent="-228600" eaLnBrk="0" fontAlgn="base" hangingPunct="0">
              <a:spcBef>
                <a:spcPct val="0"/>
              </a:spcBef>
              <a:spcAft>
                <a:spcPct val="0"/>
              </a:spcAft>
              <a:defRPr>
                <a:solidFill>
                  <a:schemeClr val="tx1"/>
                </a:solidFill>
                <a:latin typeface="Gill Sans MT" pitchFamily="34" charset="0"/>
                <a:cs typeface="Arial" pitchFamily="34" charset="0"/>
              </a:defRPr>
            </a:lvl7pPr>
            <a:lvl8pPr marL="3429000" indent="-228600" eaLnBrk="0" fontAlgn="base" hangingPunct="0">
              <a:spcBef>
                <a:spcPct val="0"/>
              </a:spcBef>
              <a:spcAft>
                <a:spcPct val="0"/>
              </a:spcAft>
              <a:defRPr>
                <a:solidFill>
                  <a:schemeClr val="tx1"/>
                </a:solidFill>
                <a:latin typeface="Gill Sans MT" pitchFamily="34" charset="0"/>
                <a:cs typeface="Arial" pitchFamily="34" charset="0"/>
              </a:defRPr>
            </a:lvl8pPr>
            <a:lvl9pPr marL="3886200" indent="-228600" eaLnBrk="0" fontAlgn="base" hangingPunct="0">
              <a:spcBef>
                <a:spcPct val="0"/>
              </a:spcBef>
              <a:spcAft>
                <a:spcPct val="0"/>
              </a:spcAft>
              <a:defRPr>
                <a:solidFill>
                  <a:schemeClr val="tx1"/>
                </a:solidFill>
                <a:latin typeface="Gill Sans MT" pitchFamily="34" charset="0"/>
                <a:cs typeface="Arial" pitchFamily="34" charset="0"/>
              </a:defRPr>
            </a:lvl9pPr>
          </a:lstStyle>
          <a:p>
            <a:pPr eaLnBrk="1" hangingPunct="1"/>
            <a:fld id="{118D3F1D-F83C-494E-9CDE-8870817F82FF}" type="slidenum">
              <a:rPr lang="en-US" smtClean="0"/>
              <a:pPr eaLnBrk="1" hangingPunct="1"/>
              <a:t>10</a:t>
            </a:fld>
            <a:endParaRPr lang="en-US" smtClean="0"/>
          </a:p>
        </p:txBody>
      </p:sp>
      <p:sp>
        <p:nvSpPr>
          <p:cNvPr id="6" name="Title 1"/>
          <p:cNvSpPr txBox="1">
            <a:spLocks/>
          </p:cNvSpPr>
          <p:nvPr/>
        </p:nvSpPr>
        <p:spPr>
          <a:xfrm>
            <a:off x="0" y="1"/>
            <a:ext cx="9144000" cy="993775"/>
          </a:xfrm>
          <a:prstGeom prst="rect">
            <a:avLst/>
          </a:prstGeom>
          <a:noFill/>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Bef>
                <a:spcPts val="0"/>
              </a:spcBef>
              <a:spcAft>
                <a:spcPts val="0"/>
              </a:spcAft>
              <a:defRPr/>
            </a:pPr>
            <a:r>
              <a:rPr lang="en-US" b="1" dirty="0" smtClean="0"/>
              <a:t>Risk groups</a:t>
            </a:r>
            <a:endParaRPr lang="en-US"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120069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46741791"/>
              </p:ext>
            </p:extLst>
          </p:nvPr>
        </p:nvGraphicFramePr>
        <p:xfrm>
          <a:off x="762000" y="1676400"/>
          <a:ext cx="7620000" cy="4114800"/>
        </p:xfrm>
        <a:graphic>
          <a:graphicData uri="http://schemas.openxmlformats.org/drawingml/2006/table">
            <a:tbl>
              <a:tblPr firstRow="1" firstCol="1" lastRow="1" lastCol="1" bandRow="1" bandCol="1">
                <a:tableStyleId>{5C22544A-7EE6-4342-B048-85BDC9FD1C3A}</a:tableStyleId>
              </a:tblPr>
              <a:tblGrid>
                <a:gridCol w="3631263"/>
                <a:gridCol w="3988737"/>
              </a:tblGrid>
              <a:tr h="822960">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lang="en-US" sz="2800" b="1" dirty="0" smtClean="0">
                          <a:effectLst/>
                          <a:latin typeface="+mn-lt"/>
                          <a:ea typeface="+mn-ea"/>
                          <a:cs typeface="+mn-cs"/>
                        </a:rPr>
                        <a:t>Risk</a:t>
                      </a:r>
                      <a:r>
                        <a:rPr lang="en-US" sz="2800" b="1" baseline="0" dirty="0" smtClean="0">
                          <a:effectLst/>
                          <a:latin typeface="+mn-lt"/>
                          <a:ea typeface="+mn-ea"/>
                          <a:cs typeface="+mn-cs"/>
                        </a:rPr>
                        <a:t> group</a:t>
                      </a:r>
                      <a:endParaRPr lang="en-US" sz="2800" b="1" dirty="0">
                        <a:effectLst/>
                        <a:latin typeface="GHEA Grapala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marL="89535" marR="0" algn="ctr" defTabSz="914400" rtl="0" eaLnBrk="1" latinLnBrk="0" hangingPunct="1">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lang="en-US" sz="2800" b="1" kern="1200" dirty="0" smtClean="0">
                          <a:solidFill>
                            <a:schemeClr val="lt1"/>
                          </a:solidFill>
                          <a:effectLst/>
                          <a:latin typeface="+mn-lt"/>
                          <a:ea typeface="+mn-ea"/>
                          <a:cs typeface="+mn-cs"/>
                        </a:rPr>
                        <a:t>Sampling percentage</a:t>
                      </a:r>
                      <a:endParaRPr lang="en-US" sz="2800" b="1" kern="1200" dirty="0">
                        <a:solidFill>
                          <a:schemeClr val="lt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r h="822960">
                <a:tc>
                  <a:txBody>
                    <a:bodyPr/>
                    <a:lstStyle/>
                    <a:p>
                      <a:pPr marL="0" marR="0" algn="l"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High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0000"/>
                    </a:solidFill>
                  </a:tcPr>
                </a:tc>
                <a:tc>
                  <a:txBody>
                    <a:bodyPr/>
                    <a:lstStyle/>
                    <a:p>
                      <a:pPr marL="0" marR="0" algn="ctr"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ru-RU" sz="2800" b="1" kern="1200" dirty="0" smtClean="0">
                          <a:solidFill>
                            <a:schemeClr val="dk1"/>
                          </a:solidFill>
                          <a:effectLst/>
                          <a:latin typeface="+mn-lt"/>
                          <a:ea typeface="+mn-ea"/>
                          <a:cs typeface="+mn-cs"/>
                        </a:rPr>
                        <a:t>100%</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0000"/>
                    </a:solidFill>
                  </a:tcPr>
                </a:tc>
              </a:tr>
              <a:tr h="822960">
                <a:tc>
                  <a:txBody>
                    <a:bodyPr/>
                    <a:lstStyle/>
                    <a:p>
                      <a:pPr marL="0" marR="0" algn="l"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Significant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FF00"/>
                    </a:solidFill>
                  </a:tcPr>
                </a:tc>
                <a:tc>
                  <a:txBody>
                    <a:bodyPr/>
                    <a:lstStyle/>
                    <a:p>
                      <a:pPr marL="0" marR="0" algn="ctr" rtl="0" eaLnBrk="1" latinLnBrk="0" hangingPunct="1">
                        <a:spcBef>
                          <a:spcPts val="600"/>
                        </a:spcBef>
                        <a:spcAft>
                          <a:spcPts val="60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smtClean="0">
                          <a:solidFill>
                            <a:schemeClr val="dk1"/>
                          </a:solidFill>
                          <a:effectLst/>
                          <a:latin typeface="+mn-lt"/>
                          <a:ea typeface="+mn-ea"/>
                          <a:cs typeface="+mn-cs"/>
                        </a:rPr>
                        <a:t>33</a:t>
                      </a:r>
                      <a:r>
                        <a:rPr kumimoji="0" lang="ru-RU" sz="2800" b="1" kern="1200" smtClean="0">
                          <a:solidFill>
                            <a:schemeClr val="dk1"/>
                          </a:solidFill>
                          <a:effectLst/>
                          <a:latin typeface="+mn-lt"/>
                          <a:ea typeface="+mn-ea"/>
                          <a:cs typeface="+mn-cs"/>
                        </a:rPr>
                        <a:t>%</a:t>
                      </a:r>
                      <a:endParaRPr kumimoji="0" lang="en-US" sz="2800" b="1" kern="120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FFFF00"/>
                    </a:solidFill>
                  </a:tcPr>
                </a:tc>
              </a:tr>
              <a:tr h="822960">
                <a:tc>
                  <a:txBody>
                    <a:bodyPr/>
                    <a:lstStyle/>
                    <a:p>
                      <a:pPr marL="89535" marR="0" algn="just">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Medium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50"/>
                    </a:solidFill>
                  </a:tcPr>
                </a:tc>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smtClean="0">
                          <a:solidFill>
                            <a:schemeClr val="dk1"/>
                          </a:solidFill>
                          <a:effectLst/>
                          <a:latin typeface="+mn-lt"/>
                          <a:ea typeface="+mn-ea"/>
                          <a:cs typeface="+mn-cs"/>
                        </a:rPr>
                        <a:t>17</a:t>
                      </a:r>
                      <a:r>
                        <a:rPr kumimoji="0" lang="ru-RU" sz="2800" b="1" kern="1200" smtClean="0">
                          <a:solidFill>
                            <a:schemeClr val="dk1"/>
                          </a:solidFill>
                          <a:effectLst/>
                          <a:latin typeface="+mn-lt"/>
                          <a:ea typeface="+mn-ea"/>
                          <a:cs typeface="+mn-cs"/>
                        </a:rPr>
                        <a:t>%</a:t>
                      </a:r>
                      <a:endParaRPr kumimoji="0" lang="en-US" sz="2800" b="1" kern="120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50"/>
                    </a:solidFill>
                  </a:tcPr>
                </a:tc>
              </a:tr>
              <a:tr h="822960">
                <a:tc>
                  <a:txBody>
                    <a:bodyPr/>
                    <a:lstStyle/>
                    <a:p>
                      <a:pPr marL="89535" marR="0" algn="just">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Low risk</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F0"/>
                    </a:solidFill>
                  </a:tcPr>
                </a:tc>
                <a:tc>
                  <a:txBody>
                    <a:bodyPr/>
                    <a:lstStyle/>
                    <a:p>
                      <a:pPr marL="89535" marR="0" algn="ctr">
                        <a:spcBef>
                          <a:spcPts val="0"/>
                        </a:spcBef>
                        <a:spcAft>
                          <a:spcPts val="0"/>
                        </a:spcAft>
                        <a:tabLst>
                          <a:tab pos="-634365" algn="l"/>
                          <a:tab pos="-367665" algn="l"/>
                          <a:tab pos="89535" algn="l"/>
                          <a:tab pos="546735" algn="l"/>
                          <a:tab pos="1003935" algn="l"/>
                          <a:tab pos="1461135" algn="l"/>
                          <a:tab pos="1983105" algn="l"/>
                          <a:tab pos="2375535" algn="l"/>
                          <a:tab pos="2832735" algn="l"/>
                          <a:tab pos="3289935" algn="l"/>
                          <a:tab pos="3926840" algn="l"/>
                          <a:tab pos="4204335" algn="l"/>
                          <a:tab pos="4661535" algn="l"/>
                          <a:tab pos="5118735" algn="l"/>
                          <a:tab pos="5575935" algn="l"/>
                        </a:tabLst>
                      </a:pPr>
                      <a:r>
                        <a:rPr kumimoji="0" lang="en-US" sz="2800" b="1" kern="1200" dirty="0" smtClean="0">
                          <a:solidFill>
                            <a:schemeClr val="dk1"/>
                          </a:solidFill>
                          <a:effectLst/>
                          <a:latin typeface="+mn-lt"/>
                          <a:ea typeface="+mn-ea"/>
                          <a:cs typeface="+mn-cs"/>
                        </a:rPr>
                        <a:t>5</a:t>
                      </a:r>
                      <a:r>
                        <a:rPr kumimoji="0" lang="ru-RU" sz="2800" b="1" kern="1200" dirty="0" smtClean="0">
                          <a:solidFill>
                            <a:schemeClr val="dk1"/>
                          </a:solidFill>
                          <a:effectLst/>
                          <a:latin typeface="+mn-lt"/>
                          <a:ea typeface="+mn-ea"/>
                          <a:cs typeface="+mn-cs"/>
                        </a:rPr>
                        <a:t>%</a:t>
                      </a:r>
                      <a:endParaRPr kumimoji="0" lang="en-US" sz="2800" b="1"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rgbClr val="00B0F0"/>
                    </a:solidFill>
                  </a:tcPr>
                </a:tc>
              </a:tr>
            </a:tbl>
          </a:graphicData>
        </a:graphic>
      </p:graphicFrame>
      <p:sp>
        <p:nvSpPr>
          <p:cNvPr id="430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ill Sans MT" pitchFamily="34" charset="0"/>
                <a:cs typeface="Arial" pitchFamily="34" charset="0"/>
              </a:defRPr>
            </a:lvl1pPr>
            <a:lvl2pPr marL="742950" indent="-285750" eaLnBrk="0" hangingPunct="0">
              <a:defRPr>
                <a:solidFill>
                  <a:schemeClr val="tx1"/>
                </a:solidFill>
                <a:latin typeface="Gill Sans MT" pitchFamily="34" charset="0"/>
                <a:cs typeface="Arial" pitchFamily="34" charset="0"/>
              </a:defRPr>
            </a:lvl2pPr>
            <a:lvl3pPr marL="1143000" indent="-228600" eaLnBrk="0" hangingPunct="0">
              <a:defRPr>
                <a:solidFill>
                  <a:schemeClr val="tx1"/>
                </a:solidFill>
                <a:latin typeface="Gill Sans MT" pitchFamily="34" charset="0"/>
                <a:cs typeface="Arial" pitchFamily="34" charset="0"/>
              </a:defRPr>
            </a:lvl3pPr>
            <a:lvl4pPr marL="1600200" indent="-228600" eaLnBrk="0" hangingPunct="0">
              <a:defRPr>
                <a:solidFill>
                  <a:schemeClr val="tx1"/>
                </a:solidFill>
                <a:latin typeface="Gill Sans MT" pitchFamily="34" charset="0"/>
                <a:cs typeface="Arial" pitchFamily="34" charset="0"/>
              </a:defRPr>
            </a:lvl4pPr>
            <a:lvl5pPr marL="2057400" indent="-228600" eaLnBrk="0" hangingPunct="0">
              <a:defRPr>
                <a:solidFill>
                  <a:schemeClr val="tx1"/>
                </a:solidFill>
                <a:latin typeface="Gill Sans MT" pitchFamily="34" charset="0"/>
                <a:cs typeface="Arial" pitchFamily="34" charset="0"/>
              </a:defRPr>
            </a:lvl5pPr>
            <a:lvl6pPr marL="2514600" indent="-228600" eaLnBrk="0" fontAlgn="base" hangingPunct="0">
              <a:spcBef>
                <a:spcPct val="0"/>
              </a:spcBef>
              <a:spcAft>
                <a:spcPct val="0"/>
              </a:spcAft>
              <a:defRPr>
                <a:solidFill>
                  <a:schemeClr val="tx1"/>
                </a:solidFill>
                <a:latin typeface="Gill Sans MT" pitchFamily="34" charset="0"/>
                <a:cs typeface="Arial" pitchFamily="34" charset="0"/>
              </a:defRPr>
            </a:lvl6pPr>
            <a:lvl7pPr marL="2971800" indent="-228600" eaLnBrk="0" fontAlgn="base" hangingPunct="0">
              <a:spcBef>
                <a:spcPct val="0"/>
              </a:spcBef>
              <a:spcAft>
                <a:spcPct val="0"/>
              </a:spcAft>
              <a:defRPr>
                <a:solidFill>
                  <a:schemeClr val="tx1"/>
                </a:solidFill>
                <a:latin typeface="Gill Sans MT" pitchFamily="34" charset="0"/>
                <a:cs typeface="Arial" pitchFamily="34" charset="0"/>
              </a:defRPr>
            </a:lvl7pPr>
            <a:lvl8pPr marL="3429000" indent="-228600" eaLnBrk="0" fontAlgn="base" hangingPunct="0">
              <a:spcBef>
                <a:spcPct val="0"/>
              </a:spcBef>
              <a:spcAft>
                <a:spcPct val="0"/>
              </a:spcAft>
              <a:defRPr>
                <a:solidFill>
                  <a:schemeClr val="tx1"/>
                </a:solidFill>
                <a:latin typeface="Gill Sans MT" pitchFamily="34" charset="0"/>
                <a:cs typeface="Arial" pitchFamily="34" charset="0"/>
              </a:defRPr>
            </a:lvl8pPr>
            <a:lvl9pPr marL="3886200" indent="-228600" eaLnBrk="0" fontAlgn="base" hangingPunct="0">
              <a:spcBef>
                <a:spcPct val="0"/>
              </a:spcBef>
              <a:spcAft>
                <a:spcPct val="0"/>
              </a:spcAft>
              <a:defRPr>
                <a:solidFill>
                  <a:schemeClr val="tx1"/>
                </a:solidFill>
                <a:latin typeface="Gill Sans MT" pitchFamily="34" charset="0"/>
                <a:cs typeface="Arial" pitchFamily="34" charset="0"/>
              </a:defRPr>
            </a:lvl9pPr>
          </a:lstStyle>
          <a:p>
            <a:pPr eaLnBrk="1" hangingPunct="1"/>
            <a:fld id="{418BAB49-ECCC-4CBE-AAEC-B272889E9CE6}" type="slidenum">
              <a:rPr lang="en-US" smtClean="0"/>
              <a:pPr eaLnBrk="1" hangingPunct="1"/>
              <a:t>11</a:t>
            </a:fld>
            <a:endParaRPr lang="en-US" smtClean="0"/>
          </a:p>
        </p:txBody>
      </p:sp>
      <p:sp>
        <p:nvSpPr>
          <p:cNvPr id="6" name="Title 1"/>
          <p:cNvSpPr txBox="1">
            <a:spLocks/>
          </p:cNvSpPr>
          <p:nvPr/>
        </p:nvSpPr>
        <p:spPr>
          <a:xfrm>
            <a:off x="0" y="1"/>
            <a:ext cx="9144000" cy="993775"/>
          </a:xfrm>
          <a:prstGeom prst="rect">
            <a:avLst/>
          </a:prstGeom>
          <a:noFill/>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Bef>
                <a:spcPts val="0"/>
              </a:spcBef>
              <a:spcAft>
                <a:spcPts val="0"/>
              </a:spcAft>
              <a:defRPr/>
            </a:pPr>
            <a:r>
              <a:rPr lang="en-US" b="1" dirty="0" smtClean="0"/>
              <a:t>Sampling percentages by risk groups</a:t>
            </a:r>
            <a:endParaRPr lang="en-US"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967982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priorities in sampling</a:t>
            </a:r>
            <a:endParaRPr lang="en-US" dirty="0"/>
          </a:p>
        </p:txBody>
      </p:sp>
      <p:sp>
        <p:nvSpPr>
          <p:cNvPr id="3" name="Content Placeholder 2"/>
          <p:cNvSpPr>
            <a:spLocks noGrp="1"/>
          </p:cNvSpPr>
          <p:nvPr>
            <p:ph idx="1"/>
          </p:nvPr>
        </p:nvSpPr>
        <p:spPr/>
        <p:txBody>
          <a:bodyPr>
            <a:normAutofit/>
          </a:bodyPr>
          <a:lstStyle/>
          <a:p>
            <a:r>
              <a:rPr lang="en-US" dirty="0" smtClean="0"/>
              <a:t>While sampling for significant, medium and low risk groups, it is necessary to assess priorities, i.e. those processes that must be sampled for strategic and annual planning.</a:t>
            </a:r>
            <a:endParaRPr lang="en-US" dirty="0"/>
          </a:p>
        </p:txBody>
      </p:sp>
    </p:spTree>
    <p:extLst>
      <p:ext uri="{BB962C8B-B14F-4D97-AF65-F5344CB8AC3E}">
        <p14:creationId xmlns:p14="http://schemas.microsoft.com/office/powerpoint/2010/main" val="264156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Priority assessment</a:t>
            </a:r>
            <a:endParaRPr lang="en-US" dirty="0"/>
          </a:p>
        </p:txBody>
      </p:sp>
      <p:sp>
        <p:nvSpPr>
          <p:cNvPr id="3" name="Content Placeholder 2"/>
          <p:cNvSpPr>
            <a:spLocks noGrp="1"/>
          </p:cNvSpPr>
          <p:nvPr>
            <p:ph idx="1"/>
          </p:nvPr>
        </p:nvSpPr>
        <p:spPr/>
        <p:txBody>
          <a:bodyPr>
            <a:normAutofit/>
          </a:bodyPr>
          <a:lstStyle/>
          <a:p>
            <a:r>
              <a:rPr lang="en-US" dirty="0" smtClean="0"/>
              <a:t>The assessment is made based on the risk value in the previous 3 years.</a:t>
            </a:r>
          </a:p>
          <a:p>
            <a:r>
              <a:rPr lang="en-US" dirty="0" smtClean="0"/>
              <a:t>In order to assess the priority ratio, it is necessary to compare the risk value obtained by the auditors with values for each of the previous years.</a:t>
            </a:r>
          </a:p>
          <a:p>
            <a:r>
              <a:rPr lang="en-US" dirty="0" smtClean="0"/>
              <a:t>Depending on how this risk value has changed, they will identify the first ratio</a:t>
            </a:r>
            <a:endParaRPr lang="en-US" dirty="0"/>
          </a:p>
        </p:txBody>
      </p:sp>
    </p:spTree>
    <p:extLst>
      <p:ext uri="{BB962C8B-B14F-4D97-AF65-F5344CB8AC3E}">
        <p14:creationId xmlns:p14="http://schemas.microsoft.com/office/powerpoint/2010/main" val="1485982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Matrix for design ratio (K)</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2133600"/>
            <a:ext cx="6858000" cy="2650244"/>
          </a:xfrm>
        </p:spPr>
      </p:pic>
    </p:spTree>
    <p:extLst>
      <p:ext uri="{BB962C8B-B14F-4D97-AF65-F5344CB8AC3E}">
        <p14:creationId xmlns:p14="http://schemas.microsoft.com/office/powerpoint/2010/main" val="217891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Impact by years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7278895"/>
              </p:ext>
            </p:extLst>
          </p:nvPr>
        </p:nvGraphicFramePr>
        <p:xfrm>
          <a:off x="457200" y="2286000"/>
          <a:ext cx="8229600" cy="2407920"/>
        </p:xfrm>
        <a:graphic>
          <a:graphicData uri="http://schemas.openxmlformats.org/drawingml/2006/table">
            <a:tbl>
              <a:tblPr firstRow="1" bandRow="1">
                <a:tableStyleId>{5C22544A-7EE6-4342-B048-85BDC9FD1C3A}</a:tableStyleId>
              </a:tblPr>
              <a:tblGrid>
                <a:gridCol w="2057400"/>
                <a:gridCol w="2057400"/>
                <a:gridCol w="2057400"/>
                <a:gridCol w="2057400"/>
              </a:tblGrid>
              <a:tr h="1219200">
                <a:tc>
                  <a:txBody>
                    <a:bodyPr/>
                    <a:lstStyle/>
                    <a:p>
                      <a:endParaRPr lang="en-US" dirty="0"/>
                    </a:p>
                  </a:txBody>
                  <a:tcPr/>
                </a:tc>
                <a:tc>
                  <a:txBody>
                    <a:bodyPr/>
                    <a:lstStyle/>
                    <a:p>
                      <a:r>
                        <a:rPr lang="en-US" dirty="0" smtClean="0"/>
                        <a:t>Previous </a:t>
                      </a:r>
                      <a:r>
                        <a:rPr lang="en-US" baseline="0" dirty="0" smtClean="0"/>
                        <a:t>3</a:t>
                      </a:r>
                      <a:r>
                        <a:rPr lang="en-US" baseline="30000" dirty="0" smtClean="0"/>
                        <a:t>rd</a:t>
                      </a:r>
                      <a:r>
                        <a:rPr lang="en-US" baseline="0" dirty="0" smtClean="0"/>
                        <a:t> year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Previous </a:t>
                      </a:r>
                      <a:r>
                        <a:rPr lang="en-US" baseline="0" dirty="0" smtClean="0"/>
                        <a:t>2</a:t>
                      </a:r>
                      <a:r>
                        <a:rPr lang="en-US" baseline="30000" dirty="0" smtClean="0"/>
                        <a:t>nd</a:t>
                      </a:r>
                      <a:r>
                        <a:rPr lang="en-US" baseline="0" dirty="0" smtClean="0"/>
                        <a:t> year</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Previous</a:t>
                      </a:r>
                      <a:r>
                        <a:rPr lang="en-US" baseline="0" dirty="0" smtClean="0"/>
                        <a:t> year</a:t>
                      </a:r>
                      <a:endParaRPr lang="en-US" dirty="0" smtClean="0"/>
                    </a:p>
                    <a:p>
                      <a:endParaRPr lang="en-US" dirty="0"/>
                    </a:p>
                  </a:txBody>
                  <a:tcPr/>
                </a:tc>
              </a:tr>
              <a:tr h="1188720">
                <a:tc>
                  <a:txBody>
                    <a:bodyPr/>
                    <a:lstStyle/>
                    <a:p>
                      <a:r>
                        <a:rPr lang="en-US" dirty="0" smtClean="0"/>
                        <a:t>Anticipation ratio (КУ)</a:t>
                      </a:r>
                      <a:endParaRPr lang="en-US" dirty="0"/>
                    </a:p>
                  </a:txBody>
                  <a:tcPr/>
                </a:tc>
                <a:tc>
                  <a:txBody>
                    <a:bodyPr/>
                    <a:lstStyle/>
                    <a:p>
                      <a:pPr algn="ctr"/>
                      <a:r>
                        <a:rPr lang="en-US" sz="2800" b="1" dirty="0" smtClean="0"/>
                        <a:t>1</a:t>
                      </a:r>
                      <a:endParaRPr lang="en-US" sz="2800" b="1" dirty="0"/>
                    </a:p>
                  </a:txBody>
                  <a:tcPr/>
                </a:tc>
                <a:tc>
                  <a:txBody>
                    <a:bodyPr/>
                    <a:lstStyle/>
                    <a:p>
                      <a:pPr algn="ctr"/>
                      <a:r>
                        <a:rPr lang="en-US" sz="2800" b="1" dirty="0" smtClean="0"/>
                        <a:t>2</a:t>
                      </a:r>
                      <a:endParaRPr lang="en-US" sz="2800" b="1" dirty="0"/>
                    </a:p>
                  </a:txBody>
                  <a:tcPr/>
                </a:tc>
                <a:tc>
                  <a:txBody>
                    <a:bodyPr/>
                    <a:lstStyle/>
                    <a:p>
                      <a:pPr algn="ctr"/>
                      <a:r>
                        <a:rPr lang="en-US" sz="2800" b="1" dirty="0" smtClean="0"/>
                        <a:t>3</a:t>
                      </a:r>
                      <a:endParaRPr lang="en-US" sz="2800" b="1" dirty="0"/>
                    </a:p>
                  </a:txBody>
                  <a:tcPr/>
                </a:tc>
              </a:tr>
            </a:tbl>
          </a:graphicData>
        </a:graphic>
      </p:graphicFrame>
    </p:spTree>
    <p:extLst>
      <p:ext uri="{BB962C8B-B14F-4D97-AF65-F5344CB8AC3E}">
        <p14:creationId xmlns:p14="http://schemas.microsoft.com/office/powerpoint/2010/main" val="2534822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Formula for priority ratio (</a:t>
            </a:r>
            <a:r>
              <a:rPr lang="ru-RU" dirty="0" smtClean="0"/>
              <a:t>КП</a:t>
            </a:r>
            <a:r>
              <a:rPr lang="en-US" dirty="0" smtClean="0"/>
              <a:t>)</a:t>
            </a:r>
            <a:endParaRPr lang="en-US" dirty="0"/>
          </a:p>
        </p:txBody>
      </p:sp>
      <p:sp>
        <p:nvSpPr>
          <p:cNvPr id="4" name="Content Placeholder 3"/>
          <p:cNvSpPr>
            <a:spLocks noGrp="1"/>
          </p:cNvSpPr>
          <p:nvPr>
            <p:ph idx="1"/>
          </p:nvPr>
        </p:nvSpPr>
        <p:spPr>
          <a:xfrm>
            <a:off x="457200" y="2590800"/>
            <a:ext cx="8229600" cy="167639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marL="0" indent="0" algn="ctr" fontAlgn="auto">
              <a:spcBef>
                <a:spcPts val="0"/>
              </a:spcBef>
              <a:spcAft>
                <a:spcPts val="0"/>
              </a:spcAft>
              <a:buNone/>
              <a:defRPr/>
            </a:pPr>
            <a:r>
              <a:rPr lang="en-US" sz="2800" b="1" smtClean="0">
                <a:solidFill>
                  <a:srgbClr val="FF0000"/>
                </a:solidFill>
              </a:rPr>
              <a:t>КП </a:t>
            </a:r>
            <a:r>
              <a:rPr lang="en-US" sz="2800" b="1">
                <a:solidFill>
                  <a:srgbClr val="FF0000"/>
                </a:solidFill>
              </a:rPr>
              <a:t>= </a:t>
            </a:r>
            <a:r>
              <a:rPr lang="de-DE" sz="2800" b="1" smtClean="0">
                <a:solidFill>
                  <a:srgbClr val="FF0000"/>
                </a:solidFill>
              </a:rPr>
              <a:t>(К1)x(КУ1</a:t>
            </a:r>
            <a:r>
              <a:rPr lang="de-DE" sz="2800" b="1" dirty="0">
                <a:solidFill>
                  <a:srgbClr val="FF0000"/>
                </a:solidFill>
              </a:rPr>
              <a:t>) </a:t>
            </a:r>
            <a:r>
              <a:rPr lang="de-DE" sz="2800" b="1">
                <a:solidFill>
                  <a:srgbClr val="FF0000"/>
                </a:solidFill>
              </a:rPr>
              <a:t>+ </a:t>
            </a:r>
            <a:r>
              <a:rPr lang="de-DE" sz="2800" b="1" smtClean="0">
                <a:solidFill>
                  <a:srgbClr val="FF0000"/>
                </a:solidFill>
              </a:rPr>
              <a:t>(К2)x(КУ2</a:t>
            </a:r>
            <a:r>
              <a:rPr lang="de-DE" sz="2800" b="1" dirty="0">
                <a:solidFill>
                  <a:srgbClr val="FF0000"/>
                </a:solidFill>
              </a:rPr>
              <a:t>) </a:t>
            </a:r>
            <a:r>
              <a:rPr lang="de-DE" sz="2800" b="1">
                <a:solidFill>
                  <a:srgbClr val="FF0000"/>
                </a:solidFill>
              </a:rPr>
              <a:t>+ </a:t>
            </a:r>
            <a:r>
              <a:rPr lang="de-DE" sz="2800" b="1" smtClean="0">
                <a:solidFill>
                  <a:srgbClr val="FF0000"/>
                </a:solidFill>
              </a:rPr>
              <a:t>(К3)x(КУ3</a:t>
            </a:r>
            <a:r>
              <a:rPr lang="de-DE" sz="2800" b="1" dirty="0">
                <a:solidFill>
                  <a:srgbClr val="FF0000"/>
                </a:solidFill>
              </a:rPr>
              <a:t>)</a:t>
            </a:r>
            <a:endParaRPr lang="en-US" sz="2800" b="1" dirty="0">
              <a:solidFill>
                <a:srgbClr val="FF0000"/>
              </a:solidFill>
            </a:endParaRPr>
          </a:p>
        </p:txBody>
      </p:sp>
    </p:spTree>
    <p:extLst>
      <p:ext uri="{BB962C8B-B14F-4D97-AF65-F5344CB8AC3E}">
        <p14:creationId xmlns:p14="http://schemas.microsoft.com/office/powerpoint/2010/main" val="137999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planning and estimate of resources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After all the necessary calculations have been made, all selected processes must be included in strategic plan</a:t>
            </a:r>
          </a:p>
          <a:p>
            <a:pPr marL="0" indent="0">
              <a:buNone/>
            </a:pPr>
            <a:endParaRPr lang="en-US" dirty="0"/>
          </a:p>
          <a:p>
            <a:r>
              <a:rPr lang="en-US" dirty="0" smtClean="0"/>
              <a:t>Assessment </a:t>
            </a:r>
            <a:r>
              <a:rPr lang="en-US" dirty="0" smtClean="0"/>
              <a:t>of resources is necessary in order to identify the requirements for execution of audit tasks. </a:t>
            </a:r>
          </a:p>
          <a:p>
            <a:r>
              <a:rPr lang="en-US" dirty="0" smtClean="0"/>
              <a:t>If the required resources are not sufficient for execution of the annual plan, the audit unit shall involve additional resources, including experts.</a:t>
            </a:r>
          </a:p>
        </p:txBody>
      </p:sp>
    </p:spTree>
    <p:extLst>
      <p:ext uri="{BB962C8B-B14F-4D97-AF65-F5344CB8AC3E}">
        <p14:creationId xmlns:p14="http://schemas.microsoft.com/office/powerpoint/2010/main" val="423786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229600" cy="4525963"/>
          </a:xfrm>
        </p:spPr>
        <p:txBody>
          <a:bodyPr>
            <a:normAutofit lnSpcReduction="10000"/>
          </a:bodyPr>
          <a:lstStyle/>
          <a:p>
            <a:pPr marL="0" indent="0" algn="ctr">
              <a:buNone/>
            </a:pPr>
            <a:r>
              <a:rPr lang="en-US" sz="3600" b="1" dirty="0" smtClean="0"/>
              <a:t>Thank you for attention!</a:t>
            </a:r>
          </a:p>
          <a:p>
            <a:pPr marL="0" indent="0" algn="ctr">
              <a:buNone/>
            </a:pPr>
            <a:endParaRPr lang="en-US" sz="3600" b="1" dirty="0"/>
          </a:p>
          <a:p>
            <a:pPr marL="0" indent="0" algn="ctr">
              <a:buNone/>
            </a:pPr>
            <a:r>
              <a:rPr lang="en-US" sz="3600" b="1" dirty="0" err="1" smtClean="0"/>
              <a:t>Grigor</a:t>
            </a:r>
            <a:r>
              <a:rPr lang="en-US" sz="3600" b="1" dirty="0" smtClean="0"/>
              <a:t> </a:t>
            </a:r>
            <a:r>
              <a:rPr lang="en-US" sz="3600" b="1" dirty="0" err="1" smtClean="0"/>
              <a:t>Aramyan</a:t>
            </a:r>
            <a:endParaRPr lang="en-US" sz="3600" b="1" dirty="0" smtClean="0"/>
          </a:p>
          <a:p>
            <a:pPr marL="0" indent="0" algn="ctr">
              <a:buNone/>
            </a:pPr>
            <a:r>
              <a:rPr lang="en-US" dirty="0" smtClean="0"/>
              <a:t>Head of </a:t>
            </a:r>
            <a:r>
              <a:rPr lang="en-US" dirty="0" err="1" smtClean="0"/>
              <a:t>Intenral</a:t>
            </a:r>
            <a:r>
              <a:rPr lang="en-US" dirty="0" smtClean="0"/>
              <a:t> Audit Methodology Department, Ministry of Finance, Republic of Armenia</a:t>
            </a:r>
          </a:p>
          <a:p>
            <a:pPr marL="0" indent="0" algn="ctr">
              <a:buNone/>
            </a:pPr>
            <a:r>
              <a:rPr lang="en-US" dirty="0" smtClean="0"/>
              <a:t>Tel.: +37491 40-70-67</a:t>
            </a:r>
          </a:p>
          <a:p>
            <a:pPr marL="0" indent="0" algn="ctr">
              <a:buNone/>
            </a:pPr>
            <a:r>
              <a:rPr lang="en-US" dirty="0" smtClean="0"/>
              <a:t>e-mail:  grigor.aramyan@minfin.am</a:t>
            </a:r>
            <a:endParaRPr lang="en-US" dirty="0"/>
          </a:p>
        </p:txBody>
      </p:sp>
    </p:spTree>
    <p:extLst>
      <p:ext uri="{BB962C8B-B14F-4D97-AF65-F5344CB8AC3E}">
        <p14:creationId xmlns:p14="http://schemas.microsoft.com/office/powerpoint/2010/main" val="2700662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space</a:t>
            </a:r>
            <a:endParaRPr lang="en-US" dirty="0"/>
          </a:p>
        </p:txBody>
      </p:sp>
      <p:sp>
        <p:nvSpPr>
          <p:cNvPr id="3" name="Content Placeholder 2"/>
          <p:cNvSpPr>
            <a:spLocks noGrp="1"/>
          </p:cNvSpPr>
          <p:nvPr>
            <p:ph idx="1"/>
          </p:nvPr>
        </p:nvSpPr>
        <p:spPr/>
        <p:txBody>
          <a:bodyPr/>
          <a:lstStyle/>
          <a:p>
            <a:pPr marL="0" indent="0">
              <a:buNone/>
            </a:pPr>
            <a:r>
              <a:rPr lang="en-US" dirty="0" smtClean="0"/>
              <a:t>Internal audit covers all public institutions : </a:t>
            </a:r>
          </a:p>
          <a:p>
            <a:r>
              <a:rPr lang="en-US" dirty="0" smtClean="0"/>
              <a:t>Armenia President’s cabinet,</a:t>
            </a:r>
          </a:p>
          <a:p>
            <a:r>
              <a:rPr lang="en-US" dirty="0" smtClean="0"/>
              <a:t>Secretariat of People’s Assembly,</a:t>
            </a:r>
          </a:p>
          <a:p>
            <a:r>
              <a:rPr lang="en-US" dirty="0" smtClean="0"/>
              <a:t>Secretariat of Government,</a:t>
            </a:r>
          </a:p>
          <a:p>
            <a:r>
              <a:rPr lang="en-US" dirty="0" smtClean="0"/>
              <a:t>Ministries and departments.</a:t>
            </a:r>
            <a:endParaRPr lang="en-US" dirty="0"/>
          </a:p>
        </p:txBody>
      </p:sp>
    </p:spTree>
    <p:extLst>
      <p:ext uri="{BB962C8B-B14F-4D97-AF65-F5344CB8AC3E}">
        <p14:creationId xmlns:p14="http://schemas.microsoft.com/office/powerpoint/2010/main" val="3828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 of audit</a:t>
            </a:r>
            <a:endParaRPr lang="en-US" dirty="0"/>
          </a:p>
        </p:txBody>
      </p:sp>
      <p:sp>
        <p:nvSpPr>
          <p:cNvPr id="3" name="Content Placeholder 2"/>
          <p:cNvSpPr>
            <a:spLocks noGrp="1"/>
          </p:cNvSpPr>
          <p:nvPr>
            <p:ph idx="1"/>
          </p:nvPr>
        </p:nvSpPr>
        <p:spPr>
          <a:xfrm>
            <a:off x="1524000" y="2080161"/>
            <a:ext cx="7498080" cy="2949039"/>
          </a:xfrm>
        </p:spPr>
        <p:txBody>
          <a:bodyPr>
            <a:normAutofit/>
          </a:bodyPr>
          <a:lstStyle/>
          <a:p>
            <a:pPr marL="0" indent="0">
              <a:buNone/>
            </a:pPr>
            <a:r>
              <a:rPr lang="en-US" dirty="0" smtClean="0"/>
              <a:t>Object of audit in Armenia are such business-processes in an organization that are carried out in order to accomplish its goals. </a:t>
            </a:r>
            <a:endParaRPr lang="en-US" dirty="0"/>
          </a:p>
        </p:txBody>
      </p:sp>
    </p:spTree>
    <p:extLst>
      <p:ext uri="{BB962C8B-B14F-4D97-AF65-F5344CB8AC3E}">
        <p14:creationId xmlns:p14="http://schemas.microsoft.com/office/powerpoint/2010/main" val="381265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Models used in risk assessment</a:t>
            </a:r>
            <a:endParaRPr lang="en-US" dirty="0"/>
          </a:p>
        </p:txBody>
      </p:sp>
      <p:sp>
        <p:nvSpPr>
          <p:cNvPr id="3" name="Content Placeholder 2"/>
          <p:cNvSpPr>
            <a:spLocks noGrp="1"/>
          </p:cNvSpPr>
          <p:nvPr>
            <p:ph idx="1"/>
          </p:nvPr>
        </p:nvSpPr>
        <p:spPr/>
        <p:txBody>
          <a:bodyPr/>
          <a:lstStyle/>
          <a:p>
            <a:pPr marL="82296" indent="0">
              <a:buNone/>
            </a:pPr>
            <a:r>
              <a:rPr lang="en-US" dirty="0" smtClean="0"/>
              <a:t>A number of models are used in risk assessment in Armenia:</a:t>
            </a:r>
          </a:p>
          <a:p>
            <a:r>
              <a:rPr lang="en-US" dirty="0" smtClean="0"/>
              <a:t>Model based on risk indicators,</a:t>
            </a:r>
          </a:p>
          <a:p>
            <a:r>
              <a:rPr lang="en-US" dirty="0" smtClean="0"/>
              <a:t>Model based on criteria applicable to groups of organizations.</a:t>
            </a:r>
          </a:p>
          <a:p>
            <a:endParaRPr lang="en-US" dirty="0"/>
          </a:p>
        </p:txBody>
      </p:sp>
    </p:spTree>
    <p:extLst>
      <p:ext uri="{BB962C8B-B14F-4D97-AF65-F5344CB8AC3E}">
        <p14:creationId xmlns:p14="http://schemas.microsoft.com/office/powerpoint/2010/main" val="28512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017300"/>
          </a:xfrm>
        </p:spPr>
        <p:txBody>
          <a:bodyPr>
            <a:normAutofit/>
          </a:bodyPr>
          <a:lstStyle/>
          <a:p>
            <a:r>
              <a:rPr lang="en-US" dirty="0" smtClean="0"/>
              <a:t>Model underlying the IA manual in Armenia</a:t>
            </a:r>
            <a:endParaRPr lang="en-US" dirty="0"/>
          </a:p>
        </p:txBody>
      </p:sp>
      <p:sp>
        <p:nvSpPr>
          <p:cNvPr id="3" name="Content Placeholder 2"/>
          <p:cNvSpPr>
            <a:spLocks noGrp="1"/>
          </p:cNvSpPr>
          <p:nvPr>
            <p:ph idx="1"/>
          </p:nvPr>
        </p:nvSpPr>
        <p:spPr>
          <a:xfrm>
            <a:off x="1435608" y="2576944"/>
            <a:ext cx="7498080" cy="3671455"/>
          </a:xfrm>
        </p:spPr>
        <p:txBody>
          <a:bodyPr/>
          <a:lstStyle/>
          <a:p>
            <a:r>
              <a:rPr lang="en-US" dirty="0" smtClean="0"/>
              <a:t>Risk assessment is based on self-evaluation of </a:t>
            </a:r>
            <a:r>
              <a:rPr lang="en-US" dirty="0" err="1" smtClean="0"/>
              <a:t>auditees</a:t>
            </a:r>
            <a:r>
              <a:rPr lang="en-US" dirty="0" smtClean="0"/>
              <a:t>.</a:t>
            </a:r>
            <a:endParaRPr lang="en-US" dirty="0"/>
          </a:p>
        </p:txBody>
      </p:sp>
    </p:spTree>
    <p:extLst>
      <p:ext uri="{BB962C8B-B14F-4D97-AF65-F5344CB8AC3E}">
        <p14:creationId xmlns:p14="http://schemas.microsoft.com/office/powerpoint/2010/main" val="3921201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06860" y="262763"/>
            <a:ext cx="7498080" cy="1143000"/>
          </a:xfrm>
        </p:spPr>
        <p:txBody>
          <a:bodyPr/>
          <a:lstStyle/>
          <a:p>
            <a:r>
              <a:rPr lang="en-US" dirty="0" smtClean="0"/>
              <a:t>Identification of risks</a:t>
            </a:r>
            <a:endParaRPr lang="en-US" dirty="0"/>
          </a:p>
        </p:txBody>
      </p:sp>
      <p:sp>
        <p:nvSpPr>
          <p:cNvPr id="3" name="Content Placeholder 2"/>
          <p:cNvSpPr>
            <a:spLocks noGrp="1"/>
          </p:cNvSpPr>
          <p:nvPr>
            <p:ph idx="1"/>
          </p:nvPr>
        </p:nvSpPr>
        <p:spPr>
          <a:xfrm>
            <a:off x="973777" y="1607127"/>
            <a:ext cx="8290956" cy="4724400"/>
          </a:xfrm>
        </p:spPr>
        <p:txBody>
          <a:bodyPr>
            <a:normAutofit/>
          </a:bodyPr>
          <a:lstStyle/>
          <a:p>
            <a:pPr marL="0" indent="0">
              <a:buNone/>
            </a:pPr>
            <a:r>
              <a:rPr lang="en-US" dirty="0" smtClean="0"/>
              <a:t>Along with the risk assessment, the audit unit also receives information on the nature of the risk</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Assessment is scored from 1 to 4</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33605584"/>
              </p:ext>
            </p:extLst>
          </p:nvPr>
        </p:nvGraphicFramePr>
        <p:xfrm>
          <a:off x="623455" y="3302330"/>
          <a:ext cx="7924800" cy="1930400"/>
        </p:xfrm>
        <a:graphic>
          <a:graphicData uri="http://schemas.openxmlformats.org/drawingml/2006/table">
            <a:tbl>
              <a:tblPr firstRow="1" bandRow="1">
                <a:tableStyleId>{5C22544A-7EE6-4342-B048-85BDC9FD1C3A}</a:tableStyleId>
              </a:tblPr>
              <a:tblGrid>
                <a:gridCol w="304800"/>
                <a:gridCol w="1470561"/>
                <a:gridCol w="2149434"/>
                <a:gridCol w="1935678"/>
                <a:gridCol w="2064327"/>
              </a:tblGrid>
              <a:tr h="370840">
                <a:tc>
                  <a:txBody>
                    <a:bodyPr/>
                    <a:lstStyle/>
                    <a:p>
                      <a:r>
                        <a:rPr lang="en-US" dirty="0" smtClean="0"/>
                        <a:t>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Brief</a:t>
                      </a:r>
                      <a:r>
                        <a:rPr lang="en-US" baseline="0" dirty="0" smtClean="0"/>
                        <a:t> overview of process</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Risk description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Probability of risk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Evaluation</a:t>
                      </a:r>
                      <a:r>
                        <a:rPr lang="en-US" baseline="0" dirty="0" smtClean="0"/>
                        <a:t> of impact</a:t>
                      </a:r>
                      <a:endParaRPr lang="en-US" dirty="0" smtClean="0"/>
                    </a:p>
                  </a:txBody>
                  <a:tcPr/>
                </a:tc>
              </a:tr>
              <a:tr h="370840">
                <a:tc>
                  <a:txBody>
                    <a:bodyPr/>
                    <a:lstStyle/>
                    <a:p>
                      <a:r>
                        <a:rPr lang="en-US" smtClean="0"/>
                        <a:t>1</a:t>
                      </a:r>
                      <a:endParaRPr lang="en-US"/>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mtClean="0"/>
                    </a:p>
                  </a:txBody>
                  <a:tcPr/>
                </a:tc>
              </a:tr>
              <a:tr h="370840">
                <a:tc>
                  <a:txBody>
                    <a:bodyPr/>
                    <a:lstStyle/>
                    <a:p>
                      <a:r>
                        <a:rPr lang="en-US" smtClean="0"/>
                        <a:t>2</a:t>
                      </a:r>
                      <a:endParaRPr lang="en-US"/>
                    </a:p>
                  </a:txBody>
                  <a:tcPr/>
                </a:tc>
                <a:tc>
                  <a:txBody>
                    <a:bodyPr/>
                    <a:lstStyle/>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mtClean="0"/>
                    </a:p>
                  </a:txBody>
                  <a:tcPr/>
                </a:tc>
              </a:tr>
            </a:tbl>
          </a:graphicData>
        </a:graphic>
      </p:graphicFrame>
    </p:spTree>
    <p:extLst>
      <p:ext uri="{BB962C8B-B14F-4D97-AF65-F5344CB8AC3E}">
        <p14:creationId xmlns:p14="http://schemas.microsoft.com/office/powerpoint/2010/main" val="275733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7"/>
            <a:ext cx="7498080" cy="1494785"/>
          </a:xfrm>
        </p:spPr>
        <p:txBody>
          <a:bodyPr>
            <a:normAutofit/>
          </a:bodyPr>
          <a:lstStyle/>
          <a:p>
            <a:pPr algn="ctr"/>
            <a:r>
              <a:rPr lang="en-US" dirty="0" smtClean="0"/>
              <a:t>What auditors do when adjusting risk indicators</a:t>
            </a:r>
            <a:endParaRPr lang="en-US" dirty="0"/>
          </a:p>
        </p:txBody>
      </p:sp>
      <p:sp>
        <p:nvSpPr>
          <p:cNvPr id="3" name="Content Placeholder 2"/>
          <p:cNvSpPr>
            <a:spLocks noGrp="1"/>
          </p:cNvSpPr>
          <p:nvPr>
            <p:ph idx="1"/>
          </p:nvPr>
        </p:nvSpPr>
        <p:spPr>
          <a:xfrm>
            <a:off x="1435608" y="1971304"/>
            <a:ext cx="7498080" cy="4277096"/>
          </a:xfrm>
        </p:spPr>
        <p:txBody>
          <a:bodyPr>
            <a:normAutofit/>
          </a:bodyPr>
          <a:lstStyle/>
          <a:p>
            <a:pPr marL="0" indent="0">
              <a:buNone/>
            </a:pPr>
            <a:r>
              <a:rPr lang="en-US" sz="2800" dirty="0" smtClean="0"/>
              <a:t>The audit unit, having received information on risk evaluation from </a:t>
            </a:r>
            <a:r>
              <a:rPr lang="en-US" sz="2800" dirty="0" err="1" smtClean="0"/>
              <a:t>auditees</a:t>
            </a:r>
            <a:r>
              <a:rPr lang="en-US" sz="2800" dirty="0" smtClean="0"/>
              <a:t>, shall apply some adjustment ratios.</a:t>
            </a:r>
          </a:p>
          <a:p>
            <a:pPr marL="0" indent="0">
              <a:buNone/>
            </a:pPr>
            <a:r>
              <a:rPr lang="en-US" sz="2800" dirty="0" smtClean="0"/>
              <a:t>Adjustment ratios are selected within the range from 0.5 to 1.5.</a:t>
            </a:r>
          </a:p>
          <a:p>
            <a:pPr marL="0" indent="0">
              <a:buNone/>
            </a:pPr>
            <a:endParaRPr lang="en-US" sz="2800" dirty="0"/>
          </a:p>
        </p:txBody>
      </p:sp>
      <p:sp>
        <p:nvSpPr>
          <p:cNvPr id="4" name="Rectangle 3"/>
          <p:cNvSpPr/>
          <p:nvPr/>
        </p:nvSpPr>
        <p:spPr>
          <a:xfrm>
            <a:off x="1427019" y="5249883"/>
            <a:ext cx="7429500" cy="990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ts val="0"/>
              </a:spcBef>
              <a:spcAft>
                <a:spcPts val="0"/>
              </a:spcAft>
              <a:defRPr/>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Risk indicator</a:t>
            </a:r>
            <a:r>
              <a:rPr lang="pt-BR"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pt-BR"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A*a*b*…*n</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756345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Adjustment ratios</a:t>
            </a:r>
            <a:endParaRPr lang="en-US" dirty="0"/>
          </a:p>
        </p:txBody>
      </p:sp>
      <p:sp>
        <p:nvSpPr>
          <p:cNvPr id="3" name="Content Placeholder 2"/>
          <p:cNvSpPr>
            <a:spLocks noGrp="1"/>
          </p:cNvSpPr>
          <p:nvPr>
            <p:ph idx="1"/>
          </p:nvPr>
        </p:nvSpPr>
        <p:spPr/>
        <p:txBody>
          <a:bodyPr/>
          <a:lstStyle/>
          <a:p>
            <a:r>
              <a:rPr lang="en-US" dirty="0" smtClean="0"/>
              <a:t>Share of financing</a:t>
            </a:r>
          </a:p>
          <a:p>
            <a:r>
              <a:rPr lang="en-US" dirty="0" smtClean="0"/>
              <a:t>Complaints, if any</a:t>
            </a:r>
          </a:p>
          <a:p>
            <a:r>
              <a:rPr lang="en-US" dirty="0" smtClean="0"/>
              <a:t>Incentives</a:t>
            </a:r>
          </a:p>
          <a:p>
            <a:r>
              <a:rPr lang="en-US" dirty="0" smtClean="0"/>
              <a:t>Any structural or other changes</a:t>
            </a:r>
          </a:p>
          <a:p>
            <a:r>
              <a:rPr lang="en-US" dirty="0" smtClean="0"/>
              <a:t>Etc.</a:t>
            </a:r>
            <a:endParaRPr lang="en-US" dirty="0"/>
          </a:p>
          <a:p>
            <a:endParaRPr lang="en-US" dirty="0"/>
          </a:p>
        </p:txBody>
      </p:sp>
    </p:spTree>
    <p:extLst>
      <p:ext uri="{BB962C8B-B14F-4D97-AF65-F5344CB8AC3E}">
        <p14:creationId xmlns:p14="http://schemas.microsoft.com/office/powerpoint/2010/main" val="98939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a:t>
            </a:r>
            <a:endParaRPr lang="en-US" dirty="0"/>
          </a:p>
        </p:txBody>
      </p:sp>
      <p:sp>
        <p:nvSpPr>
          <p:cNvPr id="5" name="Content Placeholder 4"/>
          <p:cNvSpPr>
            <a:spLocks noGrp="1"/>
          </p:cNvSpPr>
          <p:nvPr>
            <p:ph idx="1"/>
          </p:nvPr>
        </p:nvSpPr>
        <p:spPr/>
        <p:txBody>
          <a:bodyPr/>
          <a:lstStyle/>
          <a:p>
            <a:endParaRPr lang="en-US"/>
          </a:p>
        </p:txBody>
      </p:sp>
      <p:graphicFrame>
        <p:nvGraphicFramePr>
          <p:cNvPr id="6" name="Content Placeholder 4"/>
          <p:cNvGraphicFramePr>
            <a:graphicFrameLocks/>
          </p:cNvGraphicFramePr>
          <p:nvPr>
            <p:extLst>
              <p:ext uri="{D42A27DB-BD31-4B8C-83A1-F6EECF244321}">
                <p14:modId xmlns:p14="http://schemas.microsoft.com/office/powerpoint/2010/main" val="3118985466"/>
              </p:ext>
            </p:extLst>
          </p:nvPr>
        </p:nvGraphicFramePr>
        <p:xfrm>
          <a:off x="304800" y="1447800"/>
          <a:ext cx="8585200" cy="4953000"/>
        </p:xfrm>
        <a:graphic>
          <a:graphicData uri="http://schemas.openxmlformats.org/drawingml/2006/table">
            <a:tbl>
              <a:tblPr firstRow="1" firstCol="1" bandRow="1">
                <a:tableStyleId>{5C22544A-7EE6-4342-B048-85BDC9FD1C3A}</a:tableStyleId>
              </a:tblPr>
              <a:tblGrid>
                <a:gridCol w="1920459"/>
                <a:gridCol w="1920459"/>
                <a:gridCol w="1564876"/>
                <a:gridCol w="1589703"/>
                <a:gridCol w="1589703"/>
              </a:tblGrid>
              <a:tr h="990600">
                <a:tc rowSpan="4">
                  <a:txBody>
                    <a:bodyPr/>
                    <a:lstStyle/>
                    <a:p>
                      <a:pPr marL="71755" marR="71755" algn="ctr">
                        <a:spcBef>
                          <a:spcPts val="600"/>
                        </a:spcBef>
                        <a:spcAft>
                          <a:spcPts val="600"/>
                        </a:spcAft>
                      </a:pPr>
                      <a:r>
                        <a:rPr lang="de-DE" sz="2800" dirty="0" err="1" smtClean="0">
                          <a:effectLst/>
                          <a:latin typeface="+mn-lt"/>
                          <a:ea typeface="+mn-ea"/>
                          <a:cs typeface="+mn-cs"/>
                        </a:rPr>
                        <a:t>Probability</a:t>
                      </a:r>
                      <a:r>
                        <a:rPr lang="de-DE" sz="2800" baseline="0" dirty="0" smtClean="0">
                          <a:effectLst/>
                          <a:latin typeface="+mn-lt"/>
                          <a:ea typeface="+mn-ea"/>
                          <a:cs typeface="+mn-cs"/>
                        </a:rPr>
                        <a:t> </a:t>
                      </a:r>
                      <a:r>
                        <a:rPr lang="de-DE" sz="2800" baseline="0" dirty="0" err="1" smtClean="0">
                          <a:effectLst/>
                          <a:latin typeface="+mn-lt"/>
                          <a:ea typeface="+mn-ea"/>
                          <a:cs typeface="+mn-cs"/>
                        </a:rPr>
                        <a:t>of</a:t>
                      </a:r>
                      <a:r>
                        <a:rPr lang="de-DE" sz="2800" baseline="0" dirty="0" smtClean="0">
                          <a:effectLst/>
                          <a:latin typeface="+mn-lt"/>
                          <a:ea typeface="+mn-ea"/>
                          <a:cs typeface="+mn-cs"/>
                        </a:rPr>
                        <a:t> </a:t>
                      </a:r>
                      <a:r>
                        <a:rPr lang="de-DE" sz="2800" baseline="0" dirty="0" err="1" smtClean="0">
                          <a:effectLst/>
                          <a:latin typeface="+mn-lt"/>
                          <a:ea typeface="+mn-ea"/>
                          <a:cs typeface="+mn-cs"/>
                        </a:rPr>
                        <a:t>risk</a:t>
                      </a:r>
                      <a:endParaRPr lang="en-US" sz="2800" dirty="0">
                        <a:effectLst/>
                        <a:latin typeface="GHEA Grapalat"/>
                        <a:ea typeface="Times New Roman"/>
                        <a:cs typeface="Times New Roman"/>
                      </a:endParaRPr>
                    </a:p>
                  </a:txBody>
                  <a:tcPr marL="74295" marR="74295"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7030A0"/>
                    </a:solidFill>
                  </a:tcPr>
                </a:tc>
                <a:tc>
                  <a:txBody>
                    <a:bodyPr/>
                    <a:lstStyle/>
                    <a:p>
                      <a:pPr marL="0" marR="0" algn="ctr" rtl="0" eaLnBrk="1" latinLnBrk="0" hangingPunct="1">
                        <a:spcBef>
                          <a:spcPts val="600"/>
                        </a:spcBef>
                        <a:spcAft>
                          <a:spcPts val="600"/>
                        </a:spcAft>
                      </a:pPr>
                      <a:r>
                        <a:rPr kumimoji="0" lang="de-DE" sz="2800" b="1" kern="1200">
                          <a:solidFill>
                            <a:schemeClr val="dk1"/>
                          </a:solidFill>
                          <a:effectLst/>
                          <a:latin typeface="+mn-lt"/>
                          <a:ea typeface="+mn-ea"/>
                          <a:cs typeface="+mn-cs"/>
                        </a:rPr>
                        <a:t>4</a:t>
                      </a:r>
                      <a:endParaRPr kumimoji="0" lang="en-US" sz="2800" b="1" kern="1200">
                        <a:solidFill>
                          <a:schemeClr val="dk1"/>
                        </a:solidFill>
                        <a:effectLst/>
                        <a:latin typeface="+mn-lt"/>
                        <a:ea typeface="+mn-ea"/>
                        <a:cs typeface="+mn-cs"/>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FF00"/>
                    </a:solidFill>
                  </a:tcPr>
                </a:tc>
                <a:tc>
                  <a:txBody>
                    <a:bodyPr/>
                    <a:lstStyle/>
                    <a:p>
                      <a:pPr marL="0" marR="0" algn="ctr" rtl="0" eaLnBrk="1" latinLnBrk="0" hangingPunct="1">
                        <a:spcBef>
                          <a:spcPts val="600"/>
                        </a:spcBef>
                        <a:spcAft>
                          <a:spcPts val="600"/>
                        </a:spcAft>
                      </a:pPr>
                      <a:r>
                        <a:rPr kumimoji="0" lang="de-DE" sz="2800" b="1" kern="1200">
                          <a:solidFill>
                            <a:schemeClr val="dk1"/>
                          </a:solidFill>
                          <a:effectLst/>
                          <a:latin typeface="+mn-lt"/>
                          <a:ea typeface="+mn-ea"/>
                          <a:cs typeface="+mn-cs"/>
                        </a:rPr>
                        <a:t>5</a:t>
                      </a:r>
                      <a:endParaRPr kumimoji="0" lang="en-US" sz="2800" b="1" kern="1200">
                        <a:solidFill>
                          <a:schemeClr val="dk1"/>
                        </a:solidFill>
                        <a:effectLst/>
                        <a:latin typeface="+mn-lt"/>
                        <a:ea typeface="+mn-ea"/>
                        <a:cs typeface="+mn-cs"/>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c>
                  <a:txBody>
                    <a:bodyPr/>
                    <a:lstStyle/>
                    <a:p>
                      <a:pPr marL="0" marR="0" algn="ctr" rtl="0" eaLnBrk="1" latinLnBrk="0" hangingPunct="1">
                        <a:spcBef>
                          <a:spcPts val="600"/>
                        </a:spcBef>
                        <a:spcAft>
                          <a:spcPts val="600"/>
                        </a:spcAft>
                      </a:pPr>
                      <a:r>
                        <a:rPr kumimoji="0" lang="de-DE" sz="2800" b="1" kern="1200">
                          <a:solidFill>
                            <a:schemeClr val="dk1"/>
                          </a:solidFill>
                          <a:effectLst/>
                          <a:latin typeface="+mn-lt"/>
                          <a:ea typeface="+mn-ea"/>
                          <a:cs typeface="+mn-cs"/>
                        </a:rPr>
                        <a:t>5</a:t>
                      </a:r>
                      <a:endParaRPr kumimoji="0" lang="en-US" sz="2800" b="1" kern="1200">
                        <a:solidFill>
                          <a:schemeClr val="dk1"/>
                        </a:solidFill>
                        <a:effectLst/>
                        <a:latin typeface="+mn-lt"/>
                        <a:ea typeface="+mn-ea"/>
                        <a:cs typeface="+mn-cs"/>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c>
                  <a:txBody>
                    <a:bodyPr/>
                    <a:lstStyle/>
                    <a:p>
                      <a:pPr marL="0" marR="0" algn="ctr" rtl="0" eaLnBrk="1" latinLnBrk="0" hangingPunct="1">
                        <a:spcBef>
                          <a:spcPts val="600"/>
                        </a:spcBef>
                        <a:spcAft>
                          <a:spcPts val="600"/>
                        </a:spcAft>
                      </a:pPr>
                      <a:r>
                        <a:rPr kumimoji="0" lang="de-DE" sz="2800" b="1" kern="1200">
                          <a:solidFill>
                            <a:schemeClr val="dk1"/>
                          </a:solidFill>
                          <a:effectLst/>
                          <a:latin typeface="+mn-lt"/>
                          <a:ea typeface="+mn-ea"/>
                          <a:cs typeface="+mn-cs"/>
                        </a:rPr>
                        <a:t>5</a:t>
                      </a:r>
                      <a:endParaRPr kumimoji="0" lang="en-US" sz="2800" b="1" kern="1200">
                        <a:solidFill>
                          <a:schemeClr val="dk1"/>
                        </a:solidFill>
                        <a:effectLst/>
                        <a:latin typeface="+mn-lt"/>
                        <a:ea typeface="+mn-ea"/>
                        <a:cs typeface="+mn-cs"/>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r>
              <a:tr h="990600">
                <a:tc vMerge="1">
                  <a:txBody>
                    <a:bodyPr/>
                    <a:lstStyle/>
                    <a:p>
                      <a:endParaRPr lang="en-US"/>
                    </a:p>
                  </a:txBody>
                  <a:tcPr/>
                </a:tc>
                <a:tc>
                  <a:txBody>
                    <a:bodyPr/>
                    <a:lstStyle/>
                    <a:p>
                      <a:pPr marL="0" marR="0" algn="ctr">
                        <a:spcBef>
                          <a:spcPts val="600"/>
                        </a:spcBef>
                        <a:spcAft>
                          <a:spcPts val="600"/>
                        </a:spcAft>
                      </a:pPr>
                      <a:r>
                        <a:rPr lang="de-DE" sz="2800" b="1">
                          <a:effectLst/>
                          <a:latin typeface="+mn-lt"/>
                        </a:rPr>
                        <a:t>3</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50"/>
                    </a:solidFill>
                  </a:tcPr>
                </a:tc>
                <a:tc>
                  <a:txBody>
                    <a:bodyPr/>
                    <a:lstStyle/>
                    <a:p>
                      <a:pPr marL="0" marR="0" algn="ctr">
                        <a:spcBef>
                          <a:spcPts val="600"/>
                        </a:spcBef>
                        <a:spcAft>
                          <a:spcPts val="600"/>
                        </a:spcAft>
                      </a:pPr>
                      <a:r>
                        <a:rPr lang="de-DE" sz="2800" b="1">
                          <a:effectLst/>
                          <a:latin typeface="+mn-lt"/>
                        </a:rPr>
                        <a:t>4</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FF00"/>
                    </a:solidFill>
                  </a:tcPr>
                </a:tc>
                <a:tc>
                  <a:txBody>
                    <a:bodyPr/>
                    <a:lstStyle/>
                    <a:p>
                      <a:pPr marL="0" marR="0" algn="ctr">
                        <a:spcBef>
                          <a:spcPts val="600"/>
                        </a:spcBef>
                        <a:spcAft>
                          <a:spcPts val="600"/>
                        </a:spcAft>
                      </a:pPr>
                      <a:r>
                        <a:rPr lang="de-DE" sz="2800" b="1" dirty="0">
                          <a:effectLst/>
                          <a:latin typeface="+mn-lt"/>
                        </a:rPr>
                        <a:t>5</a:t>
                      </a:r>
                      <a:endParaRPr lang="en-US" sz="2800" b="1" dirty="0">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c>
                  <a:txBody>
                    <a:bodyPr/>
                    <a:lstStyle/>
                    <a:p>
                      <a:pPr marL="0" marR="0" algn="ctr">
                        <a:spcBef>
                          <a:spcPts val="600"/>
                        </a:spcBef>
                        <a:spcAft>
                          <a:spcPts val="600"/>
                        </a:spcAft>
                      </a:pPr>
                      <a:r>
                        <a:rPr lang="de-DE" sz="2800" b="1">
                          <a:effectLst/>
                          <a:latin typeface="+mn-lt"/>
                        </a:rPr>
                        <a:t>5</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r>
              <a:tr h="990600">
                <a:tc vMerge="1">
                  <a:txBody>
                    <a:bodyPr/>
                    <a:lstStyle/>
                    <a:p>
                      <a:endParaRPr lang="en-US"/>
                    </a:p>
                  </a:txBody>
                  <a:tcPr/>
                </a:tc>
                <a:tc>
                  <a:txBody>
                    <a:bodyPr/>
                    <a:lstStyle/>
                    <a:p>
                      <a:pPr marL="0" marR="0" algn="ctr">
                        <a:spcBef>
                          <a:spcPts val="600"/>
                        </a:spcBef>
                        <a:spcAft>
                          <a:spcPts val="600"/>
                        </a:spcAft>
                      </a:pPr>
                      <a:r>
                        <a:rPr lang="de-DE" sz="2800" b="1">
                          <a:effectLst/>
                          <a:latin typeface="+mn-lt"/>
                        </a:rPr>
                        <a:t>2</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F0"/>
                    </a:solidFill>
                  </a:tcPr>
                </a:tc>
                <a:tc>
                  <a:txBody>
                    <a:bodyPr/>
                    <a:lstStyle/>
                    <a:p>
                      <a:pPr marL="0" marR="0" algn="ctr">
                        <a:spcBef>
                          <a:spcPts val="600"/>
                        </a:spcBef>
                        <a:spcAft>
                          <a:spcPts val="600"/>
                        </a:spcAft>
                      </a:pPr>
                      <a:r>
                        <a:rPr lang="de-DE" sz="2800" b="1" dirty="0">
                          <a:effectLst/>
                          <a:latin typeface="+mn-lt"/>
                        </a:rPr>
                        <a:t>3</a:t>
                      </a:r>
                      <a:endParaRPr lang="en-US" sz="2800" b="1" dirty="0">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50"/>
                    </a:solidFill>
                  </a:tcPr>
                </a:tc>
                <a:tc>
                  <a:txBody>
                    <a:bodyPr/>
                    <a:lstStyle/>
                    <a:p>
                      <a:pPr marL="0" marR="0" algn="ctr">
                        <a:spcBef>
                          <a:spcPts val="600"/>
                        </a:spcBef>
                        <a:spcAft>
                          <a:spcPts val="600"/>
                        </a:spcAft>
                      </a:pPr>
                      <a:r>
                        <a:rPr lang="de-DE" sz="2800" b="1">
                          <a:effectLst/>
                          <a:latin typeface="+mn-lt"/>
                        </a:rPr>
                        <a:t>4</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FF00"/>
                    </a:solidFill>
                  </a:tcPr>
                </a:tc>
                <a:tc>
                  <a:txBody>
                    <a:bodyPr/>
                    <a:lstStyle/>
                    <a:p>
                      <a:pPr marL="0" marR="0" algn="ctr">
                        <a:spcBef>
                          <a:spcPts val="600"/>
                        </a:spcBef>
                        <a:spcAft>
                          <a:spcPts val="600"/>
                        </a:spcAft>
                      </a:pPr>
                      <a:r>
                        <a:rPr lang="de-DE" sz="2800" b="1">
                          <a:effectLst/>
                          <a:latin typeface="+mn-lt"/>
                        </a:rPr>
                        <a:t>5</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0000"/>
                    </a:solidFill>
                  </a:tcPr>
                </a:tc>
              </a:tr>
              <a:tr h="990600">
                <a:tc vMerge="1">
                  <a:txBody>
                    <a:bodyPr/>
                    <a:lstStyle/>
                    <a:p>
                      <a:endParaRPr lang="en-US"/>
                    </a:p>
                  </a:txBody>
                  <a:tcPr/>
                </a:tc>
                <a:tc>
                  <a:txBody>
                    <a:bodyPr/>
                    <a:lstStyle/>
                    <a:p>
                      <a:pPr marL="0" marR="0" algn="ctr">
                        <a:spcBef>
                          <a:spcPts val="600"/>
                        </a:spcBef>
                        <a:spcAft>
                          <a:spcPts val="600"/>
                        </a:spcAft>
                      </a:pPr>
                      <a:r>
                        <a:rPr lang="de-DE" sz="2800" b="1">
                          <a:effectLst/>
                          <a:latin typeface="+mn-lt"/>
                        </a:rPr>
                        <a:t>1</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F0"/>
                    </a:solidFill>
                  </a:tcPr>
                </a:tc>
                <a:tc>
                  <a:txBody>
                    <a:bodyPr/>
                    <a:lstStyle/>
                    <a:p>
                      <a:pPr marL="0" marR="0" algn="ctr">
                        <a:spcBef>
                          <a:spcPts val="600"/>
                        </a:spcBef>
                        <a:spcAft>
                          <a:spcPts val="600"/>
                        </a:spcAft>
                      </a:pPr>
                      <a:r>
                        <a:rPr lang="de-DE" sz="2800" b="1">
                          <a:effectLst/>
                          <a:latin typeface="+mn-lt"/>
                        </a:rPr>
                        <a:t>2</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F0"/>
                    </a:solidFill>
                  </a:tcPr>
                </a:tc>
                <a:tc>
                  <a:txBody>
                    <a:bodyPr/>
                    <a:lstStyle/>
                    <a:p>
                      <a:pPr marL="0" marR="0" algn="ctr">
                        <a:spcBef>
                          <a:spcPts val="600"/>
                        </a:spcBef>
                        <a:spcAft>
                          <a:spcPts val="600"/>
                        </a:spcAft>
                      </a:pPr>
                      <a:r>
                        <a:rPr lang="de-DE" sz="2800" b="1">
                          <a:effectLst/>
                          <a:latin typeface="+mn-lt"/>
                        </a:rPr>
                        <a:t>3</a:t>
                      </a:r>
                      <a:endParaRPr lang="en-US" sz="2800" b="1">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00B050"/>
                    </a:solidFill>
                  </a:tcPr>
                </a:tc>
                <a:tc>
                  <a:txBody>
                    <a:bodyPr/>
                    <a:lstStyle/>
                    <a:p>
                      <a:pPr marL="0" marR="0" algn="ctr">
                        <a:spcBef>
                          <a:spcPts val="600"/>
                        </a:spcBef>
                        <a:spcAft>
                          <a:spcPts val="600"/>
                        </a:spcAft>
                      </a:pPr>
                      <a:r>
                        <a:rPr lang="de-DE" sz="2800" b="1" dirty="0">
                          <a:effectLst/>
                          <a:latin typeface="+mn-lt"/>
                        </a:rPr>
                        <a:t>4</a:t>
                      </a:r>
                      <a:endParaRPr lang="en-US" sz="2800" b="1" dirty="0">
                        <a:effectLst/>
                        <a:latin typeface="+mn-l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FFFF00"/>
                    </a:solidFill>
                  </a:tcPr>
                </a:tc>
              </a:tr>
              <a:tr h="990600">
                <a:tc>
                  <a:txBody>
                    <a:bodyPr/>
                    <a:lstStyle/>
                    <a:p>
                      <a:pPr marL="0" marR="0" algn="ctr">
                        <a:spcBef>
                          <a:spcPts val="600"/>
                        </a:spcBef>
                        <a:spcAft>
                          <a:spcPts val="600"/>
                        </a:spcAft>
                      </a:pPr>
                      <a:r>
                        <a:rPr lang="de-DE" sz="2800" dirty="0">
                          <a:effectLst/>
                        </a:rPr>
                        <a:t> </a:t>
                      </a:r>
                      <a:endParaRPr lang="en-US" sz="2800" dirty="0">
                        <a:effectLst/>
                        <a:latin typeface="GHEA Grapalat"/>
                        <a:ea typeface="Times New Roman"/>
                        <a:cs typeface="Times New Roman"/>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7030A0"/>
                    </a:solidFill>
                  </a:tcPr>
                </a:tc>
                <a:tc gridSpan="4">
                  <a:txBody>
                    <a:bodyPr/>
                    <a:lstStyle/>
                    <a:p>
                      <a:pPr marL="0" marR="0" algn="ctr">
                        <a:spcBef>
                          <a:spcPts val="600"/>
                        </a:spcBef>
                        <a:spcAft>
                          <a:spcPts val="600"/>
                        </a:spcAft>
                      </a:pPr>
                      <a:r>
                        <a:rPr kumimoji="0" lang="de-DE" sz="2800" b="1" kern="1200" dirty="0" smtClean="0">
                          <a:solidFill>
                            <a:schemeClr val="lt1"/>
                          </a:solidFill>
                          <a:effectLst/>
                          <a:latin typeface="+mn-lt"/>
                          <a:ea typeface="+mn-ea"/>
                          <a:cs typeface="+mn-cs"/>
                        </a:rPr>
                        <a:t>Impact</a:t>
                      </a:r>
                      <a:endParaRPr kumimoji="0" lang="en-US" sz="2800" b="1" kern="1200" dirty="0">
                        <a:solidFill>
                          <a:schemeClr val="lt1"/>
                        </a:solidFill>
                        <a:effectLst/>
                        <a:latin typeface="+mn-lt"/>
                        <a:ea typeface="+mn-ea"/>
                        <a:cs typeface="+mn-cs"/>
                      </a:endParaRPr>
                    </a:p>
                  </a:txBody>
                  <a:tcPr marL="74295" marR="742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nvex"/>
                      <a:lightRig rig="flood" dir="t"/>
                    </a:cell3D>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1689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721</TotalTime>
  <Words>782</Words>
  <Application>Microsoft Office PowerPoint</Application>
  <PresentationFormat>Экран (4:3)</PresentationFormat>
  <Paragraphs>134</Paragraphs>
  <Slides>18</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Solstice</vt:lpstr>
      <vt:lpstr>Risk assessment in strategic and annual planning of internal audit</vt:lpstr>
      <vt:lpstr>Audit space</vt:lpstr>
      <vt:lpstr>Object of audit</vt:lpstr>
      <vt:lpstr>Models used in risk assessment</vt:lpstr>
      <vt:lpstr>Model underlying the IA manual in Armenia</vt:lpstr>
      <vt:lpstr>Identification of risks</vt:lpstr>
      <vt:lpstr>What auditors do when adjusting risk indicators</vt:lpstr>
      <vt:lpstr>Adjustment ratios</vt:lpstr>
      <vt:lpstr>Risk assessment</vt:lpstr>
      <vt:lpstr>Презентация PowerPoint</vt:lpstr>
      <vt:lpstr>Презентация PowerPoint</vt:lpstr>
      <vt:lpstr>Identifying priorities in sampling</vt:lpstr>
      <vt:lpstr>Priority assessment</vt:lpstr>
      <vt:lpstr>Matrix for design ratio (K)</vt:lpstr>
      <vt:lpstr>Impact by years</vt:lpstr>
      <vt:lpstr>Formula for priority ratio (КП)</vt:lpstr>
      <vt:lpstr>Strategic planning and estimate of resources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Оценка рисков при составлении стратегического и годового плана внутреннего аудита</dc:title>
  <dc:creator>Grigor Aramyan</dc:creator>
  <cp:lastModifiedBy>user</cp:lastModifiedBy>
  <cp:revision>64</cp:revision>
  <dcterms:created xsi:type="dcterms:W3CDTF">2012-09-13T11:08:27Z</dcterms:created>
  <dcterms:modified xsi:type="dcterms:W3CDTF">2012-10-02T06:34:54Z</dcterms:modified>
</cp:coreProperties>
</file>