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57" r:id="rId3"/>
    <p:sldId id="260" r:id="rId4"/>
    <p:sldId id="278" r:id="rId5"/>
    <p:sldId id="281" r:id="rId6"/>
    <p:sldId id="264" r:id="rId7"/>
    <p:sldId id="265" r:id="rId8"/>
    <p:sldId id="267" r:id="rId9"/>
    <p:sldId id="266" r:id="rId10"/>
    <p:sldId id="269" r:id="rId11"/>
    <p:sldId id="270" r:id="rId12"/>
    <p:sldId id="268" r:id="rId13"/>
    <p:sldId id="271" r:id="rId14"/>
    <p:sldId id="272" r:id="rId15"/>
    <p:sldId id="273" r:id="rId16"/>
    <p:sldId id="274" r:id="rId17"/>
    <p:sldId id="275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67" autoAdjust="0"/>
    <p:restoredTop sz="86383" autoAdjust="0"/>
  </p:normalViewPr>
  <p:slideViewPr>
    <p:cSldViewPr snapToGrid="0">
      <p:cViewPr>
        <p:scale>
          <a:sx n="54" d="100"/>
          <a:sy n="54" d="100"/>
        </p:scale>
        <p:origin x="-2544" y="-10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3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C3A65-BC55-409B-B745-412EE5D8084E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ABAB5-91D9-4459-96C8-FA765C5312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8471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Также</a:t>
            </a:r>
            <a:r>
              <a:rPr lang="en-US" dirty="0" smtClean="0"/>
              <a:t> </a:t>
            </a:r>
            <a:r>
              <a:rPr lang="en-US" dirty="0" err="1" smtClean="0"/>
              <a:t>внутреннему</a:t>
            </a:r>
            <a:r>
              <a:rPr lang="en-US" dirty="0" smtClean="0"/>
              <a:t> </a:t>
            </a:r>
            <a:r>
              <a:rPr lang="en-US" dirty="0" err="1" smtClean="0"/>
              <a:t>аудиту</a:t>
            </a:r>
            <a:r>
              <a:rPr lang="en-US" dirty="0" smtClean="0"/>
              <a:t> </a:t>
            </a:r>
            <a:r>
              <a:rPr lang="en-US" dirty="0" err="1" smtClean="0"/>
              <a:t>подлежат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государственные</a:t>
            </a:r>
            <a:r>
              <a:rPr lang="en-US" dirty="0" smtClean="0"/>
              <a:t> </a:t>
            </a:r>
            <a:r>
              <a:rPr lang="en-US" dirty="0" err="1" smtClean="0"/>
              <a:t>некоммерческие</a:t>
            </a:r>
            <a:r>
              <a:rPr lang="en-US" dirty="0" smtClean="0"/>
              <a:t> </a:t>
            </a:r>
            <a:r>
              <a:rPr lang="en-US" dirty="0" err="1" smtClean="0"/>
              <a:t>организации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Акционерные</a:t>
            </a:r>
            <a:r>
              <a:rPr lang="en-US" dirty="0" smtClean="0"/>
              <a:t> </a:t>
            </a:r>
            <a:r>
              <a:rPr lang="en-US" dirty="0" err="1" smtClean="0"/>
              <a:t>общества</a:t>
            </a:r>
            <a:r>
              <a:rPr lang="en-US" dirty="0" smtClean="0"/>
              <a:t> с </a:t>
            </a:r>
            <a:r>
              <a:rPr lang="en-US" dirty="0" err="1" smtClean="0"/>
              <a:t>долей</a:t>
            </a:r>
            <a:r>
              <a:rPr lang="en-US" dirty="0" smtClean="0"/>
              <a:t> </a:t>
            </a:r>
            <a:r>
              <a:rPr lang="en-US" dirty="0" err="1" smtClean="0"/>
              <a:t>государственной</a:t>
            </a:r>
            <a:r>
              <a:rPr lang="en-US" dirty="0" smtClean="0"/>
              <a:t> </a:t>
            </a:r>
            <a:r>
              <a:rPr lang="en-US" dirty="0" err="1" smtClean="0"/>
              <a:t>собственности</a:t>
            </a:r>
            <a:r>
              <a:rPr lang="en-US" dirty="0" smtClean="0"/>
              <a:t> </a:t>
            </a:r>
            <a:r>
              <a:rPr lang="en-US" dirty="0" err="1" smtClean="0"/>
              <a:t>более</a:t>
            </a:r>
            <a:r>
              <a:rPr lang="en-US" dirty="0" smtClean="0"/>
              <a:t> 50%.</a:t>
            </a:r>
          </a:p>
          <a:p>
            <a:r>
              <a:rPr lang="en-US" dirty="0" err="1" smtClean="0"/>
              <a:t>Аудиторские</a:t>
            </a:r>
            <a:r>
              <a:rPr lang="en-US" dirty="0" smtClean="0"/>
              <a:t> </a:t>
            </a:r>
            <a:r>
              <a:rPr lang="en-US" dirty="0" err="1" smtClean="0"/>
              <a:t>отделения</a:t>
            </a:r>
            <a:r>
              <a:rPr lang="en-US" dirty="0" smtClean="0"/>
              <a:t> </a:t>
            </a:r>
            <a:r>
              <a:rPr lang="en-US" dirty="0" err="1" smtClean="0"/>
              <a:t>создаются</a:t>
            </a:r>
            <a:r>
              <a:rPr lang="en-US" dirty="0" smtClean="0"/>
              <a:t> </a:t>
            </a:r>
            <a:r>
              <a:rPr lang="en-US" dirty="0" err="1" smtClean="0"/>
              <a:t>только</a:t>
            </a:r>
            <a:r>
              <a:rPr lang="en-US" dirty="0" smtClean="0"/>
              <a:t> в </a:t>
            </a:r>
            <a:r>
              <a:rPr lang="en-US" dirty="0" err="1" smtClean="0"/>
              <a:t>госучреждениях</a:t>
            </a:r>
            <a:r>
              <a:rPr lang="en-US" dirty="0" smtClean="0"/>
              <a:t> и </a:t>
            </a:r>
            <a:r>
              <a:rPr lang="en-US" dirty="0" err="1" smtClean="0"/>
              <a:t>городских</a:t>
            </a:r>
            <a:r>
              <a:rPr lang="en-US" dirty="0" smtClean="0"/>
              <a:t> </a:t>
            </a:r>
            <a:r>
              <a:rPr lang="en-US" dirty="0" err="1" smtClean="0"/>
              <a:t>префектурах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вышеуказанные</a:t>
            </a:r>
            <a:r>
              <a:rPr lang="en-US" dirty="0" smtClean="0"/>
              <a:t> </a:t>
            </a:r>
            <a:r>
              <a:rPr lang="en-US" dirty="0" err="1" smtClean="0"/>
              <a:t>отделения</a:t>
            </a:r>
            <a:r>
              <a:rPr lang="en-US" dirty="0" smtClean="0"/>
              <a:t> </a:t>
            </a:r>
            <a:r>
              <a:rPr lang="en-US" dirty="0" err="1" smtClean="0"/>
              <a:t>обязаны</a:t>
            </a:r>
            <a:r>
              <a:rPr lang="en-US" dirty="0" smtClean="0"/>
              <a:t> </a:t>
            </a:r>
            <a:r>
              <a:rPr lang="en-US" dirty="0" err="1" smtClean="0"/>
              <a:t>проводить</a:t>
            </a:r>
            <a:r>
              <a:rPr lang="en-US" dirty="0" smtClean="0"/>
              <a:t> </a:t>
            </a:r>
            <a:r>
              <a:rPr lang="en-US" dirty="0" err="1" smtClean="0"/>
              <a:t>аудиторские</a:t>
            </a:r>
            <a:r>
              <a:rPr lang="en-US" dirty="0" smtClean="0"/>
              <a:t> </a:t>
            </a:r>
            <a:r>
              <a:rPr lang="en-US" dirty="0" err="1" smtClean="0"/>
              <a:t>проверки</a:t>
            </a:r>
            <a:r>
              <a:rPr lang="en-US" dirty="0" smtClean="0"/>
              <a:t> в </a:t>
            </a:r>
            <a:r>
              <a:rPr lang="en-US" dirty="0" err="1" smtClean="0"/>
              <a:t>НКО</a:t>
            </a:r>
            <a:r>
              <a:rPr lang="en-US" dirty="0" smtClean="0"/>
              <a:t> и </a:t>
            </a:r>
            <a:r>
              <a:rPr lang="en-US" dirty="0" err="1" smtClean="0"/>
              <a:t>ЗАО</a:t>
            </a:r>
            <a:r>
              <a:rPr lang="en-US" dirty="0" smtClean="0"/>
              <a:t>, </a:t>
            </a:r>
            <a:r>
              <a:rPr lang="en-US" dirty="0" err="1" smtClean="0"/>
              <a:t>которые</a:t>
            </a:r>
            <a:r>
              <a:rPr lang="en-US" dirty="0" smtClean="0"/>
              <a:t> </a:t>
            </a:r>
            <a:r>
              <a:rPr lang="en-US" dirty="0" err="1" smtClean="0"/>
              <a:t>действуют</a:t>
            </a:r>
            <a:r>
              <a:rPr lang="en-US" dirty="0" smtClean="0"/>
              <a:t> в </a:t>
            </a:r>
            <a:r>
              <a:rPr lang="en-US" dirty="0" err="1" smtClean="0"/>
              <a:t>составе</a:t>
            </a:r>
            <a:r>
              <a:rPr lang="en-US" dirty="0" smtClean="0"/>
              <a:t> </a:t>
            </a:r>
            <a:r>
              <a:rPr lang="en-US" dirty="0" err="1" smtClean="0"/>
              <a:t>этих</a:t>
            </a:r>
            <a:r>
              <a:rPr lang="en-US" dirty="0" smtClean="0"/>
              <a:t> </a:t>
            </a:r>
            <a:r>
              <a:rPr lang="en-US" dirty="0" err="1" smtClean="0"/>
              <a:t>учереждений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префектур</a:t>
            </a:r>
            <a:r>
              <a:rPr lang="en-US" dirty="0" smtClean="0"/>
              <a:t>.</a:t>
            </a: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ABAB5-91D9-4459-96C8-FA765C5312F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Аудиторское</a:t>
            </a:r>
            <a:r>
              <a:rPr lang="en-US" dirty="0" smtClean="0"/>
              <a:t> </a:t>
            </a:r>
            <a:r>
              <a:rPr lang="en-US" dirty="0" err="1" smtClean="0"/>
              <a:t>подразделение</a:t>
            </a:r>
            <a:r>
              <a:rPr lang="en-US" dirty="0" smtClean="0"/>
              <a:t> </a:t>
            </a:r>
            <a:r>
              <a:rPr lang="en-US" dirty="0" err="1" smtClean="0"/>
              <a:t>идентифицирует</a:t>
            </a:r>
            <a:r>
              <a:rPr lang="en-US" dirty="0" smtClean="0"/>
              <a:t> </a:t>
            </a:r>
            <a:r>
              <a:rPr lang="en-US" dirty="0" err="1" smtClean="0"/>
              <a:t>все</a:t>
            </a:r>
            <a:r>
              <a:rPr lang="en-US" dirty="0" smtClean="0"/>
              <a:t> </a:t>
            </a:r>
            <a:r>
              <a:rPr lang="en-US" dirty="0" err="1" smtClean="0"/>
              <a:t>исполняющиеся</a:t>
            </a:r>
            <a:r>
              <a:rPr lang="en-US" dirty="0" smtClean="0"/>
              <a:t> </a:t>
            </a:r>
            <a:r>
              <a:rPr lang="en-US" dirty="0" err="1" smtClean="0"/>
              <a:t>процессы</a:t>
            </a:r>
            <a:r>
              <a:rPr lang="en-US" dirty="0" smtClean="0"/>
              <a:t> в </a:t>
            </a:r>
            <a:r>
              <a:rPr lang="en-US" dirty="0" err="1" smtClean="0"/>
              <a:t>учереждении</a:t>
            </a:r>
            <a:r>
              <a:rPr lang="en-US" dirty="0" smtClean="0"/>
              <a:t> и </a:t>
            </a:r>
            <a:r>
              <a:rPr lang="en-US" dirty="0" err="1" smtClean="0"/>
              <a:t>группирует</a:t>
            </a:r>
            <a:r>
              <a:rPr lang="en-US" dirty="0" smtClean="0"/>
              <a:t> </a:t>
            </a:r>
            <a:r>
              <a:rPr lang="en-US" dirty="0" err="1" smtClean="0"/>
              <a:t>их</a:t>
            </a:r>
            <a:r>
              <a:rPr lang="en-US" dirty="0" smtClean="0"/>
              <a:t> в </a:t>
            </a:r>
            <a:r>
              <a:rPr lang="en-US" dirty="0" err="1" smtClean="0"/>
              <a:t>соответствующие</a:t>
            </a:r>
            <a:r>
              <a:rPr lang="en-US" dirty="0" smtClean="0"/>
              <a:t> </a:t>
            </a:r>
            <a:r>
              <a:rPr lang="en-US" dirty="0" err="1" smtClean="0"/>
              <a:t>бизнес-процессы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Идентификация</a:t>
            </a:r>
            <a:r>
              <a:rPr lang="en-US" dirty="0" smtClean="0"/>
              <a:t> </a:t>
            </a:r>
            <a:r>
              <a:rPr lang="en-US" dirty="0" err="1" smtClean="0"/>
              <a:t>производится</a:t>
            </a:r>
            <a:r>
              <a:rPr lang="en-US" dirty="0" smtClean="0"/>
              <a:t> </a:t>
            </a:r>
            <a:r>
              <a:rPr lang="en-US" dirty="0" err="1" smtClean="0"/>
              <a:t>посредством</a:t>
            </a:r>
            <a:r>
              <a:rPr lang="en-US" dirty="0" smtClean="0"/>
              <a:t> </a:t>
            </a:r>
            <a:r>
              <a:rPr lang="en-US" dirty="0" err="1" smtClean="0"/>
              <a:t>горизонтальной</a:t>
            </a:r>
            <a:r>
              <a:rPr lang="en-US" dirty="0" smtClean="0"/>
              <a:t>, </a:t>
            </a:r>
            <a:r>
              <a:rPr lang="en-US" dirty="0" err="1" smtClean="0"/>
              <a:t>вертикальной</a:t>
            </a:r>
            <a:r>
              <a:rPr lang="en-US" dirty="0" smtClean="0"/>
              <a:t> и </a:t>
            </a:r>
            <a:r>
              <a:rPr lang="en-US" dirty="0" err="1" smtClean="0"/>
              <a:t>совокупной</a:t>
            </a:r>
            <a:r>
              <a:rPr lang="en-US" dirty="0" smtClean="0"/>
              <a:t> </a:t>
            </a:r>
            <a:r>
              <a:rPr lang="en-US" dirty="0" err="1" smtClean="0"/>
              <a:t>систем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Аудиторское</a:t>
            </a:r>
            <a:r>
              <a:rPr lang="en-US" dirty="0" smtClean="0"/>
              <a:t> </a:t>
            </a:r>
            <a:r>
              <a:rPr lang="en-US" dirty="0" err="1" smtClean="0"/>
              <a:t>подразделение</a:t>
            </a:r>
            <a:r>
              <a:rPr lang="en-US" dirty="0" smtClean="0"/>
              <a:t> </a:t>
            </a:r>
            <a:r>
              <a:rPr lang="en-US" dirty="0" err="1" smtClean="0"/>
              <a:t>после</a:t>
            </a:r>
            <a:r>
              <a:rPr lang="en-US" dirty="0" smtClean="0"/>
              <a:t> </a:t>
            </a:r>
            <a:r>
              <a:rPr lang="en-US" dirty="0" err="1" smtClean="0"/>
              <a:t>идентификации</a:t>
            </a:r>
            <a:r>
              <a:rPr lang="en-US" dirty="0" smtClean="0"/>
              <a:t> </a:t>
            </a:r>
            <a:r>
              <a:rPr lang="en-US" dirty="0" err="1" smtClean="0"/>
              <a:t>процессов</a:t>
            </a:r>
            <a:r>
              <a:rPr lang="en-US" dirty="0" smtClean="0"/>
              <a:t> </a:t>
            </a:r>
            <a:r>
              <a:rPr lang="en-US" dirty="0" err="1" smtClean="0"/>
              <a:t>каждому</a:t>
            </a:r>
            <a:r>
              <a:rPr lang="en-US" dirty="0" smtClean="0"/>
              <a:t> </a:t>
            </a:r>
            <a:r>
              <a:rPr lang="en-US" dirty="0" err="1" smtClean="0"/>
              <a:t>процессу</a:t>
            </a:r>
            <a:r>
              <a:rPr lang="en-US" dirty="0" smtClean="0"/>
              <a:t> </a:t>
            </a:r>
            <a:r>
              <a:rPr lang="en-US" dirty="0" err="1" smtClean="0"/>
              <a:t>придает</a:t>
            </a:r>
            <a:r>
              <a:rPr lang="en-US" dirty="0" smtClean="0"/>
              <a:t> </a:t>
            </a:r>
            <a:r>
              <a:rPr lang="en-US" dirty="0" err="1" smtClean="0"/>
              <a:t>свой</a:t>
            </a:r>
            <a:r>
              <a:rPr lang="en-US" dirty="0" smtClean="0"/>
              <a:t> </a:t>
            </a:r>
            <a:r>
              <a:rPr lang="en-US" dirty="0" err="1" smtClean="0"/>
              <a:t>идентификационный</a:t>
            </a:r>
            <a:r>
              <a:rPr lang="en-US" dirty="0" smtClean="0"/>
              <a:t> </a:t>
            </a:r>
            <a:r>
              <a:rPr lang="en-US" dirty="0" err="1" smtClean="0"/>
              <a:t>код</a:t>
            </a:r>
            <a:r>
              <a:rPr lang="en-US" dirty="0" smtClean="0"/>
              <a:t>, </a:t>
            </a:r>
            <a:r>
              <a:rPr lang="en-US" dirty="0" err="1" smtClean="0"/>
              <a:t>который</a:t>
            </a:r>
            <a:r>
              <a:rPr lang="en-US" dirty="0" smtClean="0"/>
              <a:t> </a:t>
            </a:r>
            <a:r>
              <a:rPr lang="en-US" dirty="0" err="1" smtClean="0"/>
              <a:t>содержит</a:t>
            </a:r>
            <a:r>
              <a:rPr lang="en-US" dirty="0" smtClean="0"/>
              <a:t> </a:t>
            </a:r>
            <a:r>
              <a:rPr lang="en-US" dirty="0" err="1" smtClean="0"/>
              <a:t>информацию</a:t>
            </a:r>
            <a:r>
              <a:rPr lang="en-US" dirty="0" smtClean="0"/>
              <a:t> о </a:t>
            </a:r>
            <a:r>
              <a:rPr lang="en-US" dirty="0" err="1" smtClean="0"/>
              <a:t>том</a:t>
            </a:r>
            <a:r>
              <a:rPr lang="en-US" dirty="0" smtClean="0"/>
              <a:t>, </a:t>
            </a:r>
            <a:r>
              <a:rPr lang="en-US" dirty="0" err="1" smtClean="0"/>
              <a:t>кто</a:t>
            </a:r>
            <a:r>
              <a:rPr lang="en-US" dirty="0" smtClean="0"/>
              <a:t> </a:t>
            </a:r>
            <a:r>
              <a:rPr lang="en-US" dirty="0" err="1" smtClean="0"/>
              <a:t>руководит</a:t>
            </a:r>
            <a:r>
              <a:rPr lang="en-US" dirty="0" smtClean="0"/>
              <a:t> </a:t>
            </a:r>
            <a:r>
              <a:rPr lang="en-US" dirty="0" err="1" smtClean="0"/>
              <a:t>данным</a:t>
            </a:r>
            <a:r>
              <a:rPr lang="en-US" dirty="0" smtClean="0"/>
              <a:t> </a:t>
            </a:r>
            <a:r>
              <a:rPr lang="en-US" dirty="0" err="1" smtClean="0"/>
              <a:t>процессом</a:t>
            </a:r>
            <a:r>
              <a:rPr lang="en-US" dirty="0" smtClean="0"/>
              <a:t>, </a:t>
            </a:r>
            <a:r>
              <a:rPr lang="en-US" dirty="0" err="1" smtClean="0"/>
              <a:t>кто</a:t>
            </a:r>
            <a:r>
              <a:rPr lang="en-US" dirty="0" smtClean="0"/>
              <a:t> </a:t>
            </a:r>
            <a:r>
              <a:rPr lang="en-US" dirty="0" err="1" smtClean="0"/>
              <a:t>отвечает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его</a:t>
            </a:r>
            <a:r>
              <a:rPr lang="en-US" dirty="0" smtClean="0"/>
              <a:t> </a:t>
            </a:r>
            <a:r>
              <a:rPr lang="en-US" dirty="0" err="1" smtClean="0"/>
              <a:t>исполнение</a:t>
            </a:r>
            <a:r>
              <a:rPr lang="en-US" dirty="0" smtClean="0"/>
              <a:t> (в т. ч. </a:t>
            </a:r>
            <a:r>
              <a:rPr lang="en-US" dirty="0" err="1" smtClean="0"/>
              <a:t>подразделения</a:t>
            </a:r>
            <a:r>
              <a:rPr lang="en-US" dirty="0" smtClean="0"/>
              <a:t>)</a:t>
            </a: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ABAB5-91D9-4459-96C8-FA765C5312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Индикаторами</a:t>
            </a:r>
            <a:r>
              <a:rPr lang="en-US" dirty="0" smtClean="0"/>
              <a:t> </a:t>
            </a:r>
            <a:r>
              <a:rPr lang="en-US" dirty="0" err="1" smtClean="0"/>
              <a:t>принимаются</a:t>
            </a:r>
            <a:r>
              <a:rPr lang="en-US" dirty="0" smtClean="0"/>
              <a:t> </a:t>
            </a:r>
            <a:r>
              <a:rPr lang="en-US" dirty="0" err="1" smtClean="0"/>
              <a:t>сценарии</a:t>
            </a:r>
            <a:r>
              <a:rPr lang="en-US" dirty="0" smtClean="0"/>
              <a:t>, </a:t>
            </a:r>
            <a:r>
              <a:rPr lang="en-US" dirty="0" err="1" smtClean="0"/>
              <a:t>при</a:t>
            </a:r>
            <a:r>
              <a:rPr lang="en-US" dirty="0" smtClean="0"/>
              <a:t> </a:t>
            </a:r>
            <a:r>
              <a:rPr lang="en-US" dirty="0" err="1" smtClean="0"/>
              <a:t>возникновении</a:t>
            </a:r>
            <a:r>
              <a:rPr lang="en-US" dirty="0" smtClean="0"/>
              <a:t> </a:t>
            </a:r>
            <a:r>
              <a:rPr lang="en-US" dirty="0" err="1" smtClean="0"/>
              <a:t>которых</a:t>
            </a:r>
            <a:r>
              <a:rPr lang="en-US" dirty="0" smtClean="0"/>
              <a:t> </a:t>
            </a:r>
            <a:r>
              <a:rPr lang="en-US" dirty="0" err="1" smtClean="0"/>
              <a:t>прибавляются</a:t>
            </a:r>
            <a:r>
              <a:rPr lang="en-US" dirty="0" smtClean="0"/>
              <a:t> </a:t>
            </a:r>
            <a:r>
              <a:rPr lang="en-US" dirty="0" err="1" smtClean="0"/>
              <a:t>баллы</a:t>
            </a:r>
            <a:r>
              <a:rPr lang="en-US" dirty="0" smtClean="0"/>
              <a:t> к </a:t>
            </a:r>
            <a:r>
              <a:rPr lang="en-US" dirty="0" err="1" smtClean="0"/>
              <a:t>каждому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них</a:t>
            </a:r>
            <a:r>
              <a:rPr lang="en-US" dirty="0" smtClean="0"/>
              <a:t> а </a:t>
            </a:r>
            <a:r>
              <a:rPr lang="en-US" dirty="0" err="1" smtClean="0"/>
              <a:t>риск</a:t>
            </a:r>
            <a:r>
              <a:rPr lang="en-US" dirty="0" smtClean="0"/>
              <a:t> </a:t>
            </a:r>
            <a:r>
              <a:rPr lang="en-US" dirty="0" err="1" smtClean="0"/>
              <a:t>оценивается</a:t>
            </a:r>
            <a:r>
              <a:rPr lang="en-US" dirty="0" smtClean="0"/>
              <a:t> </a:t>
            </a:r>
            <a:r>
              <a:rPr lang="en-US" dirty="0" err="1" smtClean="0"/>
              <a:t>пропорционально</a:t>
            </a:r>
            <a:r>
              <a:rPr lang="en-US" dirty="0" smtClean="0"/>
              <a:t> к </a:t>
            </a:r>
            <a:r>
              <a:rPr lang="en-US" dirty="0" err="1" smtClean="0"/>
              <a:t>сумме</a:t>
            </a:r>
            <a:r>
              <a:rPr lang="en-US" dirty="0" smtClean="0"/>
              <a:t> </a:t>
            </a:r>
            <a:r>
              <a:rPr lang="en-US" dirty="0" err="1" smtClean="0"/>
              <a:t>балов</a:t>
            </a:r>
            <a:endParaRPr lang="en-US" dirty="0" smtClean="0"/>
          </a:p>
          <a:p>
            <a:r>
              <a:rPr lang="en-US" dirty="0" err="1" smtClean="0"/>
              <a:t>Такая</a:t>
            </a:r>
            <a:r>
              <a:rPr lang="en-US" dirty="0" smtClean="0"/>
              <a:t> </a:t>
            </a:r>
            <a:r>
              <a:rPr lang="en-US" dirty="0" err="1" smtClean="0"/>
              <a:t>модель</a:t>
            </a:r>
            <a:r>
              <a:rPr lang="en-US" dirty="0" smtClean="0"/>
              <a:t> </a:t>
            </a:r>
            <a:r>
              <a:rPr lang="en-US" dirty="0" err="1" smtClean="0"/>
              <a:t>используется</a:t>
            </a:r>
            <a:r>
              <a:rPr lang="en-US" dirty="0" smtClean="0"/>
              <a:t> в </a:t>
            </a:r>
            <a:r>
              <a:rPr lang="en-US" dirty="0" err="1" smtClean="0"/>
              <a:t>таможенной</a:t>
            </a:r>
            <a:r>
              <a:rPr lang="en-US" dirty="0" smtClean="0"/>
              <a:t> </a:t>
            </a:r>
            <a:r>
              <a:rPr lang="en-US" dirty="0" err="1" smtClean="0"/>
              <a:t>сфере</a:t>
            </a:r>
            <a:endParaRPr lang="en-US" dirty="0" smtClean="0"/>
          </a:p>
          <a:p>
            <a:r>
              <a:rPr lang="en-US" dirty="0" err="1" smtClean="0"/>
              <a:t>Модель</a:t>
            </a:r>
            <a:r>
              <a:rPr lang="en-US" dirty="0" smtClean="0"/>
              <a:t>, </a:t>
            </a:r>
            <a:r>
              <a:rPr lang="en-US" dirty="0" err="1" smtClean="0"/>
              <a:t>основанная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критериях</a:t>
            </a:r>
            <a:r>
              <a:rPr lang="en-US" dirty="0" smtClean="0"/>
              <a:t>, </a:t>
            </a:r>
            <a:r>
              <a:rPr lang="en-US" dirty="0" err="1" smtClean="0"/>
              <a:t>применяемых</a:t>
            </a:r>
            <a:r>
              <a:rPr lang="en-US" dirty="0" smtClean="0"/>
              <a:t> к </a:t>
            </a:r>
            <a:r>
              <a:rPr lang="en-US" dirty="0" err="1" smtClean="0"/>
              <a:t>группам</a:t>
            </a:r>
            <a:r>
              <a:rPr lang="en-US" dirty="0" smtClean="0"/>
              <a:t> </a:t>
            </a:r>
            <a:r>
              <a:rPr lang="en-US" dirty="0" err="1" smtClean="0"/>
              <a:t>организаций</a:t>
            </a:r>
            <a:endParaRPr lang="en-US" dirty="0" smtClean="0"/>
          </a:p>
          <a:p>
            <a:r>
              <a:rPr lang="en-US" dirty="0" err="1" smtClean="0"/>
              <a:t>Отбор</a:t>
            </a:r>
            <a:r>
              <a:rPr lang="en-US" dirty="0" smtClean="0"/>
              <a:t> </a:t>
            </a:r>
            <a:r>
              <a:rPr lang="en-US" dirty="0" err="1" smtClean="0"/>
              <a:t>организаций</a:t>
            </a:r>
            <a:r>
              <a:rPr lang="en-US" dirty="0" smtClean="0"/>
              <a:t> </a:t>
            </a:r>
            <a:r>
              <a:rPr lang="en-US" dirty="0" err="1" smtClean="0"/>
              <a:t>происходит</a:t>
            </a:r>
            <a:r>
              <a:rPr lang="en-US" dirty="0" smtClean="0"/>
              <a:t> </a:t>
            </a:r>
            <a:r>
              <a:rPr lang="en-US" dirty="0" err="1" smtClean="0"/>
              <a:t>согласно</a:t>
            </a:r>
            <a:r>
              <a:rPr lang="en-US" dirty="0" smtClean="0"/>
              <a:t> </a:t>
            </a:r>
            <a:r>
              <a:rPr lang="en-US" dirty="0" err="1" smtClean="0"/>
              <a:t>нескольким</a:t>
            </a:r>
            <a:r>
              <a:rPr lang="en-US" dirty="0" smtClean="0"/>
              <a:t> </a:t>
            </a:r>
            <a:r>
              <a:rPr lang="en-US" dirty="0" err="1" smtClean="0"/>
              <a:t>критериям</a:t>
            </a:r>
            <a:r>
              <a:rPr lang="en-US" dirty="0" smtClean="0"/>
              <a:t>, </a:t>
            </a:r>
            <a:r>
              <a:rPr lang="en-US" dirty="0" err="1" smtClean="0"/>
              <a:t>например</a:t>
            </a:r>
            <a:r>
              <a:rPr lang="en-US" dirty="0" smtClean="0"/>
              <a:t>: </a:t>
            </a:r>
            <a:r>
              <a:rPr lang="en-US" dirty="0" err="1" smtClean="0"/>
              <a:t>годовой</a:t>
            </a:r>
            <a:r>
              <a:rPr lang="en-US" dirty="0" smtClean="0"/>
              <a:t> </a:t>
            </a:r>
            <a:r>
              <a:rPr lang="en-US" dirty="0" err="1" smtClean="0"/>
              <a:t>оборот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бюджетное</a:t>
            </a:r>
            <a:r>
              <a:rPr lang="en-US" dirty="0" smtClean="0"/>
              <a:t> </a:t>
            </a:r>
            <a:r>
              <a:rPr lang="en-US" dirty="0" err="1" smtClean="0"/>
              <a:t>финансирование</a:t>
            </a:r>
            <a:r>
              <a:rPr lang="en-US" dirty="0" smtClean="0"/>
              <a:t>, </a:t>
            </a:r>
            <a:r>
              <a:rPr lang="en-US" dirty="0" err="1" smtClean="0"/>
              <a:t>количество</a:t>
            </a:r>
            <a:r>
              <a:rPr lang="en-US" dirty="0" smtClean="0"/>
              <a:t> </a:t>
            </a:r>
            <a:r>
              <a:rPr lang="en-US" dirty="0" err="1" smtClean="0"/>
              <a:t>госдоговоров</a:t>
            </a:r>
            <a:r>
              <a:rPr lang="en-US" dirty="0" smtClean="0"/>
              <a:t> </a:t>
            </a:r>
            <a:r>
              <a:rPr lang="en-US" dirty="0" err="1" smtClean="0"/>
              <a:t>ИТД</a:t>
            </a:r>
            <a:endParaRPr lang="en-US" dirty="0" smtClean="0"/>
          </a:p>
          <a:p>
            <a:r>
              <a:rPr lang="en-US" dirty="0" err="1" smtClean="0"/>
              <a:t>такую</a:t>
            </a:r>
            <a:r>
              <a:rPr lang="en-US" dirty="0" smtClean="0"/>
              <a:t> </a:t>
            </a:r>
            <a:r>
              <a:rPr lang="en-US" dirty="0" err="1" smtClean="0"/>
              <a:t>модель</a:t>
            </a:r>
            <a:r>
              <a:rPr lang="en-US" dirty="0" smtClean="0"/>
              <a:t> </a:t>
            </a:r>
            <a:r>
              <a:rPr lang="en-US" dirty="0" err="1" smtClean="0"/>
              <a:t>использует</a:t>
            </a:r>
            <a:r>
              <a:rPr lang="en-US" dirty="0" smtClean="0"/>
              <a:t> </a:t>
            </a:r>
            <a:r>
              <a:rPr lang="en-US" dirty="0" err="1" smtClean="0"/>
              <a:t>инспекция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финансовому</a:t>
            </a:r>
            <a:r>
              <a:rPr lang="en-US" dirty="0" smtClean="0"/>
              <a:t> </a:t>
            </a:r>
            <a:r>
              <a:rPr lang="en-US" dirty="0" err="1" smtClean="0"/>
              <a:t>контролю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ABAB5-91D9-4459-96C8-FA765C5312F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/>
              <a:t>Подразделения</a:t>
            </a:r>
            <a:r>
              <a:rPr lang="en-US" sz="1200" dirty="0" smtClean="0"/>
              <a:t> </a:t>
            </a:r>
            <a:r>
              <a:rPr lang="en-US" sz="1200" dirty="0" err="1" smtClean="0"/>
              <a:t>или</a:t>
            </a:r>
            <a:r>
              <a:rPr lang="en-US" sz="1200" dirty="0" smtClean="0"/>
              <a:t> </a:t>
            </a:r>
            <a:r>
              <a:rPr lang="en-US" sz="1200" dirty="0" err="1" smtClean="0"/>
              <a:t>Лица</a:t>
            </a:r>
            <a:r>
              <a:rPr lang="en-US" sz="1200" dirty="0" smtClean="0"/>
              <a:t>, </a:t>
            </a:r>
            <a:r>
              <a:rPr lang="en-US" sz="1200" dirty="0" err="1" smtClean="0"/>
              <a:t>отвечающие</a:t>
            </a:r>
            <a:r>
              <a:rPr lang="en-US" sz="1200" dirty="0" smtClean="0"/>
              <a:t> </a:t>
            </a:r>
            <a:r>
              <a:rPr lang="en-US" sz="1200" dirty="0" err="1" smtClean="0"/>
              <a:t>за</a:t>
            </a:r>
            <a:r>
              <a:rPr lang="en-US" sz="1200" dirty="0" smtClean="0"/>
              <a:t> </a:t>
            </a:r>
            <a:r>
              <a:rPr lang="en-US" sz="1200" dirty="0" err="1" smtClean="0"/>
              <a:t>исполнение</a:t>
            </a:r>
            <a:r>
              <a:rPr lang="en-US" sz="1200" dirty="0" smtClean="0"/>
              <a:t> и </a:t>
            </a:r>
            <a:r>
              <a:rPr lang="en-US" sz="1200" dirty="0" err="1" smtClean="0"/>
              <a:t>разработку</a:t>
            </a:r>
            <a:r>
              <a:rPr lang="en-US" sz="1200" dirty="0" smtClean="0"/>
              <a:t> </a:t>
            </a:r>
            <a:r>
              <a:rPr lang="en-US" sz="1200" dirty="0" err="1" smtClean="0"/>
              <a:t>соответствующих</a:t>
            </a:r>
            <a:r>
              <a:rPr lang="en-US" sz="1200" dirty="0" smtClean="0"/>
              <a:t> </a:t>
            </a:r>
            <a:r>
              <a:rPr lang="en-US" sz="1200" dirty="0" err="1" smtClean="0"/>
              <a:t>процессов</a:t>
            </a:r>
            <a:r>
              <a:rPr lang="en-US" sz="1200" dirty="0" smtClean="0"/>
              <a:t>, </a:t>
            </a:r>
            <a:r>
              <a:rPr lang="en-US" sz="1200" dirty="0" err="1" smtClean="0"/>
              <a:t>перед</a:t>
            </a:r>
            <a:r>
              <a:rPr lang="en-US" sz="1200" dirty="0" smtClean="0"/>
              <a:t> </a:t>
            </a:r>
            <a:r>
              <a:rPr lang="en-US" sz="1200" dirty="0" err="1" smtClean="0"/>
              <a:t>началом</a:t>
            </a:r>
            <a:r>
              <a:rPr lang="en-US" sz="1200" dirty="0" smtClean="0"/>
              <a:t> </a:t>
            </a:r>
            <a:r>
              <a:rPr lang="en-US" sz="1200" dirty="0" err="1" smtClean="0"/>
              <a:t>отчетного</a:t>
            </a:r>
            <a:r>
              <a:rPr lang="en-US" sz="1200" dirty="0" smtClean="0"/>
              <a:t> </a:t>
            </a:r>
            <a:r>
              <a:rPr lang="en-US" sz="1200" dirty="0" err="1" smtClean="0"/>
              <a:t>года</a:t>
            </a:r>
            <a:r>
              <a:rPr lang="en-US" sz="1200" dirty="0" smtClean="0"/>
              <a:t> </a:t>
            </a:r>
            <a:r>
              <a:rPr lang="en-US" sz="1200" dirty="0" err="1" smtClean="0"/>
              <a:t>предоставляют</a:t>
            </a:r>
            <a:r>
              <a:rPr lang="en-US" sz="1200" dirty="0" smtClean="0"/>
              <a:t> </a:t>
            </a:r>
            <a:r>
              <a:rPr lang="en-US" sz="1200" dirty="0" err="1" smtClean="0"/>
              <a:t>аудиторскому</a:t>
            </a:r>
            <a:r>
              <a:rPr lang="en-US" sz="1200" dirty="0" smtClean="0"/>
              <a:t> </a:t>
            </a:r>
            <a:r>
              <a:rPr lang="en-US" sz="1200" dirty="0" err="1" smtClean="0"/>
              <a:t>подразделению</a:t>
            </a:r>
            <a:r>
              <a:rPr lang="en-US" sz="1200" dirty="0" smtClean="0"/>
              <a:t> </a:t>
            </a:r>
            <a:r>
              <a:rPr lang="en-US" sz="1200" dirty="0" err="1" smtClean="0"/>
              <a:t>свою</a:t>
            </a:r>
            <a:r>
              <a:rPr lang="en-US" sz="1200" dirty="0" smtClean="0"/>
              <a:t> </a:t>
            </a:r>
            <a:r>
              <a:rPr lang="en-US" sz="1200" dirty="0" err="1" smtClean="0"/>
              <a:t>оценку</a:t>
            </a:r>
            <a:r>
              <a:rPr lang="en-US" sz="1200" dirty="0" smtClean="0"/>
              <a:t> </a:t>
            </a:r>
            <a:r>
              <a:rPr lang="en-US" sz="1200" dirty="0" err="1" smtClean="0"/>
              <a:t>риска</a:t>
            </a:r>
            <a:r>
              <a:rPr lang="en-US" sz="1200" dirty="0" smtClean="0"/>
              <a:t> </a:t>
            </a:r>
            <a:r>
              <a:rPr lang="en-US" sz="1200" dirty="0" err="1" smtClean="0"/>
              <a:t>по</a:t>
            </a:r>
            <a:r>
              <a:rPr lang="en-US" sz="1200" dirty="0" smtClean="0"/>
              <a:t> </a:t>
            </a:r>
            <a:r>
              <a:rPr lang="en-US" sz="1200" dirty="0" err="1" smtClean="0"/>
              <a:t>каждому</a:t>
            </a:r>
            <a:r>
              <a:rPr lang="en-US" sz="1200" dirty="0" smtClean="0"/>
              <a:t> </a:t>
            </a:r>
            <a:r>
              <a:rPr lang="en-US" sz="1200" dirty="0" err="1" smtClean="0"/>
              <a:t>процессу</a:t>
            </a:r>
            <a:r>
              <a:rPr lang="en-US" sz="1200" dirty="0" smtClean="0"/>
              <a:t>, </a:t>
            </a:r>
            <a:r>
              <a:rPr lang="en-US" sz="1200" dirty="0" err="1" smtClean="0"/>
              <a:t>как</a:t>
            </a:r>
            <a:r>
              <a:rPr lang="en-US" sz="1200" dirty="0" smtClean="0"/>
              <a:t> с </a:t>
            </a:r>
            <a:r>
              <a:rPr lang="en-US" sz="1200" dirty="0" err="1" smtClean="0"/>
              <a:t>точки</a:t>
            </a:r>
            <a:r>
              <a:rPr lang="en-US" sz="1200" dirty="0" smtClean="0"/>
              <a:t> </a:t>
            </a:r>
            <a:r>
              <a:rPr lang="en-US" sz="1200" dirty="0" err="1" smtClean="0"/>
              <a:t>вероятности</a:t>
            </a:r>
            <a:r>
              <a:rPr lang="en-US" sz="1200" dirty="0" smtClean="0"/>
              <a:t> </a:t>
            </a:r>
            <a:r>
              <a:rPr lang="en-US" sz="1200" dirty="0" err="1" smtClean="0"/>
              <a:t>неисполнения</a:t>
            </a:r>
            <a:r>
              <a:rPr lang="en-US" sz="1200" dirty="0" smtClean="0"/>
              <a:t> </a:t>
            </a:r>
            <a:r>
              <a:rPr lang="en-US" sz="1200" dirty="0" err="1" smtClean="0"/>
              <a:t>или</a:t>
            </a:r>
            <a:r>
              <a:rPr lang="en-US" sz="1200" dirty="0" smtClean="0"/>
              <a:t> </a:t>
            </a:r>
            <a:r>
              <a:rPr lang="en-US" sz="1200" dirty="0" err="1" smtClean="0"/>
              <a:t>провала</a:t>
            </a:r>
            <a:r>
              <a:rPr lang="en-US" sz="1200" dirty="0" smtClean="0"/>
              <a:t> </a:t>
            </a:r>
            <a:r>
              <a:rPr lang="en-US" sz="1200" dirty="0" err="1" smtClean="0"/>
              <a:t>данного</a:t>
            </a:r>
            <a:r>
              <a:rPr lang="en-US" sz="1200" dirty="0" smtClean="0"/>
              <a:t> </a:t>
            </a:r>
            <a:r>
              <a:rPr lang="en-US" sz="1200" dirty="0" err="1" smtClean="0"/>
              <a:t>процесса</a:t>
            </a:r>
            <a:r>
              <a:rPr lang="en-US" sz="1200" dirty="0" smtClean="0"/>
              <a:t>, </a:t>
            </a:r>
            <a:r>
              <a:rPr lang="en-US" sz="1200" dirty="0" err="1" smtClean="0"/>
              <a:t>так</a:t>
            </a:r>
            <a:r>
              <a:rPr lang="en-US" sz="1200" dirty="0" smtClean="0"/>
              <a:t> и с </a:t>
            </a:r>
            <a:r>
              <a:rPr lang="en-US" sz="1200" dirty="0" err="1" smtClean="0"/>
              <a:t>точки</a:t>
            </a:r>
            <a:r>
              <a:rPr lang="en-US" sz="1200" dirty="0" smtClean="0"/>
              <a:t> </a:t>
            </a:r>
            <a:r>
              <a:rPr lang="en-US" sz="1200" dirty="0" err="1" smtClean="0"/>
              <a:t>возможного</a:t>
            </a:r>
            <a:r>
              <a:rPr lang="en-US" sz="1200" dirty="0" smtClean="0"/>
              <a:t> </a:t>
            </a:r>
            <a:r>
              <a:rPr lang="en-US" sz="1200" dirty="0" err="1" smtClean="0"/>
              <a:t>воздействия</a:t>
            </a:r>
            <a:r>
              <a:rPr lang="en-US" sz="1200" dirty="0" smtClean="0"/>
              <a:t> в </a:t>
            </a:r>
            <a:r>
              <a:rPr lang="en-US" sz="1200" dirty="0" err="1" smtClean="0"/>
              <a:t>случае</a:t>
            </a:r>
            <a:r>
              <a:rPr lang="en-US" sz="1200" dirty="0" smtClean="0"/>
              <a:t> </a:t>
            </a:r>
            <a:r>
              <a:rPr lang="en-US" sz="1200" dirty="0" err="1" smtClean="0"/>
              <a:t>невыполнения</a:t>
            </a:r>
            <a:r>
              <a:rPr lang="en-US" sz="1200" dirty="0" smtClean="0"/>
              <a:t> </a:t>
            </a:r>
            <a:r>
              <a:rPr lang="en-US" sz="1200" dirty="0" err="1" smtClean="0"/>
              <a:t>данного</a:t>
            </a:r>
            <a:r>
              <a:rPr lang="en-US" sz="1200" dirty="0" smtClean="0"/>
              <a:t> </a:t>
            </a:r>
            <a:r>
              <a:rPr lang="en-US" sz="1200" dirty="0" err="1" smtClean="0"/>
              <a:t>процесса</a:t>
            </a:r>
            <a:endParaRPr lang="en-US" sz="1200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ABAB5-91D9-4459-96C8-FA765C5312F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ABAB5-91D9-4459-96C8-FA765C5312F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0543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B763BB-EF7A-490F-9477-49500EEE61C8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DB763BB-EF7A-490F-9477-49500EEE61C8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E9A38C0-A7B1-4C1F-9E3A-A8F4E75374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838" y="2209800"/>
            <a:ext cx="7772400" cy="2438400"/>
          </a:xfrm>
        </p:spPr>
        <p:txBody>
          <a:bodyPr>
            <a:normAutofit fontScale="90000"/>
          </a:bodyPr>
          <a:lstStyle/>
          <a:p>
            <a:r>
              <a:rPr lang="en-US" smtClean="0"/>
              <a:t>Оценка рисков при составлении стратегического и годового плана внутреннего аудита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10200"/>
            <a:ext cx="6400800" cy="609600"/>
          </a:xfrm>
        </p:spPr>
        <p:txBody>
          <a:bodyPr/>
          <a:lstStyle/>
          <a:p>
            <a:r>
              <a:rPr lang="en-US" smtClean="0"/>
              <a:t>Львов 2012</a:t>
            </a:r>
            <a:endParaRPr lang="en-US"/>
          </a:p>
        </p:txBody>
      </p:sp>
      <p:pic>
        <p:nvPicPr>
          <p:cNvPr id="4" name="Picture 3" descr="armenian_flag_with_coat_of_ar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81000"/>
            <a:ext cx="16462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381000" y="533400"/>
            <a:ext cx="6096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smtClean="0">
                <a:latin typeface="Millenium BdEx BT" pitchFamily="82" charset="0"/>
              </a:rPr>
              <a:t>REPUBLIC OF ARMENIA</a:t>
            </a:r>
            <a:br>
              <a:rPr lang="en-US" sz="2800" smtClean="0">
                <a:latin typeface="Millenium BdEx BT" pitchFamily="82" charset="0"/>
              </a:rPr>
            </a:br>
            <a:r>
              <a:rPr lang="en-US" sz="2800" smtClean="0">
                <a:latin typeface="Millenium BdEx BT" pitchFamily="82" charset="0"/>
              </a:rPr>
              <a:t/>
            </a:r>
            <a:br>
              <a:rPr lang="en-US" sz="2800" smtClean="0">
                <a:latin typeface="Millenium BdEx BT" pitchFamily="82" charset="0"/>
              </a:rPr>
            </a:br>
            <a:r>
              <a:rPr lang="en-US" sz="2800" smtClean="0">
                <a:latin typeface="Millenium BdEx BT" pitchFamily="82" charset="0"/>
              </a:rPr>
              <a:t>MINISTRY OF FINANCE</a:t>
            </a:r>
          </a:p>
        </p:txBody>
      </p:sp>
    </p:spTree>
    <p:extLst>
      <p:ext uri="{BB962C8B-B14F-4D97-AF65-F5344CB8AC3E}">
        <p14:creationId xmlns:p14="http://schemas.microsoft.com/office/powerpoint/2010/main" xmlns="" val="716168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00030220"/>
              </p:ext>
            </p:extLst>
          </p:nvPr>
        </p:nvGraphicFramePr>
        <p:xfrm>
          <a:off x="914400" y="1676400"/>
          <a:ext cx="7620000" cy="4114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31263"/>
                <a:gridCol w="3988737"/>
              </a:tblGrid>
              <a:tr h="822960">
                <a:tc>
                  <a:txBody>
                    <a:bodyPr/>
                    <a:lstStyle/>
                    <a:p>
                      <a:pPr marL="8953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lang="en-US" sz="2800" dirty="0" err="1" smtClean="0">
                          <a:effectLst/>
                        </a:rPr>
                        <a:t>Группа</a:t>
                      </a:r>
                      <a:r>
                        <a:rPr lang="en-US" sz="2800" dirty="0" smtClean="0">
                          <a:effectLst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</a:rPr>
                        <a:t>риска</a:t>
                      </a:r>
                      <a:endParaRPr lang="en-US" sz="2800" b="1" dirty="0">
                        <a:effectLst/>
                        <a:latin typeface="GHEA Grapala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8953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lang="en-US" sz="2800" smtClean="0">
                          <a:effectLst/>
                        </a:rPr>
                        <a:t>Поле</a:t>
                      </a:r>
                      <a:endParaRPr lang="en-US" sz="2800" b="1">
                        <a:effectLst/>
                        <a:latin typeface="GHEA Grapala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en-US" sz="28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Высокий риск</a:t>
                      </a:r>
                      <a:endParaRPr kumimoji="0"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ru-RU" sz="2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en-US" sz="2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Значительный</a:t>
                      </a:r>
                      <a:endParaRPr kumimoji="0"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ru-RU" sz="2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89535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en-US" sz="2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Средний</a:t>
                      </a:r>
                      <a:endParaRPr kumimoji="0"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8953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ru-RU" sz="2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50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89535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en-US" sz="28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Низкий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8953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kumimoji="0" lang="ru-RU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9pPr>
          </a:lstStyle>
          <a:p>
            <a:pPr eaLnBrk="1" hangingPunct="1"/>
            <a:fld id="{118D3F1D-F83C-494E-9CDE-8870817F82FF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93775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smtClean="0"/>
              <a:t>Группы риска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006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91137458"/>
              </p:ext>
            </p:extLst>
          </p:nvPr>
        </p:nvGraphicFramePr>
        <p:xfrm>
          <a:off x="762000" y="1676400"/>
          <a:ext cx="7620000" cy="4114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31263"/>
                <a:gridCol w="3988737"/>
              </a:tblGrid>
              <a:tr h="822960">
                <a:tc>
                  <a:txBody>
                    <a:bodyPr/>
                    <a:lstStyle/>
                    <a:p>
                      <a:pPr marL="8953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lang="en-US" sz="2800" smtClean="0">
                          <a:effectLst/>
                        </a:rPr>
                        <a:t>Группа риска</a:t>
                      </a:r>
                      <a:endParaRPr lang="en-US" sz="2800" b="1" dirty="0">
                        <a:effectLst/>
                        <a:latin typeface="GHEA Grapala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89535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lang="en-US" sz="28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Процент отбора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en-US" sz="28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Высокий риск</a:t>
                      </a:r>
                      <a:endParaRPr kumimoji="0"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ru-RU" sz="28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en-US" sz="28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Значительный</a:t>
                      </a:r>
                      <a:endParaRPr kumimoji="0"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en-US" sz="28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  <a:r>
                        <a:rPr kumimoji="0" lang="ru-RU" sz="28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89535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en-US" sz="28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Средний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8953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en-US" sz="28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kumimoji="0" lang="ru-RU" sz="28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50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89535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en-US" sz="28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Низкий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8953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634365" algn="l"/>
                          <a:tab pos="-367665" algn="l"/>
                          <a:tab pos="89535" algn="l"/>
                          <a:tab pos="546735" algn="l"/>
                          <a:tab pos="1003935" algn="l"/>
                          <a:tab pos="1461135" algn="l"/>
                          <a:tab pos="1983105" algn="l"/>
                          <a:tab pos="2375535" algn="l"/>
                          <a:tab pos="2832735" algn="l"/>
                          <a:tab pos="3289935" algn="l"/>
                          <a:tab pos="3926840" algn="l"/>
                          <a:tab pos="4204335" algn="l"/>
                          <a:tab pos="4661535" algn="l"/>
                          <a:tab pos="5118735" algn="l"/>
                          <a:tab pos="5575935" algn="l"/>
                        </a:tabLst>
                      </a:pPr>
                      <a:r>
                        <a:rPr kumimoji="0" lang="en-US" sz="28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ru-RU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pitchFamily="34" charset="0"/>
              </a:defRPr>
            </a:lvl9pPr>
          </a:lstStyle>
          <a:p>
            <a:pPr eaLnBrk="1" hangingPunct="1"/>
            <a:fld id="{418BAB49-ECCC-4CBE-AAEC-B272889E9CE6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93775"/>
          </a:xfrm>
          <a:prstGeom prst="rect">
            <a:avLst/>
          </a:prstGeom>
          <a:noFill/>
        </p:spPr>
        <p:txBody>
          <a:bodyPr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smtClean="0"/>
              <a:t>Процент отбора по группам риска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798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Постановление приоритетов при отборе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При</a:t>
            </a:r>
            <a:r>
              <a:rPr lang="en-US" dirty="0" smtClean="0"/>
              <a:t> </a:t>
            </a:r>
            <a:r>
              <a:rPr lang="en-US" dirty="0" err="1" smtClean="0"/>
              <a:t>отборе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значительной</a:t>
            </a:r>
            <a:r>
              <a:rPr lang="en-US" dirty="0" smtClean="0"/>
              <a:t>, </a:t>
            </a:r>
            <a:r>
              <a:rPr lang="en-US" dirty="0" err="1" smtClean="0"/>
              <a:t>средней</a:t>
            </a:r>
            <a:r>
              <a:rPr lang="en-US" dirty="0" smtClean="0"/>
              <a:t> и </a:t>
            </a:r>
            <a:r>
              <a:rPr lang="en-US" dirty="0" err="1" smtClean="0"/>
              <a:t>низкой</a:t>
            </a:r>
            <a:r>
              <a:rPr lang="en-US" dirty="0" smtClean="0"/>
              <a:t> </a:t>
            </a:r>
            <a:r>
              <a:rPr lang="en-US" dirty="0" err="1" smtClean="0"/>
              <a:t>группам</a:t>
            </a:r>
            <a:r>
              <a:rPr lang="en-US" dirty="0" smtClean="0"/>
              <a:t> </a:t>
            </a:r>
            <a:r>
              <a:rPr lang="en-US" dirty="0" err="1" smtClean="0"/>
              <a:t>риска</a:t>
            </a:r>
            <a:r>
              <a:rPr lang="en-US" dirty="0" smtClean="0"/>
              <a:t> </a:t>
            </a:r>
            <a:r>
              <a:rPr lang="en-US" dirty="0" err="1" smtClean="0"/>
              <a:t>необходимо</a:t>
            </a:r>
            <a:r>
              <a:rPr lang="en-US" dirty="0" smtClean="0"/>
              <a:t> </a:t>
            </a:r>
            <a:r>
              <a:rPr lang="en-US" dirty="0" err="1" smtClean="0"/>
              <a:t>расчитать</a:t>
            </a:r>
            <a:r>
              <a:rPr lang="en-US" dirty="0" smtClean="0"/>
              <a:t> </a:t>
            </a:r>
            <a:r>
              <a:rPr lang="en-US" dirty="0" err="1" smtClean="0"/>
              <a:t>приоритеты</a:t>
            </a:r>
            <a:r>
              <a:rPr lang="en-US" dirty="0" smtClean="0"/>
              <a:t>, Т.Е. </a:t>
            </a:r>
            <a:r>
              <a:rPr lang="en-US" dirty="0" err="1" smtClean="0"/>
              <a:t>те</a:t>
            </a:r>
            <a:r>
              <a:rPr lang="en-US" dirty="0" smtClean="0"/>
              <a:t> </a:t>
            </a:r>
            <a:r>
              <a:rPr lang="en-US" dirty="0" err="1" smtClean="0"/>
              <a:t>процессы</a:t>
            </a:r>
            <a:r>
              <a:rPr lang="en-US" dirty="0" smtClean="0"/>
              <a:t>, </a:t>
            </a:r>
            <a:r>
              <a:rPr lang="en-US" dirty="0" err="1" smtClean="0"/>
              <a:t>которые</a:t>
            </a:r>
            <a:r>
              <a:rPr lang="en-US" dirty="0" smtClean="0"/>
              <a:t> </a:t>
            </a:r>
            <a:r>
              <a:rPr lang="en-US" dirty="0" err="1" smtClean="0"/>
              <a:t>должны</a:t>
            </a:r>
            <a:r>
              <a:rPr lang="en-US" dirty="0" smtClean="0"/>
              <a:t> </a:t>
            </a:r>
            <a:r>
              <a:rPr lang="en-US" dirty="0" err="1" smtClean="0"/>
              <a:t>отбираться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составления</a:t>
            </a:r>
            <a:r>
              <a:rPr lang="en-US" dirty="0" smtClean="0"/>
              <a:t> </a:t>
            </a:r>
            <a:r>
              <a:rPr lang="en-US" dirty="0" err="1" smtClean="0"/>
              <a:t>стратегического</a:t>
            </a:r>
            <a:r>
              <a:rPr lang="en-US" dirty="0" smtClean="0"/>
              <a:t> и </a:t>
            </a:r>
            <a:r>
              <a:rPr lang="en-US" dirty="0" err="1" smtClean="0"/>
              <a:t>годового</a:t>
            </a:r>
            <a:r>
              <a:rPr lang="en-US" dirty="0" smtClean="0"/>
              <a:t> </a:t>
            </a:r>
            <a:r>
              <a:rPr lang="en-US" dirty="0" err="1" smtClean="0"/>
              <a:t>планирования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1567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Р</a:t>
            </a:r>
            <a:r>
              <a:rPr lang="en-US" smtClean="0"/>
              <a:t>асчет приоритетов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Расчет</a:t>
            </a:r>
            <a:r>
              <a:rPr lang="en-US" dirty="0" smtClean="0"/>
              <a:t> </a:t>
            </a:r>
            <a:r>
              <a:rPr lang="en-US" dirty="0" err="1" smtClean="0"/>
              <a:t>производится</a:t>
            </a:r>
            <a:r>
              <a:rPr lang="en-US" dirty="0" smtClean="0"/>
              <a:t> </a:t>
            </a:r>
            <a:r>
              <a:rPr lang="en-US" dirty="0" err="1" smtClean="0"/>
              <a:t>исходя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значения</a:t>
            </a:r>
            <a:r>
              <a:rPr lang="en-US" dirty="0" smtClean="0"/>
              <a:t> </a:t>
            </a:r>
            <a:r>
              <a:rPr lang="en-US" dirty="0" err="1" smtClean="0"/>
              <a:t>риска</a:t>
            </a:r>
            <a:r>
              <a:rPr lang="en-US" dirty="0" smtClean="0"/>
              <a:t> в </a:t>
            </a:r>
            <a:r>
              <a:rPr lang="en-US" dirty="0" err="1" smtClean="0"/>
              <a:t>предыдущие</a:t>
            </a:r>
            <a:r>
              <a:rPr lang="en-US" dirty="0" smtClean="0"/>
              <a:t> 3 </a:t>
            </a:r>
            <a:r>
              <a:rPr lang="en-US" dirty="0" err="1" smtClean="0"/>
              <a:t>года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расчета</a:t>
            </a:r>
            <a:r>
              <a:rPr lang="en-US" dirty="0" smtClean="0"/>
              <a:t> </a:t>
            </a:r>
            <a:r>
              <a:rPr lang="en-US" dirty="0" err="1" smtClean="0"/>
              <a:t>коэффициента</a:t>
            </a:r>
            <a:r>
              <a:rPr lang="en-US" dirty="0" smtClean="0"/>
              <a:t> </a:t>
            </a:r>
            <a:r>
              <a:rPr lang="en-US" dirty="0" err="1" smtClean="0"/>
              <a:t>приоритетности</a:t>
            </a:r>
            <a:r>
              <a:rPr lang="en-US" dirty="0" smtClean="0"/>
              <a:t> </a:t>
            </a:r>
            <a:r>
              <a:rPr lang="en-US" dirty="0" err="1" smtClean="0"/>
              <a:t>нобходимо</a:t>
            </a:r>
            <a:r>
              <a:rPr lang="en-US" dirty="0" smtClean="0"/>
              <a:t> </a:t>
            </a:r>
            <a:r>
              <a:rPr lang="en-US" dirty="0" err="1" smtClean="0"/>
              <a:t>сравнить</a:t>
            </a:r>
            <a:r>
              <a:rPr lang="en-US" dirty="0" smtClean="0"/>
              <a:t> </a:t>
            </a:r>
            <a:r>
              <a:rPr lang="en-US" dirty="0" err="1" smtClean="0"/>
              <a:t>значение</a:t>
            </a:r>
            <a:r>
              <a:rPr lang="en-US" dirty="0" smtClean="0"/>
              <a:t> </a:t>
            </a:r>
            <a:r>
              <a:rPr lang="en-US" dirty="0" err="1" smtClean="0"/>
              <a:t>риска</a:t>
            </a:r>
            <a:r>
              <a:rPr lang="en-US" dirty="0" smtClean="0"/>
              <a:t>, </a:t>
            </a:r>
            <a:r>
              <a:rPr lang="en-US" dirty="0" err="1" smtClean="0"/>
              <a:t>полученное</a:t>
            </a:r>
            <a:r>
              <a:rPr lang="en-US" dirty="0" smtClean="0"/>
              <a:t> </a:t>
            </a:r>
            <a:r>
              <a:rPr lang="en-US" dirty="0" err="1" smtClean="0"/>
              <a:t>аудиторами</a:t>
            </a:r>
            <a:r>
              <a:rPr lang="en-US" dirty="0" smtClean="0"/>
              <a:t>, </a:t>
            </a:r>
            <a:r>
              <a:rPr lang="en-US" dirty="0" err="1" smtClean="0"/>
              <a:t>со</a:t>
            </a:r>
            <a:r>
              <a:rPr lang="en-US" dirty="0" smtClean="0"/>
              <a:t> </a:t>
            </a:r>
            <a:r>
              <a:rPr lang="en-US" dirty="0" err="1" smtClean="0"/>
              <a:t>значениями</a:t>
            </a:r>
            <a:r>
              <a:rPr lang="en-US" dirty="0" smtClean="0"/>
              <a:t> </a:t>
            </a:r>
            <a:r>
              <a:rPr lang="en-US" dirty="0" err="1" smtClean="0"/>
              <a:t>каждого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предыдущих</a:t>
            </a:r>
            <a:r>
              <a:rPr lang="en-US" dirty="0" smtClean="0"/>
              <a:t> </a:t>
            </a:r>
            <a:r>
              <a:rPr lang="en-US" dirty="0" err="1" smtClean="0"/>
              <a:t>годов</a:t>
            </a:r>
            <a:r>
              <a:rPr lang="en-US" dirty="0" smtClean="0"/>
              <a:t>.</a:t>
            </a:r>
          </a:p>
          <a:p>
            <a:r>
              <a:rPr lang="en-US" dirty="0" smtClean="0"/>
              <a:t>В </a:t>
            </a:r>
            <a:r>
              <a:rPr lang="en-US" dirty="0" err="1" smtClean="0"/>
              <a:t>зависимости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</a:t>
            </a:r>
            <a:r>
              <a:rPr lang="en-US" dirty="0" err="1" smtClean="0"/>
              <a:t>того</a:t>
            </a:r>
            <a:r>
              <a:rPr lang="en-US" dirty="0" smtClean="0"/>
              <a:t>, </a:t>
            </a:r>
            <a:r>
              <a:rPr lang="en-US" dirty="0" err="1" smtClean="0"/>
              <a:t>как</a:t>
            </a:r>
            <a:r>
              <a:rPr lang="en-US" dirty="0" smtClean="0"/>
              <a:t> </a:t>
            </a:r>
            <a:r>
              <a:rPr lang="en-US" dirty="0" err="1" smtClean="0"/>
              <a:t>изменилось</a:t>
            </a:r>
            <a:r>
              <a:rPr lang="en-US" dirty="0" smtClean="0"/>
              <a:t> </a:t>
            </a:r>
            <a:r>
              <a:rPr lang="en-US" dirty="0" err="1" smtClean="0"/>
              <a:t>значение</a:t>
            </a:r>
            <a:r>
              <a:rPr lang="en-US" dirty="0" smtClean="0"/>
              <a:t> </a:t>
            </a:r>
            <a:r>
              <a:rPr lang="en-US" dirty="0" err="1" smtClean="0"/>
              <a:t>риска</a:t>
            </a:r>
            <a:r>
              <a:rPr lang="en-US" dirty="0" smtClean="0"/>
              <a:t>, </a:t>
            </a:r>
            <a:r>
              <a:rPr lang="en-US" dirty="0" err="1" smtClean="0"/>
              <a:t>определяется</a:t>
            </a:r>
            <a:r>
              <a:rPr lang="en-US" dirty="0" smtClean="0"/>
              <a:t> </a:t>
            </a:r>
            <a:r>
              <a:rPr lang="en-US" dirty="0" err="1" smtClean="0"/>
              <a:t>первый</a:t>
            </a:r>
            <a:r>
              <a:rPr lang="en-US" dirty="0" smtClean="0"/>
              <a:t> </a:t>
            </a:r>
            <a:r>
              <a:rPr lang="en-US" dirty="0" err="1" smtClean="0"/>
              <a:t>коэффициент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5982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Матрица</a:t>
            </a:r>
            <a:r>
              <a:rPr lang="en-US" dirty="0" smtClean="0"/>
              <a:t> </a:t>
            </a:r>
            <a:r>
              <a:rPr lang="en-US" dirty="0" err="1" smtClean="0"/>
              <a:t>определения</a:t>
            </a:r>
            <a:r>
              <a:rPr lang="en-US" dirty="0" smtClean="0"/>
              <a:t> </a:t>
            </a:r>
            <a:r>
              <a:rPr lang="en-US" dirty="0" err="1" smtClean="0"/>
              <a:t>расчетного</a:t>
            </a:r>
            <a:r>
              <a:rPr lang="en-US" dirty="0" smtClean="0"/>
              <a:t> </a:t>
            </a:r>
            <a:r>
              <a:rPr lang="en-US" dirty="0" err="1" smtClean="0"/>
              <a:t>коэффициента</a:t>
            </a:r>
            <a:r>
              <a:rPr lang="en-US" dirty="0" smtClean="0"/>
              <a:t> (К)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524000" y="2133600"/>
            <a:ext cx="6858000" cy="2650244"/>
          </a:xfrm>
        </p:spPr>
      </p:pic>
    </p:spTree>
    <p:extLst>
      <p:ext uri="{BB962C8B-B14F-4D97-AF65-F5344CB8AC3E}">
        <p14:creationId xmlns:p14="http://schemas.microsoft.com/office/powerpoint/2010/main" xmlns="" val="217891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Определение влияния по годам 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88086353"/>
              </p:ext>
            </p:extLst>
          </p:nvPr>
        </p:nvGraphicFramePr>
        <p:xfrm>
          <a:off x="457200" y="2286000"/>
          <a:ext cx="8229600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219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Предыдущий</a:t>
                      </a:r>
                      <a:r>
                        <a:rPr lang="en-US" baseline="0" dirty="0" smtClean="0"/>
                        <a:t> 3 </a:t>
                      </a:r>
                      <a:r>
                        <a:rPr lang="en-US" baseline="0" dirty="0" err="1" smtClean="0"/>
                        <a:t>год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Предыдущий</a:t>
                      </a:r>
                      <a:r>
                        <a:rPr lang="en-US" baseline="0" dirty="0" smtClean="0"/>
                        <a:t> 2 </a:t>
                      </a:r>
                      <a:r>
                        <a:rPr lang="en-US" baseline="0" dirty="0" err="1" smtClean="0"/>
                        <a:t>год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Предыдущий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год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Коэффициент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упреждения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КУ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/>
                        <a:t>1</a:t>
                      </a:r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/>
                        <a:t>2</a:t>
                      </a:r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/>
                        <a:t>3</a:t>
                      </a:r>
                      <a:endParaRPr lang="en-US" sz="2800" b="1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34822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Формула</a:t>
            </a:r>
            <a:r>
              <a:rPr lang="en-US" dirty="0" smtClean="0"/>
              <a:t> </a:t>
            </a:r>
            <a:r>
              <a:rPr lang="en-US" dirty="0" err="1" smtClean="0"/>
              <a:t>расчета</a:t>
            </a:r>
            <a:r>
              <a:rPr lang="en-US" dirty="0" smtClean="0"/>
              <a:t> </a:t>
            </a:r>
            <a:r>
              <a:rPr lang="en-US" dirty="0" err="1" smtClean="0"/>
              <a:t>коэффициента</a:t>
            </a:r>
            <a:r>
              <a:rPr lang="en-US" dirty="0" smtClean="0"/>
              <a:t> </a:t>
            </a:r>
            <a:r>
              <a:rPr lang="en-US" dirty="0" err="1" smtClean="0"/>
              <a:t>приоритета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167639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800" b="1" smtClean="0">
                <a:solidFill>
                  <a:srgbClr val="FF0000"/>
                </a:solidFill>
              </a:rPr>
              <a:t>КП </a:t>
            </a:r>
            <a:r>
              <a:rPr lang="en-US" sz="2800" b="1">
                <a:solidFill>
                  <a:srgbClr val="FF0000"/>
                </a:solidFill>
              </a:rPr>
              <a:t>= </a:t>
            </a:r>
            <a:r>
              <a:rPr lang="de-DE" sz="2800" b="1" smtClean="0">
                <a:solidFill>
                  <a:srgbClr val="FF0000"/>
                </a:solidFill>
              </a:rPr>
              <a:t>(К1)x(КУ1</a:t>
            </a:r>
            <a:r>
              <a:rPr lang="de-DE" sz="2800" b="1" dirty="0">
                <a:solidFill>
                  <a:srgbClr val="FF0000"/>
                </a:solidFill>
              </a:rPr>
              <a:t>) </a:t>
            </a:r>
            <a:r>
              <a:rPr lang="de-DE" sz="2800" b="1">
                <a:solidFill>
                  <a:srgbClr val="FF0000"/>
                </a:solidFill>
              </a:rPr>
              <a:t>+ </a:t>
            </a:r>
            <a:r>
              <a:rPr lang="de-DE" sz="2800" b="1" smtClean="0">
                <a:solidFill>
                  <a:srgbClr val="FF0000"/>
                </a:solidFill>
              </a:rPr>
              <a:t>(К2)x(КУ2</a:t>
            </a:r>
            <a:r>
              <a:rPr lang="de-DE" sz="2800" b="1" dirty="0">
                <a:solidFill>
                  <a:srgbClr val="FF0000"/>
                </a:solidFill>
              </a:rPr>
              <a:t>) </a:t>
            </a:r>
            <a:r>
              <a:rPr lang="de-DE" sz="2800" b="1">
                <a:solidFill>
                  <a:srgbClr val="FF0000"/>
                </a:solidFill>
              </a:rPr>
              <a:t>+ </a:t>
            </a:r>
            <a:r>
              <a:rPr lang="de-DE" sz="2800" b="1" smtClean="0">
                <a:solidFill>
                  <a:srgbClr val="FF0000"/>
                </a:solidFill>
              </a:rPr>
              <a:t>(К3)x(КУ3</a:t>
            </a:r>
            <a:r>
              <a:rPr lang="de-DE" sz="2800" b="1" dirty="0">
                <a:solidFill>
                  <a:srgbClr val="FF0000"/>
                </a:solidFill>
              </a:rPr>
              <a:t>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999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Составление</a:t>
            </a:r>
            <a:r>
              <a:rPr lang="en-US" dirty="0" smtClean="0"/>
              <a:t> </a:t>
            </a:r>
            <a:r>
              <a:rPr lang="en-US" dirty="0" err="1" smtClean="0"/>
              <a:t>стратегического</a:t>
            </a:r>
            <a:r>
              <a:rPr lang="en-US" dirty="0" smtClean="0"/>
              <a:t> </a:t>
            </a:r>
            <a:r>
              <a:rPr lang="en-US" dirty="0" err="1" smtClean="0"/>
              <a:t>плана</a:t>
            </a:r>
            <a:r>
              <a:rPr lang="en-US" dirty="0" smtClean="0"/>
              <a:t> </a:t>
            </a:r>
            <a:r>
              <a:rPr lang="ru-RU" dirty="0" smtClean="0"/>
              <a:t>и расчет ресурсов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После</a:t>
            </a:r>
            <a:r>
              <a:rPr lang="en-US" dirty="0" smtClean="0"/>
              <a:t> </a:t>
            </a:r>
            <a:r>
              <a:rPr lang="en-US" dirty="0" err="1" smtClean="0"/>
              <a:t>произведенных</a:t>
            </a:r>
            <a:r>
              <a:rPr lang="en-US" dirty="0" smtClean="0"/>
              <a:t> </a:t>
            </a:r>
            <a:r>
              <a:rPr lang="en-US" dirty="0" err="1" smtClean="0"/>
              <a:t>расчетов</a:t>
            </a:r>
            <a:r>
              <a:rPr lang="en-US" dirty="0" smtClean="0"/>
              <a:t> </a:t>
            </a:r>
            <a:r>
              <a:rPr lang="en-US" dirty="0" err="1" smtClean="0"/>
              <a:t>все</a:t>
            </a:r>
            <a:r>
              <a:rPr lang="en-US" dirty="0" smtClean="0"/>
              <a:t> </a:t>
            </a:r>
            <a:r>
              <a:rPr lang="en-US" dirty="0" err="1" smtClean="0"/>
              <a:t>выбранные</a:t>
            </a:r>
            <a:r>
              <a:rPr lang="en-US" dirty="0" smtClean="0"/>
              <a:t> </a:t>
            </a:r>
            <a:r>
              <a:rPr lang="en-US" dirty="0" err="1" smtClean="0"/>
              <a:t>процессы</a:t>
            </a:r>
            <a:r>
              <a:rPr lang="en-US" dirty="0" smtClean="0"/>
              <a:t> </a:t>
            </a:r>
            <a:r>
              <a:rPr lang="en-US" dirty="0" err="1" smtClean="0"/>
              <a:t>должны</a:t>
            </a:r>
            <a:r>
              <a:rPr lang="en-US" dirty="0" smtClean="0"/>
              <a:t> </a:t>
            </a:r>
            <a:r>
              <a:rPr lang="en-US" dirty="0" err="1" smtClean="0"/>
              <a:t>быть</a:t>
            </a:r>
            <a:r>
              <a:rPr lang="en-US" dirty="0" smtClean="0"/>
              <a:t> </a:t>
            </a:r>
            <a:r>
              <a:rPr lang="en-US" dirty="0" err="1" smtClean="0"/>
              <a:t>включены</a:t>
            </a:r>
            <a:r>
              <a:rPr lang="en-US" dirty="0" smtClean="0"/>
              <a:t> в  </a:t>
            </a:r>
            <a:r>
              <a:rPr lang="en-US" dirty="0" err="1" smtClean="0"/>
              <a:t>стратегический</a:t>
            </a:r>
            <a:r>
              <a:rPr lang="en-US" dirty="0" smtClean="0"/>
              <a:t> </a:t>
            </a:r>
            <a:r>
              <a:rPr lang="en-US" dirty="0" err="1" smtClean="0"/>
              <a:t>план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Расчет</a:t>
            </a:r>
            <a:r>
              <a:rPr lang="en-US" dirty="0" smtClean="0"/>
              <a:t> </a:t>
            </a:r>
            <a:r>
              <a:rPr lang="en-US" dirty="0" err="1" smtClean="0"/>
              <a:t>ресурсов</a:t>
            </a:r>
            <a:r>
              <a:rPr lang="en-US" dirty="0" smtClean="0"/>
              <a:t> </a:t>
            </a:r>
            <a:r>
              <a:rPr lang="en-US" dirty="0" err="1" smtClean="0"/>
              <a:t>производится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определения</a:t>
            </a:r>
            <a:r>
              <a:rPr lang="en-US" dirty="0" smtClean="0"/>
              <a:t> </a:t>
            </a:r>
            <a:r>
              <a:rPr lang="en-US" dirty="0" err="1" smtClean="0"/>
              <a:t>требований</a:t>
            </a:r>
            <a:r>
              <a:rPr lang="en-US" dirty="0" smtClean="0"/>
              <a:t>, </a:t>
            </a:r>
            <a:r>
              <a:rPr lang="en-US" dirty="0" err="1" smtClean="0"/>
              <a:t>нужных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исполнения</a:t>
            </a:r>
            <a:r>
              <a:rPr lang="en-US" dirty="0" smtClean="0"/>
              <a:t> </a:t>
            </a:r>
            <a:r>
              <a:rPr lang="en-US" dirty="0" err="1" smtClean="0"/>
              <a:t>поставленных</a:t>
            </a:r>
            <a:r>
              <a:rPr lang="en-US" dirty="0" smtClean="0"/>
              <a:t> </a:t>
            </a:r>
            <a:r>
              <a:rPr lang="en-US" dirty="0" err="1" smtClean="0"/>
              <a:t>аудиторских</a:t>
            </a:r>
            <a:r>
              <a:rPr lang="en-US" dirty="0" smtClean="0"/>
              <a:t> </a:t>
            </a:r>
            <a:r>
              <a:rPr lang="en-US" dirty="0" err="1" smtClean="0"/>
              <a:t>задач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если</a:t>
            </a:r>
            <a:r>
              <a:rPr lang="en-US" dirty="0" smtClean="0"/>
              <a:t> </a:t>
            </a:r>
            <a:r>
              <a:rPr lang="en-US" dirty="0" err="1" smtClean="0"/>
              <a:t>требуемые</a:t>
            </a:r>
            <a:r>
              <a:rPr lang="en-US" dirty="0" smtClean="0"/>
              <a:t> </a:t>
            </a:r>
            <a:r>
              <a:rPr lang="en-US" dirty="0" err="1" smtClean="0"/>
              <a:t>ресурсы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достаточны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исполнения</a:t>
            </a:r>
            <a:r>
              <a:rPr lang="en-US" dirty="0" smtClean="0"/>
              <a:t> </a:t>
            </a:r>
            <a:r>
              <a:rPr lang="en-US" dirty="0" err="1" smtClean="0"/>
              <a:t>годового</a:t>
            </a:r>
            <a:r>
              <a:rPr lang="en-US" dirty="0" smtClean="0"/>
              <a:t> </a:t>
            </a:r>
            <a:r>
              <a:rPr lang="en-US" dirty="0" err="1" smtClean="0"/>
              <a:t>плана</a:t>
            </a:r>
            <a:r>
              <a:rPr lang="en-US" dirty="0" smtClean="0"/>
              <a:t>, </a:t>
            </a:r>
            <a:r>
              <a:rPr lang="en-US" dirty="0" err="1" smtClean="0"/>
              <a:t>аудиторское</a:t>
            </a:r>
            <a:r>
              <a:rPr lang="en-US" dirty="0" smtClean="0"/>
              <a:t> </a:t>
            </a:r>
            <a:r>
              <a:rPr lang="en-US" dirty="0" err="1" smtClean="0"/>
              <a:t>подразделение</a:t>
            </a:r>
            <a:r>
              <a:rPr lang="en-US" dirty="0" smtClean="0"/>
              <a:t> </a:t>
            </a:r>
            <a:r>
              <a:rPr lang="en-US" dirty="0" err="1" smtClean="0"/>
              <a:t>привлекает</a:t>
            </a:r>
            <a:r>
              <a:rPr lang="en-US" dirty="0" smtClean="0"/>
              <a:t> </a:t>
            </a:r>
            <a:r>
              <a:rPr lang="en-US" dirty="0" err="1" smtClean="0"/>
              <a:t>дополнительные</a:t>
            </a:r>
            <a:r>
              <a:rPr lang="en-US" dirty="0" smtClean="0"/>
              <a:t> </a:t>
            </a:r>
            <a:r>
              <a:rPr lang="en-US" dirty="0" err="1" smtClean="0"/>
              <a:t>ресурсы</a:t>
            </a:r>
            <a:r>
              <a:rPr lang="en-US" dirty="0" smtClean="0"/>
              <a:t>, в </a:t>
            </a:r>
            <a:r>
              <a:rPr lang="en-US" dirty="0" err="1" smtClean="0"/>
              <a:t>том</a:t>
            </a:r>
            <a:r>
              <a:rPr lang="en-US" dirty="0" smtClean="0"/>
              <a:t> </a:t>
            </a:r>
            <a:r>
              <a:rPr lang="en-US" dirty="0" err="1" smtClean="0"/>
              <a:t>числе</a:t>
            </a:r>
            <a:r>
              <a:rPr lang="en-US" dirty="0" smtClean="0"/>
              <a:t> и </a:t>
            </a:r>
            <a:r>
              <a:rPr lang="en-US" dirty="0" err="1" smtClean="0"/>
              <a:t>экспертов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237862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smtClean="0"/>
              <a:t>Спасибо за внимание!</a:t>
            </a:r>
          </a:p>
          <a:p>
            <a:pPr marL="0" indent="0" algn="ctr">
              <a:buNone/>
            </a:pPr>
            <a:endParaRPr lang="en-US" sz="3600" b="1"/>
          </a:p>
          <a:p>
            <a:pPr marL="0" indent="0" algn="ctr">
              <a:buNone/>
            </a:pPr>
            <a:r>
              <a:rPr lang="en-US" sz="3600" b="1" smtClean="0"/>
              <a:t>Григор Арамян</a:t>
            </a:r>
          </a:p>
          <a:p>
            <a:pPr marL="0" indent="0" algn="ctr">
              <a:buNone/>
            </a:pPr>
            <a:r>
              <a:rPr lang="en-US" smtClean="0"/>
              <a:t>начальник отдела по методологии внутреннего аудита Министерства Финансов Республики Армения</a:t>
            </a:r>
          </a:p>
          <a:p>
            <a:pPr marL="0" indent="0" algn="ctr">
              <a:buNone/>
            </a:pPr>
            <a:r>
              <a:rPr lang="en-US" smtClean="0"/>
              <a:t>тел: +37491 40-70-67</a:t>
            </a:r>
          </a:p>
          <a:p>
            <a:pPr marL="0" indent="0" algn="ctr">
              <a:buNone/>
            </a:pPr>
            <a:r>
              <a:rPr lang="en-US" smtClean="0"/>
              <a:t>e-mail:  grigor.aramyan@minfin.am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066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Пространство аудита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Внутреннему Аудиту подлежат все государственные организации: </a:t>
            </a:r>
          </a:p>
          <a:p>
            <a:r>
              <a:rPr lang="en-US" smtClean="0"/>
              <a:t>Аппарат президента РА,</a:t>
            </a:r>
          </a:p>
          <a:p>
            <a:r>
              <a:rPr lang="en-US" smtClean="0"/>
              <a:t>Аппарат Народного Собрания,</a:t>
            </a:r>
          </a:p>
          <a:p>
            <a:r>
              <a:rPr lang="en-US" smtClean="0"/>
              <a:t>Аппарат Правительства,</a:t>
            </a:r>
          </a:p>
          <a:p>
            <a:r>
              <a:rPr lang="en-US" smtClean="0"/>
              <a:t>Министерства и ведомства.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84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Единица</a:t>
            </a:r>
            <a:r>
              <a:rPr lang="en-US" dirty="0" smtClean="0"/>
              <a:t>, </a:t>
            </a:r>
            <a:r>
              <a:rPr lang="en-US" dirty="0" err="1" smtClean="0"/>
              <a:t>подлежащая</a:t>
            </a:r>
            <a:r>
              <a:rPr lang="en-US" dirty="0" smtClean="0"/>
              <a:t> </a:t>
            </a:r>
            <a:r>
              <a:rPr lang="en-US" dirty="0" err="1" smtClean="0"/>
              <a:t>аудиту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080161"/>
            <a:ext cx="7498080" cy="294903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Единицей</a:t>
            </a:r>
            <a:r>
              <a:rPr lang="en-US" dirty="0" smtClean="0"/>
              <a:t>, </a:t>
            </a:r>
            <a:r>
              <a:rPr lang="en-US" dirty="0" err="1" smtClean="0"/>
              <a:t>подлежащей</a:t>
            </a:r>
            <a:r>
              <a:rPr lang="en-US" dirty="0" smtClean="0"/>
              <a:t> </a:t>
            </a:r>
            <a:r>
              <a:rPr lang="en-US" dirty="0" err="1" smtClean="0"/>
              <a:t>аудиту</a:t>
            </a:r>
            <a:r>
              <a:rPr lang="en-US" dirty="0" smtClean="0"/>
              <a:t> в РА, </a:t>
            </a:r>
            <a:r>
              <a:rPr lang="en-US" dirty="0" err="1" smtClean="0"/>
              <a:t>являются</a:t>
            </a:r>
            <a:r>
              <a:rPr lang="en-US" dirty="0" smtClean="0"/>
              <a:t> </a:t>
            </a:r>
            <a:r>
              <a:rPr lang="en-US" dirty="0" err="1" smtClean="0"/>
              <a:t>те</a:t>
            </a:r>
            <a:r>
              <a:rPr lang="en-US" dirty="0" smtClean="0"/>
              <a:t> </a:t>
            </a:r>
            <a:r>
              <a:rPr lang="en-US" dirty="0" err="1" smtClean="0"/>
              <a:t>бизнес-процессы</a:t>
            </a:r>
            <a:r>
              <a:rPr lang="en-US" dirty="0" smtClean="0"/>
              <a:t>, </a:t>
            </a:r>
            <a:r>
              <a:rPr lang="en-US" dirty="0" err="1" smtClean="0"/>
              <a:t>которые</a:t>
            </a:r>
            <a:r>
              <a:rPr lang="en-US" dirty="0" smtClean="0"/>
              <a:t> </a:t>
            </a:r>
            <a:r>
              <a:rPr lang="en-US" dirty="0" err="1" smtClean="0"/>
              <a:t>выполняются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достижения</a:t>
            </a:r>
            <a:r>
              <a:rPr lang="en-US" dirty="0" smtClean="0"/>
              <a:t> </a:t>
            </a:r>
            <a:r>
              <a:rPr lang="en-US" dirty="0" err="1" smtClean="0"/>
              <a:t>целей</a:t>
            </a:r>
            <a:r>
              <a:rPr lang="en-US" dirty="0" smtClean="0"/>
              <a:t> </a:t>
            </a:r>
            <a:r>
              <a:rPr lang="en-US" dirty="0" err="1" smtClean="0"/>
              <a:t>соответствуйущей</a:t>
            </a:r>
            <a:r>
              <a:rPr lang="en-US" dirty="0" smtClean="0"/>
              <a:t> </a:t>
            </a:r>
            <a:r>
              <a:rPr lang="en-US" dirty="0" err="1" smtClean="0"/>
              <a:t>организации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2653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Модели</a:t>
            </a:r>
            <a:r>
              <a:rPr lang="en-US" dirty="0" smtClean="0"/>
              <a:t>, </a:t>
            </a:r>
            <a:r>
              <a:rPr lang="en-US" dirty="0" err="1" smtClean="0"/>
              <a:t>применяемые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оценки</a:t>
            </a:r>
            <a:r>
              <a:rPr lang="en-US" dirty="0" smtClean="0"/>
              <a:t> </a:t>
            </a:r>
            <a:r>
              <a:rPr lang="en-US" dirty="0" err="1" smtClean="0"/>
              <a:t>риска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В </a:t>
            </a:r>
            <a:r>
              <a:rPr lang="en-US" dirty="0" err="1" smtClean="0"/>
              <a:t>Республике</a:t>
            </a:r>
            <a:r>
              <a:rPr lang="en-US" dirty="0" smtClean="0"/>
              <a:t> </a:t>
            </a:r>
            <a:r>
              <a:rPr lang="en-US" dirty="0" err="1" smtClean="0"/>
              <a:t>Армения</a:t>
            </a:r>
            <a:r>
              <a:rPr lang="en-US" dirty="0" smtClean="0"/>
              <a:t> </a:t>
            </a:r>
            <a:r>
              <a:rPr lang="en-US" dirty="0" err="1" smtClean="0"/>
              <a:t>применяется</a:t>
            </a:r>
            <a:r>
              <a:rPr lang="en-US" dirty="0" smtClean="0"/>
              <a:t> </a:t>
            </a:r>
            <a:r>
              <a:rPr lang="en-US" dirty="0" err="1" smtClean="0"/>
              <a:t>ряд</a:t>
            </a:r>
            <a:r>
              <a:rPr lang="en-US" dirty="0" smtClean="0"/>
              <a:t> </a:t>
            </a:r>
            <a:r>
              <a:rPr lang="en-US" dirty="0" err="1" smtClean="0"/>
              <a:t>моделей</a:t>
            </a:r>
            <a:r>
              <a:rPr lang="en-US" dirty="0" smtClean="0"/>
              <a:t> </a:t>
            </a:r>
            <a:r>
              <a:rPr lang="en-US" dirty="0" err="1" smtClean="0"/>
              <a:t>оценки</a:t>
            </a:r>
            <a:r>
              <a:rPr lang="en-US" dirty="0" smtClean="0"/>
              <a:t> </a:t>
            </a:r>
            <a:r>
              <a:rPr lang="en-US" dirty="0" err="1" smtClean="0"/>
              <a:t>риска</a:t>
            </a:r>
            <a:r>
              <a:rPr lang="en-US" dirty="0" smtClean="0"/>
              <a:t> </a:t>
            </a:r>
            <a:r>
              <a:rPr lang="en-US" dirty="0" err="1" smtClean="0"/>
              <a:t>такие</a:t>
            </a:r>
            <a:r>
              <a:rPr lang="en-US" dirty="0" smtClean="0"/>
              <a:t> </a:t>
            </a:r>
            <a:r>
              <a:rPr lang="en-US" dirty="0" err="1" smtClean="0"/>
              <a:t>как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Модель</a:t>
            </a:r>
            <a:r>
              <a:rPr lang="en-US" dirty="0" smtClean="0"/>
              <a:t>, </a:t>
            </a:r>
            <a:r>
              <a:rPr lang="en-US" dirty="0" err="1" smtClean="0"/>
              <a:t>основанная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Индикаторах</a:t>
            </a:r>
            <a:r>
              <a:rPr lang="en-US" dirty="0" smtClean="0"/>
              <a:t> </a:t>
            </a:r>
            <a:r>
              <a:rPr lang="en-US" dirty="0" err="1" smtClean="0"/>
              <a:t>риска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Модель</a:t>
            </a:r>
            <a:r>
              <a:rPr lang="en-US" dirty="0" smtClean="0"/>
              <a:t>, </a:t>
            </a:r>
            <a:r>
              <a:rPr lang="en-US" dirty="0" err="1" smtClean="0"/>
              <a:t>основанная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критериях</a:t>
            </a:r>
            <a:r>
              <a:rPr lang="en-US" dirty="0" smtClean="0"/>
              <a:t>, </a:t>
            </a:r>
            <a:r>
              <a:rPr lang="en-US" dirty="0" err="1" smtClean="0"/>
              <a:t>применяемых</a:t>
            </a:r>
            <a:r>
              <a:rPr lang="en-US" dirty="0" smtClean="0"/>
              <a:t> к </a:t>
            </a:r>
            <a:r>
              <a:rPr lang="en-US" dirty="0" err="1" smtClean="0"/>
              <a:t>группам</a:t>
            </a:r>
            <a:r>
              <a:rPr lang="en-US" dirty="0" smtClean="0"/>
              <a:t> </a:t>
            </a:r>
            <a:r>
              <a:rPr lang="en-US" dirty="0" err="1" smtClean="0"/>
              <a:t>организаций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121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173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Модель</a:t>
            </a:r>
            <a:r>
              <a:rPr lang="en-US" dirty="0" smtClean="0"/>
              <a:t>, </a:t>
            </a:r>
            <a:r>
              <a:rPr lang="en-US" dirty="0" err="1" smtClean="0"/>
              <a:t>которая</a:t>
            </a:r>
            <a:r>
              <a:rPr lang="en-US" dirty="0" smtClean="0"/>
              <a:t> </a:t>
            </a:r>
            <a:r>
              <a:rPr lang="en-US" dirty="0" err="1" smtClean="0"/>
              <a:t>лежит</a:t>
            </a:r>
            <a:r>
              <a:rPr lang="en-US" dirty="0" smtClean="0"/>
              <a:t> в </a:t>
            </a:r>
            <a:r>
              <a:rPr lang="en-US" dirty="0" err="1" smtClean="0"/>
              <a:t>основе</a:t>
            </a:r>
            <a:r>
              <a:rPr lang="en-US" dirty="0" smtClean="0"/>
              <a:t> </a:t>
            </a:r>
            <a:r>
              <a:rPr lang="en-US" dirty="0" err="1" smtClean="0"/>
              <a:t>руководства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внутреннему</a:t>
            </a:r>
            <a:r>
              <a:rPr lang="en-US" dirty="0" smtClean="0"/>
              <a:t> </a:t>
            </a:r>
            <a:r>
              <a:rPr lang="en-US" dirty="0" err="1" smtClean="0"/>
              <a:t>аудиту</a:t>
            </a:r>
            <a:r>
              <a:rPr lang="en-US" dirty="0" smtClean="0"/>
              <a:t> </a:t>
            </a:r>
            <a:r>
              <a:rPr lang="en-US" dirty="0" err="1" smtClean="0"/>
              <a:t>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576944"/>
            <a:ext cx="7498080" cy="3671455"/>
          </a:xfrm>
        </p:spPr>
        <p:txBody>
          <a:bodyPr/>
          <a:lstStyle/>
          <a:p>
            <a:r>
              <a:rPr lang="en-US" dirty="0" smtClean="0"/>
              <a:t>В </a:t>
            </a:r>
            <a:r>
              <a:rPr lang="en-US" dirty="0" err="1" smtClean="0"/>
              <a:t>основу</a:t>
            </a:r>
            <a:r>
              <a:rPr lang="en-US" dirty="0" smtClean="0"/>
              <a:t> </a:t>
            </a:r>
            <a:r>
              <a:rPr lang="en-US" dirty="0" err="1" smtClean="0"/>
              <a:t>расчета</a:t>
            </a:r>
            <a:r>
              <a:rPr lang="en-US" dirty="0" smtClean="0"/>
              <a:t> </a:t>
            </a:r>
            <a:r>
              <a:rPr lang="en-US" dirty="0" err="1" smtClean="0"/>
              <a:t>риска</a:t>
            </a:r>
            <a:r>
              <a:rPr lang="en-US" dirty="0" smtClean="0"/>
              <a:t> </a:t>
            </a:r>
            <a:r>
              <a:rPr lang="en-US" dirty="0" err="1" smtClean="0"/>
              <a:t>принимается</a:t>
            </a:r>
            <a:r>
              <a:rPr lang="en-US" dirty="0" smtClean="0"/>
              <a:t> </a:t>
            </a:r>
            <a:r>
              <a:rPr lang="en-US" dirty="0" err="1" smtClean="0"/>
              <a:t>самооценка</a:t>
            </a:r>
            <a:r>
              <a:rPr lang="en-US" dirty="0" smtClean="0"/>
              <a:t> </a:t>
            </a:r>
            <a:r>
              <a:rPr lang="en-US" dirty="0" err="1" smtClean="0"/>
              <a:t>самих</a:t>
            </a:r>
            <a:r>
              <a:rPr lang="en-US" dirty="0" smtClean="0"/>
              <a:t> </a:t>
            </a:r>
            <a:r>
              <a:rPr lang="en-US" dirty="0" err="1" smtClean="0"/>
              <a:t>подразделений</a:t>
            </a:r>
            <a:r>
              <a:rPr lang="en-US" dirty="0" smtClean="0"/>
              <a:t>, </a:t>
            </a:r>
            <a:r>
              <a:rPr lang="en-US" dirty="0" err="1" smtClean="0"/>
              <a:t>которые</a:t>
            </a:r>
            <a:r>
              <a:rPr lang="en-US" dirty="0" smtClean="0"/>
              <a:t> </a:t>
            </a:r>
            <a:r>
              <a:rPr lang="en-US" dirty="0" err="1" smtClean="0"/>
              <a:t>подлежат</a:t>
            </a:r>
            <a:r>
              <a:rPr lang="en-US" dirty="0" smtClean="0"/>
              <a:t> </a:t>
            </a:r>
            <a:r>
              <a:rPr lang="en-US" dirty="0" err="1" smtClean="0"/>
              <a:t>аудиту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1201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6860" y="262763"/>
            <a:ext cx="7498080" cy="1143000"/>
          </a:xfrm>
        </p:spPr>
        <p:txBody>
          <a:bodyPr/>
          <a:lstStyle/>
          <a:p>
            <a:r>
              <a:rPr lang="en-US" smtClean="0"/>
              <a:t>Идентификация рисков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777" y="1607127"/>
            <a:ext cx="8290956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mtClean="0"/>
              <a:t>Вместе с оценкой риска подразделению аудита предоставляется также информация о характере риска</a:t>
            </a: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smtClean="0"/>
              <a:t>Оценка производится в баллах от 1 до 4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6187029"/>
              </p:ext>
            </p:extLst>
          </p:nvPr>
        </p:nvGraphicFramePr>
        <p:xfrm>
          <a:off x="623455" y="3302330"/>
          <a:ext cx="7924800" cy="193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1470561"/>
                <a:gridCol w="2149434"/>
                <a:gridCol w="1935678"/>
                <a:gridCol w="206432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Краткое описание процесса</a:t>
                      </a:r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Характеристика риска</a:t>
                      </a:r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Оценка  вероятности возникновения риска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Оценка  воздействия</a:t>
                      </a:r>
                      <a:r>
                        <a:rPr lang="en-US" baseline="0" smtClean="0"/>
                        <a:t> </a:t>
                      </a:r>
                      <a:r>
                        <a:rPr lang="en-US" smtClean="0"/>
                        <a:t>возникновения риска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57334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7"/>
            <a:ext cx="7498080" cy="1494785"/>
          </a:xfrm>
        </p:spPr>
        <p:txBody>
          <a:bodyPr>
            <a:normAutofit fontScale="90000"/>
          </a:bodyPr>
          <a:lstStyle/>
          <a:p>
            <a:pPr algn="ctr"/>
            <a:r>
              <a:rPr lang="en-US" smtClean="0"/>
              <a:t>Действия аудиторов при корректировке показателей риска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71304"/>
            <a:ext cx="7498080" cy="4277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Аудиторское</a:t>
            </a:r>
            <a:r>
              <a:rPr lang="en-US" sz="2800" dirty="0" smtClean="0"/>
              <a:t> </a:t>
            </a:r>
            <a:r>
              <a:rPr lang="en-US" sz="2800" dirty="0" err="1" smtClean="0"/>
              <a:t>подразделение</a:t>
            </a:r>
            <a:r>
              <a:rPr lang="en-US" sz="2800" dirty="0" smtClean="0"/>
              <a:t>,  </a:t>
            </a:r>
            <a:r>
              <a:rPr lang="en-US" sz="2800" dirty="0" err="1" smtClean="0"/>
              <a:t>после</a:t>
            </a:r>
            <a:r>
              <a:rPr lang="en-US" sz="2800" dirty="0" smtClean="0"/>
              <a:t> </a:t>
            </a:r>
            <a:r>
              <a:rPr lang="en-US" sz="2800" dirty="0" err="1" smtClean="0"/>
              <a:t>получения</a:t>
            </a:r>
            <a:r>
              <a:rPr lang="en-US" sz="2800" dirty="0" smtClean="0"/>
              <a:t> </a:t>
            </a:r>
            <a:r>
              <a:rPr lang="en-US" sz="2800" dirty="0" err="1" smtClean="0"/>
              <a:t>информации</a:t>
            </a:r>
            <a:r>
              <a:rPr lang="en-US" sz="2800" dirty="0" smtClean="0"/>
              <a:t> </a:t>
            </a:r>
            <a:r>
              <a:rPr lang="en-US" sz="2800" dirty="0" err="1" smtClean="0"/>
              <a:t>об</a:t>
            </a:r>
            <a:r>
              <a:rPr lang="en-US" sz="2800" dirty="0" smtClean="0"/>
              <a:t> </a:t>
            </a:r>
            <a:r>
              <a:rPr lang="en-US" sz="2800" dirty="0" err="1" smtClean="0"/>
              <a:t>оценке</a:t>
            </a:r>
            <a:r>
              <a:rPr lang="en-US" sz="2800" dirty="0" smtClean="0"/>
              <a:t> </a:t>
            </a:r>
            <a:r>
              <a:rPr lang="en-US" sz="2800" dirty="0" err="1" smtClean="0"/>
              <a:t>рисков</a:t>
            </a:r>
            <a:r>
              <a:rPr lang="en-US" sz="2800" dirty="0" smtClean="0"/>
              <a:t> </a:t>
            </a:r>
            <a:r>
              <a:rPr lang="en-US" sz="2800" dirty="0" err="1" smtClean="0"/>
              <a:t>со</a:t>
            </a:r>
            <a:r>
              <a:rPr lang="en-US" sz="2800" dirty="0" smtClean="0"/>
              <a:t> </a:t>
            </a:r>
            <a:r>
              <a:rPr lang="en-US" sz="2800" dirty="0" err="1" smtClean="0"/>
              <a:t>стороны</a:t>
            </a:r>
            <a:r>
              <a:rPr lang="en-US" sz="2800" dirty="0" smtClean="0"/>
              <a:t> </a:t>
            </a:r>
            <a:r>
              <a:rPr lang="en-US" sz="2800" dirty="0" err="1" smtClean="0"/>
              <a:t>подразделений</a:t>
            </a:r>
            <a:r>
              <a:rPr lang="en-US" sz="2800" dirty="0" smtClean="0"/>
              <a:t>, </a:t>
            </a:r>
            <a:r>
              <a:rPr lang="en-US" sz="2800" dirty="0" err="1" smtClean="0"/>
              <a:t>подлежаих</a:t>
            </a:r>
            <a:r>
              <a:rPr lang="en-US" sz="2800" dirty="0" smtClean="0"/>
              <a:t> </a:t>
            </a:r>
            <a:r>
              <a:rPr lang="en-US" sz="2800" dirty="0" err="1" smtClean="0"/>
              <a:t>аудиту</a:t>
            </a:r>
            <a:r>
              <a:rPr lang="en-US" sz="2800" dirty="0" smtClean="0"/>
              <a:t>, </a:t>
            </a:r>
            <a:r>
              <a:rPr lang="en-US" sz="2800" dirty="0" err="1" smtClean="0"/>
              <a:t>применяет</a:t>
            </a:r>
            <a:r>
              <a:rPr lang="en-US" sz="2800" dirty="0" smtClean="0"/>
              <a:t> </a:t>
            </a:r>
            <a:r>
              <a:rPr lang="en-US" sz="2800" dirty="0" err="1" smtClean="0"/>
              <a:t>коэффициенты</a:t>
            </a:r>
            <a:r>
              <a:rPr lang="en-US" sz="2800" dirty="0" smtClean="0"/>
              <a:t> </a:t>
            </a:r>
            <a:r>
              <a:rPr lang="en-US" sz="2800" dirty="0" err="1" smtClean="0"/>
              <a:t>корректировки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2800" dirty="0" err="1" smtClean="0"/>
              <a:t>Коэффициенты</a:t>
            </a:r>
            <a:r>
              <a:rPr lang="en-US" sz="2800" dirty="0" smtClean="0"/>
              <a:t> </a:t>
            </a:r>
            <a:r>
              <a:rPr lang="en-US" sz="2800" dirty="0" err="1" smtClean="0"/>
              <a:t>корректировки</a:t>
            </a:r>
            <a:r>
              <a:rPr lang="en-US" sz="2800" dirty="0" smtClean="0"/>
              <a:t> </a:t>
            </a:r>
            <a:r>
              <a:rPr lang="en-US" sz="2800" dirty="0" err="1" smtClean="0"/>
              <a:t>выбираются</a:t>
            </a:r>
            <a:r>
              <a:rPr lang="en-US" sz="2800" dirty="0" smtClean="0"/>
              <a:t> в </a:t>
            </a:r>
            <a:r>
              <a:rPr lang="en-US" sz="2800" dirty="0" err="1" smtClean="0"/>
              <a:t>интервале</a:t>
            </a:r>
            <a:r>
              <a:rPr lang="en-US" sz="2800" dirty="0" smtClean="0"/>
              <a:t> </a:t>
            </a:r>
            <a:r>
              <a:rPr lang="en-US" sz="2800" dirty="0" err="1" smtClean="0"/>
              <a:t>от</a:t>
            </a:r>
            <a:r>
              <a:rPr lang="en-US" sz="2800" dirty="0" smtClean="0"/>
              <a:t> 0.5 </a:t>
            </a:r>
            <a:r>
              <a:rPr lang="en-US" sz="2800" dirty="0" err="1" smtClean="0"/>
              <a:t>до</a:t>
            </a:r>
            <a:r>
              <a:rPr lang="en-US" sz="2800" dirty="0" smtClean="0"/>
              <a:t> 1.5.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427019" y="5249883"/>
            <a:ext cx="7429500" cy="990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Показатель риска</a:t>
            </a:r>
            <a:r>
              <a:rPr lang="pt-BR" sz="36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pt-BR" sz="36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 A*a*b*…*n</a:t>
            </a:r>
            <a:endParaRPr lang="en-US" sz="36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6345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Коэффициенты</a:t>
            </a:r>
            <a:r>
              <a:rPr lang="en-US" dirty="0" smtClean="0"/>
              <a:t> </a:t>
            </a:r>
            <a:r>
              <a:rPr lang="en-US" dirty="0" err="1" smtClean="0"/>
              <a:t>корректировки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Доля</a:t>
            </a:r>
            <a:r>
              <a:rPr lang="en-US" dirty="0" smtClean="0"/>
              <a:t> </a:t>
            </a:r>
            <a:r>
              <a:rPr lang="en-US" dirty="0" err="1" smtClean="0"/>
              <a:t>финансирования</a:t>
            </a:r>
            <a:endParaRPr lang="en-US" dirty="0" smtClean="0"/>
          </a:p>
          <a:p>
            <a:r>
              <a:rPr lang="en-US" dirty="0" err="1" smtClean="0"/>
              <a:t>Поступившие</a:t>
            </a:r>
            <a:r>
              <a:rPr lang="en-US" dirty="0" smtClean="0"/>
              <a:t> </a:t>
            </a:r>
            <a:r>
              <a:rPr lang="en-US" dirty="0" err="1" smtClean="0"/>
              <a:t>жалобы</a:t>
            </a:r>
            <a:endParaRPr lang="en-US" dirty="0" smtClean="0"/>
          </a:p>
          <a:p>
            <a:r>
              <a:rPr lang="en-US" dirty="0" err="1" smtClean="0"/>
              <a:t>Поощерения</a:t>
            </a:r>
            <a:endParaRPr lang="en-US" dirty="0" smtClean="0"/>
          </a:p>
          <a:p>
            <a:r>
              <a:rPr lang="en-US" dirty="0" err="1" smtClean="0"/>
              <a:t>Произошедшие</a:t>
            </a:r>
            <a:r>
              <a:rPr lang="en-US" dirty="0" smtClean="0"/>
              <a:t> </a:t>
            </a:r>
            <a:r>
              <a:rPr lang="en-US" dirty="0" err="1" smtClean="0"/>
              <a:t>структурные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другие</a:t>
            </a:r>
            <a:r>
              <a:rPr lang="en-US" dirty="0" smtClean="0"/>
              <a:t> </a:t>
            </a:r>
            <a:r>
              <a:rPr lang="en-US" dirty="0" err="1" smtClean="0"/>
              <a:t>изменения</a:t>
            </a:r>
            <a:endParaRPr lang="en-US" dirty="0" smtClean="0"/>
          </a:p>
          <a:p>
            <a:r>
              <a:rPr lang="en-US" dirty="0"/>
              <a:t>ИТД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9396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Оценка риска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79555133"/>
              </p:ext>
            </p:extLst>
          </p:nvPr>
        </p:nvGraphicFramePr>
        <p:xfrm>
          <a:off x="304800" y="1447800"/>
          <a:ext cx="8585200" cy="495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0459"/>
                <a:gridCol w="1920459"/>
                <a:gridCol w="1564876"/>
                <a:gridCol w="1589703"/>
                <a:gridCol w="1589703"/>
              </a:tblGrid>
              <a:tr h="990600">
                <a:tc rowSpan="4">
                  <a:txBody>
                    <a:bodyPr/>
                    <a:lstStyle/>
                    <a:p>
                      <a:pPr marL="71755" marR="717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Вероятность</a:t>
                      </a:r>
                      <a:r>
                        <a:rPr lang="de-DE" sz="2800" baseline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возникновения</a:t>
                      </a:r>
                      <a:endParaRPr lang="en-US" sz="2800" dirty="0">
                        <a:effectLst/>
                        <a:latin typeface="GHEA Grapala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de-DE" sz="2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de-DE" sz="2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de-DE" sz="2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de-DE" sz="2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en-US" sz="28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>
                          <a:effectLst/>
                          <a:latin typeface="+mn-lt"/>
                        </a:rPr>
                        <a:t>3</a:t>
                      </a:r>
                      <a:endParaRPr lang="en-US" sz="28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>
                          <a:effectLst/>
                          <a:latin typeface="+mn-lt"/>
                        </a:rPr>
                        <a:t>4</a:t>
                      </a:r>
                      <a:endParaRPr lang="en-US" sz="28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 dirty="0">
                          <a:effectLst/>
                          <a:latin typeface="+mn-lt"/>
                        </a:rPr>
                        <a:t>5</a:t>
                      </a:r>
                      <a:endParaRPr lang="en-US" sz="28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>
                          <a:effectLst/>
                          <a:latin typeface="+mn-lt"/>
                        </a:rPr>
                        <a:t>5</a:t>
                      </a:r>
                      <a:endParaRPr lang="en-US" sz="28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>
                          <a:effectLst/>
                          <a:latin typeface="+mn-lt"/>
                        </a:rPr>
                        <a:t>2</a:t>
                      </a:r>
                      <a:endParaRPr lang="en-US" sz="28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 dirty="0">
                          <a:effectLst/>
                          <a:latin typeface="+mn-lt"/>
                        </a:rPr>
                        <a:t>3</a:t>
                      </a:r>
                      <a:endParaRPr lang="en-US" sz="28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>
                          <a:effectLst/>
                          <a:latin typeface="+mn-lt"/>
                        </a:rPr>
                        <a:t>4</a:t>
                      </a:r>
                      <a:endParaRPr lang="en-US" sz="28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>
                          <a:effectLst/>
                          <a:latin typeface="+mn-lt"/>
                        </a:rPr>
                        <a:t>5</a:t>
                      </a:r>
                      <a:endParaRPr lang="en-US" sz="28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0000"/>
                    </a:solidFill>
                  </a:tcPr>
                </a:tc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>
                          <a:effectLst/>
                          <a:latin typeface="+mn-lt"/>
                        </a:rPr>
                        <a:t>1</a:t>
                      </a:r>
                      <a:endParaRPr lang="en-US" sz="28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>
                          <a:effectLst/>
                          <a:latin typeface="+mn-lt"/>
                        </a:rPr>
                        <a:t>2</a:t>
                      </a:r>
                      <a:endParaRPr lang="en-US" sz="28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>
                          <a:effectLst/>
                          <a:latin typeface="+mn-lt"/>
                        </a:rPr>
                        <a:t>3</a:t>
                      </a:r>
                      <a:endParaRPr lang="en-US" sz="28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b="1">
                          <a:effectLst/>
                          <a:latin typeface="+mn-lt"/>
                        </a:rPr>
                        <a:t>4</a:t>
                      </a:r>
                      <a:endParaRPr lang="en-US" sz="28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FF00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GHEA Grapalat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7030A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de-DE" sz="2800" b="1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Воздействие</a:t>
                      </a:r>
                      <a:endParaRPr kumimoji="0" lang="en-U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1689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527</TotalTime>
  <Words>696</Words>
  <Application>Microsoft Office PowerPoint</Application>
  <PresentationFormat>On-screen Show (4:3)</PresentationFormat>
  <Paragraphs>134</Paragraphs>
  <Slides>18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Solstice</vt:lpstr>
      <vt:lpstr>Оценка рисков при составлении стратегического и годового плана внутреннего аудита</vt:lpstr>
      <vt:lpstr>Пространство аудита</vt:lpstr>
      <vt:lpstr>Единица, подлежащая аудиту</vt:lpstr>
      <vt:lpstr>Модели, применяемые для оценки риска</vt:lpstr>
      <vt:lpstr>Модель, которая лежит в основе руководства по внутреннему аудиту РА</vt:lpstr>
      <vt:lpstr>Идентификация рисков</vt:lpstr>
      <vt:lpstr>Действия аудиторов при корректировке показателей риска</vt:lpstr>
      <vt:lpstr>Коэффициенты корректировки</vt:lpstr>
      <vt:lpstr>Оценка риска</vt:lpstr>
      <vt:lpstr>Slide 10</vt:lpstr>
      <vt:lpstr>Slide 11</vt:lpstr>
      <vt:lpstr>Постановление приоритетов при отборе</vt:lpstr>
      <vt:lpstr>Расчет приоритетов</vt:lpstr>
      <vt:lpstr>Матрица определения расчетного коэффициента (К)</vt:lpstr>
      <vt:lpstr>Определение влияния по годам </vt:lpstr>
      <vt:lpstr>Формула расчета коэффициента приоритета</vt:lpstr>
      <vt:lpstr>Составление стратегического плана и расчет ресурсов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рисков при составлении стратегического и годового плана внутреннего аудита</dc:title>
  <dc:creator>Grigor Aramyan</dc:creator>
  <cp:lastModifiedBy>User</cp:lastModifiedBy>
  <cp:revision>51</cp:revision>
  <dcterms:created xsi:type="dcterms:W3CDTF">2012-09-13T11:08:27Z</dcterms:created>
  <dcterms:modified xsi:type="dcterms:W3CDTF">2012-09-18T23:59:35Z</dcterms:modified>
</cp:coreProperties>
</file>