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582" autoAdjust="0"/>
    <p:restoredTop sz="86410" autoAdjust="0"/>
  </p:normalViewPr>
  <p:slideViewPr>
    <p:cSldViewPr snapToGrid="0" snapToObjects="1">
      <p:cViewPr>
        <p:scale>
          <a:sx n="60" d="100"/>
          <a:sy n="60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Pisanje i ažuriranje strateških i godišnjih planova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Richard Maggs</a:t>
            </a:r>
            <a:br>
              <a:rPr lang="en-US" dirty="0" smtClean="0"/>
            </a:br>
            <a:r>
              <a:rPr lang="en-US" dirty="0" smtClean="0"/>
              <a:t>Astana</a:t>
            </a:r>
            <a:r>
              <a:rPr lang="sr-Latn-RS" dirty="0" smtClean="0"/>
              <a:t>, s</a:t>
            </a:r>
            <a:r>
              <a:rPr lang="en-US" dirty="0" err="1" smtClean="0"/>
              <a:t>eptemb</a:t>
            </a:r>
            <a:r>
              <a:rPr lang="sr-Latn-RS" dirty="0" smtClean="0"/>
              <a:t>a</a:t>
            </a:r>
            <a:r>
              <a:rPr lang="en-US" dirty="0" smtClean="0"/>
              <a:t>r 2014</a:t>
            </a:r>
            <a:r>
              <a:rPr lang="sr-Latn-RS" dirty="0" smtClean="0"/>
              <a:t>. godine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0783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Zašto je ovo važno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Sveobuhvatni strateški i godišnji plan aktivnosti interne revizije je krucijalan za postizanje uspeha interne revizije</a:t>
            </a:r>
            <a:r>
              <a:rPr lang="en-US" dirty="0" smtClean="0"/>
              <a:t> </a:t>
            </a:r>
          </a:p>
          <a:p>
            <a:r>
              <a:rPr lang="sr-Latn-RS" dirty="0" smtClean="0"/>
              <a:t>Pisani plan je ključni dokument kojim se uverava u svrhu revizije – </a:t>
            </a:r>
            <a:r>
              <a:rPr lang="en-US" dirty="0" smtClean="0"/>
              <a:t>on je </a:t>
            </a:r>
            <a:r>
              <a:rPr lang="sr-Latn-RS" dirty="0" smtClean="0"/>
              <a:t>pokazni </a:t>
            </a:r>
            <a:r>
              <a:rPr lang="sr-Latn-RS" dirty="0" smtClean="0"/>
              <a:t>primer interne revizije radi prodaje svojih usluga rukovodstvu </a:t>
            </a:r>
            <a:endParaRPr lang="en-US" dirty="0" smtClean="0"/>
          </a:p>
          <a:p>
            <a:r>
              <a:rPr lang="sr-Latn-RS" dirty="0" smtClean="0"/>
              <a:t>Dobar plan može da ubedi rukovodstvo o vrednosti rada interne revizije </a:t>
            </a:r>
            <a:endParaRPr lang="en-US" dirty="0" smtClean="0"/>
          </a:p>
          <a:p>
            <a:r>
              <a:rPr lang="sr-Latn-RS" dirty="0" smtClean="0"/>
              <a:t>Dobar plan stoga može pomoći kod pružanja osiguravanja da je rad interne revizije u potpusnosti podržan od strane viših rukovodioca </a:t>
            </a:r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6971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</a:t>
            </a:r>
            <a:r>
              <a:rPr lang="sr-Latn-RS" dirty="0" smtClean="0"/>
              <a:t>ški planovi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Strateškim planom se napismeno postavljaju sudovi koji se daju u vezi “revizorskih potreba” i planiranih revizija kako bi se rukovodstvu ponudilo razumno uveravanje koje se odnosi na delotvornost interne kontrole </a:t>
            </a:r>
          </a:p>
          <a:p>
            <a:pPr lvl="0"/>
            <a:r>
              <a:rPr lang="en-GB" dirty="0" smtClean="0"/>
              <a:t>Plan </a:t>
            </a:r>
            <a:r>
              <a:rPr lang="en-GB" dirty="0" err="1" smtClean="0"/>
              <a:t>mora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sadr</a:t>
            </a:r>
            <a:r>
              <a:rPr lang="sr-Latn-RS" dirty="0" smtClean="0"/>
              <a:t>ži: </a:t>
            </a:r>
            <a:endParaRPr lang="en-US" dirty="0"/>
          </a:p>
          <a:p>
            <a:pPr lvl="1"/>
            <a:r>
              <a:rPr lang="sr-Latn-RS" dirty="0" smtClean="0"/>
              <a:t>Jasno izražene ciljeve i indikatore učinaka koje će funkcija interne revizije postići u naredne 2-4 godine</a:t>
            </a:r>
            <a:endParaRPr lang="en-US" dirty="0" smtClean="0"/>
          </a:p>
          <a:p>
            <a:pPr lvl="1"/>
            <a:r>
              <a:rPr lang="sr-Latn-RS" sz="2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Metodologiju koja se koristilia za pripremanje strategije i kako je jedinica interne revizije izvršila procenu rizika koji utiči na ciljeve subjekta </a:t>
            </a:r>
          </a:p>
          <a:p>
            <a:pPr lvl="1"/>
            <a:r>
              <a:rPr lang="en-US" sz="2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sr-Latn-RS" sz="2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ako će se interna revizija baviti oblastima od najvećeg značaja</a:t>
            </a:r>
          </a:p>
          <a:p>
            <a:pPr lvl="1"/>
            <a:r>
              <a:rPr lang="sr-Latn-RS" sz="2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Potrebna i raspoloživa sredstva kojima će se baviti oblastima revizorskih potreba  </a:t>
            </a:r>
          </a:p>
          <a:p>
            <a:pPr lvl="1"/>
            <a:r>
              <a:rPr lang="sr-Latn-RS" dirty="0" smtClean="0">
                <a:effectLst/>
              </a:rPr>
              <a:t>Internu procenu rizika događaja koji mogu imati uticaj na sam plan </a:t>
            </a:r>
          </a:p>
          <a:p>
            <a:pPr lvl="1"/>
            <a:r>
              <a:rPr lang="sr-Latn-RS" dirty="0" smtClean="0">
                <a:effectLst/>
              </a:rPr>
              <a:t>Kako će aktivnosti biti koordinisane sa drugima </a:t>
            </a:r>
          </a:p>
          <a:p>
            <a:pPr lvl="1"/>
            <a:r>
              <a:rPr lang="sr-Latn-RS" dirty="0" smtClean="0">
                <a:effectLst/>
              </a:rPr>
              <a:t>Više ili dugoročnije ciljeve jedinice interne revizije 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10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Godišnji planovi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Godišnji plan revizije prevodi strateški plan u revizorske zadatke koji trebaju da budu sprovedeni u tekućoj godini</a:t>
            </a:r>
          </a:p>
          <a:p>
            <a:r>
              <a:rPr lang="sr-Latn-RS" dirty="0" smtClean="0"/>
              <a:t>Definiše svrhu (naziv i ciljevi) i trajanje svakog revizorskog zadatka, te alocira zaposleno osoblje i ostala sredstva prema potrebama</a:t>
            </a:r>
            <a:r>
              <a:rPr lang="en-US" dirty="0" smtClean="0"/>
              <a:t> </a:t>
            </a:r>
          </a:p>
          <a:p>
            <a:r>
              <a:rPr lang="sr-Latn-RS" dirty="0" smtClean="0"/>
              <a:t>Plan bi trebao da obezbedi osnovu za dogovor sa relevantnim rukovodiocima o zadacima koji trebaju da budu sprovedeni, kao i vremenski okvir svakog zadatka </a:t>
            </a:r>
            <a:endParaRPr lang="en-US" dirty="0" smtClean="0"/>
          </a:p>
          <a:p>
            <a:r>
              <a:rPr lang="sr-Latn-RS" dirty="0" smtClean="0"/>
              <a:t>Planovi bi trebali da budu pripremljeni pre početka godine</a:t>
            </a:r>
          </a:p>
          <a:p>
            <a:r>
              <a:rPr lang="sr-Latn-RS" dirty="0" smtClean="0"/>
              <a:t>Sve revizije neće biti završene u okviru planirane godine, tako da plan za narednu godinu mora da uzme u obzir aktivnosti koji prelaze okvir kraja godine</a:t>
            </a:r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39637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sr-Latn-RS" dirty="0" smtClean="0"/>
              <a:t>ipremanje godišnjih planova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r-Latn-RS" dirty="0" smtClean="0"/>
              <a:t>Rukovodilac interne revizije bi trebao da uzme u razmatranje nekoliko inputa kako bi došao do realističnog radnog plana koji daje na dodatnoj vrednosti datoj organizaciji: </a:t>
            </a:r>
            <a:endParaRPr lang="en-US" dirty="0"/>
          </a:p>
          <a:p>
            <a:pPr lvl="1"/>
            <a:r>
              <a:rPr lang="sr-Latn-RS" b="1" dirty="0" smtClean="0"/>
              <a:t>Pretpostavke strateškog revizorskog plana </a:t>
            </a:r>
            <a:r>
              <a:rPr lang="sr-Latn-RS" dirty="0" smtClean="0"/>
              <a:t>i da li su iste i dalje validne u svetllu revizorskih nalaza</a:t>
            </a:r>
            <a:r>
              <a:rPr lang="sr-Latn-RS" b="1" dirty="0" smtClean="0"/>
              <a:t> </a:t>
            </a:r>
          </a:p>
          <a:p>
            <a:pPr lvl="1"/>
            <a:r>
              <a:rPr lang="sr-Latn-RS" b="1" dirty="0" smtClean="0"/>
              <a:t>Poslednji godišnji plan </a:t>
            </a:r>
            <a:r>
              <a:rPr lang="sr-Latn-RS" dirty="0" smtClean="0"/>
              <a:t>uzimajući u obzir glavne nalaze iz prethodnih revizija koji ukazuju na promene u riziku</a:t>
            </a:r>
            <a:r>
              <a:rPr lang="en-GB" dirty="0" smtClean="0"/>
              <a:t> </a:t>
            </a:r>
            <a:endParaRPr lang="en-US" dirty="0"/>
          </a:p>
          <a:p>
            <a:pPr lvl="1"/>
            <a:r>
              <a:rPr lang="en-GB" b="1" dirty="0" err="1" smtClean="0"/>
              <a:t>Organi</a:t>
            </a:r>
            <a:r>
              <a:rPr lang="sr-Latn-RS" b="1" dirty="0" smtClean="0"/>
              <a:t>zaciona i vremenska ograničenja </a:t>
            </a:r>
            <a:r>
              <a:rPr lang="sr-Latn-RS" dirty="0" smtClean="0"/>
              <a:t>(na primer: tokom zimskih meseci se ne može doći do određenih lokacija; najveći periodi godišnjih odmora ili neradnog vremena; implementacija novih IT sistema;  periodi visoke radne opterećenosti)</a:t>
            </a:r>
            <a:endParaRPr lang="en-US" dirty="0"/>
          </a:p>
          <a:p>
            <a:pPr lvl="1"/>
            <a:r>
              <a:rPr lang="sr-Latn-RS" b="1" dirty="0" smtClean="0"/>
              <a:t>Sredstva koja bi trebala da budu rezervisana za buduće neplanirane aktivnosti </a:t>
            </a:r>
            <a:r>
              <a:rPr lang="sr-Latn-RS" dirty="0" smtClean="0"/>
              <a:t>kako bi se izbeglo često reorganizovanje u godišnjem planu</a:t>
            </a:r>
            <a:endParaRPr lang="sr-Latn-RS" b="1" dirty="0" smtClean="0"/>
          </a:p>
          <a:p>
            <a:pPr lvl="1"/>
            <a:r>
              <a:rPr lang="sr-Latn-RS" b="1" dirty="0" smtClean="0"/>
              <a:t>Opcioni program revizija </a:t>
            </a:r>
            <a:r>
              <a:rPr lang="sr-Latn-RS" dirty="0" smtClean="0"/>
              <a:t>kojim bi se zamenile odložene revizorske misije, odnosno niži obim neplaniranih aktivnosti od nivoa prognoziranih</a:t>
            </a:r>
          </a:p>
        </p:txBody>
      </p:sp>
    </p:spTree>
    <p:extLst>
      <p:ext uri="{BB962C8B-B14F-4D97-AF65-F5344CB8AC3E}">
        <p14:creationId xmlns="" xmlns:p14="http://schemas.microsoft.com/office/powerpoint/2010/main" val="171163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Ažuriranje planova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Ri</a:t>
            </a:r>
            <a:r>
              <a:rPr lang="sr-Latn-RS" dirty="0" smtClean="0"/>
              <a:t>zik nije statički koncept. Rizik se menja protokom vremena. Pored toga, događaji koji se zapravo dese (na primer, značajno umanjenje budžeta) će generisati nove rizike za organizaciju.</a:t>
            </a:r>
          </a:p>
          <a:p>
            <a:r>
              <a:rPr lang="sr-Latn-RS" dirty="0" smtClean="0"/>
              <a:t>Revizor mora da vodi računa o značajnim događajima i promenama koji se dešavaju tokom godine. Ovo može biti urađeno analiziranjem novih politika, medijskih odgovora i preko sprovođenja rasprava sa ključnim zaposlenim licima tokom godine.</a:t>
            </a:r>
            <a:endParaRPr lang="en-US" dirty="0" smtClean="0"/>
          </a:p>
          <a:p>
            <a:r>
              <a:rPr lang="sr-Latn-RS" dirty="0" smtClean="0"/>
              <a:t>Osluškivanjem pulsa organizacije, interna revizija može da revidira svoj program planiranih revizija kako bi odrazila najažurniju situaciju u smislu rizika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9522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Bavljenje dodatnim zahtevima za sprovođenje revizije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</a:t>
            </a:r>
            <a:r>
              <a:rPr lang="sr-Latn-RS" dirty="0" smtClean="0"/>
              <a:t>ijedan plan nije savršen i interna revizija se može suočiti sa zahtevima za sprovođenjem revizorskih aktivnosti koje nisu bile deo plana</a:t>
            </a:r>
          </a:p>
          <a:p>
            <a:r>
              <a:rPr lang="sr-Latn-RS" dirty="0" smtClean="0"/>
              <a:t>Rukovodioci jedinica interne revizije trebaju da održavaju ravnotežu između davanja pozitivnih odgovora na takve zahteve i potrebe da ukupni program rada obezbedi adekvatan nivo osiguranja u vezi sa glavnim identifikovanim rizicima</a:t>
            </a:r>
            <a:endParaRPr lang="en-US" dirty="0" smtClean="0"/>
          </a:p>
          <a:p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obaviti</a:t>
            </a:r>
            <a:r>
              <a:rPr lang="en-US" dirty="0" smtClean="0"/>
              <a:t> </a:t>
            </a:r>
            <a:r>
              <a:rPr lang="en-US" dirty="0" err="1" smtClean="0"/>
              <a:t>diskusiju</a:t>
            </a:r>
            <a:r>
              <a:rPr lang="en-US" dirty="0" smtClean="0"/>
              <a:t> </a:t>
            </a:r>
            <a:r>
              <a:rPr lang="sr-Latn-RS" dirty="0" smtClean="0"/>
              <a:t>sa </a:t>
            </a:r>
            <a:r>
              <a:rPr lang="sr-Latn-RS" dirty="0" smtClean="0"/>
              <a:t>višim rukovodiocima o oblicima koristi sprovođenja ad hoc revizija, kao i uticaja koji će iste imati na godišnji plan rada </a:t>
            </a:r>
            <a:endParaRPr lang="en-US" dirty="0" smtClean="0"/>
          </a:p>
          <a:p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sr-Latn-RS" dirty="0" smtClean="0"/>
              <a:t>da </a:t>
            </a:r>
            <a:r>
              <a:rPr lang="sr-Latn-RS" dirty="0" smtClean="0"/>
              <a:t>zahtevi za sprovođenje ad hoc revizija nisu iskazani kako bi se zaustavile aktivnosti interne revizije po drugim pitanjima</a:t>
            </a:r>
          </a:p>
        </p:txBody>
      </p:sp>
    </p:spTree>
    <p:extLst>
      <p:ext uri="{BB962C8B-B14F-4D97-AF65-F5344CB8AC3E}">
        <p14:creationId xmlns="" xmlns:p14="http://schemas.microsoft.com/office/powerpoint/2010/main" val="32984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Opšti saveti u vezi pisanja dobrih planskih dokumenata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Neka budu </a:t>
            </a:r>
            <a:r>
              <a:rPr lang="sr-Latn-RS" dirty="0" smtClean="0"/>
              <a:t>jednostavni.</a:t>
            </a:r>
            <a:r>
              <a:rPr lang="en-US" dirty="0" smtClean="0"/>
              <a:t> </a:t>
            </a:r>
            <a:r>
              <a:rPr lang="sr-Latn-RS" dirty="0" smtClean="0"/>
              <a:t>Osoba </a:t>
            </a:r>
            <a:r>
              <a:rPr lang="sr-Latn-RS" dirty="0" smtClean="0"/>
              <a:t>za koju želite da pročita plan možda ne zna ništa u vezi revizije. Stoga, izbegavajte žargonsko i složeno izražavanje </a:t>
            </a:r>
            <a:r>
              <a:rPr lang="en-US" dirty="0" smtClean="0"/>
              <a:t> </a:t>
            </a:r>
          </a:p>
          <a:p>
            <a:r>
              <a:rPr lang="sr-Latn-RS" dirty="0" smtClean="0"/>
              <a:t>Neka bude kratko. Želite da plan pročitaju zaposleni ljudi</a:t>
            </a:r>
            <a:r>
              <a:rPr lang="en-US" dirty="0" smtClean="0"/>
              <a:t> </a:t>
            </a:r>
          </a:p>
          <a:p>
            <a:pPr lvl="1"/>
            <a:r>
              <a:rPr lang="sr-Latn-RS" dirty="0" smtClean="0"/>
              <a:t>Koristite kratke rečenice i kratke pasuse fokusirane na pitanje</a:t>
            </a:r>
          </a:p>
          <a:p>
            <a:pPr lvl="1"/>
            <a:r>
              <a:rPr lang="en-US" dirty="0" smtClean="0"/>
              <a:t>U </a:t>
            </a:r>
            <a:r>
              <a:rPr lang="en-US" dirty="0" err="1" smtClean="0"/>
              <a:t>dokumentu</a:t>
            </a:r>
            <a:r>
              <a:rPr lang="en-US" dirty="0" smtClean="0"/>
              <a:t> k</a:t>
            </a:r>
            <a:r>
              <a:rPr lang="sr-Latn-RS" dirty="0" smtClean="0"/>
              <a:t>oristite </a:t>
            </a:r>
            <a:r>
              <a:rPr lang="sr-Latn-RS" dirty="0" smtClean="0"/>
              <a:t>priloge za predstavljanje svih detaljnijih informacija</a:t>
            </a:r>
          </a:p>
          <a:p>
            <a:pPr lvl="1"/>
            <a:r>
              <a:rPr lang="sr-Latn-RS" dirty="0" smtClean="0"/>
              <a:t>Imajte kratki uvodni sažetak na jednoj stranici za svaki dokument koji je duži od deset stranica </a:t>
            </a:r>
            <a:endParaRPr lang="en-US" dirty="0" smtClean="0"/>
          </a:p>
          <a:p>
            <a:r>
              <a:rPr lang="sr-Latn-RS" dirty="0" smtClean="0"/>
              <a:t>Koristite zaglavlja kako biste jasno predstavili strukturu i sadržaj dokumenta i kako biste </a:t>
            </a:r>
            <a:r>
              <a:rPr lang="sr-Latn-RS" dirty="0" smtClean="0"/>
              <a:t>pomoglli </a:t>
            </a:r>
            <a:r>
              <a:rPr lang="sr-Latn-RS" dirty="0" smtClean="0"/>
              <a:t>čitaocu da odabere oblasti na koje želi da se fokusira</a:t>
            </a:r>
            <a:endParaRPr lang="en-US" baseline="0" dirty="0" smtClean="0"/>
          </a:p>
          <a:p>
            <a:r>
              <a:rPr lang="sr-Latn-RS" dirty="0" smtClean="0"/>
              <a:t>Koristite tačke i grafiku kako biste uneli raznolikost u tekstu </a:t>
            </a:r>
          </a:p>
          <a:p>
            <a:r>
              <a:rPr lang="sr-Latn-RS" baseline="0" dirty="0" smtClean="0"/>
              <a:t>Koristite opisna</a:t>
            </a:r>
            <a:r>
              <a:rPr lang="sr-Latn-RS" dirty="0" smtClean="0"/>
              <a:t> zaglavlja gde god je to moguće </a:t>
            </a:r>
            <a:r>
              <a:rPr lang="en-US" baseline="0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607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sr-Latn-RS" dirty="0" smtClean="0"/>
              <a:t>avršni komentar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</a:t>
            </a:r>
            <a:r>
              <a:rPr lang="sr-Latn-RS" dirty="0" smtClean="0"/>
              <a:t>iranje je proces, a ne dokument</a:t>
            </a:r>
          </a:p>
          <a:p>
            <a:r>
              <a:rPr lang="sr-Latn-RS" dirty="0" smtClean="0"/>
              <a:t>Dobro napisani plan ne može da zameni loš proces planiranja ....</a:t>
            </a:r>
          </a:p>
          <a:p>
            <a:r>
              <a:rPr lang="sr-Latn-RS" dirty="0" smtClean="0"/>
              <a:t>... ali loše napisan plan može da uništi dobar </a:t>
            </a:r>
            <a:r>
              <a:rPr lang="sr-Latn-RS" smtClean="0"/>
              <a:t>proces planiranja</a:t>
            </a:r>
            <a:endParaRPr lang="sr-Latn-RS" dirty="0" smtClean="0"/>
          </a:p>
        </p:txBody>
      </p:sp>
    </p:spTree>
    <p:extLst>
      <p:ext uri="{BB962C8B-B14F-4D97-AF65-F5344CB8AC3E}">
        <p14:creationId xmlns="" xmlns:p14="http://schemas.microsoft.com/office/powerpoint/2010/main" val="4262652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287</TotalTime>
  <Words>803</Words>
  <Application>Microsoft Macintosh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Breeze</vt:lpstr>
      <vt:lpstr>Pisanje i ažuriranje strateških i godišnjih planova</vt:lpstr>
      <vt:lpstr>Zašto je ovo važno </vt:lpstr>
      <vt:lpstr>Strateški planovi </vt:lpstr>
      <vt:lpstr>Godišnji planovi</vt:lpstr>
      <vt:lpstr>Pripremanje godišnjih planova</vt:lpstr>
      <vt:lpstr>Ažuriranje planova </vt:lpstr>
      <vt:lpstr>Bavljenje dodatnim zahtevima za sprovođenje revizije</vt:lpstr>
      <vt:lpstr>Opšti saveti u vezi pisanja dobrih planskih dokumenata </vt:lpstr>
      <vt:lpstr>Završni komentar </vt:lpstr>
    </vt:vector>
  </TitlesOfParts>
  <Company>Richard Maggs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risk to planning</dc:title>
  <dc:creator>Richard Maggs</dc:creator>
  <cp:lastModifiedBy>MC</cp:lastModifiedBy>
  <cp:revision>37</cp:revision>
  <dcterms:created xsi:type="dcterms:W3CDTF">2014-09-07T12:17:38Z</dcterms:created>
  <dcterms:modified xsi:type="dcterms:W3CDTF">2014-09-15T14:06:39Z</dcterms:modified>
</cp:coreProperties>
</file>