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snapToGrid="0" snapToObjects="1">
      <p:cViewPr varScale="1">
        <p:scale>
          <a:sx n="105" d="100"/>
          <a:sy n="105" d="100"/>
        </p:scale>
        <p:origin x="-240" y="-104"/>
      </p:cViewPr>
      <p:guideLst>
        <p:guide orient="horz" pos="2160"/>
        <p:guide pos="2880"/>
      </p:guideLst>
    </p:cSldViewPr>
  </p:slideViewPr>
  <p:outlineViewPr>
    <p:cViewPr>
      <p:scale>
        <a:sx n="33" d="100"/>
        <a:sy n="33" d="100"/>
      </p:scale>
      <p:origin x="0" y="76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9/7/14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9/7/14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9/7/14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9/7/14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9/7/14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9/7/14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Writing and updating strategic and annual plans</a:t>
            </a:r>
            <a:endParaRPr lang="en-US" dirty="0"/>
          </a:p>
        </p:txBody>
      </p:sp>
      <p:sp>
        <p:nvSpPr>
          <p:cNvPr id="3" name="Subtitle 2"/>
          <p:cNvSpPr>
            <a:spLocks noGrp="1"/>
          </p:cNvSpPr>
          <p:nvPr>
            <p:ph type="subTitle" idx="1"/>
          </p:nvPr>
        </p:nvSpPr>
        <p:spPr/>
        <p:txBody>
          <a:bodyPr/>
          <a:lstStyle/>
          <a:p>
            <a:r>
              <a:rPr lang="en-US" dirty="0" smtClean="0"/>
              <a:t>Richard </a:t>
            </a:r>
            <a:r>
              <a:rPr lang="en-US" dirty="0" smtClean="0"/>
              <a:t>Maggs</a:t>
            </a:r>
            <a:br>
              <a:rPr lang="en-US" dirty="0" smtClean="0"/>
            </a:br>
            <a:r>
              <a:rPr lang="en-US" dirty="0" smtClean="0"/>
              <a:t>Astana September </a:t>
            </a:r>
            <a:r>
              <a:rPr lang="en-US" dirty="0" smtClean="0"/>
              <a:t>2014</a:t>
            </a:r>
          </a:p>
        </p:txBody>
      </p:sp>
    </p:spTree>
    <p:extLst>
      <p:ext uri="{BB962C8B-B14F-4D97-AF65-F5344CB8AC3E}">
        <p14:creationId xmlns:p14="http://schemas.microsoft.com/office/powerpoint/2010/main" val="41078373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important</a:t>
            </a:r>
            <a:endParaRPr lang="en-US" dirty="0"/>
          </a:p>
        </p:txBody>
      </p:sp>
      <p:sp>
        <p:nvSpPr>
          <p:cNvPr id="3" name="Content Placeholder 2"/>
          <p:cNvSpPr>
            <a:spLocks noGrp="1"/>
          </p:cNvSpPr>
          <p:nvPr>
            <p:ph idx="1"/>
          </p:nvPr>
        </p:nvSpPr>
        <p:spPr/>
        <p:txBody>
          <a:bodyPr/>
          <a:lstStyle/>
          <a:p>
            <a:r>
              <a:rPr lang="en-US" dirty="0"/>
              <a:t>A comprehensive strategic and annual plan of internal audit activity is crucial to the success of internal </a:t>
            </a:r>
            <a:r>
              <a:rPr lang="en-US" dirty="0" smtClean="0"/>
              <a:t>audit. </a:t>
            </a:r>
          </a:p>
          <a:p>
            <a:r>
              <a:rPr lang="en-US" dirty="0" smtClean="0"/>
              <a:t>The written plan is a key selling document – a shop  window for IA to sell its services to Management</a:t>
            </a:r>
          </a:p>
          <a:p>
            <a:r>
              <a:rPr lang="en-US" dirty="0" smtClean="0"/>
              <a:t>A good plan can persuade management of the value of internal audit work</a:t>
            </a:r>
          </a:p>
          <a:p>
            <a:r>
              <a:rPr lang="en-US" dirty="0" smtClean="0"/>
              <a:t>A good plan can therefore help to ensure that the work of IA is fully supported by senior managers  </a:t>
            </a:r>
          </a:p>
        </p:txBody>
      </p:sp>
    </p:spTree>
    <p:extLst>
      <p:ext uri="{BB962C8B-B14F-4D97-AF65-F5344CB8AC3E}">
        <p14:creationId xmlns:p14="http://schemas.microsoft.com/office/powerpoint/2010/main" val="26971021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Plans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a:t>
            </a:r>
            <a:r>
              <a:rPr lang="en-US" dirty="0" smtClean="0"/>
              <a:t>strategic </a:t>
            </a:r>
            <a:r>
              <a:rPr lang="en-US" dirty="0"/>
              <a:t>plan </a:t>
            </a:r>
            <a:r>
              <a:rPr lang="en-US" dirty="0" smtClean="0"/>
              <a:t>sets out in writing the </a:t>
            </a:r>
            <a:r>
              <a:rPr lang="en-US" dirty="0" err="1"/>
              <a:t>judgements</a:t>
            </a:r>
            <a:r>
              <a:rPr lang="en-US" dirty="0"/>
              <a:t> made about “audit needs</a:t>
            </a:r>
            <a:r>
              <a:rPr lang="en-US" dirty="0" smtClean="0"/>
              <a:t>” and the audits planned to </a:t>
            </a:r>
            <a:r>
              <a:rPr lang="en-US" dirty="0"/>
              <a:t>provide reasonable assurance to management about </a:t>
            </a:r>
            <a:r>
              <a:rPr lang="en-US" dirty="0" smtClean="0"/>
              <a:t>the effectiveness </a:t>
            </a:r>
            <a:r>
              <a:rPr lang="en-US" dirty="0"/>
              <a:t>of internal </a:t>
            </a:r>
            <a:r>
              <a:rPr lang="en-US" dirty="0" smtClean="0"/>
              <a:t>control</a:t>
            </a:r>
          </a:p>
          <a:p>
            <a:pPr lvl="0"/>
            <a:r>
              <a:rPr lang="en-GB" dirty="0" smtClean="0"/>
              <a:t>The </a:t>
            </a:r>
            <a:r>
              <a:rPr lang="en-GB" dirty="0"/>
              <a:t>plan must contain:</a:t>
            </a:r>
            <a:endParaRPr lang="en-US" dirty="0"/>
          </a:p>
          <a:p>
            <a:pPr lvl="1"/>
            <a:r>
              <a:rPr lang="en-US" dirty="0"/>
              <a:t>Clearly expressed objectives and performance indicators for what the IA function will achieve in the next 2-4 </a:t>
            </a:r>
            <a:r>
              <a:rPr lang="en-US" dirty="0" smtClean="0"/>
              <a:t>years</a:t>
            </a:r>
          </a:p>
          <a:p>
            <a:pPr lvl="1"/>
            <a:r>
              <a:rPr lang="en-US" sz="2200" kern="1200" dirty="0" smtClean="0">
                <a:solidFill>
                  <a:schemeClr val="tx1">
                    <a:lumMod val="65000"/>
                    <a:lumOff val="35000"/>
                  </a:schemeClr>
                </a:solidFill>
                <a:effectLst/>
                <a:latin typeface="+mn-lt"/>
                <a:ea typeface="+mn-ea"/>
                <a:cs typeface="+mn-cs"/>
              </a:rPr>
              <a:t>The methodology used to prepare the strategy and how the IA unit has assessed risks that impact the entity’s objectives</a:t>
            </a:r>
          </a:p>
          <a:p>
            <a:pPr lvl="1"/>
            <a:r>
              <a:rPr lang="en-US" sz="2200" kern="1200" dirty="0" smtClean="0">
                <a:solidFill>
                  <a:schemeClr val="tx1">
                    <a:lumMod val="65000"/>
                    <a:lumOff val="35000"/>
                  </a:schemeClr>
                </a:solidFill>
                <a:effectLst/>
                <a:latin typeface="+mn-lt"/>
                <a:ea typeface="+mn-ea"/>
                <a:cs typeface="+mn-cs"/>
              </a:rPr>
              <a:t>How</a:t>
            </a:r>
            <a:r>
              <a:rPr lang="en-US" sz="2200" kern="1200" baseline="0" dirty="0" smtClean="0">
                <a:solidFill>
                  <a:schemeClr val="tx1">
                    <a:lumMod val="65000"/>
                    <a:lumOff val="35000"/>
                  </a:schemeClr>
                </a:solidFill>
                <a:effectLst/>
                <a:latin typeface="+mn-lt"/>
                <a:ea typeface="+mn-ea"/>
                <a:cs typeface="+mn-cs"/>
              </a:rPr>
              <a:t> IA will address areas of most significance</a:t>
            </a:r>
          </a:p>
          <a:p>
            <a:pPr lvl="1"/>
            <a:r>
              <a:rPr lang="en-US" sz="2200" kern="1200" baseline="0" dirty="0" smtClean="0">
                <a:solidFill>
                  <a:schemeClr val="tx1">
                    <a:lumMod val="65000"/>
                    <a:lumOff val="35000"/>
                  </a:schemeClr>
                </a:solidFill>
                <a:effectLst/>
                <a:latin typeface="+mn-lt"/>
                <a:ea typeface="+mn-ea"/>
                <a:cs typeface="+mn-cs"/>
              </a:rPr>
              <a:t>The resources required and available to address audit needs</a:t>
            </a:r>
            <a:r>
              <a:rPr lang="en-US" dirty="0" smtClean="0">
                <a:effectLst/>
              </a:rPr>
              <a:t> </a:t>
            </a:r>
          </a:p>
          <a:p>
            <a:pPr lvl="1"/>
            <a:r>
              <a:rPr lang="en-US" dirty="0" smtClean="0">
                <a:effectLst/>
              </a:rPr>
              <a:t>An</a:t>
            </a:r>
            <a:r>
              <a:rPr lang="en-US" baseline="0" dirty="0" smtClean="0">
                <a:effectLst/>
              </a:rPr>
              <a:t> internal</a:t>
            </a:r>
            <a:r>
              <a:rPr lang="en-US" dirty="0" smtClean="0">
                <a:effectLst/>
              </a:rPr>
              <a:t> risk assessment of events which</a:t>
            </a:r>
            <a:r>
              <a:rPr lang="en-US" baseline="0" dirty="0" smtClean="0">
                <a:effectLst/>
              </a:rPr>
              <a:t> may impact the plan itself</a:t>
            </a:r>
          </a:p>
          <a:p>
            <a:pPr lvl="1"/>
            <a:r>
              <a:rPr lang="en-US" baseline="0" dirty="0" smtClean="0">
                <a:effectLst/>
              </a:rPr>
              <a:t>How work will be coordinated with others</a:t>
            </a:r>
          </a:p>
          <a:p>
            <a:pPr lvl="1"/>
            <a:r>
              <a:rPr lang="en-US" baseline="0" dirty="0" smtClean="0">
                <a:effectLst/>
              </a:rPr>
              <a:t>The higher or longer term goals of the IA unit</a:t>
            </a:r>
          </a:p>
        </p:txBody>
      </p:sp>
    </p:spTree>
    <p:extLst>
      <p:ext uri="{BB962C8B-B14F-4D97-AF65-F5344CB8AC3E}">
        <p14:creationId xmlns:p14="http://schemas.microsoft.com/office/powerpoint/2010/main" val="38510530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a:t>
            </a:r>
            <a:r>
              <a:rPr lang="en-US" baseline="0" dirty="0" smtClean="0"/>
              <a:t> Plans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annual audit plan translates the strategic plan into </a:t>
            </a:r>
            <a:r>
              <a:rPr lang="en-US" dirty="0" smtClean="0"/>
              <a:t>audit </a:t>
            </a:r>
            <a:r>
              <a:rPr lang="en-US" dirty="0"/>
              <a:t>assignments to be carried out in the current year. </a:t>
            </a:r>
            <a:endParaRPr lang="en-US" dirty="0" smtClean="0"/>
          </a:p>
          <a:p>
            <a:r>
              <a:rPr lang="en-US" dirty="0"/>
              <a:t>It </a:t>
            </a:r>
            <a:r>
              <a:rPr lang="en-US" dirty="0" smtClean="0"/>
              <a:t>defines </a:t>
            </a:r>
            <a:r>
              <a:rPr lang="en-US" dirty="0"/>
              <a:t>the purpose (title and objectives) and duration of each audit assignment and </a:t>
            </a:r>
            <a:r>
              <a:rPr lang="en-US" dirty="0" smtClean="0"/>
              <a:t>allocates </a:t>
            </a:r>
            <a:r>
              <a:rPr lang="en-US" dirty="0"/>
              <a:t>staff and other resources accordingly</a:t>
            </a:r>
            <a:r>
              <a:rPr lang="en-US" dirty="0"/>
              <a:t> </a:t>
            </a:r>
            <a:endParaRPr lang="en-US" dirty="0" smtClean="0"/>
          </a:p>
          <a:p>
            <a:r>
              <a:rPr lang="en-US" dirty="0"/>
              <a:t>The plan should provide a basis for agreeing the assignments to be undertaken and the timing of each assignment with the relevant </a:t>
            </a:r>
            <a:r>
              <a:rPr lang="en-US" dirty="0" smtClean="0"/>
              <a:t>managers</a:t>
            </a:r>
          </a:p>
          <a:p>
            <a:r>
              <a:rPr lang="en-US" dirty="0"/>
              <a:t>Plans should be prepared before the year begins. </a:t>
            </a:r>
            <a:endParaRPr lang="en-US" dirty="0" smtClean="0"/>
          </a:p>
          <a:p>
            <a:r>
              <a:rPr lang="en-US" dirty="0" smtClean="0"/>
              <a:t>Not </a:t>
            </a:r>
            <a:r>
              <a:rPr lang="en-US" dirty="0"/>
              <a:t>all audits will be completed within a planning year so the plan for the coming year must take into account work that crosses the year-end.</a:t>
            </a:r>
            <a:r>
              <a:rPr lang="en-US" dirty="0"/>
              <a:t> </a:t>
            </a:r>
            <a:r>
              <a:rPr lang="en-US" dirty="0" smtClean="0"/>
              <a:t> </a:t>
            </a:r>
          </a:p>
        </p:txBody>
      </p:sp>
    </p:spTree>
    <p:extLst>
      <p:ext uri="{BB962C8B-B14F-4D97-AF65-F5344CB8AC3E}">
        <p14:creationId xmlns:p14="http://schemas.microsoft.com/office/powerpoint/2010/main" val="39637705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a:t>
            </a:r>
            <a:r>
              <a:rPr lang="en-US" baseline="0" dirty="0" smtClean="0"/>
              <a:t> annual plans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The </a:t>
            </a:r>
            <a:r>
              <a:rPr lang="en-GB" dirty="0"/>
              <a:t>head of internal audit should consider several inputs </a:t>
            </a:r>
            <a:r>
              <a:rPr lang="en-GB" dirty="0" smtClean="0"/>
              <a:t>to </a:t>
            </a:r>
            <a:r>
              <a:rPr lang="en-GB" dirty="0"/>
              <a:t>get a realistic work plan that provides added value to the organisation:</a:t>
            </a:r>
            <a:endParaRPr lang="en-US" dirty="0"/>
          </a:p>
          <a:p>
            <a:pPr lvl="1"/>
            <a:r>
              <a:rPr lang="en-GB" b="1" dirty="0"/>
              <a:t>The strategic audit plan assumptions </a:t>
            </a:r>
            <a:r>
              <a:rPr lang="en-GB" dirty="0"/>
              <a:t>and whether these are still valid in the light of audit findings.</a:t>
            </a:r>
            <a:endParaRPr lang="en-US" dirty="0"/>
          </a:p>
          <a:p>
            <a:pPr lvl="1"/>
            <a:r>
              <a:rPr lang="en-GB" b="1" dirty="0"/>
              <a:t>The latest annual </a:t>
            </a:r>
            <a:r>
              <a:rPr lang="en-GB" b="1" dirty="0" smtClean="0"/>
              <a:t>plan</a:t>
            </a:r>
            <a:r>
              <a:rPr lang="en-GB" dirty="0" smtClean="0"/>
              <a:t> </a:t>
            </a:r>
            <a:r>
              <a:rPr lang="en-GB" dirty="0"/>
              <a:t>taking </a:t>
            </a:r>
            <a:r>
              <a:rPr lang="en-GB" dirty="0" smtClean="0"/>
              <a:t>into consideration </a:t>
            </a:r>
            <a:r>
              <a:rPr lang="en-GB" dirty="0"/>
              <a:t>the main findings from previous audits that indicating changes in risk. </a:t>
            </a:r>
            <a:endParaRPr lang="en-US" dirty="0"/>
          </a:p>
          <a:p>
            <a:pPr lvl="1"/>
            <a:r>
              <a:rPr lang="en-GB" b="1" dirty="0"/>
              <a:t>Organisational and timing constraints</a:t>
            </a:r>
            <a:r>
              <a:rPr lang="en-GB" dirty="0"/>
              <a:t>. (For example: </a:t>
            </a:r>
            <a:r>
              <a:rPr lang="en-GB" dirty="0" smtClean="0"/>
              <a:t>locations </a:t>
            </a:r>
            <a:r>
              <a:rPr lang="en-GB" dirty="0"/>
              <a:t>that cannot be reached in the winter months; major periods of leave or office </a:t>
            </a:r>
            <a:r>
              <a:rPr lang="en-GB" dirty="0" smtClean="0"/>
              <a:t>closure; implementation </a:t>
            </a:r>
            <a:r>
              <a:rPr lang="en-GB" dirty="0"/>
              <a:t>of new IT systems; high workload periods.)</a:t>
            </a:r>
            <a:endParaRPr lang="en-US" dirty="0"/>
          </a:p>
          <a:p>
            <a:pPr lvl="1"/>
            <a:r>
              <a:rPr lang="en-GB" b="1" dirty="0"/>
              <a:t>The resources that should be reserved for future unplanned work </a:t>
            </a:r>
            <a:r>
              <a:rPr lang="en-GB" dirty="0" smtClean="0"/>
              <a:t> </a:t>
            </a:r>
            <a:r>
              <a:rPr lang="en-GB" dirty="0"/>
              <a:t>to avoid frequent reshuffling of the Annual Plan.</a:t>
            </a:r>
            <a:endParaRPr lang="en-US" dirty="0"/>
          </a:p>
          <a:p>
            <a:pPr lvl="1"/>
            <a:r>
              <a:rPr lang="en-GB" b="1" dirty="0"/>
              <a:t>Optional program of audits </a:t>
            </a:r>
            <a:r>
              <a:rPr lang="en-GB" dirty="0"/>
              <a:t>to take the place of postponed audit missions and/or a lower volume of unplanned work than forecasted. </a:t>
            </a:r>
            <a:endParaRPr lang="en-GB" dirty="0" smtClean="0"/>
          </a:p>
        </p:txBody>
      </p:sp>
    </p:spTree>
    <p:extLst>
      <p:ext uri="{BB962C8B-B14F-4D97-AF65-F5344CB8AC3E}">
        <p14:creationId xmlns:p14="http://schemas.microsoft.com/office/powerpoint/2010/main" val="171163467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a:t>
            </a:r>
            <a:r>
              <a:rPr lang="en-US" baseline="0" dirty="0" smtClean="0"/>
              <a:t> plans up to date</a:t>
            </a:r>
            <a:endParaRPr lang="en-US" dirty="0"/>
          </a:p>
        </p:txBody>
      </p:sp>
      <p:sp>
        <p:nvSpPr>
          <p:cNvPr id="3" name="Content Placeholder 2"/>
          <p:cNvSpPr>
            <a:spLocks noGrp="1"/>
          </p:cNvSpPr>
          <p:nvPr>
            <p:ph idx="1"/>
          </p:nvPr>
        </p:nvSpPr>
        <p:spPr/>
        <p:txBody>
          <a:bodyPr>
            <a:normAutofit fontScale="92500"/>
          </a:bodyPr>
          <a:lstStyle/>
          <a:p>
            <a:r>
              <a:rPr lang="en-US" dirty="0" smtClean="0"/>
              <a:t>Risk is not a static concept.</a:t>
            </a:r>
            <a:r>
              <a:rPr lang="en-US" baseline="0" dirty="0" smtClean="0"/>
              <a:t> </a:t>
            </a:r>
            <a:r>
              <a:rPr lang="en-US" dirty="0"/>
              <a:t>It changes over time. In addition, events that actually happen (e.g. a major reduction on budget) will generate new risks for the </a:t>
            </a:r>
            <a:r>
              <a:rPr lang="en-US" dirty="0" smtClean="0"/>
              <a:t>Organisation. </a:t>
            </a:r>
          </a:p>
          <a:p>
            <a:r>
              <a:rPr lang="en-US" dirty="0" smtClean="0"/>
              <a:t>The auditor must keep track of significant events and changes that happen during the year. This can be done by reviewing new policies, media responses and through discussions with key staff during the year. </a:t>
            </a:r>
          </a:p>
          <a:p>
            <a:r>
              <a:rPr lang="en-US" dirty="0" smtClean="0"/>
              <a:t>By keeping a finger on the pulse of the organisation IA can revise its programme of planned audits to reflect the most up to day situation in terms of risk </a:t>
            </a:r>
          </a:p>
        </p:txBody>
      </p:sp>
    </p:spTree>
    <p:extLst>
      <p:ext uri="{BB962C8B-B14F-4D97-AF65-F5344CB8AC3E}">
        <p14:creationId xmlns:p14="http://schemas.microsoft.com/office/powerpoint/2010/main" val="39522172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additional requests for audit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plan is perfect and IA may be faced with requests to undertake audit work that was not in the plan. </a:t>
            </a:r>
          </a:p>
          <a:p>
            <a:r>
              <a:rPr lang="en-US" dirty="0"/>
              <a:t>Heads of Internal Audit Units </a:t>
            </a:r>
            <a:r>
              <a:rPr lang="en-US" dirty="0" smtClean="0"/>
              <a:t>need </a:t>
            </a:r>
            <a:r>
              <a:rPr lang="en-US" dirty="0"/>
              <a:t>to maintain a balance between responding positively to such requests and the need for the overall programme of work to provide an adequate level of assurance in relation to the main risks </a:t>
            </a:r>
            <a:r>
              <a:rPr lang="en-US" dirty="0" smtClean="0"/>
              <a:t>identified</a:t>
            </a:r>
          </a:p>
          <a:p>
            <a:r>
              <a:rPr lang="en-US" dirty="0" smtClean="0"/>
              <a:t>Discuss with senior managers the benefits of undertaking ad hoc audits and the impact this will have on annual plan of work</a:t>
            </a:r>
          </a:p>
          <a:p>
            <a:r>
              <a:rPr lang="en-US" dirty="0" smtClean="0"/>
              <a:t>Ensure that requests for ad hoc work are not being made to stop IA auditing other issues</a:t>
            </a:r>
          </a:p>
        </p:txBody>
      </p:sp>
    </p:spTree>
    <p:extLst>
      <p:ext uri="{BB962C8B-B14F-4D97-AF65-F5344CB8AC3E}">
        <p14:creationId xmlns:p14="http://schemas.microsoft.com/office/powerpoint/2010/main" val="329845129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advice on writing good planning documents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Keep it simple. The person who you want to read the plan may know nothing about audit. So avoid jargon and complexity. </a:t>
            </a:r>
          </a:p>
          <a:p>
            <a:r>
              <a:rPr lang="en-US" dirty="0" smtClean="0"/>
              <a:t>Keep it short. You want the plan to be read by busy people. </a:t>
            </a:r>
          </a:p>
          <a:p>
            <a:pPr lvl="1"/>
            <a:r>
              <a:rPr lang="en-US" dirty="0" smtClean="0"/>
              <a:t>Use short sentences and short paragraphs focused on one issue</a:t>
            </a:r>
          </a:p>
          <a:p>
            <a:pPr lvl="1"/>
            <a:r>
              <a:rPr lang="en-US" dirty="0" smtClean="0"/>
              <a:t>Use appendices for any detailed information</a:t>
            </a:r>
          </a:p>
          <a:p>
            <a:pPr lvl="1"/>
            <a:r>
              <a:rPr lang="en-US" dirty="0" smtClean="0"/>
              <a:t>Have a short one page executive summary for any document longer than ten pages</a:t>
            </a:r>
          </a:p>
          <a:p>
            <a:r>
              <a:rPr lang="en-US" dirty="0" smtClean="0"/>
              <a:t>Use headings to show clearly</a:t>
            </a:r>
            <a:r>
              <a:rPr lang="en-US" baseline="0" dirty="0" smtClean="0"/>
              <a:t> the structure and content of the document and help</a:t>
            </a:r>
            <a:r>
              <a:rPr lang="en-US" dirty="0" smtClean="0"/>
              <a:t> the reader to choose that areas to focus on</a:t>
            </a:r>
            <a:endParaRPr lang="en-US" baseline="0" dirty="0" smtClean="0"/>
          </a:p>
          <a:p>
            <a:r>
              <a:rPr lang="en-US" dirty="0" smtClean="0"/>
              <a:t>Use bullets </a:t>
            </a:r>
            <a:r>
              <a:rPr lang="en-US" dirty="0"/>
              <a:t>and graphics </a:t>
            </a:r>
            <a:r>
              <a:rPr lang="en-US" dirty="0" smtClean="0"/>
              <a:t>to break up text</a:t>
            </a:r>
            <a:r>
              <a:rPr lang="en-US" baseline="0" dirty="0" smtClean="0"/>
              <a:t> </a:t>
            </a:r>
          </a:p>
          <a:p>
            <a:r>
              <a:rPr lang="en-US" baseline="0" dirty="0" smtClean="0"/>
              <a:t>Use descriptive headings whenever possible. </a:t>
            </a:r>
          </a:p>
        </p:txBody>
      </p:sp>
    </p:spTree>
    <p:extLst>
      <p:ext uri="{BB962C8B-B14F-4D97-AF65-F5344CB8AC3E}">
        <p14:creationId xmlns:p14="http://schemas.microsoft.com/office/powerpoint/2010/main" val="11607387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Final</a:t>
            </a:r>
            <a:r>
              <a:rPr lang="en-US" baseline="0" smtClean="0"/>
              <a:t> comment</a:t>
            </a:r>
            <a:endParaRPr lang="en-US"/>
          </a:p>
        </p:txBody>
      </p:sp>
      <p:sp>
        <p:nvSpPr>
          <p:cNvPr id="3" name="Content Placeholder 2"/>
          <p:cNvSpPr>
            <a:spLocks noGrp="1"/>
          </p:cNvSpPr>
          <p:nvPr>
            <p:ph idx="1"/>
          </p:nvPr>
        </p:nvSpPr>
        <p:spPr/>
        <p:txBody>
          <a:bodyPr/>
          <a:lstStyle/>
          <a:p>
            <a:r>
              <a:rPr lang="en-US" dirty="0" smtClean="0"/>
              <a:t>Planning is a process not a document. </a:t>
            </a:r>
          </a:p>
          <a:p>
            <a:r>
              <a:rPr lang="en-US" dirty="0" smtClean="0"/>
              <a:t>A well written plan will not make good a poor planning process..</a:t>
            </a:r>
          </a:p>
          <a:p>
            <a:r>
              <a:rPr lang="en-US" dirty="0" smtClean="0"/>
              <a:t>…but a poorly written plan can ruin a good planning process.  </a:t>
            </a:r>
          </a:p>
        </p:txBody>
      </p:sp>
    </p:spTree>
    <p:extLst>
      <p:ext uri="{BB962C8B-B14F-4D97-AF65-F5344CB8AC3E}">
        <p14:creationId xmlns:p14="http://schemas.microsoft.com/office/powerpoint/2010/main" val="42626521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128</TotalTime>
  <Words>822</Words>
  <Application>Microsoft Macintosh PowerPoint</Application>
  <PresentationFormat>On-screen Show (4:3)</PresentationFormat>
  <Paragraphs>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Breeze</vt:lpstr>
      <vt:lpstr>Writing and updating strategic and annual plans</vt:lpstr>
      <vt:lpstr>Why is this important</vt:lpstr>
      <vt:lpstr>Strategic Plans</vt:lpstr>
      <vt:lpstr>Annual Plans</vt:lpstr>
      <vt:lpstr>Preparing annual plans</vt:lpstr>
      <vt:lpstr>Keeping plans up to date</vt:lpstr>
      <vt:lpstr>Dealing with additional requests for audit</vt:lpstr>
      <vt:lpstr>General advice on writing good planning documents</vt:lpstr>
      <vt:lpstr>Final comment</vt:lpstr>
    </vt:vector>
  </TitlesOfParts>
  <Company>Richard Maggs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risk to planning</dc:title>
  <dc:creator>Richard Maggs</dc:creator>
  <cp:lastModifiedBy>Richard Maggs</cp:lastModifiedBy>
  <cp:revision>14</cp:revision>
  <dcterms:created xsi:type="dcterms:W3CDTF">2014-09-07T12:17:38Z</dcterms:created>
  <dcterms:modified xsi:type="dcterms:W3CDTF">2014-09-07T14:27:42Z</dcterms:modified>
</cp:coreProperties>
</file>