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 snapToGrid="0" snapToObjects="1">
      <p:cViewPr varScale="1">
        <p:scale>
          <a:sx n="45" d="100"/>
          <a:sy n="45" d="100"/>
        </p:scale>
        <p:origin x="66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4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9/12/2014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2225744"/>
            <a:ext cx="6498158" cy="1724867"/>
          </a:xfrm>
        </p:spPr>
        <p:txBody>
          <a:bodyPr/>
          <a:lstStyle/>
          <a:p>
            <a:r>
              <a:rPr lang="ru-RU" dirty="0" smtClean="0"/>
              <a:t>Написание и обновление стратегических годовых планов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4064552"/>
            <a:ext cx="6498159" cy="916641"/>
          </a:xfrm>
        </p:spPr>
        <p:txBody>
          <a:bodyPr/>
          <a:lstStyle/>
          <a:p>
            <a:r>
              <a:rPr lang="ru-RU" dirty="0" smtClean="0"/>
              <a:t>Ричард </a:t>
            </a:r>
            <a:r>
              <a:rPr lang="ru-RU" dirty="0" smtClean="0"/>
              <a:t>Мэггс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Астана, сентябрь </a:t>
            </a:r>
            <a:r>
              <a:rPr lang="ru-RU" dirty="0" smtClean="0"/>
              <a:t>2014 года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10783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650" y="107576"/>
            <a:ext cx="8931349" cy="891884"/>
          </a:xfrm>
        </p:spPr>
        <p:txBody>
          <a:bodyPr/>
          <a:lstStyle/>
          <a:p>
            <a:r>
              <a:rPr lang="ru-RU" dirty="0" smtClean="0"/>
              <a:t>Почему это важно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69580"/>
            <a:ext cx="8042276" cy="4944141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Комплексный стратегический и годовой план деятельности внутреннего аудита чрезвычайно важен для успеха внутреннего аудита. </a:t>
            </a:r>
          </a:p>
          <a:p>
            <a:r>
              <a:rPr lang="ru-RU" dirty="0" smtClean="0"/>
              <a:t>Написанный план является основным коммерческим документом – витриной для того, чтобы внутренний аудит продавал свои услуги руководству</a:t>
            </a:r>
          </a:p>
          <a:p>
            <a:r>
              <a:rPr lang="ru-RU" dirty="0" smtClean="0"/>
              <a:t>Хороший план может убедить руководство относительно ценности работы внутреннего аудита</a:t>
            </a:r>
          </a:p>
          <a:p>
            <a:r>
              <a:rPr lang="ru-RU" dirty="0" smtClean="0"/>
              <a:t>Хороший план, </a:t>
            </a:r>
            <a:r>
              <a:rPr lang="ru-RU" dirty="0" smtClean="0"/>
              <a:t>таким образом, может помочь гарантировать полную поддержку работе внутреннего аудита со стороны высшего руководства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69710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34415"/>
          </a:xfrm>
        </p:spPr>
        <p:txBody>
          <a:bodyPr/>
          <a:lstStyle/>
          <a:p>
            <a:r>
              <a:rPr lang="ru-RU" dirty="0" smtClean="0"/>
              <a:t>Стратегические планы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90847"/>
            <a:ext cx="8042276" cy="475275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Стратегический план в письменной форме излагает суждения, </a:t>
            </a:r>
            <a:r>
              <a:rPr lang="ru-RU" dirty="0" smtClean="0"/>
              <a:t>вынесенные относительно «потребностей аудита» и запланированных аудиторских проверок, чтобы дать руководству достаточную (</a:t>
            </a:r>
            <a:r>
              <a:rPr lang="ru-RU" dirty="0" smtClean="0"/>
              <a:t>разумную) уверенность </a:t>
            </a:r>
            <a:r>
              <a:rPr lang="ru-RU" dirty="0" smtClean="0"/>
              <a:t>относительно эффективности внутреннего контроля</a:t>
            </a:r>
            <a:endParaRPr lang="ru-RU" dirty="0" smtClean="0"/>
          </a:p>
          <a:p>
            <a:pPr lvl="0"/>
            <a:r>
              <a:rPr lang="ru-RU" dirty="0" smtClean="0"/>
              <a:t>План должен содержать следующее:</a:t>
            </a:r>
          </a:p>
          <a:p>
            <a:pPr lvl="1"/>
            <a:r>
              <a:rPr lang="ru-RU" dirty="0" smtClean="0"/>
              <a:t>Четко выраженные задачи и показатели производительности для того, чего функция внутреннего аудита достигнет в следующие 2 - 4 года</a:t>
            </a:r>
          </a:p>
          <a:p>
            <a:pPr lvl="1"/>
            <a:r>
              <a:rPr lang="ru-RU" sz="22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Методология, используемая для подготовки стратегии, а также как группа внутреннего аудита оценивала риски, которые оказывают воздействие на цели и задачи организации</a:t>
            </a:r>
          </a:p>
          <a:p>
            <a:pPr lvl="1"/>
            <a:r>
              <a:rPr lang="ru-RU" sz="22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Как </a:t>
            </a:r>
            <a:r>
              <a:rPr lang="ru-RU" dirty="0" smtClean="0"/>
              <a:t>внутренний аудит будет работать с областями, представляющими наибольшую значимость</a:t>
            </a:r>
            <a:endParaRPr lang="ru-RU" sz="2200" kern="1200" baseline="0" dirty="0" smtClean="0">
              <a:solidFill>
                <a:schemeClr val="tx1">
                  <a:lumMod val="65000"/>
                  <a:lumOff val="35000"/>
                </a:schemeClr>
              </a:solidFill>
              <a:effectLst/>
            </a:endParaRPr>
          </a:p>
          <a:p>
            <a:pPr lvl="1"/>
            <a:r>
              <a:rPr lang="ru-RU" sz="22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Ресурсы, необходимые и имеющиеся в наличии, для удовлетворения потребностей аудита</a:t>
            </a:r>
            <a:endParaRPr lang="ru-RU" dirty="0" smtClean="0">
              <a:effectLst/>
            </a:endParaRPr>
          </a:p>
          <a:p>
            <a:pPr lvl="1"/>
            <a:r>
              <a:rPr lang="ru-RU" dirty="0" smtClean="0">
                <a:effectLst/>
              </a:rPr>
              <a:t>Оценка внутреннего риска мероприятий, которые могут оказат</a:t>
            </a:r>
            <a:r>
              <a:rPr lang="ru-RU" dirty="0" smtClean="0"/>
              <a:t>ь влияние на сам план</a:t>
            </a:r>
            <a:endParaRPr lang="ru-RU" baseline="0" dirty="0" smtClean="0">
              <a:effectLst/>
            </a:endParaRPr>
          </a:p>
          <a:p>
            <a:pPr lvl="1"/>
            <a:r>
              <a:rPr lang="ru-RU" baseline="0" dirty="0" smtClean="0">
                <a:effectLst/>
              </a:rPr>
              <a:t>Как работа будет координироваться с другими</a:t>
            </a:r>
          </a:p>
          <a:p>
            <a:pPr lvl="1"/>
            <a:r>
              <a:rPr lang="ru-RU" baseline="0" dirty="0" smtClean="0">
                <a:effectLst/>
              </a:rPr>
              <a:t>Более</a:t>
            </a:r>
            <a:r>
              <a:rPr lang="ru-RU" dirty="0" smtClean="0">
                <a:effectLst/>
              </a:rPr>
              <a:t> высокие или более долгосрочные цели группы внутреннего аудита</a:t>
            </a:r>
            <a:endParaRPr lang="ru-RU" baseline="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5105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Ежегодные планы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Годовой аудиторский план переводит стратегический план в аудиторские задания, которые предстоит выполнить в текущем году. </a:t>
            </a:r>
          </a:p>
          <a:p>
            <a:r>
              <a:rPr lang="ru-RU" dirty="0" smtClean="0"/>
              <a:t>Он определяет цель (заголовок и цели) и длительность каждого аудиторского задания и распределяет сотрудников и другие ресурсы соответствующим образом</a:t>
            </a:r>
          </a:p>
          <a:p>
            <a:r>
              <a:rPr lang="ru-RU" dirty="0" smtClean="0"/>
              <a:t>План должен обеспечивать основу для согласования заданий, которые предстоит выполнить, и сроки каждого задания с соответствующими руководителями</a:t>
            </a:r>
          </a:p>
          <a:p>
            <a:r>
              <a:rPr lang="ru-RU" dirty="0" smtClean="0"/>
              <a:t>Планы следует готовить до начала года.</a:t>
            </a:r>
          </a:p>
          <a:p>
            <a:r>
              <a:rPr lang="ru-RU" dirty="0" smtClean="0"/>
              <a:t>Не все аудиторские проверки будут завершены в течение планируемого года, поэтому план на предстоящий год должен принимать во внимание работу, которая была начата в предыдущем году и будет продолжена в следующем. 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96377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Подготовка годовых планов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Руководитель  внутреннего аудита должен принять во внимание ряд исходных данных, чтобы получить реалистичный план работы, которые обеспечивает добавленную стоимость для организации:</a:t>
            </a:r>
          </a:p>
          <a:p>
            <a:pPr lvl="1"/>
            <a:r>
              <a:rPr lang="ru-RU" b="1" dirty="0" smtClean="0"/>
              <a:t>Допущения стратегического аудиторского плана, </a:t>
            </a:r>
            <a:r>
              <a:rPr lang="ru-RU" dirty="0" smtClean="0"/>
              <a:t>а также являются ли они все еще действительными в свете результатов аудиторской проверки.</a:t>
            </a:r>
          </a:p>
          <a:p>
            <a:pPr lvl="1"/>
            <a:r>
              <a:rPr lang="ru-RU" b="1" dirty="0" smtClean="0"/>
              <a:t>Последний годовой план, </a:t>
            </a:r>
            <a:r>
              <a:rPr lang="ru-RU" dirty="0" smtClean="0"/>
              <a:t>принимающий во внимание основные результате предыдущих аудиторских проверок, которые указали на изменения в рисках. </a:t>
            </a:r>
          </a:p>
          <a:p>
            <a:pPr lvl="1"/>
            <a:r>
              <a:rPr lang="ru-RU" b="1" dirty="0" smtClean="0"/>
              <a:t>Организационные ограничения и ограничения по срокам</a:t>
            </a:r>
            <a:r>
              <a:rPr lang="ru-RU" dirty="0" smtClean="0"/>
              <a:t>. (Например, места, </a:t>
            </a:r>
            <a:r>
              <a:rPr lang="ru-RU" dirty="0" smtClean="0"/>
              <a:t>куда нельзя добраться в зимние месяцы</a:t>
            </a:r>
            <a:r>
              <a:rPr lang="ru-RU" dirty="0" smtClean="0"/>
              <a:t>; основные периоды отпусков или закрытия офиса; внедрение новых ИТ систем; периоды высокой рабочей нагрузки).</a:t>
            </a:r>
          </a:p>
          <a:p>
            <a:pPr lvl="1"/>
            <a:r>
              <a:rPr lang="ru-RU" b="1" dirty="0" smtClean="0"/>
              <a:t>Ресурсы, которые следует зарезервировать для будущей </a:t>
            </a:r>
            <a:r>
              <a:rPr lang="ru-RU" b="1" dirty="0" smtClean="0"/>
              <a:t>незапланированной работы, </a:t>
            </a:r>
            <a:r>
              <a:rPr lang="ru-RU" dirty="0" smtClean="0"/>
              <a:t>чтобы избежать частого пересмотра Годового плана</a:t>
            </a:r>
            <a:r>
              <a:rPr lang="ru-RU" dirty="0" smtClean="0"/>
              <a:t>.</a:t>
            </a:r>
          </a:p>
          <a:p>
            <a:pPr lvl="1"/>
            <a:r>
              <a:rPr lang="ru-RU" b="1" dirty="0" smtClean="0"/>
              <a:t>Произвольная программа аудиторских проверок, </a:t>
            </a:r>
            <a:r>
              <a:rPr lang="ru-RU" dirty="0" smtClean="0"/>
              <a:t>которая должна заменить отложенные аудиторские миссии и (или) снизить объем незапланированной работы по сравнению с прогнозами.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71163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Поддержание актуальности планов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Риск не является статичной концепцией.</a:t>
            </a:r>
            <a:r>
              <a:rPr lang="ru-RU" baseline="0" dirty="0" smtClean="0"/>
              <a:t>  Он меняется с течением времени</a:t>
            </a:r>
            <a:r>
              <a:rPr lang="ru-RU" dirty="0" smtClean="0"/>
              <a:t>. Кроме того, события которые происходят на самом деле (например, серьезное сокращение бюджета), создают новые риски для организации. </a:t>
            </a:r>
          </a:p>
          <a:p>
            <a:r>
              <a:rPr lang="ru-RU" dirty="0" smtClean="0"/>
              <a:t>Аудитор должен следить за развитием значительных событий и за изменениями, которые происходят в течение года.  Это может быть сделано путем рассмотрения новых политик, реакции средств массовой информации, а также посредством дискуссий с ключевыми сотрудниками в течение года. </a:t>
            </a:r>
          </a:p>
          <a:p>
            <a:r>
              <a:rPr lang="ru-RU" dirty="0" smtClean="0"/>
              <a:t>Держа руку на пульсе организации, внутренний аудит может пересмотреть свою программу запланированных аудиторских проверок, чтобы отразить самую свежую ситуацию в плане риска.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95221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Работа с дополнительными запросами, касающимися аудита</a:t>
            </a:r>
            <a:endParaRPr lang="ru-R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Ни один план не является идеальным, и внутренний аудит может столкнуться с просьбами о проведении аудиторской работы, которая не была запланирована. </a:t>
            </a:r>
          </a:p>
          <a:p>
            <a:r>
              <a:rPr lang="ru-RU" dirty="0" smtClean="0"/>
              <a:t>Руководителям </a:t>
            </a:r>
            <a:r>
              <a:rPr lang="ru-RU" dirty="0" smtClean="0"/>
              <a:t>групп внутреннего аудита необходимо поддерживать баланс между положительными ответами на такие просьбы и необходимостью того, чтобы общая программа работы обеспечивала необходимый уровень </a:t>
            </a:r>
            <a:r>
              <a:rPr lang="ru-RU" dirty="0" smtClean="0"/>
              <a:t>гарантий в связи с основными идентифицированными рисками.</a:t>
            </a:r>
          </a:p>
          <a:p>
            <a:r>
              <a:rPr lang="ru-RU" dirty="0" smtClean="0"/>
              <a:t>Обсудить со старшими менеджерами </a:t>
            </a:r>
            <a:r>
              <a:rPr lang="ru-RU" dirty="0" smtClean="0"/>
              <a:t>преимущества проведения </a:t>
            </a:r>
            <a:r>
              <a:rPr lang="ru-RU" dirty="0" smtClean="0"/>
              <a:t>специальных аудиторских проверок и воздействие, которое это окажет на годовой план работы.</a:t>
            </a:r>
          </a:p>
          <a:p>
            <a:r>
              <a:rPr lang="ru-RU" dirty="0" smtClean="0"/>
              <a:t>Позаботиться о том, чтобы просьбы о проведении специальной работы не направляли с целью помешать внутреннему аудиту проверять другие вопросы.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29845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8961"/>
            <a:ext cx="8973879" cy="1336956"/>
          </a:xfrm>
        </p:spPr>
        <p:txBody>
          <a:bodyPr/>
          <a:lstStyle/>
          <a:p>
            <a:r>
              <a:rPr lang="ru-RU" sz="3600" dirty="0" smtClean="0"/>
              <a:t>Общий совет относительно того, как писать хорошие документы по планированию</a:t>
            </a:r>
            <a:endParaRPr lang="ru-R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Пусть все будет просто.  Человек, который по вашему замыслу должен прочесть план, может ничего не знать об аудите. Поэтому избегайте жаргона и сложности. </a:t>
            </a:r>
          </a:p>
          <a:p>
            <a:r>
              <a:rPr lang="ru-RU" dirty="0" smtClean="0"/>
              <a:t>Пусть все будет кратко.  Вы хотите, чтобы план прочли занятые люди. </a:t>
            </a:r>
          </a:p>
          <a:p>
            <a:pPr lvl="1"/>
            <a:r>
              <a:rPr lang="ru-RU" dirty="0" smtClean="0"/>
              <a:t>Используйте короткие предложения и короткие абзацы, сфокусированные на одном в</a:t>
            </a:r>
            <a:r>
              <a:rPr lang="ru-RU" dirty="0" smtClean="0"/>
              <a:t>опросе.</a:t>
            </a:r>
            <a:endParaRPr lang="ru-RU" dirty="0" smtClean="0"/>
          </a:p>
          <a:p>
            <a:pPr lvl="1"/>
            <a:r>
              <a:rPr lang="ru-RU" dirty="0" smtClean="0"/>
              <a:t>Используйте приложения для представления любой подробной информации.</a:t>
            </a:r>
          </a:p>
          <a:p>
            <a:pPr lvl="1"/>
            <a:r>
              <a:rPr lang="ru-RU" dirty="0" smtClean="0"/>
              <a:t>Представляйте краткое рабочее резюме для любого документа, в котором более десяти страниц</a:t>
            </a:r>
          </a:p>
          <a:p>
            <a:r>
              <a:rPr lang="ru-RU" dirty="0" smtClean="0"/>
              <a:t>Используйте заголовки, чтобы четко показать структуру и содержание документа и помочь читателю выбрать области, на которых следует сфокусироваться.</a:t>
            </a:r>
            <a:endParaRPr lang="ru-RU" baseline="0" dirty="0" smtClean="0"/>
          </a:p>
          <a:p>
            <a:r>
              <a:rPr lang="ru-RU" dirty="0" smtClean="0"/>
              <a:t>Используйте маркеры абзацев (</a:t>
            </a:r>
            <a:r>
              <a:rPr lang="ru-RU" dirty="0" smtClean="0"/>
              <a:t>буллеты</a:t>
            </a:r>
            <a:r>
              <a:rPr lang="ru-RU" dirty="0" smtClean="0"/>
              <a:t>) и графику, чтобы разбавить текст.</a:t>
            </a:r>
            <a:endParaRPr lang="ru-RU" baseline="0" dirty="0" smtClean="0"/>
          </a:p>
          <a:p>
            <a:r>
              <a:rPr lang="ru-RU" baseline="0" dirty="0" smtClean="0"/>
              <a:t>Используйте описательные заголовки, когда возможно. </a:t>
            </a:r>
            <a:endParaRPr lang="ru-RU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16073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Заключительный комментарий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Планирование – это процесс, а не документ. </a:t>
            </a:r>
          </a:p>
          <a:p>
            <a:r>
              <a:rPr lang="ru-RU" dirty="0" smtClean="0"/>
              <a:t>Хорошо написанный план не сделает хорошим плохой процесс планирования.</a:t>
            </a:r>
          </a:p>
          <a:p>
            <a:r>
              <a:rPr lang="ru-RU" dirty="0" smtClean="0"/>
              <a:t>… но плохо написанный план может разрушить хороший процесс планирования. 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2626521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661</TotalTime>
  <Words>814</Words>
  <Application>Microsoft Office PowerPoint</Application>
  <PresentationFormat>Экран (4:3)</PresentationFormat>
  <Paragraphs>52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News Gothic MT</vt:lpstr>
      <vt:lpstr>Wingdings 2</vt:lpstr>
      <vt:lpstr>Breeze</vt:lpstr>
      <vt:lpstr>Написание и обновление стратегических годовых планов</vt:lpstr>
      <vt:lpstr>Почему это важно</vt:lpstr>
      <vt:lpstr>Стратегические планы</vt:lpstr>
      <vt:lpstr>Ежегодные планы</vt:lpstr>
      <vt:lpstr>Подготовка годовых планов</vt:lpstr>
      <vt:lpstr>Поддержание актуальности планов</vt:lpstr>
      <vt:lpstr>Работа с дополнительными запросами, касающимися аудита</vt:lpstr>
      <vt:lpstr>Общий совет относительно того, как писать хорошие документы по планированию</vt:lpstr>
      <vt:lpstr>Заключительный комментарий</vt:lpstr>
    </vt:vector>
  </TitlesOfParts>
  <Company>Richard Maggs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risk to planning</dc:title>
  <dc:creator>Richard Maggs</dc:creator>
  <cp:lastModifiedBy>ASPIRE-one</cp:lastModifiedBy>
  <cp:revision>19</cp:revision>
  <dcterms:created xsi:type="dcterms:W3CDTF">2014-09-07T12:17:38Z</dcterms:created>
  <dcterms:modified xsi:type="dcterms:W3CDTF">2014-09-12T19:27:03Z</dcterms:modified>
</cp:coreProperties>
</file>