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84" r:id="rId1"/>
  </p:sldMasterIdLst>
  <p:notesMasterIdLst>
    <p:notesMasterId r:id="rId8"/>
  </p:notesMasterIdLst>
  <p:handoutMasterIdLst>
    <p:handoutMasterId r:id="rId9"/>
  </p:handoutMasterIdLst>
  <p:sldIdLst>
    <p:sldId id="473" r:id="rId2"/>
    <p:sldId id="474" r:id="rId3"/>
    <p:sldId id="475" r:id="rId4"/>
    <p:sldId id="476" r:id="rId5"/>
    <p:sldId id="477" r:id="rId6"/>
    <p:sldId id="479" r:id="rId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M Parry" initials="MJP" lastIdx="3"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Средний стиль 2 - акцент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0557" autoAdjust="0"/>
    <p:restoredTop sz="86538" autoAdjust="0"/>
  </p:normalViewPr>
  <p:slideViewPr>
    <p:cSldViewPr>
      <p:cViewPr varScale="1">
        <p:scale>
          <a:sx n="90" d="100"/>
          <a:sy n="90" d="100"/>
        </p:scale>
        <p:origin x="53" y="67"/>
      </p:cViewPr>
      <p:guideLst>
        <p:guide orient="horz" pos="2160"/>
        <p:guide pos="2880"/>
      </p:guideLst>
    </p:cSldViewPr>
  </p:slideViewPr>
  <p:outlineViewPr>
    <p:cViewPr>
      <p:scale>
        <a:sx n="33" d="100"/>
        <a:sy n="33" d="100"/>
      </p:scale>
      <p:origin x="0" y="8568"/>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5" Type="http://schemas.microsoft.com/office/2016/11/relationships/changesInfo" Target="changesInfos/changesInfo1.xml"/><Relationship Id="rId10"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handoutMaster" Target="handoutMasters/handoutMaster1.xml"/><Relationship Id="rId14"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Yelena Slizhevskaya" userId="c31c118f-cc09-4814-95e2-f268a72c0a23" providerId="ADAL" clId="{BE0A121A-ED46-4399-9B3E-0599B6BA427D}"/>
    <pc:docChg chg="custSel modSld">
      <pc:chgData name="Yelena Slizhevskaya" userId="c31c118f-cc09-4814-95e2-f268a72c0a23" providerId="ADAL" clId="{BE0A121A-ED46-4399-9B3E-0599B6BA427D}" dt="2019-01-16T09:33:46.980" v="440" actId="6549"/>
      <pc:docMkLst>
        <pc:docMk/>
      </pc:docMkLst>
      <pc:sldChg chg="modSp">
        <pc:chgData name="Yelena Slizhevskaya" userId="c31c118f-cc09-4814-95e2-f268a72c0a23" providerId="ADAL" clId="{BE0A121A-ED46-4399-9B3E-0599B6BA427D}" dt="2019-01-16T09:08:29.551" v="76" actId="1076"/>
        <pc:sldMkLst>
          <pc:docMk/>
          <pc:sldMk cId="16888070" sldId="473"/>
        </pc:sldMkLst>
        <pc:spChg chg="mod">
          <ac:chgData name="Yelena Slizhevskaya" userId="c31c118f-cc09-4814-95e2-f268a72c0a23" providerId="ADAL" clId="{BE0A121A-ED46-4399-9B3E-0599B6BA427D}" dt="2019-01-16T09:08:13.513" v="69" actId="6549"/>
          <ac:spMkLst>
            <pc:docMk/>
            <pc:sldMk cId="16888070" sldId="473"/>
            <ac:spMk id="2" creationId="{E1A2C73E-09FF-7E43-9B2B-BDFE8D738311}"/>
          </ac:spMkLst>
        </pc:spChg>
        <pc:spChg chg="mod">
          <ac:chgData name="Yelena Slizhevskaya" userId="c31c118f-cc09-4814-95e2-f268a72c0a23" providerId="ADAL" clId="{BE0A121A-ED46-4399-9B3E-0599B6BA427D}" dt="2019-01-16T09:08:29.551" v="76" actId="1076"/>
          <ac:spMkLst>
            <pc:docMk/>
            <pc:sldMk cId="16888070" sldId="473"/>
            <ac:spMk id="3" creationId="{676695B0-F7FF-3247-ACC7-37F565C9B23A}"/>
          </ac:spMkLst>
        </pc:spChg>
      </pc:sldChg>
      <pc:sldChg chg="modSp">
        <pc:chgData name="Yelena Slizhevskaya" userId="c31c118f-cc09-4814-95e2-f268a72c0a23" providerId="ADAL" clId="{BE0A121A-ED46-4399-9B3E-0599B6BA427D}" dt="2019-01-16T09:33:46.980" v="440" actId="6549"/>
        <pc:sldMkLst>
          <pc:docMk/>
          <pc:sldMk cId="3225729520" sldId="474"/>
        </pc:sldMkLst>
        <pc:spChg chg="mod">
          <ac:chgData name="Yelena Slizhevskaya" userId="c31c118f-cc09-4814-95e2-f268a72c0a23" providerId="ADAL" clId="{BE0A121A-ED46-4399-9B3E-0599B6BA427D}" dt="2019-01-16T09:21:31.329" v="181" actId="20577"/>
          <ac:spMkLst>
            <pc:docMk/>
            <pc:sldMk cId="3225729520" sldId="474"/>
            <ac:spMk id="2" creationId="{5B7BE473-7902-934B-A937-7A4E94A30AA1}"/>
          </ac:spMkLst>
        </pc:spChg>
        <pc:spChg chg="mod">
          <ac:chgData name="Yelena Slizhevskaya" userId="c31c118f-cc09-4814-95e2-f268a72c0a23" providerId="ADAL" clId="{BE0A121A-ED46-4399-9B3E-0599B6BA427D}" dt="2019-01-16T09:33:46.980" v="440" actId="6549"/>
          <ac:spMkLst>
            <pc:docMk/>
            <pc:sldMk cId="3225729520" sldId="474"/>
            <ac:spMk id="3" creationId="{17F1C455-BDF2-114D-989C-5288AEBFEB25}"/>
          </ac:spMkLst>
        </pc:spChg>
      </pc:sldChg>
      <pc:sldChg chg="modSp">
        <pc:chgData name="Yelena Slizhevskaya" userId="c31c118f-cc09-4814-95e2-f268a72c0a23" providerId="ADAL" clId="{BE0A121A-ED46-4399-9B3E-0599B6BA427D}" dt="2019-01-16T09:25:51.759" v="203" actId="6549"/>
        <pc:sldMkLst>
          <pc:docMk/>
          <pc:sldMk cId="987751190" sldId="475"/>
        </pc:sldMkLst>
        <pc:spChg chg="mod">
          <ac:chgData name="Yelena Slizhevskaya" userId="c31c118f-cc09-4814-95e2-f268a72c0a23" providerId="ADAL" clId="{BE0A121A-ED46-4399-9B3E-0599B6BA427D}" dt="2019-01-16T09:25:51.759" v="203" actId="6549"/>
          <ac:spMkLst>
            <pc:docMk/>
            <pc:sldMk cId="987751190" sldId="475"/>
            <ac:spMk id="3" creationId="{01641F50-1353-AD4F-A001-D97092EAF4E4}"/>
          </ac:spMkLst>
        </pc:spChg>
      </pc:sldChg>
      <pc:sldChg chg="modSp">
        <pc:chgData name="Yelena Slizhevskaya" userId="c31c118f-cc09-4814-95e2-f268a72c0a23" providerId="ADAL" clId="{BE0A121A-ED46-4399-9B3E-0599B6BA427D}" dt="2019-01-16T09:26:38.611" v="206" actId="6549"/>
        <pc:sldMkLst>
          <pc:docMk/>
          <pc:sldMk cId="2779333303" sldId="476"/>
        </pc:sldMkLst>
        <pc:spChg chg="mod">
          <ac:chgData name="Yelena Slizhevskaya" userId="c31c118f-cc09-4814-95e2-f268a72c0a23" providerId="ADAL" clId="{BE0A121A-ED46-4399-9B3E-0599B6BA427D}" dt="2019-01-16T09:26:38.611" v="206" actId="6549"/>
          <ac:spMkLst>
            <pc:docMk/>
            <pc:sldMk cId="2779333303" sldId="476"/>
            <ac:spMk id="3" creationId="{28C3086E-7958-1F45-967C-0F224D7C8059}"/>
          </ac:spMkLst>
        </pc:spChg>
      </pc:sldChg>
      <pc:sldChg chg="modSp">
        <pc:chgData name="Yelena Slizhevskaya" userId="c31c118f-cc09-4814-95e2-f268a72c0a23" providerId="ADAL" clId="{BE0A121A-ED46-4399-9B3E-0599B6BA427D}" dt="2019-01-16T09:32:15.749" v="396" actId="6549"/>
        <pc:sldMkLst>
          <pc:docMk/>
          <pc:sldMk cId="902192706" sldId="477"/>
        </pc:sldMkLst>
        <pc:spChg chg="mod">
          <ac:chgData name="Yelena Slizhevskaya" userId="c31c118f-cc09-4814-95e2-f268a72c0a23" providerId="ADAL" clId="{BE0A121A-ED46-4399-9B3E-0599B6BA427D}" dt="2019-01-16T09:32:15.749" v="396" actId="6549"/>
          <ac:spMkLst>
            <pc:docMk/>
            <pc:sldMk cId="902192706" sldId="477"/>
            <ac:spMk id="3" creationId="{8552821E-8E07-864E-9EF2-67245D1ADAF6}"/>
          </ac:spMkLst>
        </pc:spChg>
      </pc:sldChg>
      <pc:sldChg chg="modSp">
        <pc:chgData name="Yelena Slizhevskaya" userId="c31c118f-cc09-4814-95e2-f268a72c0a23" providerId="ADAL" clId="{BE0A121A-ED46-4399-9B3E-0599B6BA427D}" dt="2019-01-16T09:32:29.242" v="405" actId="6549"/>
        <pc:sldMkLst>
          <pc:docMk/>
          <pc:sldMk cId="3432364087" sldId="479"/>
        </pc:sldMkLst>
        <pc:spChg chg="mod">
          <ac:chgData name="Yelena Slizhevskaya" userId="c31c118f-cc09-4814-95e2-f268a72c0a23" providerId="ADAL" clId="{BE0A121A-ED46-4399-9B3E-0599B6BA427D}" dt="2019-01-16T09:32:29.242" v="405" actId="6549"/>
          <ac:spMkLst>
            <pc:docMk/>
            <pc:sldMk cId="3432364087" sldId="479"/>
            <ac:spMk id="2" creationId="{6E8E19D7-B3BE-2C4E-A095-ECEBF39DC77C}"/>
          </ac:spMkLst>
        </pc:spChg>
      </pc:sldChg>
    </pc:docChg>
  </pc:docChgLst>
</pc:chgInfo>
</file>

<file path=ppt/handoutMasters/_rels/handoutMaster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537B7219-18CD-4E2D-8D47-5B46F2159EA2}" type="slidenum">
              <a:rPr lang="en-US" smtClean="0"/>
              <a:pPr/>
              <a:t>‹#›</a:t>
            </a:fld>
            <a:endParaRPr lang="en-US" dirty="0"/>
          </a:p>
        </p:txBody>
      </p:sp>
      <p:pic>
        <p:nvPicPr>
          <p:cNvPr id="6" name="Рисунок 15" descr="pempal-logo-top.gif"/>
          <p:cNvPicPr>
            <a:picLocks noChangeAspect="1"/>
          </p:cNvPicPr>
          <p:nvPr/>
        </p:nvPicPr>
        <p:blipFill>
          <a:blip r:embed="rId2" cstate="print"/>
          <a:srcRect/>
          <a:stretch>
            <a:fillRect/>
          </a:stretch>
        </p:blipFill>
        <p:spPr bwMode="auto">
          <a:xfrm>
            <a:off x="1752600" y="152400"/>
            <a:ext cx="3581400" cy="381000"/>
          </a:xfrm>
          <a:prstGeom prst="rect">
            <a:avLst/>
          </a:prstGeom>
          <a:noFill/>
          <a:ln w="9525">
            <a:noFill/>
            <a:miter lim="800000"/>
            <a:headEnd/>
            <a:tailEnd/>
          </a:ln>
        </p:spPr>
      </p:pic>
    </p:spTree>
    <p:extLst>
      <p:ext uri="{BB962C8B-B14F-4D97-AF65-F5344CB8AC3E}">
        <p14:creationId xmlns:p14="http://schemas.microsoft.com/office/powerpoint/2010/main" val="141769425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5BAB6F2-249B-4AD5-9CB7-0699889A5EE1}" type="datetimeFigureOut">
              <a:rPr lang="en-US" smtClean="0"/>
              <a:pPr/>
              <a:t>1/16/2019</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5848F76-DF40-4FCB-BA1A-6E42BED63A3B}" type="slidenum">
              <a:rPr lang="en-US" smtClean="0"/>
              <a:pPr/>
              <a:t>‹#›</a:t>
            </a:fld>
            <a:endParaRPr lang="en-US" dirty="0"/>
          </a:p>
        </p:txBody>
      </p:sp>
    </p:spTree>
    <p:extLst>
      <p:ext uri="{BB962C8B-B14F-4D97-AF65-F5344CB8AC3E}">
        <p14:creationId xmlns:p14="http://schemas.microsoft.com/office/powerpoint/2010/main" val="1439713154"/>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GB"/>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a:t>Click to edit Master subtitle style</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endParaRPr lang="en-US" dirty="0"/>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6" name="Slide Number Placeholder 5"/>
          <p:cNvSpPr>
            <a:spLocks noGrp="1"/>
          </p:cNvSpPr>
          <p:nvPr>
            <p:ph type="sldNum" sz="quarter" idx="12"/>
          </p:nvPr>
        </p:nvSpPr>
        <p:spPr/>
        <p:txBody>
          <a:bodyPr/>
          <a:lstStyle/>
          <a:p>
            <a:fld id="{E59B3EB4-F75D-4221-891B-A2BAA9BB7BFA}"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endParaRPr lang="en-US" dirty="0"/>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6" name="Slide Number Placeholder 5"/>
          <p:cNvSpPr>
            <a:spLocks noGrp="1"/>
          </p:cNvSpPr>
          <p:nvPr>
            <p:ph type="sldNum" sz="quarter" idx="12"/>
          </p:nvPr>
        </p:nvSpPr>
        <p:spPr/>
        <p:txBody>
          <a:bodyPr/>
          <a:lstStyle/>
          <a:p>
            <a:fld id="{E59B3EB4-F75D-4221-891B-A2BAA9BB7BFA}"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GB"/>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endParaRPr lang="en-US" dirty="0"/>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6" name="Slide Number Placeholder 5"/>
          <p:cNvSpPr>
            <a:spLocks noGrp="1"/>
          </p:cNvSpPr>
          <p:nvPr>
            <p:ph type="sldNum" sz="quarter" idx="12"/>
          </p:nvPr>
        </p:nvSpPr>
        <p:spPr/>
        <p:txBody>
          <a:bodyPr/>
          <a:lstStyle/>
          <a:p>
            <a:fld id="{E59B3EB4-F75D-4221-891B-A2BAA9BB7BFA}"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idx="1"/>
          </p:nvPr>
        </p:nvSpPr>
        <p:spPr>
          <a:xfrm>
            <a:off x="685800" y="1371600"/>
            <a:ext cx="8001000" cy="4525963"/>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6" name="Slide Number Placeholder 5"/>
          <p:cNvSpPr>
            <a:spLocks noGrp="1"/>
          </p:cNvSpPr>
          <p:nvPr>
            <p:ph type="sldNum" sz="quarter" idx="12"/>
          </p:nvPr>
        </p:nvSpPr>
        <p:spPr/>
        <p:txBody>
          <a:bodyPr/>
          <a:lstStyle/>
          <a:p>
            <a:fld id="{E59B3EB4-F75D-4221-891B-A2BAA9BB7BFA}"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endParaRPr lang="en-US" dirty="0"/>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6" name="Slide Number Placeholder 5"/>
          <p:cNvSpPr>
            <a:spLocks noGrp="1"/>
          </p:cNvSpPr>
          <p:nvPr>
            <p:ph type="sldNum" sz="quarter" idx="12"/>
          </p:nvPr>
        </p:nvSpPr>
        <p:spPr/>
        <p:txBody>
          <a:bodyPr/>
          <a:lstStyle/>
          <a:p>
            <a:fld id="{E59B3EB4-F75D-4221-891B-A2BAA9BB7BFA}"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Date Placeholder 4"/>
          <p:cNvSpPr>
            <a:spLocks noGrp="1"/>
          </p:cNvSpPr>
          <p:nvPr>
            <p:ph type="dt" sz="half" idx="10"/>
          </p:nvPr>
        </p:nvSpPr>
        <p:spPr>
          <a:xfrm>
            <a:off x="457200" y="6356350"/>
            <a:ext cx="2133600" cy="365125"/>
          </a:xfrm>
          <a:prstGeom prst="rect">
            <a:avLst/>
          </a:prstGeom>
        </p:spPr>
        <p:txBody>
          <a:bodyPr/>
          <a:lstStyle/>
          <a:p>
            <a:endParaRPr lang="en-US" dirty="0"/>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7" name="Slide Number Placeholder 6"/>
          <p:cNvSpPr>
            <a:spLocks noGrp="1"/>
          </p:cNvSpPr>
          <p:nvPr>
            <p:ph type="sldNum" sz="quarter" idx="12"/>
          </p:nvPr>
        </p:nvSpPr>
        <p:spPr/>
        <p:txBody>
          <a:bodyPr/>
          <a:lstStyle/>
          <a:p>
            <a:fld id="{E59B3EB4-F75D-4221-891B-A2BAA9BB7BFA}"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GB"/>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Date Placeholder 6"/>
          <p:cNvSpPr>
            <a:spLocks noGrp="1"/>
          </p:cNvSpPr>
          <p:nvPr>
            <p:ph type="dt" sz="half" idx="10"/>
          </p:nvPr>
        </p:nvSpPr>
        <p:spPr>
          <a:xfrm>
            <a:off x="457200" y="6356350"/>
            <a:ext cx="2133600" cy="365125"/>
          </a:xfrm>
          <a:prstGeom prst="rect">
            <a:avLst/>
          </a:prstGeom>
        </p:spPr>
        <p:txBody>
          <a:bodyPr/>
          <a:lstStyle/>
          <a:p>
            <a:endParaRPr lang="en-US" dirty="0"/>
          </a:p>
        </p:txBody>
      </p:sp>
      <p:sp>
        <p:nvSpPr>
          <p:cNvPr id="8" name="Footer Placeholder 7"/>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9" name="Slide Number Placeholder 8"/>
          <p:cNvSpPr>
            <a:spLocks noGrp="1"/>
          </p:cNvSpPr>
          <p:nvPr>
            <p:ph type="sldNum" sz="quarter" idx="12"/>
          </p:nvPr>
        </p:nvSpPr>
        <p:spPr/>
        <p:txBody>
          <a:bodyPr/>
          <a:lstStyle/>
          <a:p>
            <a:fld id="{E59B3EB4-F75D-4221-891B-A2BAA9BB7BFA}"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p>
            <a:endParaRPr lang="en-US" dirty="0"/>
          </a:p>
        </p:txBody>
      </p:sp>
      <p:sp>
        <p:nvSpPr>
          <p:cNvPr id="3" name="Footer Placeholder 2"/>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4" name="Slide Number Placeholder 3"/>
          <p:cNvSpPr>
            <a:spLocks noGrp="1"/>
          </p:cNvSpPr>
          <p:nvPr>
            <p:ph type="sldNum" sz="quarter" idx="12"/>
          </p:nvPr>
        </p:nvSpPr>
        <p:spPr/>
        <p:txBody>
          <a:bodyPr/>
          <a:lstStyle/>
          <a:p>
            <a:fld id="{E59B3EB4-F75D-4221-891B-A2BAA9BB7BFA}"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endParaRPr lang="en-US" dirty="0"/>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7" name="Slide Number Placeholder 6"/>
          <p:cNvSpPr>
            <a:spLocks noGrp="1"/>
          </p:cNvSpPr>
          <p:nvPr>
            <p:ph type="sldNum" sz="quarter" idx="12"/>
          </p:nvPr>
        </p:nvSpPr>
        <p:spPr/>
        <p:txBody>
          <a:bodyPr/>
          <a:lstStyle/>
          <a:p>
            <a:fld id="{E59B3EB4-F75D-4221-891B-A2BAA9BB7BFA}"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GB" dirty="0"/>
              <a:t>Drag picture to placeholder or click icon to add</a:t>
            </a:r>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endParaRPr lang="en-US" dirty="0"/>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7" name="Slide Number Placeholder 6"/>
          <p:cNvSpPr>
            <a:spLocks noGrp="1"/>
          </p:cNvSpPr>
          <p:nvPr>
            <p:ph type="sldNum" sz="quarter" idx="12"/>
          </p:nvPr>
        </p:nvSpPr>
        <p:spPr/>
        <p:txBody>
          <a:bodyPr/>
          <a:lstStyle/>
          <a:p>
            <a:fld id="{E59B3EB4-F75D-4221-891B-A2BAA9BB7BFA}"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5800" y="-25400"/>
            <a:ext cx="8001000" cy="1143000"/>
          </a:xfrm>
          <a:prstGeom prst="rect">
            <a:avLst/>
          </a:prstGeom>
        </p:spPr>
        <p:txBody>
          <a:bodyPr vert="horz" lIns="91440" tIns="45720" rIns="91440" bIns="45720" rtlCol="0" anchor="ctr">
            <a:normAutofit/>
          </a:bodyPr>
          <a:lstStyle/>
          <a:p>
            <a:r>
              <a:rPr lang="en-GB"/>
              <a:t>Click to edit Master title style</a:t>
            </a:r>
            <a:endParaRPr lang="en-US"/>
          </a:p>
        </p:txBody>
      </p:sp>
      <p:sp>
        <p:nvSpPr>
          <p:cNvPr id="3" name="Text Placeholder 2"/>
          <p:cNvSpPr>
            <a:spLocks noGrp="1"/>
          </p:cNvSpPr>
          <p:nvPr>
            <p:ph type="body" idx="1"/>
          </p:nvPr>
        </p:nvSpPr>
        <p:spPr>
          <a:xfrm>
            <a:off x="685800" y="1341437"/>
            <a:ext cx="8001000" cy="4830763"/>
          </a:xfrm>
          <a:prstGeom prst="rect">
            <a:avLst/>
          </a:prstGeom>
        </p:spPr>
        <p:txBody>
          <a:bodyPr vert="horz" lIns="91440" tIns="45720" rIns="91440" bIns="45720" rtlCol="0">
            <a:normAutofit/>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6" name="Slide Number Placeholder 5"/>
          <p:cNvSpPr>
            <a:spLocks noGrp="1"/>
          </p:cNvSpPr>
          <p:nvPr>
            <p:ph type="sldNum" sz="quarter" idx="4"/>
          </p:nvPr>
        </p:nvSpPr>
        <p:spPr>
          <a:xfrm>
            <a:off x="8001000" y="6518275"/>
            <a:ext cx="1143000" cy="304800"/>
          </a:xfrm>
          <a:prstGeom prst="rect">
            <a:avLst/>
          </a:prstGeom>
        </p:spPr>
        <p:txBody>
          <a:bodyPr vert="horz" lIns="91440" tIns="45720" rIns="91440" bIns="45720" rtlCol="0" anchor="ctr"/>
          <a:lstStyle>
            <a:lvl1pPr algn="r">
              <a:defRPr sz="1200">
                <a:solidFill>
                  <a:schemeClr val="tx1">
                    <a:tint val="75000"/>
                  </a:schemeClr>
                </a:solidFill>
              </a:defRPr>
            </a:lvl1pPr>
          </a:lstStyle>
          <a:p>
            <a:fld id="{E59B3EB4-F75D-4221-891B-A2BAA9BB7BFA}" type="slidenum">
              <a:rPr lang="en-US" smtClean="0"/>
              <a:pPr/>
              <a:t>‹#›</a:t>
            </a:fld>
            <a:endParaRPr lang="en-US" dirty="0"/>
          </a:p>
        </p:txBody>
      </p:sp>
      <p:pic>
        <p:nvPicPr>
          <p:cNvPr id="7" name="Рисунок 11" descr="pempal-logo.jpg"/>
          <p:cNvPicPr>
            <a:picLocks noChangeAspect="1"/>
          </p:cNvPicPr>
          <p:nvPr/>
        </p:nvPicPr>
        <p:blipFill>
          <a:blip r:embed="rId13" cstate="print"/>
          <a:srcRect/>
          <a:stretch>
            <a:fillRect/>
          </a:stretch>
        </p:blipFill>
        <p:spPr bwMode="auto">
          <a:xfrm>
            <a:off x="0" y="0"/>
            <a:ext cx="704850" cy="6858000"/>
          </a:xfrm>
          <a:prstGeom prst="rect">
            <a:avLst/>
          </a:prstGeom>
          <a:noFill/>
          <a:ln w="9525">
            <a:noFill/>
            <a:miter lim="800000"/>
            <a:headEnd/>
            <a:tailEnd/>
          </a:ln>
        </p:spPr>
      </p:pic>
      <p:pic>
        <p:nvPicPr>
          <p:cNvPr id="8" name="Рисунок 15" descr="pempal-logo-top.gif"/>
          <p:cNvPicPr>
            <a:picLocks noChangeAspect="1"/>
          </p:cNvPicPr>
          <p:nvPr/>
        </p:nvPicPr>
        <p:blipFill>
          <a:blip r:embed="rId14" cstate="print"/>
          <a:srcRect/>
          <a:stretch>
            <a:fillRect/>
          </a:stretch>
        </p:blipFill>
        <p:spPr bwMode="auto">
          <a:xfrm>
            <a:off x="3200400" y="6324600"/>
            <a:ext cx="3581400" cy="38100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A2C73E-09FF-7E43-9B2B-BDFE8D738311}"/>
              </a:ext>
            </a:extLst>
          </p:cNvPr>
          <p:cNvSpPr>
            <a:spLocks noGrp="1"/>
          </p:cNvSpPr>
          <p:nvPr>
            <p:ph type="ctrTitle"/>
          </p:nvPr>
        </p:nvSpPr>
        <p:spPr/>
        <p:txBody>
          <a:bodyPr>
            <a:normAutofit fontScale="90000"/>
          </a:bodyPr>
          <a:lstStyle/>
          <a:p>
            <a:r>
              <a:rPr lang="en-US" sz="5300" dirty="0"/>
              <a:t> </a:t>
            </a:r>
            <a:r>
              <a:rPr lang="en-US" b="1" dirty="0"/>
              <a:t>OPTIMIZING THE CHART OF ACCOUNTS DESIGN</a:t>
            </a:r>
            <a:br>
              <a:rPr lang="en-US" b="1" dirty="0"/>
            </a:br>
            <a:br>
              <a:rPr lang="en-US" b="1" dirty="0"/>
            </a:br>
            <a:r>
              <a:rPr lang="en-US" b="1" dirty="0"/>
              <a:t>Review and Update of 2014 PEMPAL Paper </a:t>
            </a:r>
            <a:endParaRPr lang="en-US" dirty="0"/>
          </a:p>
        </p:txBody>
      </p:sp>
      <p:sp>
        <p:nvSpPr>
          <p:cNvPr id="3" name="Subtitle 2">
            <a:extLst>
              <a:ext uri="{FF2B5EF4-FFF2-40B4-BE49-F238E27FC236}">
                <a16:creationId xmlns:a16="http://schemas.microsoft.com/office/drawing/2014/main" id="{676695B0-F7FF-3247-ACC7-37F565C9B23A}"/>
              </a:ext>
            </a:extLst>
          </p:cNvPr>
          <p:cNvSpPr>
            <a:spLocks noGrp="1"/>
          </p:cNvSpPr>
          <p:nvPr>
            <p:ph type="subTitle" idx="1"/>
          </p:nvPr>
        </p:nvSpPr>
        <p:spPr>
          <a:xfrm>
            <a:off x="1752600" y="4267200"/>
            <a:ext cx="6400800" cy="1752600"/>
          </a:xfrm>
        </p:spPr>
        <p:txBody>
          <a:bodyPr>
            <a:normAutofit fontScale="70000" lnSpcReduction="20000"/>
          </a:bodyPr>
          <a:lstStyle/>
          <a:p>
            <a:br>
              <a:rPr lang="en-US" dirty="0"/>
            </a:br>
            <a:endParaRPr lang="en-US" dirty="0"/>
          </a:p>
          <a:p>
            <a:r>
              <a:rPr lang="en-US" b="1" dirty="0"/>
              <a:t> </a:t>
            </a:r>
            <a:endParaRPr lang="en-US" dirty="0"/>
          </a:p>
          <a:p>
            <a:r>
              <a:rPr lang="en-US" dirty="0"/>
              <a:t>Mark Silins</a:t>
            </a:r>
          </a:p>
          <a:p>
            <a:r>
              <a:rPr lang="en-US" dirty="0"/>
              <a:t>January 2019</a:t>
            </a:r>
          </a:p>
        </p:txBody>
      </p:sp>
    </p:spTree>
    <p:extLst>
      <p:ext uri="{BB962C8B-B14F-4D97-AF65-F5344CB8AC3E}">
        <p14:creationId xmlns:p14="http://schemas.microsoft.com/office/powerpoint/2010/main" val="168880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7BE473-7902-934B-A937-7A4E94A30AA1}"/>
              </a:ext>
            </a:extLst>
          </p:cNvPr>
          <p:cNvSpPr>
            <a:spLocks noGrp="1"/>
          </p:cNvSpPr>
          <p:nvPr>
            <p:ph type="title"/>
          </p:nvPr>
        </p:nvSpPr>
        <p:spPr>
          <a:xfrm>
            <a:off x="685800" y="381000"/>
            <a:ext cx="8001000" cy="1143000"/>
          </a:xfrm>
        </p:spPr>
        <p:txBody>
          <a:bodyPr>
            <a:normAutofit fontScale="90000"/>
          </a:bodyPr>
          <a:lstStyle/>
          <a:p>
            <a:r>
              <a:rPr lang="en-US" sz="3600" dirty="0"/>
              <a:t>Background: 2014 PEMPAL paper on </a:t>
            </a:r>
            <a:r>
              <a:rPr lang="en-US" sz="3600" i="1" dirty="0"/>
              <a:t>Integration of Budget Classification and Chart</a:t>
            </a:r>
            <a:r>
              <a:rPr lang="ru-RU" sz="3600" i="1" dirty="0"/>
              <a:t> </a:t>
            </a:r>
            <a:r>
              <a:rPr lang="en-US" sz="3600" i="1" dirty="0"/>
              <a:t>of Accounts</a:t>
            </a:r>
            <a:r>
              <a:rPr lang="en-US" dirty="0"/>
              <a:t> </a:t>
            </a:r>
          </a:p>
        </p:txBody>
      </p:sp>
      <p:sp>
        <p:nvSpPr>
          <p:cNvPr id="3" name="Content Placeholder 2">
            <a:extLst>
              <a:ext uri="{FF2B5EF4-FFF2-40B4-BE49-F238E27FC236}">
                <a16:creationId xmlns:a16="http://schemas.microsoft.com/office/drawing/2014/main" id="{17F1C455-BDF2-114D-989C-5288AEBFEB25}"/>
              </a:ext>
            </a:extLst>
          </p:cNvPr>
          <p:cNvSpPr>
            <a:spLocks noGrp="1"/>
          </p:cNvSpPr>
          <p:nvPr>
            <p:ph idx="1"/>
          </p:nvPr>
        </p:nvSpPr>
        <p:spPr>
          <a:xfrm>
            <a:off x="685800" y="1722437"/>
            <a:ext cx="8001000" cy="4525963"/>
          </a:xfrm>
        </p:spPr>
        <p:txBody>
          <a:bodyPr>
            <a:normAutofit fontScale="62500" lnSpcReduction="20000"/>
          </a:bodyPr>
          <a:lstStyle/>
          <a:p>
            <a:r>
              <a:rPr lang="en-US" dirty="0"/>
              <a:t>Report emanated from the first working group established in TCOP on chart of accounts reform</a:t>
            </a:r>
          </a:p>
          <a:p>
            <a:r>
              <a:rPr lang="en-US" dirty="0"/>
              <a:t>Membership of the group at that time included : </a:t>
            </a:r>
            <a:r>
              <a:rPr lang="en-US" dirty="0">
                <a:highlight>
                  <a:srgbClr val="FFFF00"/>
                </a:highlight>
              </a:rPr>
              <a:t>Azerbaijan, Georgia, Kazakhstan, Moldova, Russia, Ukraine</a:t>
            </a:r>
          </a:p>
          <a:p>
            <a:r>
              <a:rPr lang="en-US" dirty="0"/>
              <a:t>Following a number of meetings, particularly in Kiev in 2013, a decision was made to prepare a paper to discuss common issues and experiences regarding integration of budget classifications (BC) and charts of accounts (CoA)</a:t>
            </a:r>
          </a:p>
          <a:p>
            <a:r>
              <a:rPr lang="en-US" dirty="0"/>
              <a:t>This was seen as a very specific challenge and issue for transition economies particularly due to:</a:t>
            </a:r>
          </a:p>
          <a:p>
            <a:pPr lvl="1"/>
            <a:r>
              <a:rPr lang="en-US" dirty="0"/>
              <a:t>a tradition of separate Budget Classifications and CoAs</a:t>
            </a:r>
          </a:p>
          <a:p>
            <a:pPr lvl="1"/>
            <a:r>
              <a:rPr lang="en-US" dirty="0"/>
              <a:t>the move to more integrate PFM and FMIS</a:t>
            </a:r>
          </a:p>
          <a:p>
            <a:r>
              <a:rPr lang="en-US" dirty="0"/>
              <a:t>The paper was finalized in 2014 and has been used as a reference document in many countries (including outside PEMPAL) – Poland, Belarus, Azerbaijan, Mongolia, Bahamas, Turks and Caicos, Fiji, Tonga, Cambodia and Swaziland are all recent examples</a:t>
            </a:r>
          </a:p>
        </p:txBody>
      </p:sp>
    </p:spTree>
    <p:extLst>
      <p:ext uri="{BB962C8B-B14F-4D97-AF65-F5344CB8AC3E}">
        <p14:creationId xmlns:p14="http://schemas.microsoft.com/office/powerpoint/2010/main" val="32257295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1900AC-284B-DE4F-A621-D0631B39209C}"/>
              </a:ext>
            </a:extLst>
          </p:cNvPr>
          <p:cNvSpPr>
            <a:spLocks noGrp="1"/>
          </p:cNvSpPr>
          <p:nvPr>
            <p:ph type="title"/>
          </p:nvPr>
        </p:nvSpPr>
        <p:spPr/>
        <p:txBody>
          <a:bodyPr/>
          <a:lstStyle/>
          <a:p>
            <a:r>
              <a:rPr lang="en-US" dirty="0"/>
              <a:t>Why Revisit the Paper?</a:t>
            </a:r>
          </a:p>
        </p:txBody>
      </p:sp>
      <p:sp>
        <p:nvSpPr>
          <p:cNvPr id="3" name="Content Placeholder 2">
            <a:extLst>
              <a:ext uri="{FF2B5EF4-FFF2-40B4-BE49-F238E27FC236}">
                <a16:creationId xmlns:a16="http://schemas.microsoft.com/office/drawing/2014/main" id="{01641F50-1353-AD4F-A001-D97092EAF4E4}"/>
              </a:ext>
            </a:extLst>
          </p:cNvPr>
          <p:cNvSpPr>
            <a:spLocks noGrp="1"/>
          </p:cNvSpPr>
          <p:nvPr>
            <p:ph idx="1"/>
          </p:nvPr>
        </p:nvSpPr>
        <p:spPr/>
        <p:txBody>
          <a:bodyPr>
            <a:normAutofit fontScale="77500" lnSpcReduction="20000"/>
          </a:bodyPr>
          <a:lstStyle/>
          <a:p>
            <a:r>
              <a:rPr lang="en-US" dirty="0"/>
              <a:t>It has been a useful knowledge product regarding the creation of a single unique economic segment – but it does not cover the broader CoA including other segments, nor does it deal with some of the implementation issues experienced in countries moving to new CoAs</a:t>
            </a:r>
          </a:p>
          <a:p>
            <a:r>
              <a:rPr lang="en-US" dirty="0"/>
              <a:t>More recent country experience shows that some questions remain unanswered by the paper for example:</a:t>
            </a:r>
          </a:p>
          <a:p>
            <a:pPr lvl="1"/>
            <a:r>
              <a:rPr lang="en-US" dirty="0">
                <a:solidFill>
                  <a:schemeClr val="accent1"/>
                </a:solidFill>
              </a:rPr>
              <a:t>Is there a standard configuration for a modern CoA and what are the segments required in a modern CoA? </a:t>
            </a:r>
          </a:p>
          <a:p>
            <a:pPr lvl="1"/>
            <a:r>
              <a:rPr lang="en-US" dirty="0">
                <a:solidFill>
                  <a:schemeClr val="accent1"/>
                </a:solidFill>
              </a:rPr>
              <a:t>Does a CoA have to be implemented at one time?</a:t>
            </a:r>
          </a:p>
          <a:p>
            <a:pPr lvl="1"/>
            <a:r>
              <a:rPr lang="en-US" dirty="0">
                <a:solidFill>
                  <a:schemeClr val="accent1"/>
                </a:solidFill>
              </a:rPr>
              <a:t>What is the optimal way for budgetary management in the CoA?</a:t>
            </a:r>
          </a:p>
          <a:p>
            <a:pPr lvl="1"/>
            <a:r>
              <a:rPr lang="en-US" dirty="0">
                <a:solidFill>
                  <a:schemeClr val="accent1"/>
                </a:solidFill>
              </a:rPr>
              <a:t>What are the implications of GFSM 2014 on CoA design?</a:t>
            </a:r>
          </a:p>
          <a:p>
            <a:pPr lvl="1"/>
            <a:endParaRPr lang="en-US" dirty="0">
              <a:solidFill>
                <a:schemeClr val="accent1"/>
              </a:solidFill>
            </a:endParaRPr>
          </a:p>
          <a:p>
            <a:pPr lvl="1"/>
            <a:endParaRPr lang="en-US" dirty="0"/>
          </a:p>
          <a:p>
            <a:pPr lvl="1"/>
            <a:endParaRPr lang="en-US" dirty="0"/>
          </a:p>
          <a:p>
            <a:endParaRPr lang="en-US" dirty="0"/>
          </a:p>
        </p:txBody>
      </p:sp>
    </p:spTree>
    <p:extLst>
      <p:ext uri="{BB962C8B-B14F-4D97-AF65-F5344CB8AC3E}">
        <p14:creationId xmlns:p14="http://schemas.microsoft.com/office/powerpoint/2010/main" val="98775119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8D68ED-67B1-714F-9839-9625FC0C11D6}"/>
              </a:ext>
            </a:extLst>
          </p:cNvPr>
          <p:cNvSpPr>
            <a:spLocks noGrp="1"/>
          </p:cNvSpPr>
          <p:nvPr>
            <p:ph type="title"/>
          </p:nvPr>
        </p:nvSpPr>
        <p:spPr/>
        <p:txBody>
          <a:bodyPr>
            <a:normAutofit fontScale="90000"/>
          </a:bodyPr>
          <a:lstStyle/>
          <a:p>
            <a:r>
              <a:rPr lang="en-US" dirty="0"/>
              <a:t>Possible Areas of Coverage for an Expanded Paper</a:t>
            </a:r>
          </a:p>
        </p:txBody>
      </p:sp>
      <p:sp>
        <p:nvSpPr>
          <p:cNvPr id="3" name="Content Placeholder 2">
            <a:extLst>
              <a:ext uri="{FF2B5EF4-FFF2-40B4-BE49-F238E27FC236}">
                <a16:creationId xmlns:a16="http://schemas.microsoft.com/office/drawing/2014/main" id="{28C3086E-7958-1F45-967C-0F224D7C8059}"/>
              </a:ext>
            </a:extLst>
          </p:cNvPr>
          <p:cNvSpPr>
            <a:spLocks noGrp="1"/>
          </p:cNvSpPr>
          <p:nvPr>
            <p:ph idx="1"/>
          </p:nvPr>
        </p:nvSpPr>
        <p:spPr>
          <a:xfrm>
            <a:off x="685800" y="1371600"/>
            <a:ext cx="8382000" cy="5257800"/>
          </a:xfrm>
        </p:spPr>
        <p:txBody>
          <a:bodyPr>
            <a:normAutofit fontScale="55000" lnSpcReduction="20000"/>
          </a:bodyPr>
          <a:lstStyle/>
          <a:p>
            <a:r>
              <a:rPr lang="en-US" dirty="0"/>
              <a:t>Issues with accrual and how the CoA can be expanded overtime to support the move to accrual </a:t>
            </a:r>
          </a:p>
          <a:p>
            <a:r>
              <a:rPr lang="en-US" dirty="0"/>
              <a:t>Update for GFSM2014 changes including explaining why mirroring GFSM completely may not be a sensible idea</a:t>
            </a:r>
          </a:p>
          <a:p>
            <a:r>
              <a:rPr lang="en-US" dirty="0"/>
              <a:t>Discuss the challenges in development of the other segments in the CoA in detail  particularly the Source of Funds Segment </a:t>
            </a:r>
          </a:p>
          <a:p>
            <a:r>
              <a:rPr lang="en-US" dirty="0"/>
              <a:t>How to support cash based budgeting and accrual accounting simultaneously in one structure</a:t>
            </a:r>
          </a:p>
          <a:p>
            <a:r>
              <a:rPr lang="en-US" dirty="0"/>
              <a:t>How to ensure budgetary control in the CoA</a:t>
            </a:r>
          </a:p>
          <a:p>
            <a:r>
              <a:rPr lang="en-US" dirty="0"/>
              <a:t>How a CoA can support consolidation and elimination issues</a:t>
            </a:r>
          </a:p>
          <a:p>
            <a:r>
              <a:rPr lang="en-US" dirty="0"/>
              <a:t>Linking CoA to other systems – procurement, asset registers, revenue systems, etc.</a:t>
            </a:r>
          </a:p>
          <a:p>
            <a:r>
              <a:rPr lang="en-US" dirty="0"/>
              <a:t> A more detailed CoA does not mean more detailed recording – the power of the relational database </a:t>
            </a:r>
          </a:p>
          <a:p>
            <a:r>
              <a:rPr lang="en-US" dirty="0"/>
              <a:t>CoA and ICT</a:t>
            </a:r>
          </a:p>
          <a:p>
            <a:r>
              <a:rPr lang="en-US" dirty="0"/>
              <a:t>CoA and a Treasury Single Account (TSA)</a:t>
            </a:r>
          </a:p>
          <a:p>
            <a:r>
              <a:rPr lang="en-US" dirty="0"/>
              <a:t>Developing a CoA Manual and training products </a:t>
            </a:r>
          </a:p>
          <a:p>
            <a:r>
              <a:rPr lang="en-US" dirty="0"/>
              <a:t>Annexes which include examples of good practice structures</a:t>
            </a:r>
          </a:p>
          <a:p>
            <a:r>
              <a:rPr lang="en-US" dirty="0"/>
              <a:t>Any others issues/topics?</a:t>
            </a:r>
          </a:p>
          <a:p>
            <a:endParaRPr lang="en-US" dirty="0"/>
          </a:p>
        </p:txBody>
      </p:sp>
      <p:sp>
        <p:nvSpPr>
          <p:cNvPr id="4" name="Slide Number Placeholder 3">
            <a:extLst>
              <a:ext uri="{FF2B5EF4-FFF2-40B4-BE49-F238E27FC236}">
                <a16:creationId xmlns:a16="http://schemas.microsoft.com/office/drawing/2014/main" id="{8E9A30A1-FD3B-2C47-98C0-03CA36D66264}"/>
              </a:ext>
            </a:extLst>
          </p:cNvPr>
          <p:cNvSpPr>
            <a:spLocks noGrp="1"/>
          </p:cNvSpPr>
          <p:nvPr>
            <p:ph type="sldNum" sz="quarter" idx="12"/>
          </p:nvPr>
        </p:nvSpPr>
        <p:spPr/>
        <p:txBody>
          <a:bodyPr/>
          <a:lstStyle/>
          <a:p>
            <a:fld id="{E59B3EB4-F75D-4221-891B-A2BAA9BB7BFA}" type="slidenum">
              <a:rPr lang="en-US" smtClean="0"/>
              <a:pPr/>
              <a:t>4</a:t>
            </a:fld>
            <a:endParaRPr lang="en-US" dirty="0"/>
          </a:p>
        </p:txBody>
      </p:sp>
    </p:spTree>
    <p:extLst>
      <p:ext uri="{BB962C8B-B14F-4D97-AF65-F5344CB8AC3E}">
        <p14:creationId xmlns:p14="http://schemas.microsoft.com/office/powerpoint/2010/main" val="277933330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C2924D-66CB-7043-B8D0-202F3E3C5433}"/>
              </a:ext>
            </a:extLst>
          </p:cNvPr>
          <p:cNvSpPr>
            <a:spLocks noGrp="1"/>
          </p:cNvSpPr>
          <p:nvPr>
            <p:ph type="title"/>
          </p:nvPr>
        </p:nvSpPr>
        <p:spPr/>
        <p:txBody>
          <a:bodyPr>
            <a:normAutofit fontScale="90000"/>
          </a:bodyPr>
          <a:lstStyle/>
          <a:p>
            <a:r>
              <a:rPr lang="en-US" dirty="0"/>
              <a:t>Consideration/Discussion/Comment</a:t>
            </a:r>
          </a:p>
        </p:txBody>
      </p:sp>
      <p:sp>
        <p:nvSpPr>
          <p:cNvPr id="3" name="Content Placeholder 2">
            <a:extLst>
              <a:ext uri="{FF2B5EF4-FFF2-40B4-BE49-F238E27FC236}">
                <a16:creationId xmlns:a16="http://schemas.microsoft.com/office/drawing/2014/main" id="{8552821E-8E07-864E-9EF2-67245D1ADAF6}"/>
              </a:ext>
            </a:extLst>
          </p:cNvPr>
          <p:cNvSpPr>
            <a:spLocks noGrp="1"/>
          </p:cNvSpPr>
          <p:nvPr>
            <p:ph idx="1"/>
          </p:nvPr>
        </p:nvSpPr>
        <p:spPr>
          <a:xfrm>
            <a:off x="685800" y="1371600"/>
            <a:ext cx="8001000" cy="5146675"/>
          </a:xfrm>
        </p:spPr>
        <p:txBody>
          <a:bodyPr>
            <a:normAutofit fontScale="92500" lnSpcReduction="20000"/>
          </a:bodyPr>
          <a:lstStyle/>
          <a:p>
            <a:r>
              <a:rPr lang="en-US" dirty="0"/>
              <a:t>Countries are invited to provide comments on the existing draft (both, on its structure and the content) and to share what other issues/challenges should be included in the redrafted paper in relation to different CoA segments</a:t>
            </a:r>
          </a:p>
          <a:p>
            <a:r>
              <a:rPr lang="en-US" dirty="0"/>
              <a:t>For the countries whose examples are included in the original paper – are you comfortable with these examples or should they be updated/removed?</a:t>
            </a:r>
          </a:p>
          <a:p>
            <a:r>
              <a:rPr lang="en-US" dirty="0"/>
              <a:t>Are there other countries that would like to provide examples for the paper?</a:t>
            </a:r>
          </a:p>
          <a:p>
            <a:endParaRPr lang="en-US" dirty="0"/>
          </a:p>
        </p:txBody>
      </p:sp>
      <p:sp>
        <p:nvSpPr>
          <p:cNvPr id="4" name="Slide Number Placeholder 3">
            <a:extLst>
              <a:ext uri="{FF2B5EF4-FFF2-40B4-BE49-F238E27FC236}">
                <a16:creationId xmlns:a16="http://schemas.microsoft.com/office/drawing/2014/main" id="{BC1E22B0-C489-2043-B414-7D279EF01F92}"/>
              </a:ext>
            </a:extLst>
          </p:cNvPr>
          <p:cNvSpPr>
            <a:spLocks noGrp="1"/>
          </p:cNvSpPr>
          <p:nvPr>
            <p:ph type="sldNum" sz="quarter" idx="12"/>
          </p:nvPr>
        </p:nvSpPr>
        <p:spPr/>
        <p:txBody>
          <a:bodyPr/>
          <a:lstStyle/>
          <a:p>
            <a:fld id="{E59B3EB4-F75D-4221-891B-A2BAA9BB7BFA}" type="slidenum">
              <a:rPr lang="en-US" smtClean="0"/>
              <a:pPr/>
              <a:t>5</a:t>
            </a:fld>
            <a:endParaRPr lang="en-US" dirty="0"/>
          </a:p>
        </p:txBody>
      </p:sp>
    </p:spTree>
    <p:extLst>
      <p:ext uri="{BB962C8B-B14F-4D97-AF65-F5344CB8AC3E}">
        <p14:creationId xmlns:p14="http://schemas.microsoft.com/office/powerpoint/2010/main" val="9021927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8E19D7-B3BE-2C4E-A095-ECEBF39DC77C}"/>
              </a:ext>
            </a:extLst>
          </p:cNvPr>
          <p:cNvSpPr>
            <a:spLocks noGrp="1"/>
          </p:cNvSpPr>
          <p:nvPr>
            <p:ph type="title"/>
          </p:nvPr>
        </p:nvSpPr>
        <p:spPr/>
        <p:txBody>
          <a:bodyPr>
            <a:normAutofit/>
          </a:bodyPr>
          <a:lstStyle/>
          <a:p>
            <a:r>
              <a:rPr lang="en-US" sz="3200" dirty="0"/>
              <a:t>Annex: Why are there separate BCs and CoAs in some countries?</a:t>
            </a:r>
          </a:p>
        </p:txBody>
      </p:sp>
      <p:sp>
        <p:nvSpPr>
          <p:cNvPr id="3" name="Content Placeholder 2">
            <a:extLst>
              <a:ext uri="{FF2B5EF4-FFF2-40B4-BE49-F238E27FC236}">
                <a16:creationId xmlns:a16="http://schemas.microsoft.com/office/drawing/2014/main" id="{E3971F29-11A1-6844-8703-EE75525E9141}"/>
              </a:ext>
            </a:extLst>
          </p:cNvPr>
          <p:cNvSpPr>
            <a:spLocks noGrp="1"/>
          </p:cNvSpPr>
          <p:nvPr>
            <p:ph idx="1"/>
          </p:nvPr>
        </p:nvSpPr>
        <p:spPr>
          <a:xfrm>
            <a:off x="685800" y="990600"/>
            <a:ext cx="8458200" cy="5334000"/>
          </a:xfrm>
        </p:spPr>
        <p:txBody>
          <a:bodyPr>
            <a:normAutofit fontScale="40000" lnSpcReduction="20000"/>
          </a:bodyPr>
          <a:lstStyle/>
          <a:p>
            <a:r>
              <a:rPr lang="en-GB" sz="4600" dirty="0"/>
              <a:t>Many countries manage cash against the budget (budget execution control), which is seen as separate and different from financial reporting and accounting. </a:t>
            </a:r>
          </a:p>
          <a:p>
            <a:r>
              <a:rPr lang="en-GB" sz="4600" dirty="0"/>
              <a:t>Thus, in developing the BC and CoA, the structures focussed on the differences rather than the areas of convergence.  </a:t>
            </a:r>
          </a:p>
          <a:p>
            <a:r>
              <a:rPr lang="en-GB" sz="4600" dirty="0"/>
              <a:t>Other issues which probably contributed to the separation of these structures: </a:t>
            </a:r>
            <a:endParaRPr lang="en-AU" sz="4600" dirty="0"/>
          </a:p>
          <a:p>
            <a:pPr lvl="1"/>
            <a:r>
              <a:rPr lang="en-GB" sz="4600" dirty="0"/>
              <a:t>There was a strong historical institutional commitment to continue with the CoA operating in governments, making it difficult for it to be upgraded or amended to accommodate budget execution control;</a:t>
            </a:r>
            <a:endParaRPr lang="en-AU" sz="4600" dirty="0"/>
          </a:p>
          <a:p>
            <a:pPr lvl="1"/>
            <a:r>
              <a:rPr lang="en-GB" sz="4600" dirty="0"/>
              <a:t>The CoA was a modified accrual structure while the BC was generally cash based;</a:t>
            </a:r>
            <a:endParaRPr lang="en-AU" sz="4600" dirty="0"/>
          </a:p>
          <a:p>
            <a:pPr lvl="1"/>
            <a:r>
              <a:rPr lang="en-GB" sz="4600" dirty="0"/>
              <a:t>The CoA was more narrowly focussed on financial reporting, a more traditional accountants view of reporting, while the BC sought to include additional aspects, for consolidated management, such as the sources of financing (where the receipts came from) because of the important relationship to the financing of the budget;</a:t>
            </a:r>
            <a:endParaRPr lang="en-AU" sz="4600" dirty="0"/>
          </a:p>
          <a:p>
            <a:pPr lvl="1"/>
            <a:r>
              <a:rPr lang="en-GB" sz="4600" dirty="0"/>
              <a:t>In most cases, there was an urgent need to manage cash, both in terms of appropriation control by limiting unapproved spending, but also from a consolidated perspective, to improve cash management and also fiscal discipline. Thus, the BC initially anyway, was more operationally focussed – in some cases this urgent requirement meant the institutional commitment to the original CoA was an impediment to reform; and </a:t>
            </a:r>
            <a:endParaRPr lang="en-AU" sz="4600" dirty="0"/>
          </a:p>
          <a:p>
            <a:pPr lvl="1"/>
            <a:r>
              <a:rPr lang="en-GB" sz="4600" dirty="0"/>
              <a:t>There was a lack of automation in relation to accounting in general, making it difficult for implementers to integrate the two structures effectively.</a:t>
            </a:r>
            <a:endParaRPr lang="en-AU" sz="4600" dirty="0"/>
          </a:p>
          <a:p>
            <a:endParaRPr lang="en-US" dirty="0"/>
          </a:p>
        </p:txBody>
      </p:sp>
      <p:sp>
        <p:nvSpPr>
          <p:cNvPr id="4" name="Slide Number Placeholder 3">
            <a:extLst>
              <a:ext uri="{FF2B5EF4-FFF2-40B4-BE49-F238E27FC236}">
                <a16:creationId xmlns:a16="http://schemas.microsoft.com/office/drawing/2014/main" id="{E8ED164A-B822-2345-85C9-78529B539C4F}"/>
              </a:ext>
            </a:extLst>
          </p:cNvPr>
          <p:cNvSpPr>
            <a:spLocks noGrp="1"/>
          </p:cNvSpPr>
          <p:nvPr>
            <p:ph type="sldNum" sz="quarter" idx="12"/>
          </p:nvPr>
        </p:nvSpPr>
        <p:spPr/>
        <p:txBody>
          <a:bodyPr/>
          <a:lstStyle/>
          <a:p>
            <a:fld id="{E59B3EB4-F75D-4221-891B-A2BAA9BB7BFA}" type="slidenum">
              <a:rPr lang="en-US" smtClean="0"/>
              <a:pPr/>
              <a:t>6</a:t>
            </a:fld>
            <a:endParaRPr lang="en-US" dirty="0"/>
          </a:p>
        </p:txBody>
      </p:sp>
    </p:spTree>
    <p:extLst>
      <p:ext uri="{BB962C8B-B14F-4D97-AF65-F5344CB8AC3E}">
        <p14:creationId xmlns:p14="http://schemas.microsoft.com/office/powerpoint/2010/main" val="3432364087"/>
      </p:ext>
    </p:extLst>
  </p:cSld>
  <p:clrMapOvr>
    <a:masterClrMapping/>
  </p:clrMapOvr>
</p:sld>
</file>

<file path=ppt/theme/theme1.xml><?xml version="1.0" encoding="utf-8"?>
<a:theme xmlns:a="http://schemas.openxmlformats.org/drawingml/2006/main" name="PEMPAL">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PEMPAL.potx</Template>
  <TotalTime>14747</TotalTime>
  <Words>812</Words>
  <Application>Microsoft Office PowerPoint</Application>
  <PresentationFormat>On-screen Show (4:3)</PresentationFormat>
  <Paragraphs>52</Paragraphs>
  <Slides>6</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6</vt:i4>
      </vt:variant>
    </vt:vector>
  </HeadingPairs>
  <TitlesOfParts>
    <vt:vector size="9" baseType="lpstr">
      <vt:lpstr>Arial</vt:lpstr>
      <vt:lpstr>Calibri</vt:lpstr>
      <vt:lpstr>PEMPAL</vt:lpstr>
      <vt:lpstr> OPTIMIZING THE CHART OF ACCOUNTS DESIGN  Review and Update of 2014 PEMPAL Paper </vt:lpstr>
      <vt:lpstr>Background: 2014 PEMPAL paper on Integration of Budget Classification and Chart of Accounts </vt:lpstr>
      <vt:lpstr>Why Revisit the Paper?</vt:lpstr>
      <vt:lpstr>Possible Areas of Coverage for an Expanded Paper</vt:lpstr>
      <vt:lpstr>Consideration/Discussion/Comment</vt:lpstr>
      <vt:lpstr>Annex: Why are there separate BCs and CoAs in some countries?</vt:lpstr>
    </vt:vector>
  </TitlesOfParts>
  <Company>The World Bank Group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Types of budget classification (BC) used in a country</dc:title>
  <dc:creator>wb76141</dc:creator>
  <cp:lastModifiedBy>Yelena Slizhevskaya</cp:lastModifiedBy>
  <cp:revision>452</cp:revision>
  <dcterms:created xsi:type="dcterms:W3CDTF">2010-10-04T16:57:49Z</dcterms:created>
  <dcterms:modified xsi:type="dcterms:W3CDTF">2019-01-16T09:33:53Z</dcterms:modified>
</cp:coreProperties>
</file>