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8"/>
  </p:notesMasterIdLst>
  <p:handoutMasterIdLst>
    <p:handoutMasterId r:id="rId9"/>
  </p:handoutMasterIdLst>
  <p:sldIdLst>
    <p:sldId id="473" r:id="rId2"/>
    <p:sldId id="474" r:id="rId3"/>
    <p:sldId id="475" r:id="rId4"/>
    <p:sldId id="476" r:id="rId5"/>
    <p:sldId id="477" r:id="rId6"/>
    <p:sldId id="47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 Parry" initials="MJ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57" autoAdjust="0"/>
    <p:restoredTop sz="86538" autoAdjust="0"/>
  </p:normalViewPr>
  <p:slideViewPr>
    <p:cSldViewPr>
      <p:cViewPr varScale="1">
        <p:scale>
          <a:sx n="99" d="100"/>
          <a:sy n="99" d="100"/>
        </p:scale>
        <p:origin x="2238" y="84"/>
      </p:cViewPr>
      <p:guideLst>
        <p:guide orient="horz" pos="2160"/>
        <p:guide pos="2880"/>
      </p:guideLst>
    </p:cSldViewPr>
  </p:slideViewPr>
  <p:outlineViewPr>
    <p:cViewPr>
      <p:scale>
        <a:sx n="33" d="100"/>
        <a:sy n="33" d="100"/>
      </p:scale>
      <p:origin x="0" y="8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BE0A121A-ED46-4399-9B3E-0599B6BA427D}"/>
    <pc:docChg chg="custSel modSld">
      <pc:chgData name="Yelena Slizhevskaya" userId="c31c118f-cc09-4814-95e2-f268a72c0a23" providerId="ADAL" clId="{BE0A121A-ED46-4399-9B3E-0599B6BA427D}" dt="2019-01-16T09:33:46.980" v="440" actId="6549"/>
      <pc:docMkLst>
        <pc:docMk/>
      </pc:docMkLst>
      <pc:sldChg chg="modSp">
        <pc:chgData name="Yelena Slizhevskaya" userId="c31c118f-cc09-4814-95e2-f268a72c0a23" providerId="ADAL" clId="{BE0A121A-ED46-4399-9B3E-0599B6BA427D}" dt="2019-01-16T09:08:29.551" v="76" actId="1076"/>
        <pc:sldMkLst>
          <pc:docMk/>
          <pc:sldMk cId="16888070" sldId="473"/>
        </pc:sldMkLst>
        <pc:spChg chg="mod">
          <ac:chgData name="Yelena Slizhevskaya" userId="c31c118f-cc09-4814-95e2-f268a72c0a23" providerId="ADAL" clId="{BE0A121A-ED46-4399-9B3E-0599B6BA427D}" dt="2019-01-16T09:08:13.513" v="69" actId="6549"/>
          <ac:spMkLst>
            <pc:docMk/>
            <pc:sldMk cId="16888070" sldId="473"/>
            <ac:spMk id="2" creationId="{E1A2C73E-09FF-7E43-9B2B-BDFE8D738311}"/>
          </ac:spMkLst>
        </pc:spChg>
        <pc:spChg chg="mod">
          <ac:chgData name="Yelena Slizhevskaya" userId="c31c118f-cc09-4814-95e2-f268a72c0a23" providerId="ADAL" clId="{BE0A121A-ED46-4399-9B3E-0599B6BA427D}" dt="2019-01-16T09:08:29.551" v="76" actId="1076"/>
          <ac:spMkLst>
            <pc:docMk/>
            <pc:sldMk cId="16888070" sldId="473"/>
            <ac:spMk id="3" creationId="{676695B0-F7FF-3247-ACC7-37F565C9B23A}"/>
          </ac:spMkLst>
        </pc:spChg>
      </pc:sldChg>
      <pc:sldChg chg="modSp">
        <pc:chgData name="Yelena Slizhevskaya" userId="c31c118f-cc09-4814-95e2-f268a72c0a23" providerId="ADAL" clId="{BE0A121A-ED46-4399-9B3E-0599B6BA427D}" dt="2019-01-16T09:33:46.980" v="440" actId="6549"/>
        <pc:sldMkLst>
          <pc:docMk/>
          <pc:sldMk cId="3225729520" sldId="474"/>
        </pc:sldMkLst>
        <pc:spChg chg="mod">
          <ac:chgData name="Yelena Slizhevskaya" userId="c31c118f-cc09-4814-95e2-f268a72c0a23" providerId="ADAL" clId="{BE0A121A-ED46-4399-9B3E-0599B6BA427D}" dt="2019-01-16T09:21:31.329" v="181" actId="20577"/>
          <ac:spMkLst>
            <pc:docMk/>
            <pc:sldMk cId="3225729520" sldId="474"/>
            <ac:spMk id="2" creationId="{5B7BE473-7902-934B-A937-7A4E94A30AA1}"/>
          </ac:spMkLst>
        </pc:spChg>
        <pc:spChg chg="mod">
          <ac:chgData name="Yelena Slizhevskaya" userId="c31c118f-cc09-4814-95e2-f268a72c0a23" providerId="ADAL" clId="{BE0A121A-ED46-4399-9B3E-0599B6BA427D}" dt="2019-01-16T09:33:46.980" v="440" actId="6549"/>
          <ac:spMkLst>
            <pc:docMk/>
            <pc:sldMk cId="3225729520" sldId="474"/>
            <ac:spMk id="3" creationId="{17F1C455-BDF2-114D-989C-5288AEBFEB25}"/>
          </ac:spMkLst>
        </pc:spChg>
      </pc:sldChg>
      <pc:sldChg chg="modSp">
        <pc:chgData name="Yelena Slizhevskaya" userId="c31c118f-cc09-4814-95e2-f268a72c0a23" providerId="ADAL" clId="{BE0A121A-ED46-4399-9B3E-0599B6BA427D}" dt="2019-01-16T09:25:51.759" v="203" actId="6549"/>
        <pc:sldMkLst>
          <pc:docMk/>
          <pc:sldMk cId="987751190" sldId="475"/>
        </pc:sldMkLst>
        <pc:spChg chg="mod">
          <ac:chgData name="Yelena Slizhevskaya" userId="c31c118f-cc09-4814-95e2-f268a72c0a23" providerId="ADAL" clId="{BE0A121A-ED46-4399-9B3E-0599B6BA427D}" dt="2019-01-16T09:25:51.759" v="203" actId="6549"/>
          <ac:spMkLst>
            <pc:docMk/>
            <pc:sldMk cId="987751190" sldId="475"/>
            <ac:spMk id="3" creationId="{01641F50-1353-AD4F-A001-D97092EAF4E4}"/>
          </ac:spMkLst>
        </pc:spChg>
      </pc:sldChg>
      <pc:sldChg chg="modSp">
        <pc:chgData name="Yelena Slizhevskaya" userId="c31c118f-cc09-4814-95e2-f268a72c0a23" providerId="ADAL" clId="{BE0A121A-ED46-4399-9B3E-0599B6BA427D}" dt="2019-01-16T09:26:38.611" v="206" actId="6549"/>
        <pc:sldMkLst>
          <pc:docMk/>
          <pc:sldMk cId="2779333303" sldId="476"/>
        </pc:sldMkLst>
        <pc:spChg chg="mod">
          <ac:chgData name="Yelena Slizhevskaya" userId="c31c118f-cc09-4814-95e2-f268a72c0a23" providerId="ADAL" clId="{BE0A121A-ED46-4399-9B3E-0599B6BA427D}" dt="2019-01-16T09:26:38.611" v="206" actId="6549"/>
          <ac:spMkLst>
            <pc:docMk/>
            <pc:sldMk cId="2779333303" sldId="476"/>
            <ac:spMk id="3" creationId="{28C3086E-7958-1F45-967C-0F224D7C8059}"/>
          </ac:spMkLst>
        </pc:spChg>
      </pc:sldChg>
      <pc:sldChg chg="modSp">
        <pc:chgData name="Yelena Slizhevskaya" userId="c31c118f-cc09-4814-95e2-f268a72c0a23" providerId="ADAL" clId="{BE0A121A-ED46-4399-9B3E-0599B6BA427D}" dt="2019-01-16T09:32:15.749" v="396" actId="6549"/>
        <pc:sldMkLst>
          <pc:docMk/>
          <pc:sldMk cId="902192706" sldId="477"/>
        </pc:sldMkLst>
        <pc:spChg chg="mod">
          <ac:chgData name="Yelena Slizhevskaya" userId="c31c118f-cc09-4814-95e2-f268a72c0a23" providerId="ADAL" clId="{BE0A121A-ED46-4399-9B3E-0599B6BA427D}" dt="2019-01-16T09:32:15.749" v="396" actId="6549"/>
          <ac:spMkLst>
            <pc:docMk/>
            <pc:sldMk cId="902192706" sldId="477"/>
            <ac:spMk id="3" creationId="{8552821E-8E07-864E-9EF2-67245D1ADAF6}"/>
          </ac:spMkLst>
        </pc:spChg>
      </pc:sldChg>
      <pc:sldChg chg="modSp">
        <pc:chgData name="Yelena Slizhevskaya" userId="c31c118f-cc09-4814-95e2-f268a72c0a23" providerId="ADAL" clId="{BE0A121A-ED46-4399-9B3E-0599B6BA427D}" dt="2019-01-16T09:32:29.242" v="405" actId="6549"/>
        <pc:sldMkLst>
          <pc:docMk/>
          <pc:sldMk cId="3432364087" sldId="479"/>
        </pc:sldMkLst>
        <pc:spChg chg="mod">
          <ac:chgData name="Yelena Slizhevskaya" userId="c31c118f-cc09-4814-95e2-f268a72c0a23" providerId="ADAL" clId="{BE0A121A-ED46-4399-9B3E-0599B6BA427D}" dt="2019-01-16T09:32:29.242" v="405" actId="6549"/>
          <ac:spMkLst>
            <pc:docMk/>
            <pc:sldMk cId="3432364087" sldId="479"/>
            <ac:spMk id="2" creationId="{6E8E19D7-B3BE-2C4E-A095-ECEBF39DC77C}"/>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7B7219-18CD-4E2D-8D47-5B46F2159EA2}" type="slidenum">
              <a:rPr lang="en-US" smtClean="0"/>
              <a:pPr/>
              <a:t>‹#›</a:t>
            </a:fld>
            <a:endParaRPr lang="hr-HR" dirty="0"/>
          </a:p>
        </p:txBody>
      </p:sp>
      <p:pic>
        <p:nvPicPr>
          <p:cNvPr id="6" name="Рисунок 15" descr="pempal-logo-top.gif"/>
          <p:cNvPicPr>
            <a:picLocks noChangeAspect="1"/>
          </p:cNvPicPr>
          <p:nvPr/>
        </p:nvPicPr>
        <p:blipFill>
          <a:blip r:embed="rId2" cstate="print"/>
          <a:srcRect/>
          <a:stretch>
            <a:fillRect/>
          </a:stretch>
        </p:blipFill>
        <p:spPr bwMode="auto">
          <a:xfrm>
            <a:off x="1752600" y="152400"/>
            <a:ext cx="3581400" cy="381000"/>
          </a:xfrm>
          <a:prstGeom prst="rect">
            <a:avLst/>
          </a:prstGeom>
          <a:noFill/>
          <a:ln w="9525">
            <a:noFill/>
            <a:miter lim="800000"/>
            <a:headEnd/>
            <a:tailEnd/>
          </a:ln>
        </p:spPr>
      </p:pic>
    </p:spTree>
    <p:extLst>
      <p:ext uri="{BB962C8B-B14F-4D97-AF65-F5344CB8AC3E}">
        <p14:creationId xmlns:p14="http://schemas.microsoft.com/office/powerpoint/2010/main" val="1417694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BAB6F2-249B-4AD5-9CB7-0699889A5EE1}" type="datetimeFigureOut">
              <a:rPr lang="en-US" smtClean="0"/>
              <a:pPr/>
              <a:t>1/21/2019</a:t>
            </a:fld>
            <a:endParaRPr lang="hr-H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848F76-DF40-4FCB-BA1A-6E42BED63A3B}" type="slidenum">
              <a:rPr lang="en-US" smtClean="0"/>
              <a:pPr/>
              <a:t>‹#›</a:t>
            </a:fld>
            <a:endParaRPr lang="hr-HR" dirty="0"/>
          </a:p>
        </p:txBody>
      </p:sp>
    </p:spTree>
    <p:extLst>
      <p:ext uri="{BB962C8B-B14F-4D97-AF65-F5344CB8AC3E}">
        <p14:creationId xmlns:p14="http://schemas.microsoft.com/office/powerpoint/2010/main" val="14397131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685800" y="1371600"/>
            <a:ext cx="8001000" cy="45259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E59B3EB4-F75D-4221-891B-A2BAA9BB7BF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5400"/>
            <a:ext cx="80010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85800" y="1341437"/>
            <a:ext cx="8001000" cy="48307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8001000" y="6518275"/>
            <a:ext cx="11430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E59B3EB4-F75D-4221-891B-A2BAA9BB7BFA}" type="slidenum">
              <a:rPr lang="en-US" smtClean="0"/>
              <a:pPr/>
              <a:t>‹#›</a:t>
            </a:fld>
            <a:endParaRPr lang="en-US" dirty="0"/>
          </a:p>
        </p:txBody>
      </p:sp>
      <p:pic>
        <p:nvPicPr>
          <p:cNvPr id="7" name="Рисунок 11" descr="pempal-logo.jpg"/>
          <p:cNvPicPr>
            <a:picLocks noChangeAspect="1"/>
          </p:cNvPicPr>
          <p:nvPr/>
        </p:nvPicPr>
        <p:blipFill>
          <a:blip r:embed="rId13" cstate="print"/>
          <a:srcRect/>
          <a:stretch>
            <a:fillRect/>
          </a:stretch>
        </p:blipFill>
        <p:spPr bwMode="auto">
          <a:xfrm>
            <a:off x="0" y="0"/>
            <a:ext cx="704850" cy="6858000"/>
          </a:xfrm>
          <a:prstGeom prst="rect">
            <a:avLst/>
          </a:prstGeom>
          <a:noFill/>
          <a:ln w="9525">
            <a:noFill/>
            <a:miter lim="800000"/>
            <a:headEnd/>
            <a:tailEnd/>
          </a:ln>
        </p:spPr>
      </p:pic>
      <p:pic>
        <p:nvPicPr>
          <p:cNvPr id="8" name="Рисунок 15" descr="pempal-logo-top.gif"/>
          <p:cNvPicPr>
            <a:picLocks noChangeAspect="1"/>
          </p:cNvPicPr>
          <p:nvPr/>
        </p:nvPicPr>
        <p:blipFill>
          <a:blip r:embed="rId14" cstate="print"/>
          <a:srcRect/>
          <a:stretch>
            <a:fillRect/>
          </a:stretch>
        </p:blipFill>
        <p:spPr bwMode="auto">
          <a:xfrm>
            <a:off x="3200400" y="6324600"/>
            <a:ext cx="35814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2C73E-09FF-7E43-9B2B-BDFE8D738311}"/>
              </a:ext>
            </a:extLst>
          </p:cNvPr>
          <p:cNvSpPr>
            <a:spLocks noGrp="1"/>
          </p:cNvSpPr>
          <p:nvPr>
            <p:ph type="ctrTitle"/>
          </p:nvPr>
        </p:nvSpPr>
        <p:spPr/>
        <p:txBody>
          <a:bodyPr>
            <a:normAutofit fontScale="90000"/>
          </a:bodyPr>
          <a:lstStyle/>
          <a:p>
            <a:r>
              <a:rPr lang="hr-HR" sz="5300" dirty="0"/>
              <a:t> </a:t>
            </a:r>
            <a:r>
              <a:rPr lang="hr-HR" b="1" dirty="0"/>
              <a:t>OPTIMIZACIJA IZRADE RAČUNSKOG PLANA</a:t>
            </a:r>
            <a:br/>
            <a:br/>
            <a:r>
              <a:rPr lang="hr-HR" b="1" dirty="0"/>
              <a:t>Pregled i najnovije informacije o radnom dokumentu PEMPAL-a iz 2014. </a:t>
            </a:r>
            <a:endParaRPr lang="hr-HR" dirty="0"/>
          </a:p>
        </p:txBody>
      </p:sp>
      <p:sp>
        <p:nvSpPr>
          <p:cNvPr id="3" name="Subtitle 2">
            <a:extLst>
              <a:ext uri="{FF2B5EF4-FFF2-40B4-BE49-F238E27FC236}">
                <a16:creationId xmlns:a16="http://schemas.microsoft.com/office/drawing/2014/main" id="{676695B0-F7FF-3247-ACC7-37F565C9B23A}"/>
              </a:ext>
            </a:extLst>
          </p:cNvPr>
          <p:cNvSpPr>
            <a:spLocks noGrp="1"/>
          </p:cNvSpPr>
          <p:nvPr>
            <p:ph type="subTitle" idx="1"/>
          </p:nvPr>
        </p:nvSpPr>
        <p:spPr>
          <a:xfrm>
            <a:off x="1752600" y="4267200"/>
            <a:ext cx="6400800" cy="1752600"/>
          </a:xfrm>
        </p:spPr>
        <p:txBody>
          <a:bodyPr>
            <a:normAutofit fontScale="70000" lnSpcReduction="20000"/>
          </a:bodyPr>
          <a:lstStyle/>
          <a:p>
            <a:br>
              <a:rPr lang="en-US" dirty="0"/>
            </a:br>
            <a:endParaRPr lang="hr-HR" dirty="0"/>
          </a:p>
          <a:p>
            <a:r>
              <a:rPr lang="hr-HR" b="1" dirty="0"/>
              <a:t> </a:t>
            </a:r>
            <a:endParaRPr lang="hr-HR" dirty="0"/>
          </a:p>
          <a:p>
            <a:r>
              <a:rPr lang="hr-HR"/>
              <a:t>Mark Silins</a:t>
            </a:r>
          </a:p>
          <a:p>
            <a:r>
              <a:rPr lang="hr-HR"/>
              <a:t>Siječanj 2019.</a:t>
            </a:r>
          </a:p>
        </p:txBody>
      </p:sp>
    </p:spTree>
    <p:extLst>
      <p:ext uri="{BB962C8B-B14F-4D97-AF65-F5344CB8AC3E}">
        <p14:creationId xmlns:p14="http://schemas.microsoft.com/office/powerpoint/2010/main" val="16888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E473-7902-934B-A937-7A4E94A30AA1}"/>
              </a:ext>
            </a:extLst>
          </p:cNvPr>
          <p:cNvSpPr>
            <a:spLocks noGrp="1"/>
          </p:cNvSpPr>
          <p:nvPr>
            <p:ph type="title"/>
          </p:nvPr>
        </p:nvSpPr>
        <p:spPr>
          <a:xfrm>
            <a:off x="685800" y="381000"/>
            <a:ext cx="8001000" cy="1143000"/>
          </a:xfrm>
        </p:spPr>
        <p:txBody>
          <a:bodyPr>
            <a:noAutofit/>
          </a:bodyPr>
          <a:lstStyle/>
          <a:p>
            <a:r>
              <a:rPr lang="hr-HR" sz="3200" dirty="0"/>
              <a:t>Pozadina: Dokument PEMPAL-a o integraciji proračunskih klasifikacija i računskog plana iz 2014. </a:t>
            </a:r>
          </a:p>
        </p:txBody>
      </p:sp>
      <p:sp>
        <p:nvSpPr>
          <p:cNvPr id="3" name="Content Placeholder 2">
            <a:extLst>
              <a:ext uri="{FF2B5EF4-FFF2-40B4-BE49-F238E27FC236}">
                <a16:creationId xmlns:a16="http://schemas.microsoft.com/office/drawing/2014/main" id="{17F1C455-BDF2-114D-989C-5288AEBFEB25}"/>
              </a:ext>
            </a:extLst>
          </p:cNvPr>
          <p:cNvSpPr>
            <a:spLocks noGrp="1"/>
          </p:cNvSpPr>
          <p:nvPr>
            <p:ph idx="1"/>
          </p:nvPr>
        </p:nvSpPr>
        <p:spPr>
          <a:xfrm>
            <a:off x="685800" y="1722437"/>
            <a:ext cx="8001000" cy="4525963"/>
          </a:xfrm>
        </p:spPr>
        <p:txBody>
          <a:bodyPr>
            <a:normAutofit fontScale="62500" lnSpcReduction="20000"/>
          </a:bodyPr>
          <a:lstStyle/>
          <a:p>
            <a:r>
              <a:rPr lang="hr-HR"/>
              <a:t>Izvještaj na temelju rada prve radne skupine TCOP-a posvećene reformi računskog plana</a:t>
            </a:r>
          </a:p>
          <a:p>
            <a:r>
              <a:rPr lang="hr-HR"/>
              <a:t>Članovi radne skupine bili su: </a:t>
            </a:r>
            <a:r>
              <a:rPr lang="hr-HR" dirty="0">
                <a:highlight>
                  <a:srgbClr val="FFFF00"/>
                </a:highlight>
              </a:rPr>
              <a:t>Azerbajdžan, Gruzija, Kazahstan, Moldova, Rusija, Ukrajina</a:t>
            </a:r>
          </a:p>
          <a:p>
            <a:r>
              <a:rPr lang="hr-HR"/>
              <a:t>Nakon brojnih sastanaka, a posebno onog održanog u Kijevu 2013., donesena je odluka da se pripremi radni dokument u kojem će se razmotriti zajednička pitanja i iskustva u pogledu integracije proračunskih klasifikacija i računskog plana</a:t>
            </a:r>
          </a:p>
          <a:p>
            <a:r>
              <a:rPr lang="hr-HR"/>
              <a:t>To se smatralo vrlo konkretnim izazovom i problemom za gospodarstva u tranziciji zbog:</a:t>
            </a:r>
          </a:p>
          <a:p>
            <a:pPr lvl="1"/>
            <a:r>
              <a:rPr lang="hr-HR"/>
              <a:t>tradicije odvojenih proračunskih klasifikacija i računskog plana</a:t>
            </a:r>
          </a:p>
          <a:p>
            <a:pPr lvl="1"/>
            <a:r>
              <a:rPr lang="hr-HR"/>
              <a:t>prijelaza na integriranije upravljanje javnim financijama i ISFU</a:t>
            </a:r>
          </a:p>
          <a:p>
            <a:r>
              <a:rPr lang="hr-HR"/>
              <a:t>Dokument je dovršen 2014. i otad se upotrebljava kao referentni dokument u mnogim zemljama (i izvan regije PEMPAL-a) – Poljskoj, Bjelarusu, Azerbajdžanu, Mongoliji, Bahamima, Otocima Turks i Caicos, Fidžiju, Tongi, Kambodži i Svaziju (samo nedavni primjeri)</a:t>
            </a:r>
          </a:p>
        </p:txBody>
      </p:sp>
    </p:spTree>
    <p:extLst>
      <p:ext uri="{BB962C8B-B14F-4D97-AF65-F5344CB8AC3E}">
        <p14:creationId xmlns:p14="http://schemas.microsoft.com/office/powerpoint/2010/main" val="3225729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900AC-284B-DE4F-A621-D0631B39209C}"/>
              </a:ext>
            </a:extLst>
          </p:cNvPr>
          <p:cNvSpPr>
            <a:spLocks noGrp="1"/>
          </p:cNvSpPr>
          <p:nvPr>
            <p:ph type="title"/>
          </p:nvPr>
        </p:nvSpPr>
        <p:spPr/>
        <p:txBody>
          <a:bodyPr>
            <a:noAutofit/>
          </a:bodyPr>
          <a:lstStyle/>
          <a:p>
            <a:r>
              <a:rPr lang="hr-HR" sz="4000" dirty="0"/>
              <a:t>Zašto ponovno pregledavati dokument?</a:t>
            </a:r>
          </a:p>
        </p:txBody>
      </p:sp>
      <p:sp>
        <p:nvSpPr>
          <p:cNvPr id="3" name="Content Placeholder 2">
            <a:extLst>
              <a:ext uri="{FF2B5EF4-FFF2-40B4-BE49-F238E27FC236}">
                <a16:creationId xmlns:a16="http://schemas.microsoft.com/office/drawing/2014/main" id="{01641F50-1353-AD4F-A001-D97092EAF4E4}"/>
              </a:ext>
            </a:extLst>
          </p:cNvPr>
          <p:cNvSpPr>
            <a:spLocks noGrp="1"/>
          </p:cNvSpPr>
          <p:nvPr>
            <p:ph idx="1"/>
          </p:nvPr>
        </p:nvSpPr>
        <p:spPr/>
        <p:txBody>
          <a:bodyPr>
            <a:normAutofit fontScale="77500" lnSpcReduction="20000"/>
          </a:bodyPr>
          <a:lstStyle/>
          <a:p>
            <a:r>
              <a:rPr lang="hr-HR"/>
              <a:t>Riječ je o korisnom proizvodu znanja koji se bavi izradom jedinstvenog ekonomskog segmenta – ali ne obuhvaća širi računski plan, uključujući druge segmente, niti se bavi ostalim pitanjima provedbe s kojima su se susretale zemlje koje uvode nove računske planove</a:t>
            </a:r>
          </a:p>
          <a:p>
            <a:r>
              <a:rPr lang="hr-HR"/>
              <a:t>Međutim, iz nedavnog iskustva zemalja vidljivo je kako su neki problemi ostali neriješeni, npr.:</a:t>
            </a:r>
          </a:p>
          <a:p>
            <a:pPr lvl="1"/>
            <a:r>
              <a:rPr lang="hr-HR" dirty="0">
                <a:solidFill>
                  <a:schemeClr val="accent1"/>
                </a:solidFill>
              </a:rPr>
              <a:t>Postoji li standardna konfiguracija modernog računskog plana i koji su segmenti obvezni u modernom računskom planu? </a:t>
            </a:r>
          </a:p>
          <a:p>
            <a:pPr lvl="1"/>
            <a:r>
              <a:rPr lang="hr-HR" dirty="0">
                <a:solidFill>
                  <a:schemeClr val="accent1"/>
                </a:solidFill>
              </a:rPr>
              <a:t>Mora li se računski plan provesti odjednom?</a:t>
            </a:r>
          </a:p>
          <a:p>
            <a:pPr lvl="1"/>
            <a:r>
              <a:rPr lang="hr-HR" dirty="0">
                <a:solidFill>
                  <a:schemeClr val="accent1"/>
                </a:solidFill>
              </a:rPr>
              <a:t>Kako se optimalno upravlja proračunom u računskom planu?</a:t>
            </a:r>
          </a:p>
          <a:p>
            <a:pPr lvl="1"/>
            <a:r>
              <a:rPr lang="hr-HR" dirty="0">
                <a:solidFill>
                  <a:schemeClr val="accent1"/>
                </a:solidFill>
              </a:rPr>
              <a:t>Kako GFSM iz 2014. utječe na izradu računskog plana?</a:t>
            </a:r>
          </a:p>
          <a:p>
            <a:pPr lvl="1"/>
            <a:endParaRPr lang="hr-HR" dirty="0">
              <a:solidFill>
                <a:schemeClr val="accent1"/>
              </a:solidFill>
            </a:endParaRPr>
          </a:p>
          <a:p>
            <a:pPr lvl="1"/>
            <a:endParaRPr lang="hr-HR" dirty="0"/>
          </a:p>
          <a:p>
            <a:pPr lvl="1"/>
            <a:endParaRPr lang="hr-HR" dirty="0"/>
          </a:p>
          <a:p>
            <a:endParaRPr lang="hr-HR" dirty="0"/>
          </a:p>
        </p:txBody>
      </p:sp>
    </p:spTree>
    <p:extLst>
      <p:ext uri="{BB962C8B-B14F-4D97-AF65-F5344CB8AC3E}">
        <p14:creationId xmlns:p14="http://schemas.microsoft.com/office/powerpoint/2010/main" val="987751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68ED-67B1-714F-9839-9625FC0C11D6}"/>
              </a:ext>
            </a:extLst>
          </p:cNvPr>
          <p:cNvSpPr>
            <a:spLocks noGrp="1"/>
          </p:cNvSpPr>
          <p:nvPr>
            <p:ph type="title"/>
          </p:nvPr>
        </p:nvSpPr>
        <p:spPr/>
        <p:txBody>
          <a:bodyPr>
            <a:normAutofit fontScale="90000"/>
          </a:bodyPr>
          <a:lstStyle/>
          <a:p>
            <a:r>
              <a:rPr lang="hr-HR"/>
              <a:t>Moguće teme koje bi prošireni radni dokument obuhvaćao</a:t>
            </a:r>
          </a:p>
        </p:txBody>
      </p:sp>
      <p:sp>
        <p:nvSpPr>
          <p:cNvPr id="3" name="Content Placeholder 2">
            <a:extLst>
              <a:ext uri="{FF2B5EF4-FFF2-40B4-BE49-F238E27FC236}">
                <a16:creationId xmlns:a16="http://schemas.microsoft.com/office/drawing/2014/main" id="{28C3086E-7958-1F45-967C-0F224D7C8059}"/>
              </a:ext>
            </a:extLst>
          </p:cNvPr>
          <p:cNvSpPr>
            <a:spLocks noGrp="1"/>
          </p:cNvSpPr>
          <p:nvPr>
            <p:ph idx="1"/>
          </p:nvPr>
        </p:nvSpPr>
        <p:spPr>
          <a:xfrm>
            <a:off x="685800" y="1371600"/>
            <a:ext cx="8382000" cy="5257800"/>
          </a:xfrm>
        </p:spPr>
        <p:txBody>
          <a:bodyPr>
            <a:normAutofit fontScale="55000" lnSpcReduction="20000"/>
          </a:bodyPr>
          <a:lstStyle/>
          <a:p>
            <a:r>
              <a:rPr lang="hr-HR"/>
              <a:t>Pitanja obračunske osnove i kako bi se računski plan mogao s vremenom proširiti u svrhu podrške prijelaza na obračunsku osnovu </a:t>
            </a:r>
          </a:p>
          <a:p>
            <a:r>
              <a:rPr lang="hr-HR"/>
              <a:t>Najnovije informacije o promjenama GFSM-a 2014., uz objašnjenja zašto doslovno kopiranje GFSM-a nije dobra ideja</a:t>
            </a:r>
          </a:p>
          <a:p>
            <a:r>
              <a:rPr lang="hr-HR"/>
              <a:t>Detaljno raspraviti o izazovima u razvoju ostalih segmenata računskog plana, posebno segmenta o izvorima sredstava </a:t>
            </a:r>
          </a:p>
          <a:p>
            <a:r>
              <a:rPr lang="hr-HR"/>
              <a:t>Kako istovremeno podržavati planiranje proračuna na gotovinskoj osnovi i obračunsko računovodstvo u jednoj strukturi</a:t>
            </a:r>
          </a:p>
          <a:p>
            <a:r>
              <a:rPr lang="hr-HR"/>
              <a:t>Kako osigurati kontrolu proračuna u računskom planu</a:t>
            </a:r>
          </a:p>
          <a:p>
            <a:r>
              <a:rPr lang="hr-HR"/>
              <a:t>Kako računski plan može pomoći kod pitanja konsolidacije i eliminacije</a:t>
            </a:r>
          </a:p>
          <a:p>
            <a:r>
              <a:rPr lang="hr-HR"/>
              <a:t>Povezivanje računskog plana s ostalim sustavima - npr. nabava, registar imovine, sustavi prihoda itd.</a:t>
            </a:r>
          </a:p>
          <a:p>
            <a:r>
              <a:rPr lang="hr-HR"/>
              <a:t> Detaljniji računski plan ne znači i detaljnije bilježenje – važnost relacijske baze podataka </a:t>
            </a:r>
          </a:p>
          <a:p>
            <a:r>
              <a:rPr lang="hr-HR"/>
              <a:t>Računski plan i IKT</a:t>
            </a:r>
          </a:p>
          <a:p>
            <a:r>
              <a:rPr lang="hr-HR"/>
              <a:t>Računski plan i jedinstveni račun riznice (JRR)</a:t>
            </a:r>
          </a:p>
          <a:p>
            <a:r>
              <a:rPr lang="hr-HR"/>
              <a:t>Izrada priručnika za računski plan i proizvoda za edukaciju </a:t>
            </a:r>
          </a:p>
          <a:p>
            <a:r>
              <a:rPr lang="hr-HR"/>
              <a:t>Prilozi koji uključuju primjere struktura dobre prakse</a:t>
            </a:r>
          </a:p>
          <a:p>
            <a:r>
              <a:rPr lang="hr-HR"/>
              <a:t>Ostala pitanja/teme?</a:t>
            </a:r>
          </a:p>
          <a:p>
            <a:endParaRPr lang="hr-HR" dirty="0"/>
          </a:p>
        </p:txBody>
      </p:sp>
      <p:sp>
        <p:nvSpPr>
          <p:cNvPr id="4" name="Slide Number Placeholder 3">
            <a:extLst>
              <a:ext uri="{FF2B5EF4-FFF2-40B4-BE49-F238E27FC236}">
                <a16:creationId xmlns:a16="http://schemas.microsoft.com/office/drawing/2014/main" id="{8E9A30A1-FD3B-2C47-98C0-03CA36D66264}"/>
              </a:ext>
            </a:extLst>
          </p:cNvPr>
          <p:cNvSpPr>
            <a:spLocks noGrp="1"/>
          </p:cNvSpPr>
          <p:nvPr>
            <p:ph type="sldNum" sz="quarter" idx="12"/>
          </p:nvPr>
        </p:nvSpPr>
        <p:spPr/>
        <p:txBody>
          <a:bodyPr/>
          <a:lstStyle/>
          <a:p>
            <a:fld id="{E59B3EB4-F75D-4221-891B-A2BAA9BB7BFA}" type="slidenum">
              <a:rPr lang="en-US" smtClean="0"/>
              <a:pPr/>
              <a:t>4</a:t>
            </a:fld>
            <a:endParaRPr lang="hr-HR" dirty="0"/>
          </a:p>
        </p:txBody>
      </p:sp>
    </p:spTree>
    <p:extLst>
      <p:ext uri="{BB962C8B-B14F-4D97-AF65-F5344CB8AC3E}">
        <p14:creationId xmlns:p14="http://schemas.microsoft.com/office/powerpoint/2010/main" val="2779333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2924D-66CB-7043-B8D0-202F3E3C5433}"/>
              </a:ext>
            </a:extLst>
          </p:cNvPr>
          <p:cNvSpPr>
            <a:spLocks noGrp="1"/>
          </p:cNvSpPr>
          <p:nvPr>
            <p:ph type="title"/>
          </p:nvPr>
        </p:nvSpPr>
        <p:spPr/>
        <p:txBody>
          <a:bodyPr>
            <a:normAutofit fontScale="90000"/>
          </a:bodyPr>
          <a:lstStyle/>
          <a:p>
            <a:r>
              <a:rPr lang="hr-HR"/>
              <a:t>Razmatranja/rasprave/komentari</a:t>
            </a:r>
          </a:p>
        </p:txBody>
      </p:sp>
      <p:sp>
        <p:nvSpPr>
          <p:cNvPr id="3" name="Content Placeholder 2">
            <a:extLst>
              <a:ext uri="{FF2B5EF4-FFF2-40B4-BE49-F238E27FC236}">
                <a16:creationId xmlns:a16="http://schemas.microsoft.com/office/drawing/2014/main" id="{8552821E-8E07-864E-9EF2-67245D1ADAF6}"/>
              </a:ext>
            </a:extLst>
          </p:cNvPr>
          <p:cNvSpPr>
            <a:spLocks noGrp="1"/>
          </p:cNvSpPr>
          <p:nvPr>
            <p:ph idx="1"/>
          </p:nvPr>
        </p:nvSpPr>
        <p:spPr>
          <a:xfrm>
            <a:off x="685800" y="1371600"/>
            <a:ext cx="8001000" cy="5146675"/>
          </a:xfrm>
        </p:spPr>
        <p:txBody>
          <a:bodyPr>
            <a:normAutofit fontScale="92500" lnSpcReduction="20000"/>
          </a:bodyPr>
          <a:lstStyle/>
          <a:p>
            <a:r>
              <a:rPr lang="hr-HR"/>
              <a:t>Pozivaju se članovi da daju komentare na postojeći nacrt (i na strukturu i na sadržaj) te da podijele koje druge izazove/pitanja treba uključiti u novi nacrt dokumenta u pogledu različitih segmenata računskog plana</a:t>
            </a:r>
          </a:p>
          <a:p>
            <a:r>
              <a:rPr lang="hr-HR"/>
              <a:t>Za zemlje čiji su primjeri sadržani u originalnom dokumentu – jeste li zadovoljni tim primjerima ili bi ih trebalo ažurirati/ukloniti?</a:t>
            </a:r>
          </a:p>
          <a:p>
            <a:r>
              <a:rPr lang="hr-HR"/>
              <a:t>Postoje li druge zemlje koje bi htjele dati svoje primjere za dokument?</a:t>
            </a:r>
          </a:p>
          <a:p>
            <a:endParaRPr lang="hr-HR" dirty="0"/>
          </a:p>
        </p:txBody>
      </p:sp>
      <p:sp>
        <p:nvSpPr>
          <p:cNvPr id="4" name="Slide Number Placeholder 3">
            <a:extLst>
              <a:ext uri="{FF2B5EF4-FFF2-40B4-BE49-F238E27FC236}">
                <a16:creationId xmlns:a16="http://schemas.microsoft.com/office/drawing/2014/main" id="{BC1E22B0-C489-2043-B414-7D279EF01F92}"/>
              </a:ext>
            </a:extLst>
          </p:cNvPr>
          <p:cNvSpPr>
            <a:spLocks noGrp="1"/>
          </p:cNvSpPr>
          <p:nvPr>
            <p:ph type="sldNum" sz="quarter" idx="12"/>
          </p:nvPr>
        </p:nvSpPr>
        <p:spPr/>
        <p:txBody>
          <a:bodyPr/>
          <a:lstStyle/>
          <a:p>
            <a:fld id="{E59B3EB4-F75D-4221-891B-A2BAA9BB7BFA}" type="slidenum">
              <a:rPr lang="en-US" smtClean="0"/>
              <a:pPr/>
              <a:t>5</a:t>
            </a:fld>
            <a:endParaRPr lang="hr-HR" dirty="0"/>
          </a:p>
        </p:txBody>
      </p:sp>
    </p:spTree>
    <p:extLst>
      <p:ext uri="{BB962C8B-B14F-4D97-AF65-F5344CB8AC3E}">
        <p14:creationId xmlns:p14="http://schemas.microsoft.com/office/powerpoint/2010/main" val="90219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E19D7-B3BE-2C4E-A095-ECEBF39DC77C}"/>
              </a:ext>
            </a:extLst>
          </p:cNvPr>
          <p:cNvSpPr>
            <a:spLocks noGrp="1"/>
          </p:cNvSpPr>
          <p:nvPr>
            <p:ph type="title"/>
          </p:nvPr>
        </p:nvSpPr>
        <p:spPr/>
        <p:txBody>
          <a:bodyPr>
            <a:normAutofit/>
          </a:bodyPr>
          <a:lstStyle/>
          <a:p>
            <a:r>
              <a:rPr lang="hr-HR" sz="2800" dirty="0"/>
              <a:t>Prilog: Zašto su u nekim zemljama proračunske klasifikacije odvojene od računskog plana?</a:t>
            </a:r>
          </a:p>
        </p:txBody>
      </p:sp>
      <p:sp>
        <p:nvSpPr>
          <p:cNvPr id="3" name="Content Placeholder 2">
            <a:extLst>
              <a:ext uri="{FF2B5EF4-FFF2-40B4-BE49-F238E27FC236}">
                <a16:creationId xmlns:a16="http://schemas.microsoft.com/office/drawing/2014/main" id="{E3971F29-11A1-6844-8703-EE75525E9141}"/>
              </a:ext>
            </a:extLst>
          </p:cNvPr>
          <p:cNvSpPr>
            <a:spLocks noGrp="1"/>
          </p:cNvSpPr>
          <p:nvPr>
            <p:ph idx="1"/>
          </p:nvPr>
        </p:nvSpPr>
        <p:spPr>
          <a:xfrm>
            <a:off x="684998" y="914400"/>
            <a:ext cx="8458200" cy="5334000"/>
          </a:xfrm>
        </p:spPr>
        <p:txBody>
          <a:bodyPr>
            <a:noAutofit/>
          </a:bodyPr>
          <a:lstStyle/>
          <a:p>
            <a:r>
              <a:rPr lang="hr-HR" sz="1600" dirty="0"/>
              <a:t>Mnoge zemlje upravljaju novcem u odnosu na proračun (kontrola izvršenja proračuna), na što se gleda kao na odvojen postupak koji se razlikuje od financijskog izvještavanja i računovodstva. </a:t>
            </a:r>
          </a:p>
          <a:p>
            <a:r>
              <a:rPr lang="hr-HR" sz="1600" dirty="0"/>
              <a:t>Stoga, u razvoju proračunskih klasifikacija i računskog plana, strukture su bile usmjerene na razlike, umjesto na područja preklapanja.  </a:t>
            </a:r>
          </a:p>
          <a:p>
            <a:r>
              <a:rPr lang="hr-HR" sz="1600" dirty="0"/>
              <a:t>Druga pitanja koja su vjerojatno doprinijela razdvajanju tih struktura: </a:t>
            </a:r>
          </a:p>
          <a:p>
            <a:pPr lvl="1"/>
            <a:r>
              <a:rPr lang="hr-HR" sz="1600" dirty="0"/>
              <a:t>Postoji snažna tradicionalna predanost upotrebi računskog plana u vladi, zbog čega je bilo teško nadograditi ga ili ažurirati kako bi uključivao kontrolu izvršenja proračuna;</a:t>
            </a:r>
          </a:p>
          <a:p>
            <a:pPr lvl="1"/>
            <a:r>
              <a:rPr lang="hr-HR" sz="1600" dirty="0"/>
              <a:t>Računski plan imao je prilagođenu obračunsku strukturu dok su proračunske klasifikacije na gotovinskoj osnovi;</a:t>
            </a:r>
          </a:p>
          <a:p>
            <a:pPr lvl="1"/>
            <a:r>
              <a:rPr lang="hr-HR" sz="1600" dirty="0"/>
              <a:t>Računski plan više je bio usmjeren na financijsko izvještavanje, tradicionalnije računovodstveno viđenje izvještavanja, dok su proračunske klasifikacije uključivale dodatne aspekte za konsolidirano upravljanje, poput izvora financiranja (odakle dolaze računi) zbog važnosti kod financiranja proračuna;</a:t>
            </a:r>
          </a:p>
          <a:p>
            <a:pPr lvl="1"/>
            <a:r>
              <a:rPr lang="hr-HR" sz="1600" dirty="0"/>
              <a:t>U većini slučajeva bilo je prijeko potrebno upravljati novčanim sredstvima, u smislu kontrole odobrenih sredstava ograničavanjem neodobrene potrošnje, ali i iz perspektive konsolidacije, kako bi se unaprijedilo upravljanje novčanim sredstvima i fiskalna disciplina. Stoga su proračunske klasifikacije, barem na početku, bila više operativno usmjerene – u nekim je slučajevima ova prijeka potreba značila da je institucionalna posvećenost originalnom računskom planu prepreka reformi; i </a:t>
            </a:r>
          </a:p>
          <a:p>
            <a:pPr lvl="1"/>
            <a:r>
              <a:rPr lang="hr-HR" sz="1600" dirty="0"/>
              <a:t>Postojao je nedostatak automatizacije općenito u pogledu računovodstva, zbog čega je provoditeljima bilo teško učinkovito integrirati ove dvije strukture.</a:t>
            </a:r>
          </a:p>
          <a:p>
            <a:endParaRPr lang="hr-HR" sz="1600" dirty="0"/>
          </a:p>
        </p:txBody>
      </p:sp>
      <p:sp>
        <p:nvSpPr>
          <p:cNvPr id="4" name="Slide Number Placeholder 3">
            <a:extLst>
              <a:ext uri="{FF2B5EF4-FFF2-40B4-BE49-F238E27FC236}">
                <a16:creationId xmlns:a16="http://schemas.microsoft.com/office/drawing/2014/main" id="{E8ED164A-B822-2345-85C9-78529B539C4F}"/>
              </a:ext>
            </a:extLst>
          </p:cNvPr>
          <p:cNvSpPr>
            <a:spLocks noGrp="1"/>
          </p:cNvSpPr>
          <p:nvPr>
            <p:ph type="sldNum" sz="quarter" idx="12"/>
          </p:nvPr>
        </p:nvSpPr>
        <p:spPr/>
        <p:txBody>
          <a:bodyPr/>
          <a:lstStyle/>
          <a:p>
            <a:fld id="{E59B3EB4-F75D-4221-891B-A2BAA9BB7BFA}" type="slidenum">
              <a:rPr lang="en-US" smtClean="0"/>
              <a:pPr/>
              <a:t>6</a:t>
            </a:fld>
            <a:endParaRPr lang="hr-HR" dirty="0"/>
          </a:p>
        </p:txBody>
      </p:sp>
    </p:spTree>
    <p:extLst>
      <p:ext uri="{BB962C8B-B14F-4D97-AF65-F5344CB8AC3E}">
        <p14:creationId xmlns:p14="http://schemas.microsoft.com/office/powerpoint/2010/main" val="3432364087"/>
      </p:ext>
    </p:extLst>
  </p:cSld>
  <p:clrMapOvr>
    <a:masterClrMapping/>
  </p:clrMapOvr>
</p:sld>
</file>

<file path=ppt/theme/theme1.xml><?xml version="1.0" encoding="utf-8"?>
<a:theme xmlns:a="http://schemas.openxmlformats.org/drawingml/2006/main" name="PEMP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PEMPAL.potx</Template>
  <TotalTime>14748</TotalTime>
  <Words>753</Words>
  <Application>Microsoft Office PowerPoint</Application>
  <PresentationFormat>On-screen Show (4:3)</PresentationFormat>
  <Paragraphs>52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PEMPAL</vt:lpstr>
      <vt:lpstr> OPTIMIZACIJA IZRADE RAČUNSKOG PLANA  Pregled i najnovije informacije o radnom dokumentu PEMPAL-a iz 2014. </vt:lpstr>
      <vt:lpstr>Pozadina: Dokument PEMPAL-a o integraciji proračunskih klasifikacija i računskog plana iz 2014. </vt:lpstr>
      <vt:lpstr>Zašto ponovno pregledavati dokument?</vt:lpstr>
      <vt:lpstr>Moguće teme koje bi prošireni radni dokument obuhvaćao</vt:lpstr>
      <vt:lpstr>Razmatranja/rasprave/komentari</vt:lpstr>
      <vt:lpstr>Prilog: Zašto su u nekim zemljama proračunske klasifikacije odvojene od računskog plana?</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budget classification (BC) used in a country</dc:title>
  <dc:creator>wb76141</dc:creator>
  <cp:lastModifiedBy>User</cp:lastModifiedBy>
  <cp:revision>454</cp:revision>
  <dcterms:created xsi:type="dcterms:W3CDTF">2010-10-04T16:57:49Z</dcterms:created>
  <dcterms:modified xsi:type="dcterms:W3CDTF">2019-01-21T10:22:16Z</dcterms:modified>
</cp:coreProperties>
</file>