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8"/>
  </p:notesMasterIdLst>
  <p:handoutMasterIdLst>
    <p:handoutMasterId r:id="rId9"/>
  </p:handoutMasterIdLst>
  <p:sldIdLst>
    <p:sldId id="473" r:id="rId2"/>
    <p:sldId id="474" r:id="rId3"/>
    <p:sldId id="475" r:id="rId4"/>
    <p:sldId id="476" r:id="rId5"/>
    <p:sldId id="477" r:id="rId6"/>
    <p:sldId id="47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57" autoAdjust="0"/>
    <p:restoredTop sz="86538" autoAdjust="0"/>
  </p:normalViewPr>
  <p:slideViewPr>
    <p:cSldViewPr>
      <p:cViewPr varScale="1">
        <p:scale>
          <a:sx n="83" d="100"/>
          <a:sy n="83" d="100"/>
        </p:scale>
        <p:origin x="1685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c31c118f-cc09-4814-95e2-f268a72c0a23" providerId="ADAL" clId="{5DF90A62-C01F-4D1F-AE8B-89CAFEC23B3B}"/>
    <pc:docChg chg="custSel modSld">
      <pc:chgData name="Yelena Slizhevskaya" userId="c31c118f-cc09-4814-95e2-f268a72c0a23" providerId="ADAL" clId="{5DF90A62-C01F-4D1F-AE8B-89CAFEC23B3B}" dt="2019-01-21T07:01:13.296" v="2176" actId="6549"/>
      <pc:docMkLst>
        <pc:docMk/>
      </pc:docMkLst>
      <pc:sldChg chg="modSp">
        <pc:chgData name="Yelena Slizhevskaya" userId="c31c118f-cc09-4814-95e2-f268a72c0a23" providerId="ADAL" clId="{5DF90A62-C01F-4D1F-AE8B-89CAFEC23B3B}" dt="2019-01-21T06:20:58.131" v="149" actId="20577"/>
        <pc:sldMkLst>
          <pc:docMk/>
          <pc:sldMk cId="16888070" sldId="473"/>
        </pc:sldMkLst>
        <pc:spChg chg="mod">
          <ac:chgData name="Yelena Slizhevskaya" userId="c31c118f-cc09-4814-95e2-f268a72c0a23" providerId="ADAL" clId="{5DF90A62-C01F-4D1F-AE8B-89CAFEC23B3B}" dt="2019-01-21T06:20:58.131" v="149" actId="20577"/>
          <ac:spMkLst>
            <pc:docMk/>
            <pc:sldMk cId="16888070" sldId="473"/>
            <ac:spMk id="2" creationId="{E1A2C73E-09FF-7E43-9B2B-BDFE8D738311}"/>
          </ac:spMkLst>
        </pc:spChg>
      </pc:sldChg>
      <pc:sldChg chg="modSp">
        <pc:chgData name="Yelena Slizhevskaya" userId="c31c118f-cc09-4814-95e2-f268a72c0a23" providerId="ADAL" clId="{5DF90A62-C01F-4D1F-AE8B-89CAFEC23B3B}" dt="2019-01-21T06:34:02.717" v="574" actId="14100"/>
        <pc:sldMkLst>
          <pc:docMk/>
          <pc:sldMk cId="3225729520" sldId="474"/>
        </pc:sldMkLst>
        <pc:spChg chg="mod">
          <ac:chgData name="Yelena Slizhevskaya" userId="c31c118f-cc09-4814-95e2-f268a72c0a23" providerId="ADAL" clId="{5DF90A62-C01F-4D1F-AE8B-89CAFEC23B3B}" dt="2019-01-21T06:28:37.768" v="542" actId="1035"/>
          <ac:spMkLst>
            <pc:docMk/>
            <pc:sldMk cId="3225729520" sldId="474"/>
            <ac:spMk id="2" creationId="{5B7BE473-7902-934B-A937-7A4E94A30AA1}"/>
          </ac:spMkLst>
        </pc:spChg>
        <pc:spChg chg="mod">
          <ac:chgData name="Yelena Slizhevskaya" userId="c31c118f-cc09-4814-95e2-f268a72c0a23" providerId="ADAL" clId="{5DF90A62-C01F-4D1F-AE8B-89CAFEC23B3B}" dt="2019-01-21T06:34:02.717" v="574" actId="14100"/>
          <ac:spMkLst>
            <pc:docMk/>
            <pc:sldMk cId="3225729520" sldId="474"/>
            <ac:spMk id="3" creationId="{17F1C455-BDF2-114D-989C-5288AEBFEB25}"/>
          </ac:spMkLst>
        </pc:spChg>
      </pc:sldChg>
      <pc:sldChg chg="modSp">
        <pc:chgData name="Yelena Slizhevskaya" userId="c31c118f-cc09-4814-95e2-f268a72c0a23" providerId="ADAL" clId="{5DF90A62-C01F-4D1F-AE8B-89CAFEC23B3B}" dt="2019-01-21T06:39:07.773" v="851" actId="27636"/>
        <pc:sldMkLst>
          <pc:docMk/>
          <pc:sldMk cId="987751190" sldId="475"/>
        </pc:sldMkLst>
        <pc:spChg chg="mod">
          <ac:chgData name="Yelena Slizhevskaya" userId="c31c118f-cc09-4814-95e2-f268a72c0a23" providerId="ADAL" clId="{5DF90A62-C01F-4D1F-AE8B-89CAFEC23B3B}" dt="2019-01-21T06:33:44.510" v="573" actId="20577"/>
          <ac:spMkLst>
            <pc:docMk/>
            <pc:sldMk cId="987751190" sldId="475"/>
            <ac:spMk id="2" creationId="{B81900AC-284B-DE4F-A621-D0631B39209C}"/>
          </ac:spMkLst>
        </pc:spChg>
        <pc:spChg chg="mod">
          <ac:chgData name="Yelena Slizhevskaya" userId="c31c118f-cc09-4814-95e2-f268a72c0a23" providerId="ADAL" clId="{5DF90A62-C01F-4D1F-AE8B-89CAFEC23B3B}" dt="2019-01-21T06:39:07.773" v="851" actId="27636"/>
          <ac:spMkLst>
            <pc:docMk/>
            <pc:sldMk cId="987751190" sldId="475"/>
            <ac:spMk id="3" creationId="{01641F50-1353-AD4F-A001-D97092EAF4E4}"/>
          </ac:spMkLst>
        </pc:spChg>
      </pc:sldChg>
      <pc:sldChg chg="modSp">
        <pc:chgData name="Yelena Slizhevskaya" userId="c31c118f-cc09-4814-95e2-f268a72c0a23" providerId="ADAL" clId="{5DF90A62-C01F-4D1F-AE8B-89CAFEC23B3B}" dt="2019-01-21T06:45:14.021" v="1099" actId="6549"/>
        <pc:sldMkLst>
          <pc:docMk/>
          <pc:sldMk cId="2779333303" sldId="476"/>
        </pc:sldMkLst>
        <pc:spChg chg="mod">
          <ac:chgData name="Yelena Slizhevskaya" userId="c31c118f-cc09-4814-95e2-f268a72c0a23" providerId="ADAL" clId="{5DF90A62-C01F-4D1F-AE8B-89CAFEC23B3B}" dt="2019-01-21T06:39:46.323" v="897" actId="6549"/>
          <ac:spMkLst>
            <pc:docMk/>
            <pc:sldMk cId="2779333303" sldId="476"/>
            <ac:spMk id="2" creationId="{D78D68ED-67B1-714F-9839-9625FC0C11D6}"/>
          </ac:spMkLst>
        </pc:spChg>
        <pc:spChg chg="mod">
          <ac:chgData name="Yelena Slizhevskaya" userId="c31c118f-cc09-4814-95e2-f268a72c0a23" providerId="ADAL" clId="{5DF90A62-C01F-4D1F-AE8B-89CAFEC23B3B}" dt="2019-01-21T06:45:14.021" v="1099" actId="6549"/>
          <ac:spMkLst>
            <pc:docMk/>
            <pc:sldMk cId="2779333303" sldId="476"/>
            <ac:spMk id="3" creationId="{28C3086E-7958-1F45-967C-0F224D7C8059}"/>
          </ac:spMkLst>
        </pc:spChg>
      </pc:sldChg>
      <pc:sldChg chg="modSp">
        <pc:chgData name="Yelena Slizhevskaya" userId="c31c118f-cc09-4814-95e2-f268a72c0a23" providerId="ADAL" clId="{5DF90A62-C01F-4D1F-AE8B-89CAFEC23B3B}" dt="2019-01-21T06:49:50.716" v="1374" actId="6549"/>
        <pc:sldMkLst>
          <pc:docMk/>
          <pc:sldMk cId="902192706" sldId="477"/>
        </pc:sldMkLst>
        <pc:spChg chg="mod">
          <ac:chgData name="Yelena Slizhevskaya" userId="c31c118f-cc09-4814-95e2-f268a72c0a23" providerId="ADAL" clId="{5DF90A62-C01F-4D1F-AE8B-89CAFEC23B3B}" dt="2019-01-21T06:45:32.135" v="1102" actId="1036"/>
          <ac:spMkLst>
            <pc:docMk/>
            <pc:sldMk cId="902192706" sldId="477"/>
            <ac:spMk id="2" creationId="{1DC2924D-66CB-7043-B8D0-202F3E3C5433}"/>
          </ac:spMkLst>
        </pc:spChg>
        <pc:spChg chg="mod">
          <ac:chgData name="Yelena Slizhevskaya" userId="c31c118f-cc09-4814-95e2-f268a72c0a23" providerId="ADAL" clId="{5DF90A62-C01F-4D1F-AE8B-89CAFEC23B3B}" dt="2019-01-21T06:49:50.716" v="1374" actId="6549"/>
          <ac:spMkLst>
            <pc:docMk/>
            <pc:sldMk cId="902192706" sldId="477"/>
            <ac:spMk id="3" creationId="{8552821E-8E07-864E-9EF2-67245D1ADAF6}"/>
          </ac:spMkLst>
        </pc:spChg>
      </pc:sldChg>
      <pc:sldChg chg="modSp">
        <pc:chgData name="Yelena Slizhevskaya" userId="c31c118f-cc09-4814-95e2-f268a72c0a23" providerId="ADAL" clId="{5DF90A62-C01F-4D1F-AE8B-89CAFEC23B3B}" dt="2019-01-21T07:01:13.296" v="2176" actId="6549"/>
        <pc:sldMkLst>
          <pc:docMk/>
          <pc:sldMk cId="3432364087" sldId="479"/>
        </pc:sldMkLst>
        <pc:spChg chg="mod">
          <ac:chgData name="Yelena Slizhevskaya" userId="c31c118f-cc09-4814-95e2-f268a72c0a23" providerId="ADAL" clId="{5DF90A62-C01F-4D1F-AE8B-89CAFEC23B3B}" dt="2019-01-21T07:01:13.296" v="2176" actId="6549"/>
          <ac:spMkLst>
            <pc:docMk/>
            <pc:sldMk cId="3432364087" sldId="479"/>
            <ac:spMk id="3" creationId="{E3971F29-11A1-6844-8703-EE75525E914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AB6F2-249B-4AD5-9CB7-0699889A5EE1}" type="datetimeFigureOut">
              <a:rPr lang="en-US" smtClean="0"/>
              <a:pPr/>
              <a:t>1/21/2019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2C73E-09FF-7E43-9B2B-BDFE8D7383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/>
              <a:t> </a:t>
            </a:r>
            <a:r>
              <a:rPr lang="ru-RU" sz="5300" dirty="0"/>
              <a:t>ОПТИМИЗАЦИЯ СТРУКТУРЫ ПЛАНА СЧЕТОВ</a:t>
            </a:r>
            <a:br>
              <a:rPr lang="en-US" b="1" dirty="0"/>
            </a:br>
            <a:br>
              <a:rPr lang="en-US" b="1" dirty="0"/>
            </a:br>
            <a:r>
              <a:rPr lang="ru-RU" b="1" dirty="0"/>
              <a:t>Пересмотр и обновление подготовленного в 2014 году в рамках сети </a:t>
            </a:r>
            <a:r>
              <a:rPr lang="en-US" b="1" dirty="0"/>
              <a:t>PEMPAL</a:t>
            </a:r>
            <a:r>
              <a:rPr lang="ru-RU" b="1" dirty="0"/>
              <a:t> документа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6695B0-F7FF-3247-ACC7-37F565C9B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2600" y="4267200"/>
            <a:ext cx="6400800" cy="1752600"/>
          </a:xfrm>
        </p:spPr>
        <p:txBody>
          <a:bodyPr>
            <a:normAutofit fontScale="70000" lnSpcReduction="20000"/>
          </a:bodyPr>
          <a:lstStyle/>
          <a:p>
            <a:br>
              <a:rPr lang="en-US" dirty="0"/>
            </a:b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r>
              <a:rPr lang="ru-RU" dirty="0"/>
              <a:t>Марк </a:t>
            </a:r>
            <a:r>
              <a:rPr lang="ru-RU" dirty="0" err="1"/>
              <a:t>Силинс</a:t>
            </a:r>
            <a:endParaRPr lang="en-US" dirty="0"/>
          </a:p>
          <a:p>
            <a:r>
              <a:rPr lang="ru-RU" dirty="0"/>
              <a:t>Январь</a:t>
            </a:r>
            <a:r>
              <a:rPr lang="en-US" dirty="0"/>
              <a:t> 2019</a:t>
            </a:r>
            <a:r>
              <a:rPr lang="ru-RU" dirty="0"/>
              <a:t> г.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8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BE473-7902-934B-A937-7A4E94A30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/>
              <a:t>История вопроса</a:t>
            </a:r>
            <a:r>
              <a:rPr lang="en-US" sz="2800" dirty="0"/>
              <a:t>: </a:t>
            </a:r>
            <a:r>
              <a:rPr lang="ru-RU" sz="2800" dirty="0"/>
              <a:t>документ </a:t>
            </a:r>
            <a:r>
              <a:rPr lang="en-US" sz="2800" dirty="0"/>
              <a:t>PEMPAL</a:t>
            </a:r>
            <a:r>
              <a:rPr lang="ru-RU" sz="2800" dirty="0"/>
              <a:t> 2014 года </a:t>
            </a:r>
            <a:r>
              <a:rPr lang="ru-RU" sz="2800" i="1" dirty="0"/>
              <a:t>«Интеграция бюджетной классификации </a:t>
            </a:r>
            <a:br>
              <a:rPr lang="ru-RU" sz="2800" i="1" dirty="0"/>
            </a:br>
            <a:r>
              <a:rPr lang="ru-RU" sz="2800" i="1" dirty="0"/>
              <a:t>и плана счетов»</a:t>
            </a:r>
            <a:r>
              <a:rPr lang="en-US" sz="2800" i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F1C455-BDF2-114D-989C-5288AEBFE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8229600" cy="5181600"/>
          </a:xfrm>
        </p:spPr>
        <p:txBody>
          <a:bodyPr>
            <a:normAutofit fontScale="47500" lnSpcReduction="20000"/>
          </a:bodyPr>
          <a:lstStyle/>
          <a:p>
            <a:r>
              <a:rPr lang="ru-RU" sz="3800" dirty="0"/>
              <a:t>Данный документ появился в итоге деятельности первой рабочей группы, которая была сформирована в рамках КС, и занималась вопросами реформирования плана счетов</a:t>
            </a:r>
            <a:endParaRPr lang="en-US" sz="3800" dirty="0"/>
          </a:p>
          <a:p>
            <a:r>
              <a:rPr lang="ru-RU" sz="3800" dirty="0"/>
              <a:t>В состав группы на тот момент входили</a:t>
            </a:r>
            <a:r>
              <a:rPr lang="en-US" sz="3800" dirty="0"/>
              <a:t>: </a:t>
            </a:r>
            <a:r>
              <a:rPr lang="en-US" sz="3800" dirty="0">
                <a:highlight>
                  <a:srgbClr val="FFFF00"/>
                </a:highlight>
              </a:rPr>
              <a:t>A</a:t>
            </a:r>
            <a:r>
              <a:rPr lang="ru-RU" sz="3800" dirty="0" err="1">
                <a:highlight>
                  <a:srgbClr val="FFFF00"/>
                </a:highlight>
              </a:rPr>
              <a:t>зербайджан</a:t>
            </a:r>
            <a:r>
              <a:rPr lang="ru-RU" sz="3800" dirty="0">
                <a:highlight>
                  <a:srgbClr val="FFFF00"/>
                </a:highlight>
              </a:rPr>
              <a:t>, Грузия, Казахстан, Молдова, Российская Федерация, Украина</a:t>
            </a:r>
            <a:endParaRPr lang="en-US" sz="3800" dirty="0">
              <a:highlight>
                <a:srgbClr val="FFFF00"/>
              </a:highlight>
            </a:endParaRPr>
          </a:p>
          <a:p>
            <a:r>
              <a:rPr lang="ru-RU" sz="3800" dirty="0"/>
              <a:t>После нескольких заседаний (в частности – в Киеве в 2013 г.) было принято решение подготовить данное исследование чтобы с его помощью обсудить общие проблемы и опыт стран по интеграции бюджетных классификаций (БК) и планов счетов (ПС)</a:t>
            </a:r>
            <a:endParaRPr lang="en-US" sz="3800" dirty="0"/>
          </a:p>
          <a:p>
            <a:r>
              <a:rPr lang="ru-RU" sz="3800" dirty="0"/>
              <a:t>Эти проблемы представляли особую сложность для стран переходной экономики по следующим причинам</a:t>
            </a:r>
            <a:r>
              <a:rPr lang="en-US" sz="3800" dirty="0"/>
              <a:t>:</a:t>
            </a:r>
          </a:p>
          <a:p>
            <a:pPr lvl="1"/>
            <a:r>
              <a:rPr lang="ru-RU" sz="3400" dirty="0"/>
              <a:t>традиционно бюджетная классификация и план счетов существовали отдельно друг от друга</a:t>
            </a:r>
            <a:endParaRPr lang="en-US" sz="3400" dirty="0"/>
          </a:p>
          <a:p>
            <a:pPr lvl="1"/>
            <a:r>
              <a:rPr lang="ru-RU" sz="3400" dirty="0"/>
              <a:t>начала процесса интеграции УГФ и ИСУГФ</a:t>
            </a:r>
            <a:endParaRPr lang="en-US" sz="3400" dirty="0"/>
          </a:p>
          <a:p>
            <a:r>
              <a:rPr lang="ru-RU" sz="3800" dirty="0"/>
              <a:t>Работа над документом была завершена в 2014 году, и с тех пор им, как справочным материалом, воспользовались многие страны (в том числе не входящими в сообщество </a:t>
            </a:r>
            <a:r>
              <a:rPr lang="en-US" sz="3800" dirty="0"/>
              <a:t>PEMPAL)</a:t>
            </a:r>
            <a:r>
              <a:rPr lang="ru-RU" sz="3800" dirty="0"/>
              <a:t> - в качестве недавних примеров можно отметить Польшу, Беларусь, Азербайджан, Монголию, Багамские острова,</a:t>
            </a:r>
            <a:r>
              <a:rPr lang="en-US" sz="3800" dirty="0"/>
              <a:t> </a:t>
            </a:r>
            <a:r>
              <a:rPr lang="ru-RU" sz="3800" dirty="0"/>
              <a:t>Британскую заморскую территорию </a:t>
            </a:r>
            <a:r>
              <a:rPr lang="ru-RU" sz="3800" dirty="0" err="1"/>
              <a:t>Теркс</a:t>
            </a:r>
            <a:r>
              <a:rPr lang="ru-RU" sz="3800" dirty="0"/>
              <a:t> и </a:t>
            </a:r>
            <a:r>
              <a:rPr lang="ru-RU" sz="3800" dirty="0" err="1"/>
              <a:t>Кайкос</a:t>
            </a:r>
            <a:r>
              <a:rPr lang="en-US" sz="3800" dirty="0"/>
              <a:t>, </a:t>
            </a:r>
            <a:r>
              <a:rPr lang="ru-RU" sz="3800" dirty="0"/>
              <a:t>Фиджи, Королевство Тонга, Камбоджу и Свазиленд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3225729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1900AC-284B-DE4F-A621-D0631B392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28600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Для чего потребовался пересмотр этого документа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41F50-1353-AD4F-A001-D97092EAF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70037"/>
            <a:ext cx="80010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Документ оказался полезным «продуктом знаний» о разработке создании единого универсального экономического сегмента, однако он не охватывал ПС в целом, в т.ч. другие его сегменты, и не отражал ряд проблем, с которыми сталкиваются страны, при переходе к новому ПС</a:t>
            </a:r>
            <a:endParaRPr lang="en-US" dirty="0"/>
          </a:p>
          <a:p>
            <a:r>
              <a:rPr lang="ru-RU" dirty="0"/>
              <a:t>Недавний опыт стран показывает, что документ не дает ответа на некоторые вопросы, такие как</a:t>
            </a:r>
            <a:r>
              <a:rPr lang="en-US" dirty="0"/>
              <a:t>:</a:t>
            </a:r>
          </a:p>
          <a:p>
            <a:pPr lvl="1"/>
            <a:r>
              <a:rPr lang="ru-RU" dirty="0">
                <a:solidFill>
                  <a:schemeClr val="accent1"/>
                </a:solidFill>
              </a:rPr>
              <a:t>Существует ли типовая структура современного ПС и какие сегменты  должны присутствовать в современном ПС?</a:t>
            </a:r>
            <a:r>
              <a:rPr lang="en-US" dirty="0">
                <a:solidFill>
                  <a:schemeClr val="accent1"/>
                </a:solidFill>
              </a:rPr>
              <a:t> </a:t>
            </a:r>
          </a:p>
          <a:p>
            <a:pPr lvl="1"/>
            <a:r>
              <a:rPr lang="ru-RU" dirty="0">
                <a:solidFill>
                  <a:schemeClr val="accent1"/>
                </a:solidFill>
              </a:rPr>
              <a:t>Следует ли внедрять ПС одномоментно? </a:t>
            </a:r>
            <a:endParaRPr lang="en-US" dirty="0">
              <a:solidFill>
                <a:schemeClr val="accent1"/>
              </a:solidFill>
            </a:endParaRPr>
          </a:p>
          <a:p>
            <a:pPr lvl="1"/>
            <a:r>
              <a:rPr lang="ru-RU" dirty="0">
                <a:solidFill>
                  <a:schemeClr val="accent1"/>
                </a:solidFill>
              </a:rPr>
              <a:t>Как выглядит оптимальный способ управления бюджетом с помощью ПС?</a:t>
            </a:r>
            <a:endParaRPr lang="en-US" dirty="0">
              <a:solidFill>
                <a:schemeClr val="accent1"/>
              </a:solidFill>
            </a:endParaRPr>
          </a:p>
          <a:p>
            <a:pPr lvl="1"/>
            <a:r>
              <a:rPr lang="ru-RU" dirty="0">
                <a:solidFill>
                  <a:schemeClr val="accent1"/>
                </a:solidFill>
              </a:rPr>
              <a:t>Какое влияние на структуру ПС оказывает РСГФ 2014</a:t>
            </a:r>
            <a:r>
              <a:rPr lang="en-US" dirty="0">
                <a:solidFill>
                  <a:schemeClr val="accent1"/>
                </a:solidFill>
              </a:rPr>
              <a:t>?</a:t>
            </a:r>
          </a:p>
          <a:p>
            <a:pPr lvl="1"/>
            <a:endParaRPr lang="en-US" dirty="0">
              <a:solidFill>
                <a:schemeClr val="accent1"/>
              </a:solidFill>
            </a:endParaRP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751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D68ED-67B1-714F-9839-9625FC0C1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Потенциальные темы для включения в расширенную редакцию документа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3086E-7958-1F45-967C-0F224D7C8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17600"/>
            <a:ext cx="8382000" cy="5511800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Вопросы, касающиеся метода начисления, и то, каким образом ПС может со временем расширяться, обеспечивая переход к этому методу</a:t>
            </a:r>
            <a:endParaRPr lang="en-US" dirty="0"/>
          </a:p>
          <a:p>
            <a:r>
              <a:rPr lang="ru-RU" dirty="0"/>
              <a:t>Актуализация ПС с учётом изменений РСГФ 2014 с объяснением того, почему полное копирование структуры РСГФ может быть нецелесообразным </a:t>
            </a:r>
            <a:endParaRPr lang="en-US" dirty="0"/>
          </a:p>
          <a:p>
            <a:r>
              <a:rPr lang="ru-RU" dirty="0"/>
              <a:t>Подробное рассмотрение проблем, связанный с разработкой других сегментов ПС, особенно сегменте «Источник средств» </a:t>
            </a:r>
            <a:r>
              <a:rPr lang="en-US" dirty="0"/>
              <a:t> </a:t>
            </a:r>
          </a:p>
          <a:p>
            <a:r>
              <a:rPr lang="ru-RU" dirty="0"/>
              <a:t>Как совместить в его структуре бюджетное планирование на базе кассового метода и бухгалтерский учёт по методу начисления?  </a:t>
            </a:r>
          </a:p>
          <a:p>
            <a:r>
              <a:rPr lang="ru-RU" dirty="0"/>
              <a:t>Как обеспечить бюджетный контроль с помощью ПС?</a:t>
            </a:r>
          </a:p>
          <a:p>
            <a:r>
              <a:rPr lang="ru-RU" dirty="0"/>
              <a:t>Как ПС может помочь в решении вопросов исключения и консолидации?</a:t>
            </a:r>
            <a:endParaRPr lang="en-US" dirty="0"/>
          </a:p>
          <a:p>
            <a:r>
              <a:rPr lang="ru-RU" dirty="0"/>
              <a:t>Привязка ПС к другим системам – закупок, реестрам активов, отражения доходов и т.д.</a:t>
            </a:r>
            <a:endParaRPr lang="en-US" dirty="0"/>
          </a:p>
          <a:p>
            <a:r>
              <a:rPr lang="ru-RU" dirty="0"/>
              <a:t>Более подробный ПС не означает более подробного учёта</a:t>
            </a:r>
            <a:r>
              <a:rPr lang="en-US" dirty="0"/>
              <a:t> – </a:t>
            </a:r>
            <a:r>
              <a:rPr lang="ru-RU" dirty="0"/>
              <a:t>возможности реляционных баз данных</a:t>
            </a:r>
            <a:endParaRPr lang="en-US" dirty="0"/>
          </a:p>
          <a:p>
            <a:r>
              <a:rPr lang="ru-RU" dirty="0"/>
              <a:t>ПС и ИКТ</a:t>
            </a:r>
            <a:endParaRPr lang="en-US" dirty="0"/>
          </a:p>
          <a:p>
            <a:r>
              <a:rPr lang="ru-RU" dirty="0"/>
              <a:t>ПС и Единый казначейских счёт (ЕКС)</a:t>
            </a:r>
            <a:endParaRPr lang="en-US" dirty="0"/>
          </a:p>
          <a:p>
            <a:r>
              <a:rPr lang="ru-RU" dirty="0"/>
              <a:t>Разработка руководства по созданию и применению ПС и обучающих материалов </a:t>
            </a:r>
            <a:r>
              <a:rPr lang="en-US" dirty="0"/>
              <a:t> </a:t>
            </a:r>
          </a:p>
          <a:p>
            <a:r>
              <a:rPr lang="ru-RU" dirty="0"/>
              <a:t>Приложения с примерами рекомендуемых структур ПС </a:t>
            </a:r>
            <a:endParaRPr lang="en-US" dirty="0"/>
          </a:p>
          <a:p>
            <a:r>
              <a:rPr lang="ru-RU" dirty="0"/>
              <a:t>Другие темы/вопросы?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9A30A1-FD3B-2C47-98C0-03CA36D66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333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2924D-66CB-7043-B8D0-202F3E3C5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8001000" cy="1143000"/>
          </a:xfrm>
        </p:spPr>
        <p:txBody>
          <a:bodyPr>
            <a:normAutofit fontScale="90000"/>
          </a:bodyPr>
          <a:lstStyle/>
          <a:p>
            <a:r>
              <a:rPr lang="ru-RU" dirty="0"/>
              <a:t>Рассмотрение/Обсуждение/ Комментарии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2821E-8E07-864E-9EF2-67245D1AD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5146675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Странам предлагается представить свои комментарии по данной предварительной редакции документа (как по его структуре, так и по содержанию), и поделиться мнениями о том, какие ещё вопросы/проблемы, касающиеся различных сегментов ПС, следует включить в обновленную редакцию документа при его доработке</a:t>
            </a:r>
            <a:endParaRPr lang="en-US" dirty="0"/>
          </a:p>
          <a:p>
            <a:r>
              <a:rPr lang="ru-RU" dirty="0"/>
              <a:t>Вопрос к странам, чей опыт приведён в качестве примеров в первоначальном документе – устраивают ли вас эти примеры, или их следует обновить / исключить?</a:t>
            </a:r>
            <a:endParaRPr lang="en-US" dirty="0"/>
          </a:p>
          <a:p>
            <a:r>
              <a:rPr lang="ru-RU" dirty="0"/>
              <a:t>Есть ли другие страны, которые хотели бы представить примеры из своего опыта для включения в новый документ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1E22B0-C489-2043-B414-7D279EF01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92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E19D7-B3BE-2C4E-A095-ECEBF39DC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Приложение</a:t>
            </a:r>
            <a:r>
              <a:rPr lang="en-US" sz="3200" dirty="0"/>
              <a:t>: </a:t>
            </a:r>
            <a:r>
              <a:rPr lang="ru-RU" sz="3200" dirty="0"/>
              <a:t>Почему в некоторых странах БК и ПС существуют раздельно</a:t>
            </a:r>
            <a:r>
              <a:rPr lang="en-US" sz="3200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71F29-11A1-6844-8703-EE75525E9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19200"/>
            <a:ext cx="8229600" cy="5105400"/>
          </a:xfrm>
        </p:spPr>
        <p:txBody>
          <a:bodyPr>
            <a:normAutofit fontScale="25000" lnSpcReduction="20000"/>
          </a:bodyPr>
          <a:lstStyle/>
          <a:p>
            <a:r>
              <a:rPr lang="ru-RU" sz="6000" dirty="0"/>
              <a:t>Во многих странах осуществляется управление денежными средствами в соответствии с утвержденным бюджетом </a:t>
            </a:r>
            <a:r>
              <a:rPr lang="en-GB" sz="6000" dirty="0"/>
              <a:t>(</a:t>
            </a:r>
            <a:r>
              <a:rPr lang="ru-RU" sz="6000" dirty="0"/>
              <a:t>контроль исполнения бюджета), и эти процессы рассматриваются отдельно от финансового учета и отчётности</a:t>
            </a:r>
            <a:r>
              <a:rPr lang="en-GB" sz="6000" dirty="0"/>
              <a:t>. </a:t>
            </a:r>
          </a:p>
          <a:p>
            <a:r>
              <a:rPr lang="ru-RU" sz="6000" dirty="0"/>
              <a:t>Поэтому при разработке БК и ПС основное внимание уделялось различиям, а не общим моментам</a:t>
            </a:r>
            <a:r>
              <a:rPr lang="en-GB" sz="6000" dirty="0"/>
              <a:t>.  </a:t>
            </a:r>
          </a:p>
          <a:p>
            <a:r>
              <a:rPr lang="ru-RU" sz="6000" dirty="0"/>
              <a:t>Есть и другие моменты, которые, возможно, способствовали разделению этих двух структур</a:t>
            </a:r>
            <a:r>
              <a:rPr lang="en-GB" sz="6000" dirty="0"/>
              <a:t>: </a:t>
            </a:r>
            <a:endParaRPr lang="en-AU" sz="6000" dirty="0"/>
          </a:p>
          <a:p>
            <a:pPr lvl="1"/>
            <a:r>
              <a:rPr lang="ru-RU" sz="6000" dirty="0"/>
              <a:t>Имела место сильная ведомственная заинтересованность в том, чтобы продолжать использовать текущие государственные планы счетов, что затрудняло их обновление или пересмотр с целью включения в ПС элементов контроля за исполнением бюджета</a:t>
            </a:r>
            <a:r>
              <a:rPr lang="en-GB" sz="6000" dirty="0"/>
              <a:t>;</a:t>
            </a:r>
            <a:endParaRPr lang="en-AU" sz="6000" dirty="0"/>
          </a:p>
          <a:p>
            <a:pPr lvl="1"/>
            <a:r>
              <a:rPr lang="ru-RU" sz="6000" dirty="0"/>
              <a:t>ПС был структурой, в которой использовался модифицированный метод начисления, а в БК, как правило, -- кассовый метод</a:t>
            </a:r>
            <a:r>
              <a:rPr lang="en-GB" sz="6000" dirty="0"/>
              <a:t>;</a:t>
            </a:r>
            <a:endParaRPr lang="en-AU" sz="6000" dirty="0"/>
          </a:p>
          <a:p>
            <a:pPr lvl="1"/>
            <a:r>
              <a:rPr lang="ru-RU" sz="6000" dirty="0"/>
              <a:t>ПС был в большей степени сосредоточен на финансовой отчётности (более традиционном взгляде бухгалтеров на отчётность), в то время, как в БК стремились включить дополнительные элементы для целей общего управления, такие как источники финансирования (откуда поступают средства), вследствие их важной связи с финансированием бюджета</a:t>
            </a:r>
            <a:r>
              <a:rPr lang="en-GB" sz="6000" dirty="0"/>
              <a:t>;</a:t>
            </a:r>
            <a:endParaRPr lang="en-AU" sz="6000" dirty="0"/>
          </a:p>
          <a:p>
            <a:pPr lvl="1"/>
            <a:r>
              <a:rPr lang="ru-RU" sz="6000" dirty="0"/>
              <a:t>В большинстве случаев имела место неотложная необходимость управлять ликвидностью, - как с точки зрения контроля ассигнований (путем ограничения расходования средств на необеспеченные ассигнованиями направления), так и с точки зрения консолидации (для более эффективного управления ликвидностью и обеспечения бюджетной дисциплины)</a:t>
            </a:r>
            <a:r>
              <a:rPr lang="en-GB" sz="6000" dirty="0"/>
              <a:t>.</a:t>
            </a:r>
            <a:r>
              <a:rPr lang="ru-RU" sz="6000" dirty="0"/>
              <a:t> Таким образом, БК (по крайней мере, изначально) имела более операционные цели, и иногда желание ведомств сохранить исходный ПС становилось препятствием для реформ</a:t>
            </a:r>
            <a:r>
              <a:rPr lang="en-GB" sz="6000" dirty="0"/>
              <a:t>; </a:t>
            </a:r>
            <a:endParaRPr lang="en-AU" sz="6000" dirty="0"/>
          </a:p>
          <a:p>
            <a:pPr lvl="1"/>
            <a:r>
              <a:rPr lang="ru-RU" sz="6000" dirty="0"/>
              <a:t>Бухгалтерский учёт не был в достаточной степени автоматизирован, что усложняло задачу по эффективной интеграции этих двух структур</a:t>
            </a:r>
            <a:r>
              <a:rPr lang="en-GB" sz="6000" dirty="0"/>
              <a:t>.</a:t>
            </a:r>
            <a:endParaRPr lang="en-AU" sz="6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ED164A-B822-2345-85C9-78529B539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364087"/>
      </p:ext>
    </p:extLst>
  </p:cSld>
  <p:clrMapOvr>
    <a:masterClrMapping/>
  </p:clrMapOvr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14848</TotalTime>
  <Words>839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PEMPAL</vt:lpstr>
      <vt:lpstr> ОПТИМИЗАЦИЯ СТРУКТУРЫ ПЛАНА СЧЕТОВ  Пересмотр и обновление подготовленного в 2014 году в рамках сети PEMPAL документа</vt:lpstr>
      <vt:lpstr>История вопроса: документ PEMPAL 2014 года «Интеграция бюджетной классификации  и плана счетов» </vt:lpstr>
      <vt:lpstr>Для чего потребовался пересмотр этого документа?</vt:lpstr>
      <vt:lpstr>Потенциальные темы для включения в расширенную редакцию документа</vt:lpstr>
      <vt:lpstr>Рассмотрение/Обсуждение/ Комментарии</vt:lpstr>
      <vt:lpstr>Приложение: Почему в некоторых странах БК и ПС существуют раздельно?</vt:lpstr>
    </vt:vector>
  </TitlesOfParts>
  <Company>The World Bank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Yelena Slizhevskaya</cp:lastModifiedBy>
  <cp:revision>472</cp:revision>
  <dcterms:created xsi:type="dcterms:W3CDTF">2010-10-04T16:57:49Z</dcterms:created>
  <dcterms:modified xsi:type="dcterms:W3CDTF">2019-01-21T07:01:26Z</dcterms:modified>
</cp:coreProperties>
</file>