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473" r:id="rId5"/>
    <p:sldId id="1221" r:id="rId6"/>
    <p:sldId id="1223" r:id="rId7"/>
    <p:sldId id="480" r:id="rId8"/>
    <p:sldId id="481" r:id="rId9"/>
    <p:sldId id="1222" r:id="rId10"/>
    <p:sldId id="1224" r:id="rId11"/>
    <p:sldId id="48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4" autoAdjust="0"/>
    <p:restoredTop sz="86564" autoAdjust="0"/>
  </p:normalViewPr>
  <p:slideViewPr>
    <p:cSldViewPr>
      <p:cViewPr varScale="1">
        <p:scale>
          <a:sx n="54" d="100"/>
          <a:sy n="54" d="100"/>
        </p:scale>
        <p:origin x="172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57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1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5300"/>
              <a:t> </a:t>
            </a:r>
            <a:r>
              <a:rPr lang="hr-HR" b="1"/>
              <a:t>OPTIMIZACIJA IZRADE RAČUNSKOG PLANA</a:t>
            </a:r>
            <a:br>
              <a:rPr lang="hr-HR" b="1"/>
            </a:br>
            <a:br>
              <a:rPr lang="hr-HR" b="1"/>
            </a:br>
            <a:r>
              <a:rPr lang="hr-HR" b="1"/>
              <a:t>Konačni nacrt i sljedeći koraci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4267200"/>
            <a:ext cx="6400800" cy="1752600"/>
          </a:xfrm>
        </p:spPr>
        <p:txBody>
          <a:bodyPr>
            <a:normAutofit fontScale="70000" lnSpcReduction="20000"/>
          </a:bodyPr>
          <a:lstStyle/>
          <a:p>
            <a:br>
              <a:rPr lang="hr-HR"/>
            </a:br>
            <a:endParaRPr lang="hr-HR"/>
          </a:p>
          <a:p>
            <a:r>
              <a:rPr lang="hr-HR" b="1"/>
              <a:t> </a:t>
            </a:r>
          </a:p>
          <a:p>
            <a:r>
              <a:rPr lang="hr-HR"/>
              <a:t>Mark Silins</a:t>
            </a:r>
          </a:p>
          <a:p>
            <a:r>
              <a:rPr lang="hr-HR"/>
              <a:t>4. lipnja/juna 2020.</a:t>
            </a:r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C8038-6F0D-6B4E-83A7-D3A559B2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Sažetak – Ostvareni napredak!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87C2-5FB9-284B-84A7-6DF93D92E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724400"/>
          </a:xfrm>
        </p:spPr>
        <p:txBody>
          <a:bodyPr>
            <a:normAutofit fontScale="77500" lnSpcReduction="20000"/>
          </a:bodyPr>
          <a:lstStyle/>
          <a:p>
            <a:r>
              <a:rPr lang="hr-HR"/>
              <a:t>2012. – Osnovana radna skupina za RP </a:t>
            </a:r>
          </a:p>
          <a:p>
            <a:r>
              <a:rPr lang="hr-HR"/>
              <a:t>2014. – Izrađen prvi dokument o integraciji proračunske klasifikacije i RP-a</a:t>
            </a:r>
          </a:p>
          <a:p>
            <a:r>
              <a:rPr lang="hr-HR"/>
              <a:t>2018. –  Odluka radne skupine za računovodstvo TCOP-a o proširenju i ažuriranju dokumenta</a:t>
            </a:r>
          </a:p>
          <a:p>
            <a:r>
              <a:rPr lang="hr-HR"/>
              <a:t>siječanj/januar 2019. – Videokonferencija u svrhu pregleda prvog nacrta ažuriranog dokumenta</a:t>
            </a:r>
          </a:p>
          <a:p>
            <a:r>
              <a:rPr lang="hr-HR"/>
              <a:t>rujan/septembar 2019. – održana druga videokonferencija radi razmatranja drugog nacrta</a:t>
            </a:r>
          </a:p>
          <a:p>
            <a:r>
              <a:rPr lang="hr-HR"/>
              <a:t>listopad/oktobar 2019. – Sastanak tematske skupine za računovodstvo i izvještavanje u Moskvi</a:t>
            </a:r>
          </a:p>
          <a:p>
            <a:r>
              <a:rPr lang="hr-HR"/>
              <a:t>lipanj/juni 2020. – Treća videokonferencija radi razmatranja nacrta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604F3-4A0E-7148-8305-9E1C9E87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8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45259-BC7F-1E4D-8C10-1B8A8084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7938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hr-HR"/>
              <a:t>Ključni rezultati od listopada/oktobra </a:t>
            </a:r>
            <a:br>
              <a:rPr lang="hr-HR"/>
            </a:br>
            <a:r>
              <a:rPr lang="hr-HR"/>
              <a:t>Tematski sastanak u Moskvi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5BD75-6D95-0448-BAA7-0BE9CD1DE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525963"/>
          </a:xfrm>
        </p:spPr>
        <p:txBody>
          <a:bodyPr>
            <a:normAutofit fontScale="85000" lnSpcReduction="20000"/>
          </a:bodyPr>
          <a:lstStyle/>
          <a:p>
            <a:r>
              <a:rPr lang="hr-HR"/>
              <a:t>Devet zemalja održalo je izlaganje u pogledu svoje trenutačne ili planirane reforme RP-a</a:t>
            </a:r>
          </a:p>
          <a:p>
            <a:r>
              <a:rPr lang="hr-HR"/>
              <a:t>Jasno je da zemlje imaju zajednički cilj primijeniti poboljšanja u pogledu izvještavanja u okviru PFM-a s pomoću ICT-a</a:t>
            </a:r>
          </a:p>
          <a:p>
            <a:r>
              <a:rPr lang="hr-HR"/>
              <a:t>Međutim, postoje mnogi različiti pristupi tome kako se to postiže u RP-u, osobito s obzirom na strukturu ekonomskog segmenta</a:t>
            </a:r>
          </a:p>
          <a:p>
            <a:r>
              <a:rPr lang="hr-HR"/>
              <a:t>Posljedično, donesena je odluka da se promijeni fokus u dokumentu kako bi se prepoznale različite mogućnosti dostupne za svaku zemlju, bez obzira na to što se i dalje preporučuje potpuna integracija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D137F-7BAE-AE44-9ED5-174011D0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D41D-E58A-994B-A409-531592171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Što smo napravili od listopada/oktobra 2019.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D9CB7-28B1-1644-8FCB-033BB6508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7848600" cy="4525963"/>
          </a:xfrm>
        </p:spPr>
        <p:txBody>
          <a:bodyPr>
            <a:normAutofit fontScale="77500" lnSpcReduction="20000"/>
          </a:bodyPr>
          <a:lstStyle/>
          <a:p>
            <a:r>
              <a:rPr lang="hr-HR"/>
              <a:t>Završen je znatan dio dodatnog sadržaja kako bi se odgovorilo na pitanja postavljena u rujnu/septembru 2019., uključujući priloge, nove dijagrame, tablice, slike i tekstne okvire</a:t>
            </a:r>
          </a:p>
          <a:p>
            <a:r>
              <a:rPr lang="hr-HR"/>
              <a:t>Ažuriran je predgovor, uvod, sažetak te je dodan tablični sažetak savjeta (a ne preporuka) </a:t>
            </a:r>
          </a:p>
          <a:p>
            <a:r>
              <a:rPr lang="hr-HR"/>
              <a:t>Ranija verzija presložena je u šest glavnih poglavlja (sljedeći slajd)</a:t>
            </a:r>
          </a:p>
          <a:p>
            <a:r>
              <a:rPr lang="hr-HR"/>
              <a:t>Uključeno je još primjera zemalja, osobito u pogledu ekonomskog segmenta  </a:t>
            </a:r>
          </a:p>
          <a:p>
            <a:r>
              <a:rPr lang="hr-HR"/>
              <a:t>Završena je dodatna faza uređivanja unutar tima PEMAL-a Svjetske banke – Elena, Yelena i Galina, hvala vam!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E13DE-4C15-5541-B9D4-35594B38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6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8EF4-4597-FD44-B97B-B707608E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Nova struktura dokumenta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AEEE0-EDF6-F141-A34A-A9FE0968E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17601"/>
            <a:ext cx="8153400" cy="5207000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Predgovor</a:t>
            </a:r>
          </a:p>
          <a:p>
            <a:r>
              <a:rPr lang="hr-HR" dirty="0"/>
              <a:t>Sažetak koji uključuje tablični sažetak savjeta.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Uvod i pozadina	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Ponovna izrada </a:t>
            </a:r>
            <a:r>
              <a:rPr lang="hr-HR" dirty="0">
                <a:highlight>
                  <a:srgbClr val="FFFF00"/>
                </a:highlight>
              </a:rPr>
              <a:t>jedinstvenog računskog plana</a:t>
            </a:r>
            <a:r>
              <a:rPr lang="hr-HR" dirty="0"/>
              <a:t> zemljama članicama PEMPAL-a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Opća načela za izradu jedinstvenog računskog plana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Ekonomski segment	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Izrada ostalih šest segmenata	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dirty="0"/>
              <a:t>Integracija </a:t>
            </a:r>
            <a:r>
              <a:rPr lang="hr-HR" dirty="0">
                <a:highlight>
                  <a:srgbClr val="FFFF00"/>
                </a:highlight>
              </a:rPr>
              <a:t>JRP-a</a:t>
            </a:r>
            <a:r>
              <a:rPr lang="hr-HR" dirty="0"/>
              <a:t> u okvir PFM-a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02327-A403-9E47-A7FE-A7ED3E70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5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8A6AA-30B6-084B-82CC-D8AD3E2F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Prilozi (</a:t>
            </a:r>
            <a:r>
              <a:rPr lang="hr-HR" i="1"/>
              <a:t>istaknut je tekst koji je dodan</a:t>
            </a:r>
            <a:r>
              <a:rPr lang="hr-HR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1D11E-AEA2-ED45-8C9C-98D567AD9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6888F7-DC7E-AA4B-832E-BF82BDAA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724400"/>
          </a:xfrm>
        </p:spPr>
        <p:txBody>
          <a:bodyPr>
            <a:normAutofit fontScale="62500" lnSpcReduction="20000"/>
          </a:bodyPr>
          <a:lstStyle/>
          <a:p>
            <a:r>
              <a:rPr lang="hr-HR" b="1">
                <a:solidFill>
                  <a:schemeClr val="accent1"/>
                </a:solidFill>
              </a:rPr>
              <a:t>PRILOG I.:</a:t>
            </a:r>
            <a:r>
              <a:rPr lang="hr-HR" b="1"/>
              <a:t> –</a:t>
            </a:r>
            <a:r>
              <a:rPr lang="hr-HR" b="1">
                <a:highlight>
                  <a:srgbClr val="00FFFF"/>
                </a:highlight>
              </a:rPr>
              <a:t> REFERENTNI MODEL RIZNICE (nedavni dokument Svjetske banke)</a:t>
            </a:r>
          </a:p>
          <a:p>
            <a:r>
              <a:rPr lang="hr-HR" b="1">
                <a:solidFill>
                  <a:schemeClr val="accent1"/>
                </a:solidFill>
              </a:rPr>
              <a:t>PRILOG II.:  </a:t>
            </a:r>
            <a:r>
              <a:rPr lang="hr-HR" b="1">
                <a:highlight>
                  <a:srgbClr val="00FFFF"/>
                </a:highlight>
              </a:rPr>
              <a:t>PRIMJERI STRUKTURE JEDINSTVENOG RAČUNA RIZNICE </a:t>
            </a:r>
          </a:p>
          <a:p>
            <a:pPr marL="0" indent="0">
              <a:buNone/>
            </a:pPr>
            <a:r>
              <a:rPr lang="hr-HR" b="1">
                <a:highlight>
                  <a:srgbClr val="00FFFF"/>
                </a:highlight>
              </a:rPr>
              <a:t>PRIKAZUJU SE NOVČANI I NENOVČANI ELEMENTI</a:t>
            </a:r>
          </a:p>
          <a:p>
            <a:r>
              <a:rPr lang="hr-HR" b="1">
                <a:solidFill>
                  <a:schemeClr val="accent1"/>
                </a:solidFill>
              </a:rPr>
              <a:t>PRILOG III.: </a:t>
            </a:r>
            <a:r>
              <a:rPr lang="hr-HR" b="1">
                <a:highlight>
                  <a:srgbClr val="00FFFF"/>
                </a:highlight>
              </a:rPr>
              <a:t>IZVADCI IZ OBRAZACA ZA FINANCIJSKI </a:t>
            </a:r>
          </a:p>
          <a:p>
            <a:pPr marL="0" indent="0">
              <a:buNone/>
            </a:pPr>
            <a:r>
              <a:rPr lang="hr-HR" b="1">
                <a:highlight>
                  <a:srgbClr val="00FFFF"/>
                </a:highlight>
              </a:rPr>
              <a:t>IZVJEŠTAJ IZ AUSTRALIJE</a:t>
            </a:r>
          </a:p>
          <a:p>
            <a:r>
              <a:rPr lang="hr-HR" b="1">
                <a:solidFill>
                  <a:schemeClr val="accent1"/>
                </a:solidFill>
              </a:rPr>
              <a:t>PRILOG IV.: </a:t>
            </a:r>
            <a:r>
              <a:rPr lang="hr-HR" b="1"/>
              <a:t>PRIMJER STRUKTURE O IZVORU </a:t>
            </a:r>
          </a:p>
          <a:p>
            <a:pPr marL="0" indent="0">
              <a:buNone/>
            </a:pPr>
            <a:r>
              <a:rPr lang="hr-HR" b="1"/>
              <a:t>FINANCIRANJA</a:t>
            </a:r>
          </a:p>
          <a:p>
            <a:r>
              <a:rPr lang="hr-HR" b="1">
                <a:solidFill>
                  <a:schemeClr val="accent1"/>
                </a:solidFill>
              </a:rPr>
              <a:t>PRILOG V.: </a:t>
            </a:r>
            <a:r>
              <a:rPr lang="hr-HR" b="1"/>
              <a:t>PRIMJERI ORGANIZACIJSKE</a:t>
            </a:r>
          </a:p>
          <a:p>
            <a:pPr marL="0" indent="0">
              <a:buNone/>
            </a:pPr>
            <a:r>
              <a:rPr lang="hr-HR" b="1"/>
              <a:t>HIJERARHIJE</a:t>
            </a:r>
          </a:p>
          <a:p>
            <a:r>
              <a:rPr lang="hr-HR" b="1">
                <a:solidFill>
                  <a:schemeClr val="accent1"/>
                </a:solidFill>
              </a:rPr>
              <a:t>PRILOG VI.: </a:t>
            </a:r>
            <a:r>
              <a:rPr lang="hr-HR" b="1"/>
              <a:t>COFOG</a:t>
            </a:r>
          </a:p>
          <a:p>
            <a:r>
              <a:rPr lang="hr-HR" b="1"/>
              <a:t>PRILOG VII.: </a:t>
            </a:r>
            <a:r>
              <a:rPr lang="hr-HR" b="1">
                <a:highlight>
                  <a:srgbClr val="00FFFF"/>
                </a:highlight>
              </a:rPr>
              <a:t>PRIMJERCI TRANSAKCIJA KOJE UKLJUČUJU </a:t>
            </a:r>
          </a:p>
          <a:p>
            <a:pPr marL="0" indent="0">
              <a:buNone/>
            </a:pPr>
            <a:r>
              <a:rPr lang="hr-HR" b="1">
                <a:highlight>
                  <a:srgbClr val="00FFFF"/>
                </a:highlight>
              </a:rPr>
              <a:t>SVE SEGMENTE</a:t>
            </a:r>
          </a:p>
          <a:p>
            <a:r>
              <a:rPr lang="hr-HR" b="1">
                <a:solidFill>
                  <a:schemeClr val="accent1"/>
                </a:solidFill>
              </a:rPr>
              <a:t>PRILOG VIII.:</a:t>
            </a:r>
            <a:r>
              <a:rPr lang="hr-HR" b="1"/>
              <a:t>  PREDLOŽAK PRIRUČNIKA JRP-A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7A070-DDCD-7D43-AEFA-3C85116B4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/>
              <a:t>Trenutačni primjeri zemalja </a:t>
            </a:r>
            <a:br>
              <a:rPr lang="hr-HR" sz="3600"/>
            </a:br>
            <a:r>
              <a:rPr lang="hr-HR" sz="3600"/>
              <a:t>Potreban pregled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2239A-EBCA-2440-BAB5-2FC3DC57A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206499"/>
            <a:ext cx="7696200" cy="5222876"/>
          </a:xfrm>
        </p:spPr>
        <p:txBody>
          <a:bodyPr>
            <a:noAutofit/>
          </a:bodyPr>
          <a:lstStyle/>
          <a:p>
            <a:r>
              <a:rPr lang="hr-HR" sz="2200" b="1"/>
              <a:t>Gruzija</a:t>
            </a:r>
            <a:r>
              <a:rPr lang="hr-HR" sz="2200"/>
              <a:t> – slika 2. koju treba provjeriti – postoji li bolja verzija?</a:t>
            </a:r>
          </a:p>
          <a:p>
            <a:r>
              <a:rPr lang="hr-HR" sz="2200" b="1"/>
              <a:t>Moldova</a:t>
            </a:r>
            <a:r>
              <a:rPr lang="hr-HR" sz="2200"/>
              <a:t> – slika 4., tekstni okvir 8. i slika 33., također odjeljak 97. – možemo li uključiti promjene u prilogu (provjeriti s Markom) u pogledu toga kako Moldova može ukloniti razrede 6 i 8?</a:t>
            </a:r>
          </a:p>
          <a:p>
            <a:r>
              <a:rPr lang="hr-HR" sz="2200" b="1"/>
              <a:t>Ukrajina</a:t>
            </a:r>
            <a:r>
              <a:rPr lang="hr-HR" sz="2200"/>
              <a:t> – slika 10. i tablica 19. – jesu li točne i ažurne?</a:t>
            </a:r>
          </a:p>
          <a:p>
            <a:r>
              <a:rPr lang="hr-HR" sz="2200" b="1"/>
              <a:t>Bjelarus</a:t>
            </a:r>
            <a:r>
              <a:rPr lang="hr-HR" sz="2200"/>
              <a:t> - slika 32.</a:t>
            </a:r>
          </a:p>
          <a:p>
            <a:r>
              <a:rPr lang="hr-HR" sz="2200" b="1"/>
              <a:t>Azerbajdžan</a:t>
            </a:r>
            <a:r>
              <a:rPr lang="hr-HR" sz="2200"/>
              <a:t> – odjeljak 100. – zatražiti tablice za mapiranje</a:t>
            </a:r>
          </a:p>
          <a:p>
            <a:r>
              <a:rPr lang="hr-HR" sz="2200" b="1"/>
              <a:t>Hrvatska</a:t>
            </a:r>
            <a:r>
              <a:rPr lang="hr-HR" sz="2200"/>
              <a:t> – odjeljak 101. – treba provjeriti primjer JRP-a, osobito zaključak u dokumentu u pogledu strukture </a:t>
            </a:r>
          </a:p>
          <a:p>
            <a:r>
              <a:rPr lang="hr-HR" sz="2200" b="1"/>
              <a:t>Kosovo</a:t>
            </a:r>
            <a:r>
              <a:rPr lang="hr-HR" sz="2200"/>
              <a:t> – tekstni okvir 14. prije odjeljka 142. – možete li dati primjer svoje upute u pogledu razvojnih partnera? 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BE53E-FB92-7147-A206-F1BD4D3B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F991C-DCAC-DB4A-8B26-612E45F8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Sljedeći koraci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EE6AD-BD87-6F40-B8A7-F52EA22A2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117600"/>
            <a:ext cx="8001000" cy="5130800"/>
          </a:xfrm>
        </p:spPr>
        <p:txBody>
          <a:bodyPr>
            <a:normAutofit fontScale="70000" lnSpcReduction="20000"/>
          </a:bodyPr>
          <a:lstStyle/>
          <a:p>
            <a:r>
              <a:rPr lang="hr-HR" dirty="0"/>
              <a:t>Potrebno je provjeriti jesu li primjeri za svaku zemlju navedenu u dokumentu točni i ažurirani</a:t>
            </a:r>
          </a:p>
          <a:p>
            <a:r>
              <a:rPr lang="hr-HR" dirty="0"/>
              <a:t>Postoje li drugi korisni primjeri koji se mogu uključiti u dokument? Ako ne postoje, u dokumentu bi se mogle navesti poveznice na internetske stranice zemlje ili internetsku stranicu PEMPAL-a</a:t>
            </a:r>
          </a:p>
          <a:p>
            <a:r>
              <a:rPr lang="hr-HR" dirty="0"/>
              <a:t>Trebaju li se u dokument uključiti primjeri povezani s COVID-19?</a:t>
            </a:r>
          </a:p>
          <a:p>
            <a:r>
              <a:rPr lang="hr-HR" dirty="0"/>
              <a:t>Dobrovoljci trebaju pregledati priloge – osobito Prilog II. – Ekonomski segment i Prilog VII. – Primjeri transakcija te Prilog VIII – Primjer priručnika</a:t>
            </a:r>
          </a:p>
          <a:p>
            <a:r>
              <a:rPr lang="hr-HR"/>
              <a:t>Potrebno je završiti sljedeći nacrt i proslijediti ga kolegama na pregled (pozivaju se dobrovoljci za pregled kolega)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hr-HR" b="1" dirty="0">
                <a:highlight>
                  <a:srgbClr val="FFFF00"/>
                </a:highlight>
              </a:rPr>
              <a:t>Cilj je završiti dokument do kraja listopada/oktobra 2020.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AE62D-01F7-8746-B2CA-D43CC49F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86835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3" ma:contentTypeDescription="Create a new document." ma:contentTypeScope="" ma:versionID="07f6c13289e6a974ad252321a78791d9">
  <xsd:schema xmlns:xsd="http://www.w3.org/2001/XMLSchema" xmlns:xs="http://www.w3.org/2001/XMLSchema" xmlns:p="http://schemas.microsoft.com/office/2006/metadata/properties" xmlns:ns3="eda4fd43-f936-4ced-9b4a-46c1ef7d5473" xmlns:ns4="aa3449fd-d373-417f-9c8d-cf261ce8b785" targetNamespace="http://schemas.microsoft.com/office/2006/metadata/properties" ma:root="true" ma:fieldsID="1eec4ee8aa0ed6b35ca5b4e459ed30d7" ns3:_="" ns4:_="">
    <xsd:import namespace="eda4fd43-f936-4ced-9b4a-46c1ef7d5473"/>
    <xsd:import namespace="aa3449fd-d373-417f-9c8d-cf261ce8b7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2FF987-F77E-4DD4-AC62-00051A787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a4fd43-f936-4ced-9b4a-46c1ef7d5473"/>
    <ds:schemaRef ds:uri="aa3449fd-d373-417f-9c8d-cf261ce8b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96965E-EAC1-481A-88BB-952E0ED372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CBF93D-0A3C-4046-87D4-89DF107D0B0A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aa3449fd-d373-417f-9c8d-cf261ce8b785"/>
    <ds:schemaRef ds:uri="eda4fd43-f936-4ced-9b4a-46c1ef7d547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16663</TotalTime>
  <Words>573</Words>
  <Application>Microsoft Office PowerPoint</Application>
  <PresentationFormat>On-screen Show (4:3)</PresentationFormat>
  <Paragraphs>72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PEMPAL</vt:lpstr>
      <vt:lpstr> OPTIMIZACIJA IZRADE RAČUNSKOG PLANA  Konačni nacrt i sljedeći koraci</vt:lpstr>
      <vt:lpstr>Sažetak – Ostvareni napredak!</vt:lpstr>
      <vt:lpstr>Ključni rezultati od listopada/oktobra  Tematski sastanak u Moskvi</vt:lpstr>
      <vt:lpstr>Što smo napravili od listopada/oktobra 2019. </vt:lpstr>
      <vt:lpstr>Nova struktura dokumenta</vt:lpstr>
      <vt:lpstr>Prilozi (istaknut je tekst koji je dodan)</vt:lpstr>
      <vt:lpstr>Trenutačni primjeri zemalja  Potreban pregled </vt:lpstr>
      <vt:lpstr>Sljedeći koraci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490</cp:revision>
  <dcterms:created xsi:type="dcterms:W3CDTF">2010-10-04T16:57:49Z</dcterms:created>
  <dcterms:modified xsi:type="dcterms:W3CDTF">2020-06-01T10:09:23Z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0x010100884A3277B7707A48B0E1B9AC835E8163</vt:lpwstr>
  </property>
</Properties>
</file>