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473" r:id="rId5"/>
    <p:sldId id="1221" r:id="rId6"/>
    <p:sldId id="1223" r:id="rId7"/>
    <p:sldId id="480" r:id="rId8"/>
    <p:sldId id="481" r:id="rId9"/>
    <p:sldId id="1222" r:id="rId10"/>
    <p:sldId id="1224" r:id="rId11"/>
    <p:sldId id="48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53" autoAdjust="0"/>
    <p:restoredTop sz="86564" autoAdjust="0"/>
  </p:normalViewPr>
  <p:slideViewPr>
    <p:cSldViewPr>
      <p:cViewPr varScale="1">
        <p:scale>
          <a:sx n="52" d="100"/>
          <a:sy n="52" d="100"/>
        </p:scale>
        <p:origin x="1995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157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1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C73E-09FF-7E43-9B2B-BDFE8D738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95418"/>
            <a:ext cx="7162800" cy="1470025"/>
          </a:xfrm>
        </p:spPr>
        <p:txBody>
          <a:bodyPr>
            <a:normAutofit fontScale="90000"/>
          </a:bodyPr>
          <a:lstStyle/>
          <a:p>
            <a:r>
              <a:rPr lang="en-US" sz="5300" dirty="0"/>
              <a:t> </a:t>
            </a:r>
            <a:r>
              <a:rPr lang="ru-RU" sz="5300" dirty="0"/>
              <a:t>ОПТИМИЗАЦИЯ СТРУКТУРЫ ПЛАНА СЧЕТОВ</a:t>
            </a:r>
            <a:br>
              <a:rPr lang="en-US" b="1" dirty="0"/>
            </a:br>
            <a:br>
              <a:rPr lang="en-US" b="1" dirty="0"/>
            </a:br>
            <a:r>
              <a:rPr lang="ru-RU" b="1" dirty="0"/>
              <a:t>Проект документа и дальнейшие шаги по завершению работы над ним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695B0-F7FF-3247-ACC7-37F565C9B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600" y="4267200"/>
            <a:ext cx="6400800" cy="1752600"/>
          </a:xfrm>
        </p:spPr>
        <p:txBody>
          <a:bodyPr>
            <a:normAutofit fontScale="70000" lnSpcReduction="20000"/>
          </a:bodyPr>
          <a:lstStyle/>
          <a:p>
            <a:br>
              <a:rPr lang="en-US" dirty="0"/>
            </a:b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M</a:t>
            </a:r>
            <a:r>
              <a:rPr lang="ru-RU" dirty="0" err="1"/>
              <a:t>арк</a:t>
            </a:r>
            <a:r>
              <a:rPr lang="ru-RU" dirty="0"/>
              <a:t> </a:t>
            </a:r>
            <a:r>
              <a:rPr lang="ru-RU" dirty="0" err="1"/>
              <a:t>Силинс</a:t>
            </a:r>
            <a:endParaRPr lang="en-US" dirty="0"/>
          </a:p>
          <a:p>
            <a:r>
              <a:rPr lang="en-US" dirty="0"/>
              <a:t>4 </a:t>
            </a:r>
            <a:r>
              <a:rPr lang="ru-RU" dirty="0"/>
              <a:t>июня</a:t>
            </a:r>
            <a:r>
              <a:rPr lang="en-US" dirty="0"/>
              <a:t> 2020</a:t>
            </a:r>
            <a:r>
              <a:rPr lang="ru-RU" dirty="0"/>
              <a:t> 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C8038-6F0D-6B4E-83A7-D3A559B26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Резюме: проделанная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87C2-5FB9-284B-84A7-6DF93D92E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724400"/>
          </a:xfrm>
        </p:spPr>
        <p:txBody>
          <a:bodyPr>
            <a:normAutofit fontScale="55000" lnSpcReduction="20000"/>
          </a:bodyPr>
          <a:lstStyle/>
          <a:p>
            <a:r>
              <a:rPr lang="en-US" sz="4200" dirty="0"/>
              <a:t>2012  - </a:t>
            </a:r>
            <a:r>
              <a:rPr lang="ru-RU" sz="4200" dirty="0"/>
              <a:t>Создана Рабочая группа (РГ) по плану счетов (ПС)</a:t>
            </a:r>
            <a:endParaRPr lang="en-US" sz="4200" dirty="0"/>
          </a:p>
          <a:p>
            <a:r>
              <a:rPr lang="en-US" sz="4200" dirty="0"/>
              <a:t>2014  - </a:t>
            </a:r>
            <a:r>
              <a:rPr lang="ru-RU" sz="4200" dirty="0"/>
              <a:t>подготовлен первый документ об интеграции бюджетной классификации и ПС</a:t>
            </a:r>
            <a:endParaRPr lang="en-US" sz="4200" dirty="0"/>
          </a:p>
          <a:p>
            <a:r>
              <a:rPr lang="en-US" sz="4200" dirty="0"/>
              <a:t>2018 -  </a:t>
            </a:r>
            <a:r>
              <a:rPr lang="ru-RU" sz="4200" dirty="0"/>
              <a:t>Решение РГ по бухучёту расширить и актуализировать этот документ</a:t>
            </a:r>
            <a:endParaRPr lang="en-US" sz="4200" dirty="0"/>
          </a:p>
          <a:p>
            <a:r>
              <a:rPr lang="ru-RU" sz="4200" dirty="0"/>
              <a:t>Январь </a:t>
            </a:r>
            <a:r>
              <a:rPr lang="en-US" sz="4200" dirty="0"/>
              <a:t>2019 – </a:t>
            </a:r>
            <a:r>
              <a:rPr lang="ru-RU" sz="4200" dirty="0"/>
              <a:t>видеоконференция для обсуждения первого проекта пересмотренного документа</a:t>
            </a:r>
          </a:p>
          <a:p>
            <a:r>
              <a:rPr lang="ru-RU" sz="4200" dirty="0"/>
              <a:t>Сентябрь </a:t>
            </a:r>
            <a:r>
              <a:rPr lang="en-US" sz="4200" dirty="0"/>
              <a:t>2019 – </a:t>
            </a:r>
            <a:r>
              <a:rPr lang="ru-RU" sz="4200" dirty="0"/>
              <a:t>вторая видеоконференция для рассмотрения второго проекта документа </a:t>
            </a:r>
            <a:endParaRPr lang="en-US" sz="4200" dirty="0"/>
          </a:p>
          <a:p>
            <a:r>
              <a:rPr lang="en-US" sz="4200" dirty="0"/>
              <a:t>O</a:t>
            </a:r>
            <a:r>
              <a:rPr lang="ru-RU" sz="4200" dirty="0" err="1"/>
              <a:t>ктябрь</a:t>
            </a:r>
            <a:r>
              <a:rPr lang="ru-RU" sz="4200" dirty="0"/>
              <a:t> </a:t>
            </a:r>
            <a:r>
              <a:rPr lang="en-US" sz="4200" dirty="0"/>
              <a:t>2019 – </a:t>
            </a:r>
            <a:r>
              <a:rPr lang="ru-RU" sz="4200" dirty="0"/>
              <a:t>заседание Тематической группы по бухучёту и отчётности в Москве</a:t>
            </a:r>
            <a:endParaRPr lang="en-US" sz="4200" dirty="0"/>
          </a:p>
          <a:p>
            <a:r>
              <a:rPr lang="ru-RU" sz="4200" dirty="0"/>
              <a:t>Июнь</a:t>
            </a:r>
            <a:r>
              <a:rPr lang="en-US" sz="4200" dirty="0"/>
              <a:t> 2020 –</a:t>
            </a:r>
            <a:r>
              <a:rPr lang="ru-RU" sz="4200" dirty="0"/>
              <a:t>третья видеоконференция для рассмотрения третьего доработанного проекта документа</a:t>
            </a:r>
            <a:endParaRPr lang="en-US" sz="4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C604F3-4A0E-7148-8305-9E1C9E87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58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45259-BC7F-1E4D-8C10-1B8A8084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79388"/>
            <a:ext cx="8001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Главные итоги заседания Тематической группы в Москве в октябре 2019 г.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5BD75-6D95-0448-BAA7-0BE9CD1DE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Девять стран представили информацию об осуществляемых или планируемых реформах ПС</a:t>
            </a:r>
            <a:endParaRPr lang="en-US" dirty="0"/>
          </a:p>
          <a:p>
            <a:r>
              <a:rPr lang="ru-RU" dirty="0"/>
              <a:t>Было очевидно, что все страны делают упор на совершенствовании отчётности по УГФ посредством применения ИКТ</a:t>
            </a:r>
            <a:endParaRPr lang="en-US" dirty="0"/>
          </a:p>
          <a:p>
            <a:r>
              <a:rPr lang="ru-RU" dirty="0"/>
              <a:t>При этом имеется много различных подходов к тому, как это реализуется в плане счетов, особенно применительно к структуре экономического сегмента</a:t>
            </a:r>
            <a:endParaRPr lang="en-US" dirty="0"/>
          </a:p>
          <a:p>
            <a:r>
              <a:rPr lang="ru-RU" dirty="0"/>
              <a:t>В результате было принято решение обратить в документе внимание на многочисленные варианты, используемые стране, понимая при этом, что по-прежнему рекомендуется обеспечить полную интеграцию.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D137F-7BAE-AE44-9ED5-174011D0B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57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D41D-E58A-994B-A409-531592171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68400"/>
          </a:xfrm>
        </p:spPr>
        <p:txBody>
          <a:bodyPr>
            <a:normAutofit/>
          </a:bodyPr>
          <a:lstStyle/>
          <a:p>
            <a:r>
              <a:rPr lang="ru-RU" sz="3200" dirty="0"/>
              <a:t>Работа, проделанная после октября 2019 г.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D9CB7-28B1-1644-8FCB-033BB6508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14400"/>
            <a:ext cx="8458200" cy="4983163"/>
          </a:xfrm>
        </p:spPr>
        <p:txBody>
          <a:bodyPr>
            <a:noAutofit/>
          </a:bodyPr>
          <a:lstStyle/>
          <a:p>
            <a:r>
              <a:rPr lang="ru-RU" sz="2400" dirty="0"/>
              <a:t>В продолжение обсуждений, состоявшихся осенью 2019 г., было существенно доработано содержание документа, были добавлены новые приложения, диаграммы, таблицы, рисунки и вставки</a:t>
            </a:r>
            <a:endParaRPr lang="en-US" sz="2400" dirty="0"/>
          </a:p>
          <a:p>
            <a:r>
              <a:rPr lang="ru-RU" sz="2400" dirty="0"/>
              <a:t>Внесены изменения в предисловие, введение, резюме документа, добавлена сводная таблица «надлежащей практики» (вместо рекомендаций)</a:t>
            </a:r>
            <a:r>
              <a:rPr lang="en-US" sz="2400" dirty="0"/>
              <a:t> </a:t>
            </a:r>
          </a:p>
          <a:p>
            <a:r>
              <a:rPr lang="ru-RU" sz="2400" dirty="0"/>
              <a:t>Изменена структура документа - предусмотрено шесть основных глав (см. следующий слайд)</a:t>
            </a:r>
            <a:endParaRPr lang="en-US" sz="2400" dirty="0"/>
          </a:p>
          <a:p>
            <a:r>
              <a:rPr lang="ru-RU" sz="2400" dirty="0"/>
              <a:t>Включены дополнительные примеры из опыта стран, особенно касающиеся экономического сегмента</a:t>
            </a:r>
            <a:r>
              <a:rPr lang="en-US" sz="2400" dirty="0"/>
              <a:t>  </a:t>
            </a:r>
            <a:endParaRPr lang="en-US" sz="2400" b="1" dirty="0"/>
          </a:p>
          <a:p>
            <a:r>
              <a:rPr lang="ru-RU" sz="2400" dirty="0"/>
              <a:t>Завершён очередной раунд редактирования силами специалистов ВБ, - спасибо обеим Еленам и Галине</a:t>
            </a:r>
            <a:r>
              <a:rPr lang="en-US" sz="2400" dirty="0"/>
              <a:t>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E13DE-4C15-5541-B9D4-35594B38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6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58EF4-4597-FD44-B97B-B707608E1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Новая структура документа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AEEE0-EDF6-F141-A34A-A9FE0968E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17601"/>
            <a:ext cx="8153400" cy="52070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Предисловие</a:t>
            </a:r>
            <a:endParaRPr lang="en-AU" dirty="0"/>
          </a:p>
          <a:p>
            <a:r>
              <a:rPr lang="ru-RU" dirty="0"/>
              <a:t>Резюме, включая сводную таблицу рекомендаций</a:t>
            </a: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Введение и общая информация</a:t>
            </a:r>
            <a:r>
              <a:rPr lang="en-AU" dirty="0"/>
              <a:t>	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Пересмотр е</a:t>
            </a:r>
            <a:r>
              <a:rPr lang="ru-RU" dirty="0">
                <a:highlight>
                  <a:srgbClr val="FFFF00"/>
                </a:highlight>
              </a:rPr>
              <a:t>диного плана счетов (ЕПС)</a:t>
            </a:r>
            <a:r>
              <a:rPr lang="en-AU" dirty="0"/>
              <a:t> </a:t>
            </a:r>
            <a:r>
              <a:rPr lang="ru-RU" dirty="0"/>
              <a:t>в странах-участницах</a:t>
            </a:r>
            <a:r>
              <a:rPr lang="en-AU" dirty="0"/>
              <a:t> PEMPAL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Общие принципы построения единого плана счетов</a:t>
            </a:r>
            <a:endParaRPr lang="en-A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Экономический сегмент</a:t>
            </a:r>
            <a:r>
              <a:rPr lang="en-AU" dirty="0"/>
              <a:t>	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Разработка шести других сегментов</a:t>
            </a:r>
            <a:r>
              <a:rPr lang="en-AU" dirty="0"/>
              <a:t>	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Интеграция</a:t>
            </a:r>
            <a:r>
              <a:rPr lang="en-AU" dirty="0"/>
              <a:t> </a:t>
            </a:r>
            <a:r>
              <a:rPr lang="ru-RU" dirty="0">
                <a:highlight>
                  <a:srgbClr val="FFFF00"/>
                </a:highlight>
              </a:rPr>
              <a:t>ЕПС</a:t>
            </a:r>
            <a:r>
              <a:rPr lang="en-AU" dirty="0"/>
              <a:t> </a:t>
            </a:r>
            <a:r>
              <a:rPr lang="ru-RU" dirty="0"/>
              <a:t>в систему УГФ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02327-A403-9E47-A7FE-A7ED3E70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5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8A6AA-30B6-084B-82CC-D8AD3E2F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/>
              <a:t>Приложения</a:t>
            </a:r>
            <a:r>
              <a:rPr lang="en-US" sz="2800" dirty="0"/>
              <a:t> </a:t>
            </a:r>
            <a:br>
              <a:rPr lang="ru-RU" sz="2800" dirty="0"/>
            </a:br>
            <a:r>
              <a:rPr lang="en-US" sz="2800" dirty="0"/>
              <a:t>(</a:t>
            </a:r>
            <a:r>
              <a:rPr lang="ru-RU" sz="2800" i="1" dirty="0">
                <a:highlight>
                  <a:srgbClr val="00FFFF"/>
                </a:highlight>
              </a:rPr>
              <a:t>вновь включённое содержание выделено цветом</a:t>
            </a:r>
            <a:r>
              <a:rPr lang="en-US" sz="28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1D11E-AEA2-ED45-8C9C-98D567AD9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36888F7-DC7E-AA4B-832E-BF82BDAA8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7924800" cy="47244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ПРИЛОЖЕНИЕ</a:t>
            </a:r>
            <a:r>
              <a:rPr lang="en-AU" b="1" dirty="0">
                <a:solidFill>
                  <a:schemeClr val="accent1"/>
                </a:solidFill>
              </a:rPr>
              <a:t> I:</a:t>
            </a:r>
            <a:r>
              <a:rPr lang="en-AU" b="1" dirty="0"/>
              <a:t> –</a:t>
            </a:r>
            <a:r>
              <a:rPr lang="en-AU" b="1" dirty="0">
                <a:highlight>
                  <a:srgbClr val="00FFFF"/>
                </a:highlight>
              </a:rPr>
              <a:t> </a:t>
            </a:r>
            <a:r>
              <a:rPr lang="ru-RU" b="1" dirty="0">
                <a:highlight>
                  <a:srgbClr val="00FFFF"/>
                </a:highlight>
              </a:rPr>
              <a:t>ЭТАЛОННАЯ МОДЕЛЬ КАЗНАЧЕЙСТВА (недавно вышедшая работа ВБ)</a:t>
            </a:r>
            <a:endParaRPr lang="en-AU" dirty="0">
              <a:highlight>
                <a:srgbClr val="00FFFF"/>
              </a:highlight>
            </a:endParaRPr>
          </a:p>
          <a:p>
            <a:r>
              <a:rPr lang="ru-RU" b="1" dirty="0">
                <a:solidFill>
                  <a:schemeClr val="accent1"/>
                </a:solidFill>
              </a:rPr>
              <a:t>ПРИЛОЖЕНИЕ</a:t>
            </a:r>
            <a:r>
              <a:rPr lang="en-AU" b="1" dirty="0">
                <a:solidFill>
                  <a:schemeClr val="accent1"/>
                </a:solidFill>
              </a:rPr>
              <a:t> II:  </a:t>
            </a:r>
            <a:r>
              <a:rPr lang="ru-RU" b="1" dirty="0">
                <a:highlight>
                  <a:srgbClr val="00FFFF"/>
                </a:highlight>
              </a:rPr>
              <a:t>ПРИМЕР СТРУКТУРЫ ЭКОНОМИЧЕСКОГО СЕГМЕНТА</a:t>
            </a:r>
            <a:r>
              <a:rPr lang="en-US" b="1" dirty="0">
                <a:highlight>
                  <a:srgbClr val="00FFFF"/>
                </a:highlight>
              </a:rPr>
              <a:t>,</a:t>
            </a:r>
            <a:r>
              <a:rPr lang="ru-RU" b="1" dirty="0">
                <a:highlight>
                  <a:srgbClr val="00FFFF"/>
                </a:highlight>
              </a:rPr>
              <a:t> ПОКАЗЫВАЮЩЕГО ФИНАНСОВЫЕ И НЕФИНАНСОВЫЕ ЭЛЕМЕНТЫ </a:t>
            </a:r>
            <a:endParaRPr lang="en-AU" dirty="0">
              <a:highlight>
                <a:srgbClr val="00FFFF"/>
              </a:highlight>
            </a:endParaRPr>
          </a:p>
          <a:p>
            <a:r>
              <a:rPr lang="ru-RU" b="1" dirty="0">
                <a:solidFill>
                  <a:schemeClr val="accent1"/>
                </a:solidFill>
              </a:rPr>
              <a:t>ПРИЛОЖЕНИЕ</a:t>
            </a:r>
            <a:r>
              <a:rPr lang="en-AU" b="1" dirty="0">
                <a:solidFill>
                  <a:schemeClr val="accent1"/>
                </a:solidFill>
              </a:rPr>
              <a:t> III: </a:t>
            </a:r>
            <a:r>
              <a:rPr lang="ru-RU" b="1" dirty="0">
                <a:highlight>
                  <a:srgbClr val="00FFFF"/>
                </a:highlight>
              </a:rPr>
              <a:t>ВЫДЕРЖКИ ИЗ ФИНАНСОВОЙ ОТЧЁТНОСТИ НА ПРИМЕРЕ АВСТРАЛИИ</a:t>
            </a:r>
            <a:endParaRPr lang="en-AU" dirty="0">
              <a:highlight>
                <a:srgbClr val="00FFFF"/>
              </a:highlight>
            </a:endParaRPr>
          </a:p>
          <a:p>
            <a:r>
              <a:rPr lang="ru-RU" b="1" dirty="0">
                <a:solidFill>
                  <a:schemeClr val="accent1"/>
                </a:solidFill>
              </a:rPr>
              <a:t>ПРИЛОЖЕНИЕ</a:t>
            </a:r>
            <a:r>
              <a:rPr lang="en-AU" b="1" dirty="0">
                <a:solidFill>
                  <a:schemeClr val="accent1"/>
                </a:solidFill>
              </a:rPr>
              <a:t> IV: </a:t>
            </a:r>
            <a:r>
              <a:rPr lang="ru-RU" b="1" dirty="0"/>
              <a:t>ПРИМЕР СТРУКТУРЫ СЕГМЕНТА ИСТОЧНИКА СРЕДСТВ</a:t>
            </a:r>
            <a:endParaRPr lang="en-AU" dirty="0"/>
          </a:p>
          <a:p>
            <a:r>
              <a:rPr lang="ru-RU" b="1" dirty="0">
                <a:solidFill>
                  <a:schemeClr val="accent1"/>
                </a:solidFill>
              </a:rPr>
              <a:t>ПРИЛОЖЕНИЕ</a:t>
            </a:r>
            <a:r>
              <a:rPr lang="en-AU" b="1" dirty="0">
                <a:solidFill>
                  <a:schemeClr val="accent1"/>
                </a:solidFill>
              </a:rPr>
              <a:t> V: </a:t>
            </a:r>
            <a:r>
              <a:rPr lang="ru-RU" b="1" dirty="0"/>
              <a:t>ПРИМЕРЫ ОРГАНИЗАЦИОННЫХ ИЕРАРХИЙ</a:t>
            </a:r>
            <a:endParaRPr lang="en-AU" dirty="0"/>
          </a:p>
          <a:p>
            <a:r>
              <a:rPr lang="ru-RU" b="1" dirty="0">
                <a:solidFill>
                  <a:schemeClr val="accent1"/>
                </a:solidFill>
              </a:rPr>
              <a:t>ПРИЛОЖЕНИЕ</a:t>
            </a:r>
            <a:r>
              <a:rPr lang="en-AU" b="1" dirty="0">
                <a:solidFill>
                  <a:schemeClr val="accent1"/>
                </a:solidFill>
              </a:rPr>
              <a:t> VI: </a:t>
            </a:r>
            <a:r>
              <a:rPr lang="ru-RU" b="1" dirty="0"/>
              <a:t>КФОГУ</a:t>
            </a:r>
            <a:endParaRPr lang="en-AU" dirty="0"/>
          </a:p>
          <a:p>
            <a:r>
              <a:rPr lang="ru-RU" b="1" dirty="0">
                <a:solidFill>
                  <a:schemeClr val="accent1"/>
                </a:solidFill>
              </a:rPr>
              <a:t>ПРИЛОЖЕНИЕ</a:t>
            </a:r>
            <a:r>
              <a:rPr lang="en-AU" b="1" dirty="0">
                <a:solidFill>
                  <a:schemeClr val="accent1"/>
                </a:solidFill>
              </a:rPr>
              <a:t> VII</a:t>
            </a:r>
            <a:r>
              <a:rPr lang="en-AU" b="1" dirty="0"/>
              <a:t>: </a:t>
            </a:r>
            <a:r>
              <a:rPr lang="ru-RU" b="1" dirty="0">
                <a:highlight>
                  <a:srgbClr val="00FFFF"/>
                </a:highlight>
              </a:rPr>
              <a:t>ПРИМЕРНЫЕ ОПЕРАЦИИ, ВКЛЮЧАЮЩИЕ ВСЕ СЕГМЕНТЫ</a:t>
            </a:r>
            <a:endParaRPr lang="en-AU" dirty="0">
              <a:highlight>
                <a:srgbClr val="00FFFF"/>
              </a:highlight>
            </a:endParaRPr>
          </a:p>
          <a:p>
            <a:r>
              <a:rPr lang="ru-RU" b="1" dirty="0">
                <a:solidFill>
                  <a:schemeClr val="accent1"/>
                </a:solidFill>
              </a:rPr>
              <a:t>ПРИЛОЖЕНИЕ</a:t>
            </a:r>
            <a:r>
              <a:rPr lang="en-AU" b="1" dirty="0">
                <a:solidFill>
                  <a:schemeClr val="accent1"/>
                </a:solidFill>
              </a:rPr>
              <a:t> VIII:</a:t>
            </a:r>
            <a:r>
              <a:rPr lang="en-AU" b="1" dirty="0"/>
              <a:t>  </a:t>
            </a:r>
            <a:r>
              <a:rPr lang="ru-RU" b="1" dirty="0"/>
              <a:t>ШАБЛОН ДЛЯ РУКОВОДСТВА ПО ЕПС</a:t>
            </a: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71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7A070-DDCD-7D43-AEFA-3C85116B4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-2540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/>
              <a:t>Примеры стран, использованные в документе и требующие подтверждения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2239A-EBCA-2440-BAB5-2FC3DC57A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99"/>
            <a:ext cx="8229600" cy="5222876"/>
          </a:xfrm>
        </p:spPr>
        <p:txBody>
          <a:bodyPr>
            <a:noAutofit/>
          </a:bodyPr>
          <a:lstStyle/>
          <a:p>
            <a:r>
              <a:rPr lang="ru-RU" sz="2200" b="1" dirty="0"/>
              <a:t>Грузия</a:t>
            </a:r>
            <a:r>
              <a:rPr lang="en-AU" sz="2200" dirty="0"/>
              <a:t> – </a:t>
            </a:r>
            <a:r>
              <a:rPr lang="ru-RU" sz="2200" dirty="0"/>
              <a:t>проверить Рис. 2 – есть ли более другой вариант</a:t>
            </a:r>
            <a:r>
              <a:rPr lang="en-AU" sz="2200" dirty="0"/>
              <a:t>?</a:t>
            </a:r>
          </a:p>
          <a:p>
            <a:r>
              <a:rPr lang="en-AU" sz="2200" b="1" dirty="0"/>
              <a:t>M</a:t>
            </a:r>
            <a:r>
              <a:rPr lang="ru-RU" sz="2200" b="1" dirty="0" err="1"/>
              <a:t>олдова</a:t>
            </a:r>
            <a:r>
              <a:rPr lang="en-AU" sz="2200" dirty="0"/>
              <a:t> – </a:t>
            </a:r>
            <a:r>
              <a:rPr lang="ru-RU" sz="2200" dirty="0"/>
              <a:t>Рис.</a:t>
            </a:r>
            <a:r>
              <a:rPr lang="en-AU" sz="2200" dirty="0"/>
              <a:t> 4, </a:t>
            </a:r>
            <a:r>
              <a:rPr lang="ru-RU" sz="2200" dirty="0"/>
              <a:t>Врезка</a:t>
            </a:r>
            <a:r>
              <a:rPr lang="en-AU" sz="2200" dirty="0"/>
              <a:t> 8 </a:t>
            </a:r>
            <a:r>
              <a:rPr lang="ru-RU" sz="2200" dirty="0"/>
              <a:t>и Рис.</a:t>
            </a:r>
            <a:r>
              <a:rPr lang="en-AU" sz="2200" dirty="0"/>
              <a:t> 33, </a:t>
            </a:r>
            <a:r>
              <a:rPr lang="ru-RU" sz="2200" dirty="0"/>
              <a:t>а также п. </a:t>
            </a:r>
            <a:r>
              <a:rPr lang="en-AU" sz="2200" dirty="0"/>
              <a:t>97 – </a:t>
            </a:r>
            <a:r>
              <a:rPr lang="ru-RU" sz="2200" dirty="0"/>
              <a:t>можно ли подготовить приложение</a:t>
            </a:r>
            <a:r>
              <a:rPr lang="en-AU" sz="2200" dirty="0"/>
              <a:t> (</a:t>
            </a:r>
            <a:r>
              <a:rPr lang="ru-RU" sz="2200" dirty="0"/>
              <a:t>вместе с Марком</a:t>
            </a:r>
            <a:r>
              <a:rPr lang="en-AU" sz="2200" dirty="0"/>
              <a:t>)</a:t>
            </a:r>
            <a:r>
              <a:rPr lang="ru-RU" sz="2200" dirty="0"/>
              <a:t>, показывающее, как Молдова может отказаться от классов 6 и 8?</a:t>
            </a:r>
            <a:r>
              <a:rPr lang="en-AU" sz="2200" dirty="0"/>
              <a:t> </a:t>
            </a:r>
          </a:p>
          <a:p>
            <a:r>
              <a:rPr lang="ru-RU" sz="2200" b="1" dirty="0"/>
              <a:t>Украина</a:t>
            </a:r>
            <a:r>
              <a:rPr lang="en-AU" sz="2200" dirty="0"/>
              <a:t> – </a:t>
            </a:r>
            <a:r>
              <a:rPr lang="ru-RU" sz="2200" dirty="0"/>
              <a:t>Рис. 10 и Таблица</a:t>
            </a:r>
            <a:r>
              <a:rPr lang="en-AU" sz="2200" dirty="0"/>
              <a:t> 19 – </a:t>
            </a:r>
            <a:r>
              <a:rPr lang="ru-RU" sz="2200" dirty="0"/>
              <a:t>информация в них верна и актуальна?</a:t>
            </a:r>
            <a:endParaRPr lang="en-AU" sz="2200" dirty="0"/>
          </a:p>
          <a:p>
            <a:r>
              <a:rPr lang="ru-RU" sz="2200" b="1" dirty="0"/>
              <a:t>Беларусь</a:t>
            </a:r>
            <a:r>
              <a:rPr lang="en-AU" sz="2200" dirty="0"/>
              <a:t> – </a:t>
            </a:r>
            <a:r>
              <a:rPr lang="ru-RU" sz="2200" dirty="0"/>
              <a:t>Рис.</a:t>
            </a:r>
            <a:r>
              <a:rPr lang="en-AU" sz="2200" dirty="0"/>
              <a:t> 32</a:t>
            </a:r>
          </a:p>
          <a:p>
            <a:r>
              <a:rPr lang="en-AU" sz="2200" b="1" dirty="0"/>
              <a:t>A</a:t>
            </a:r>
            <a:r>
              <a:rPr lang="ru-RU" sz="2200" b="1" dirty="0" err="1"/>
              <a:t>зербайджан</a:t>
            </a:r>
            <a:r>
              <a:rPr lang="en-AU" sz="2200" dirty="0"/>
              <a:t> – </a:t>
            </a:r>
            <a:r>
              <a:rPr lang="ru-RU" sz="2200" dirty="0"/>
              <a:t>п.</a:t>
            </a:r>
            <a:r>
              <a:rPr lang="en-AU" sz="2200" dirty="0"/>
              <a:t> 100 – </a:t>
            </a:r>
            <a:r>
              <a:rPr lang="ru-RU" sz="2200" dirty="0"/>
              <a:t>просьба поделиться таблицами соответствия</a:t>
            </a:r>
            <a:endParaRPr lang="en-AU" sz="2200" dirty="0"/>
          </a:p>
          <a:p>
            <a:r>
              <a:rPr lang="ru-RU" sz="2200" b="1" dirty="0"/>
              <a:t>Хорватия</a:t>
            </a:r>
            <a:r>
              <a:rPr lang="en-AU" sz="2200" dirty="0"/>
              <a:t> – </a:t>
            </a:r>
            <a:r>
              <a:rPr lang="ru-RU" sz="2200" dirty="0"/>
              <a:t>п.</a:t>
            </a:r>
            <a:r>
              <a:rPr lang="en-AU" sz="2200" dirty="0"/>
              <a:t> 101 – </a:t>
            </a:r>
            <a:r>
              <a:rPr lang="ru-RU" sz="2200" dirty="0"/>
              <a:t>пример ЕПС требует проверки, особенно содержащиеся в материале выводы по структуре</a:t>
            </a:r>
            <a:r>
              <a:rPr lang="en-AU" sz="2200" dirty="0"/>
              <a:t> </a:t>
            </a:r>
          </a:p>
          <a:p>
            <a:r>
              <a:rPr lang="en-AU" sz="2200" b="1" dirty="0" err="1"/>
              <a:t>Ko</a:t>
            </a:r>
            <a:r>
              <a:rPr lang="ru-RU" sz="2200" b="1" dirty="0" err="1"/>
              <a:t>сово</a:t>
            </a:r>
            <a:r>
              <a:rPr lang="en-AU" sz="2200" dirty="0"/>
              <a:t> - </a:t>
            </a:r>
            <a:r>
              <a:rPr lang="ru-RU" sz="2200" dirty="0"/>
              <a:t>Вставка</a:t>
            </a:r>
            <a:r>
              <a:rPr lang="en-AU" sz="2200" dirty="0"/>
              <a:t> 14</a:t>
            </a:r>
            <a:r>
              <a:rPr lang="ru-RU" sz="2200" dirty="0"/>
              <a:t> перед п.</a:t>
            </a:r>
            <a:r>
              <a:rPr lang="en-AU" sz="2200" dirty="0"/>
              <a:t> 142 – </a:t>
            </a:r>
            <a:r>
              <a:rPr lang="ru-RU" sz="2200" dirty="0"/>
              <a:t>может ли страна предоставить пример инструкции для партнеров по развитию</a:t>
            </a:r>
            <a:r>
              <a:rPr lang="en-AU" sz="2200" dirty="0"/>
              <a:t>? 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BE53E-FB92-7147-A206-F1BD4D3B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5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F991C-DCAC-DB4A-8B26-612E45F8C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Дальнейшие шаги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EE6AD-BD87-6F40-B8A7-F52EA22A2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117600"/>
            <a:ext cx="8001000" cy="5130800"/>
          </a:xfrm>
        </p:spPr>
        <p:txBody>
          <a:bodyPr>
            <a:noAutofit/>
          </a:bodyPr>
          <a:lstStyle/>
          <a:p>
            <a:r>
              <a:rPr lang="ru-RU" sz="2000" dirty="0"/>
              <a:t>Каждая страна, чей пример представлен в материале, проверит корректность информации и обеспечит её актуализацию</a:t>
            </a:r>
            <a:endParaRPr lang="en-US" sz="2000" dirty="0"/>
          </a:p>
          <a:p>
            <a:r>
              <a:rPr lang="ru-RU" sz="2000" dirty="0"/>
              <a:t>Имеются ли ещё полезные примеры, которые можно было бы включить в материал? Либо в материале можно указать ссылки на вебсайты стран или вебсайт </a:t>
            </a:r>
            <a:r>
              <a:rPr lang="en-US" sz="2000" dirty="0"/>
              <a:t>PEMPAL</a:t>
            </a:r>
          </a:p>
          <a:p>
            <a:r>
              <a:rPr lang="ru-RU" sz="2000" dirty="0"/>
              <a:t>Включать ли в материал примеры, связанные с</a:t>
            </a:r>
            <a:r>
              <a:rPr lang="en-US" sz="2000" dirty="0"/>
              <a:t> COVID</a:t>
            </a:r>
            <a:r>
              <a:rPr lang="ru-RU" sz="2000" dirty="0"/>
              <a:t>-19?</a:t>
            </a:r>
            <a:endParaRPr lang="en-US" sz="2000" dirty="0"/>
          </a:p>
          <a:p>
            <a:r>
              <a:rPr lang="ru-RU" sz="2000" dirty="0"/>
              <a:t>Есть ли желающие для рецензирования приложений, особенно Приложения</a:t>
            </a:r>
            <a:r>
              <a:rPr lang="en-US" sz="2000" dirty="0"/>
              <a:t> II</a:t>
            </a:r>
            <a:r>
              <a:rPr lang="ru-RU" sz="2000" dirty="0"/>
              <a:t> -  «Экономический сегмент», Приложения</a:t>
            </a:r>
            <a:r>
              <a:rPr lang="en-US" sz="2000" dirty="0"/>
              <a:t>  VII</a:t>
            </a:r>
            <a:r>
              <a:rPr lang="ru-RU" sz="2000" dirty="0"/>
              <a:t> -  «Пример операций» и Приложения</a:t>
            </a:r>
            <a:r>
              <a:rPr lang="en-US" sz="2000" dirty="0"/>
              <a:t> VIII – </a:t>
            </a:r>
            <a:r>
              <a:rPr lang="ru-RU" sz="2000" dirty="0"/>
              <a:t>«Шаблон руководства»</a:t>
            </a:r>
            <a:endParaRPr lang="en-US" sz="2000" dirty="0"/>
          </a:p>
          <a:p>
            <a:r>
              <a:rPr lang="ru-RU" sz="2000" dirty="0"/>
              <a:t>Окончательная доработка документа и его рассылка </a:t>
            </a:r>
            <a:r>
              <a:rPr lang="ru-RU" sz="2000"/>
              <a:t>для дальнейшего </a:t>
            </a:r>
            <a:r>
              <a:rPr lang="ru-RU" sz="2000" dirty="0"/>
              <a:t>рецензирования (нужны рецензенты-добровольцы!)</a:t>
            </a:r>
            <a:endParaRPr lang="en-US" sz="2000" dirty="0"/>
          </a:p>
          <a:p>
            <a:endParaRPr lang="en-US" sz="2000" dirty="0"/>
          </a:p>
          <a:p>
            <a:pPr marL="0" indent="0" algn="ctr">
              <a:buNone/>
            </a:pPr>
            <a:r>
              <a:rPr lang="ru-RU" sz="2000" b="1" dirty="0">
                <a:highlight>
                  <a:srgbClr val="FFFF00"/>
                </a:highlight>
              </a:rPr>
              <a:t>Цель – завершить работу над материалом к концу октября 2020 года</a:t>
            </a:r>
            <a:endParaRPr lang="en-US" sz="2000" b="1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AE62D-01F7-8746-B2CA-D43CC49F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586835"/>
      </p:ext>
    </p:extLst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D135C35F46F242ABD78D63C2151323" ma:contentTypeVersion="13" ma:contentTypeDescription="Create a new document." ma:contentTypeScope="" ma:versionID="b3a7077da9a13a0dcf64ed5d677f5a41">
  <xsd:schema xmlns:xsd="http://www.w3.org/2001/XMLSchema" xmlns:xs="http://www.w3.org/2001/XMLSchema" xmlns:p="http://schemas.microsoft.com/office/2006/metadata/properties" xmlns:ns3="0c867391-8214-4b58-86b3-de07547409f9" xmlns:ns4="fddef6a8-5936-4909-96e0-2ad7a6b1720b" targetNamespace="http://schemas.microsoft.com/office/2006/metadata/properties" ma:root="true" ma:fieldsID="03ecbc61110ecc952e27b8a8955585fd" ns3:_="" ns4:_="">
    <xsd:import namespace="0c867391-8214-4b58-86b3-de07547409f9"/>
    <xsd:import namespace="fddef6a8-5936-4909-96e0-2ad7a6b1720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67391-8214-4b58-86b3-de07547409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def6a8-5936-4909-96e0-2ad7a6b17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D23E34-7A3B-433D-9B1B-EE474AE5B8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867391-8214-4b58-86b3-de07547409f9"/>
    <ds:schemaRef ds:uri="fddef6a8-5936-4909-96e0-2ad7a6b172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3DA9B1-D5C0-49FA-A9A9-C8DA0F90C2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1360A1-8A30-41E6-9074-259DB9858025}">
  <ds:schemaRefs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ddef6a8-5936-4909-96e0-2ad7a6b1720b"/>
    <ds:schemaRef ds:uri="http://purl.org/dc/dcmitype/"/>
    <ds:schemaRef ds:uri="http://schemas.microsoft.com/office/2006/documentManagement/types"/>
    <ds:schemaRef ds:uri="0c867391-8214-4b58-86b3-de07547409f9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16807</TotalTime>
  <Words>606</Words>
  <Application>Microsoft Office PowerPoint</Application>
  <PresentationFormat>On-screen Show (4:3)</PresentationFormat>
  <Paragraphs>67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PEMPAL</vt:lpstr>
      <vt:lpstr> ОПТИМИЗАЦИЯ СТРУКТУРЫ ПЛАНА СЧЕТОВ  Проект документа и дальнейшие шаги по завершению работы над ним</vt:lpstr>
      <vt:lpstr>Резюме: проделанная работа</vt:lpstr>
      <vt:lpstr>Главные итоги заседания Тематической группы в Москве в октябре 2019 г.</vt:lpstr>
      <vt:lpstr>Работа, проделанная после октября 2019 г.</vt:lpstr>
      <vt:lpstr>Новая структура документа</vt:lpstr>
      <vt:lpstr>Приложения  (вновь включённое содержание выделено цветом)</vt:lpstr>
      <vt:lpstr>Примеры стран, использованные в документе и требующие подтверждения</vt:lpstr>
      <vt:lpstr>Дальнейшие шаги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Yelena Slizhevskaya</cp:lastModifiedBy>
  <cp:revision>510</cp:revision>
  <dcterms:created xsi:type="dcterms:W3CDTF">2010-10-04T16:57:49Z</dcterms:created>
  <dcterms:modified xsi:type="dcterms:W3CDTF">2020-05-29T16:02:00Z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0x01010000D135C35F46F242ABD78D63C2151323</vt:lpwstr>
  </property>
</Properties>
</file>