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7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76" r:id="rId5"/>
    <p:sldId id="278" r:id="rId6"/>
    <p:sldId id="270" r:id="rId7"/>
    <p:sldId id="265" r:id="rId8"/>
    <p:sldId id="279" r:id="rId9"/>
    <p:sldId id="281" r:id="rId10"/>
    <p:sldId id="280" r:id="rId11"/>
    <p:sldId id="289" r:id="rId12"/>
    <p:sldId id="288" r:id="rId13"/>
    <p:sldId id="290" r:id="rId14"/>
  </p:sldIdLst>
  <p:sldSz cx="12192000" cy="6858000"/>
  <p:notesSz cx="6669088" cy="97758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0"/>
    <a:srgbClr val="333366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76167" autoAdjust="0"/>
  </p:normalViewPr>
  <p:slideViewPr>
    <p:cSldViewPr snapToGrid="0">
      <p:cViewPr varScale="1">
        <p:scale>
          <a:sx n="84" d="100"/>
          <a:sy n="84" d="100"/>
        </p:scale>
        <p:origin x="16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549867553691409E-2"/>
          <c:y val="2.9049225287264283E-2"/>
          <c:w val="0.84318078863164159"/>
          <c:h val="0.491479206324363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Управление Государственого Казначейства</c:v>
                </c:pt>
                <c:pt idx="1">
                  <c:v>РК Север</c:v>
                </c:pt>
                <c:pt idx="2">
                  <c:v>РК Центр</c:v>
                </c:pt>
                <c:pt idx="3">
                  <c:v>РК Юг</c:v>
                </c:pt>
                <c:pt idx="4">
                  <c:v>РК Кахул</c:v>
                </c:pt>
                <c:pt idx="5">
                  <c:v>РК Кишинев – государственный бюджет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41</c:v>
                </c:pt>
                <c:pt idx="1">
                  <c:v>80</c:v>
                </c:pt>
                <c:pt idx="2">
                  <c:v>96</c:v>
                </c:pt>
                <c:pt idx="3">
                  <c:v>33</c:v>
                </c:pt>
                <c:pt idx="4">
                  <c:v>13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C3-455C-B1EE-4E089FED36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Управление Государственого Казначейства</c:v>
                </c:pt>
                <c:pt idx="1">
                  <c:v>РК Север</c:v>
                </c:pt>
                <c:pt idx="2">
                  <c:v>РК Центр</c:v>
                </c:pt>
                <c:pt idx="3">
                  <c:v>РК Юг</c:v>
                </c:pt>
                <c:pt idx="4">
                  <c:v>РК Кахул</c:v>
                </c:pt>
                <c:pt idx="5">
                  <c:v>РК Кишинев – государственный бюджет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30</c:v>
                </c:pt>
                <c:pt idx="1">
                  <c:v>28</c:v>
                </c:pt>
                <c:pt idx="2">
                  <c:v>30</c:v>
                </c:pt>
                <c:pt idx="3">
                  <c:v>10</c:v>
                </c:pt>
                <c:pt idx="4">
                  <c:v>4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C3-455C-B1EE-4E089FED36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180736"/>
        <c:axId val="78182272"/>
      </c:barChart>
      <c:catAx>
        <c:axId val="78180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t" anchorCtr="0"/>
          <a:lstStyle/>
          <a:p>
            <a:pPr>
              <a:defRPr lang="ru-RU"/>
            </a:pPr>
            <a:endParaRPr lang="ru-RU"/>
          </a:p>
        </c:txPr>
        <c:crossAx val="78182272"/>
        <c:crosses val="autoZero"/>
        <c:auto val="1"/>
        <c:lblAlgn val="ctr"/>
        <c:lblOffset val="100"/>
        <c:noMultiLvlLbl val="0"/>
      </c:catAx>
      <c:valAx>
        <c:axId val="78182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781807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ru-RU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87874-8DE4-40F1-8AF6-545DF0B36E45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8925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285288"/>
            <a:ext cx="288925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2215C-2ABB-4714-B4E5-8DBF27449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27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0489"/>
          </a:xfrm>
          <a:prstGeom prst="rect">
            <a:avLst/>
          </a:prstGeom>
        </p:spPr>
        <p:txBody>
          <a:bodyPr vert="horz" lIns="89904" tIns="44952" rIns="89904" bIns="449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0489"/>
          </a:xfrm>
          <a:prstGeom prst="rect">
            <a:avLst/>
          </a:prstGeom>
        </p:spPr>
        <p:txBody>
          <a:bodyPr vert="horz" lIns="89904" tIns="44952" rIns="89904" bIns="44952" rtlCol="0"/>
          <a:lstStyle>
            <a:lvl1pPr algn="r">
              <a:defRPr sz="1200"/>
            </a:lvl1pPr>
          </a:lstStyle>
          <a:p>
            <a:fld id="{31321BD0-CE61-45C7-ADDA-01E3CFC44782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22375"/>
            <a:ext cx="5862638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04" tIns="44952" rIns="89904" bIns="44952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04615"/>
            <a:ext cx="5335270" cy="3849231"/>
          </a:xfrm>
          <a:prstGeom prst="rect">
            <a:avLst/>
          </a:prstGeom>
        </p:spPr>
        <p:txBody>
          <a:bodyPr vert="horz" lIns="89904" tIns="44952" rIns="89904" bIns="4495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5338"/>
            <a:ext cx="2889938" cy="490488"/>
          </a:xfrm>
          <a:prstGeom prst="rect">
            <a:avLst/>
          </a:prstGeom>
        </p:spPr>
        <p:txBody>
          <a:bodyPr vert="horz" lIns="89904" tIns="44952" rIns="89904" bIns="449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285338"/>
            <a:ext cx="2889938" cy="490488"/>
          </a:xfrm>
          <a:prstGeom prst="rect">
            <a:avLst/>
          </a:prstGeom>
        </p:spPr>
        <p:txBody>
          <a:bodyPr vert="horz" lIns="89904" tIns="44952" rIns="89904" bIns="44952" rtlCol="0" anchor="b"/>
          <a:lstStyle>
            <a:lvl1pPr algn="r">
              <a:defRPr sz="1200"/>
            </a:lvl1pPr>
          </a:lstStyle>
          <a:p>
            <a:fld id="{5694F56B-B12E-465A-AD1D-0FDE011689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0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4F56B-B12E-465A-AD1D-0FDE011689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9038"/>
            <a:r>
              <a:rPr lang="ro-RO" dirty="0" smtClean="0"/>
              <a:t>Sistemul de achiziții publice electronice este în proces de definitivare și implementare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4F56B-B12E-465A-AD1D-0FDE0116893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16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4F56B-B12E-465A-AD1D-0FDE0116893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Сокращение необходимости учреждений приезжать в обслуживающие казначейства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4F56B-B12E-465A-AD1D-0FDE0116893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87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4F56B-B12E-465A-AD1D-0FDE0116893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3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4F56B-B12E-465A-AD1D-0FDE011689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67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4F56B-B12E-465A-AD1D-0FDE0116893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4F56B-B12E-465A-AD1D-0FDE011689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48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4F56B-B12E-465A-AD1D-0FDE0116893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24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4F56B-B12E-465A-AD1D-0FDE0116893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4F56B-B12E-465A-AD1D-0FDE0116893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Учреждения заключают  договора с обслуживающими казначействами  на  электронные услуги представления платежных документов через модуль “E-</a:t>
            </a:r>
            <a:r>
              <a:rPr lang="ru-RU" dirty="0" err="1" smtClean="0"/>
              <a:t>docplat</a:t>
            </a:r>
            <a:r>
              <a:rPr lang="ru-RU" dirty="0" smtClean="0"/>
              <a:t>”.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4F56B-B12E-465A-AD1D-0FDE0116893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24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4F56B-B12E-465A-AD1D-0FDE0116893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93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na princip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46364" y="3736977"/>
            <a:ext cx="10515600" cy="818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3184525" y="4914900"/>
            <a:ext cx="5510213" cy="6524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5" name="Picture 4" descr="\\172.24.5.75\elex\elexdb\ef8446f35513a8d6aa2308357a268a7e\960750eef232a95a3e3531404a6f90eb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1013045"/>
            <a:ext cx="1028700" cy="96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514475" y="1062681"/>
            <a:ext cx="8856963" cy="256634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                    </a:t>
            </a:r>
            <a:b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/>
            </a:r>
            <a:b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/>
            </a:r>
            <a:b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                    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Times New Roman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Times New Roman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   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/>
                <a:cs typeface="+mj-cs"/>
              </a:rPr>
              <a:t>МИНИСТЕРСТВО ФИНАНСОВ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imes New Roman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/>
                <a:cs typeface="+mn-cs"/>
              </a:rPr>
              <a:t>РЕСПУБЛИКИ МОЛДОВА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Calibri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Calibri"/>
                <a:cs typeface="+mj-cs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530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u si cont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0719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61607"/>
            <a:ext cx="10515600" cy="20476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48413" y="260770"/>
            <a:ext cx="5005387" cy="3433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80964" y="6356350"/>
            <a:ext cx="372836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Заголовок 1"/>
          <p:cNvSpPr txBox="1">
            <a:spLocks/>
          </p:cNvSpPr>
          <p:nvPr userDrawn="1"/>
        </p:nvSpPr>
        <p:spPr>
          <a:xfrm>
            <a:off x="10189027" y="6356350"/>
            <a:ext cx="906234" cy="2694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1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-90616" y="-107090"/>
            <a:ext cx="3369275" cy="8237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latin typeface="Times New Roman"/>
                <a:ea typeface="Times New Roman"/>
              </a:rPr>
              <a:t>                   </a:t>
            </a:r>
            <a:br>
              <a:rPr lang="en-US" sz="1200" b="1" dirty="0" smtClean="0">
                <a:latin typeface="Times New Roman"/>
                <a:ea typeface="Times New Roman"/>
              </a:rPr>
            </a:br>
            <a:r>
              <a:rPr lang="en-US" sz="1200" b="1" dirty="0" smtClean="0">
                <a:latin typeface="Times New Roman"/>
                <a:ea typeface="Times New Roman"/>
              </a:rPr>
              <a:t/>
            </a:r>
            <a:br>
              <a:rPr lang="en-US" sz="1200" b="1" dirty="0" smtClean="0">
                <a:latin typeface="Times New Roman"/>
                <a:ea typeface="Times New Roman"/>
              </a:rPr>
            </a:br>
            <a:r>
              <a:rPr lang="en-US" sz="1200" b="1" dirty="0" smtClean="0">
                <a:latin typeface="Times New Roman"/>
                <a:ea typeface="Times New Roman"/>
              </a:rPr>
              <a:t>                      </a:t>
            </a:r>
            <a:r>
              <a:rPr lang="ru-RU" sz="1200" b="1" dirty="0" smtClean="0">
                <a:latin typeface="+mn-lt"/>
                <a:ea typeface="Times New Roman"/>
              </a:rPr>
              <a:t>МИНИСТЕРСТВО ФИНАНСОВ</a:t>
            </a:r>
            <a:r>
              <a:rPr lang="ru-RU" sz="1250" b="1" dirty="0" smtClean="0">
                <a:latin typeface="+mn-lt"/>
                <a:ea typeface="Times New Roman"/>
              </a:rPr>
              <a:t> </a:t>
            </a:r>
            <a:r>
              <a:rPr lang="ru-RU" sz="1200" dirty="0" smtClean="0">
                <a:latin typeface="+mn-lt"/>
                <a:ea typeface="Calibri"/>
              </a:rPr>
              <a:t/>
            </a:r>
            <a:br>
              <a:rPr lang="ru-RU" sz="1200" dirty="0" smtClean="0">
                <a:latin typeface="+mn-lt"/>
                <a:ea typeface="Calibri"/>
              </a:rPr>
            </a:br>
            <a:r>
              <a:rPr lang="ru-RU" sz="1200" dirty="0" smtClean="0">
                <a:latin typeface="+mn-lt"/>
                <a:ea typeface="Calibri"/>
              </a:rPr>
              <a:t>    </a:t>
            </a:r>
            <a:r>
              <a:rPr lang="ru-RU" sz="1000" dirty="0" smtClean="0">
                <a:latin typeface="+mn-lt"/>
                <a:ea typeface="Calibri"/>
              </a:rPr>
              <a:t>Р</a:t>
            </a:r>
            <a:r>
              <a:rPr lang="ru-RU" sz="1000" dirty="0" smtClean="0">
                <a:latin typeface="+mn-lt"/>
                <a:ea typeface="Times New Roman"/>
              </a:rPr>
              <a:t>ЕСПУБЛИКИ МОЛДОВА</a:t>
            </a:r>
            <a:endParaRPr lang="en-US" dirty="0">
              <a:latin typeface="+mn-lt"/>
            </a:endParaRPr>
          </a:p>
        </p:txBody>
      </p:sp>
      <p:pic>
        <p:nvPicPr>
          <p:cNvPr id="11" name="Picture 10" descr="\\172.24.5.75\elex\elexdb\ef8446f35513a8d6aa2308357a268a7e\960750eef232a95a3e3531404a6f90eb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5946" y="115329"/>
            <a:ext cx="551935" cy="6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5157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u si continut in doua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48413" y="260770"/>
            <a:ext cx="5005387" cy="3433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131004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955472"/>
            <a:ext cx="5181600" cy="31355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955472"/>
            <a:ext cx="5181600" cy="31355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80964" y="6356350"/>
            <a:ext cx="372836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10189027" y="6356350"/>
            <a:ext cx="906234" cy="2694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1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2020" y="3014436"/>
            <a:ext cx="3407959" cy="829128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-125628" y="-107090"/>
            <a:ext cx="3404287" cy="8237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latin typeface="Times New Roman"/>
                <a:ea typeface="Times New Roman"/>
              </a:rPr>
              <a:t>                   </a:t>
            </a:r>
            <a:br>
              <a:rPr lang="en-US" sz="1200" b="1" dirty="0" smtClean="0">
                <a:latin typeface="Times New Roman"/>
                <a:ea typeface="Times New Roman"/>
              </a:rPr>
            </a:br>
            <a:r>
              <a:rPr lang="en-US" sz="1200" b="1" dirty="0" smtClean="0">
                <a:latin typeface="Times New Roman"/>
                <a:ea typeface="Times New Roman"/>
              </a:rPr>
              <a:t/>
            </a:r>
            <a:br>
              <a:rPr lang="en-US" sz="1200" b="1" dirty="0" smtClean="0">
                <a:latin typeface="Times New Roman"/>
                <a:ea typeface="Times New Roman"/>
              </a:rPr>
            </a:br>
            <a:r>
              <a:rPr lang="en-US" sz="1200" b="1" dirty="0" smtClean="0">
                <a:latin typeface="Times New Roman"/>
                <a:ea typeface="Times New Roman"/>
              </a:rPr>
              <a:t>                      </a:t>
            </a:r>
            <a:endParaRPr lang="en-US" dirty="0"/>
          </a:p>
        </p:txBody>
      </p:sp>
      <p:pic>
        <p:nvPicPr>
          <p:cNvPr id="18" name="Picture 17" descr="\\172.24.5.75\elex\elexdb\ef8446f35513a8d6aa2308357a268a7e\960750eef232a95a3e3531404a6f90eb"/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05946" y="115329"/>
            <a:ext cx="551935" cy="6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 txBox="1">
            <a:spLocks/>
          </p:cNvSpPr>
          <p:nvPr userDrawn="1"/>
        </p:nvSpPr>
        <p:spPr>
          <a:xfrm>
            <a:off x="-162698" y="0"/>
            <a:ext cx="3404287" cy="8237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latin typeface="Times New Roman"/>
                <a:ea typeface="Times New Roman"/>
              </a:rPr>
              <a:t>                   </a:t>
            </a:r>
            <a:br>
              <a:rPr lang="en-US" sz="1200" b="1" dirty="0" smtClean="0">
                <a:latin typeface="Times New Roman"/>
                <a:ea typeface="Times New Roman"/>
              </a:rPr>
            </a:br>
            <a:r>
              <a:rPr lang="en-US" sz="1200" b="1" dirty="0" smtClean="0">
                <a:latin typeface="Times New Roman"/>
                <a:ea typeface="Times New Roman"/>
              </a:rPr>
              <a:t/>
            </a:r>
            <a:br>
              <a:rPr lang="en-US" sz="1200" b="1" dirty="0" smtClean="0">
                <a:latin typeface="Times New Roman"/>
                <a:ea typeface="Times New Roman"/>
              </a:rPr>
            </a:br>
            <a:r>
              <a:rPr lang="en-US" sz="1200" b="1" dirty="0" smtClean="0">
                <a:latin typeface="Times New Roman"/>
                <a:ea typeface="Times New Roman"/>
              </a:rPr>
              <a:t>                      </a:t>
            </a:r>
            <a:endParaRPr lang="en-US" dirty="0">
              <a:latin typeface="+mn-lt"/>
            </a:endParaRPr>
          </a:p>
        </p:txBody>
      </p:sp>
      <p:sp>
        <p:nvSpPr>
          <p:cNvPr id="20" name="Title 1"/>
          <p:cNvSpPr txBox="1">
            <a:spLocks/>
          </p:cNvSpPr>
          <p:nvPr userDrawn="1"/>
        </p:nvSpPr>
        <p:spPr>
          <a:xfrm>
            <a:off x="-63844" y="-70020"/>
            <a:ext cx="3404287" cy="8237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latin typeface="Times New Roman"/>
                <a:ea typeface="Times New Roman"/>
              </a:rPr>
              <a:t>                   </a:t>
            </a:r>
            <a:br>
              <a:rPr lang="en-US" sz="1200" b="1" dirty="0" smtClean="0">
                <a:latin typeface="Times New Roman"/>
                <a:ea typeface="Times New Roman"/>
              </a:rPr>
            </a:br>
            <a:r>
              <a:rPr lang="en-US" sz="1200" b="1" dirty="0" smtClean="0">
                <a:latin typeface="Times New Roman"/>
                <a:ea typeface="Times New Roman"/>
              </a:rPr>
              <a:t/>
            </a:r>
            <a:br>
              <a:rPr lang="en-US" sz="1200" b="1" dirty="0" smtClean="0">
                <a:latin typeface="Times New Roman"/>
                <a:ea typeface="Times New Roman"/>
              </a:rPr>
            </a:br>
            <a:r>
              <a:rPr lang="en-US" sz="1200" b="1" dirty="0" smtClean="0">
                <a:latin typeface="Times New Roman"/>
                <a:ea typeface="Times New Roman"/>
              </a:rPr>
              <a:t>                      </a:t>
            </a:r>
            <a:r>
              <a:rPr lang="ru-RU" sz="1200" b="1" dirty="0" smtClean="0">
                <a:latin typeface="+mj-lt"/>
                <a:ea typeface="Times New Roman"/>
              </a:rPr>
              <a:t>МИНИСТЕРСТВО ФИНАНСОВ</a:t>
            </a:r>
            <a:r>
              <a:rPr lang="ru-RU" sz="1250" b="1" dirty="0" smtClean="0">
                <a:latin typeface="+mj-lt"/>
                <a:ea typeface="Times New Roman"/>
              </a:rPr>
              <a:t> </a:t>
            </a:r>
            <a:r>
              <a:rPr lang="ru-RU" sz="1200" dirty="0" smtClean="0">
                <a:latin typeface="+mj-lt"/>
                <a:ea typeface="Calibri"/>
              </a:rPr>
              <a:t/>
            </a:r>
            <a:br>
              <a:rPr lang="ru-RU" sz="1200" dirty="0" smtClean="0">
                <a:latin typeface="+mj-lt"/>
                <a:ea typeface="Calibri"/>
              </a:rPr>
            </a:br>
            <a:r>
              <a:rPr lang="ru-RU" sz="1200" dirty="0" smtClean="0">
                <a:latin typeface="+mj-lt"/>
                <a:ea typeface="Calibri"/>
              </a:rPr>
              <a:t>    </a:t>
            </a:r>
            <a:r>
              <a:rPr lang="ru-RU" sz="1000" dirty="0" smtClean="0">
                <a:latin typeface="+mj-lt"/>
                <a:ea typeface="Calibri"/>
              </a:rPr>
              <a:t>Р</a:t>
            </a:r>
            <a:r>
              <a:rPr lang="ru-RU" sz="1000" dirty="0" smtClean="0">
                <a:latin typeface="+mj-lt"/>
                <a:ea typeface="Times New Roman"/>
              </a:rPr>
              <a:t>ЕСПУБЛИКИ МОЛДОВА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7872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48413" y="260770"/>
            <a:ext cx="5005387" cy="3433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202034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80964" y="6356350"/>
            <a:ext cx="372836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10189027" y="6356350"/>
            <a:ext cx="906234" cy="2694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1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9" name="Picture 8" descr="\\172.24.5.75\elex\elexdb\ef8446f35513a8d6aa2308357a268a7e\960750eef232a95a3e3531404a6f90eb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5946" y="115329"/>
            <a:ext cx="551935" cy="6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-125628" y="-107090"/>
            <a:ext cx="3404287" cy="8237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latin typeface="Times New Roman"/>
                <a:ea typeface="Times New Roman"/>
              </a:rPr>
              <a:t>                   </a:t>
            </a:r>
            <a:br>
              <a:rPr lang="en-US" sz="1200" b="1" dirty="0" smtClean="0">
                <a:latin typeface="Times New Roman"/>
                <a:ea typeface="Times New Roman"/>
              </a:rPr>
            </a:br>
            <a:r>
              <a:rPr lang="en-US" sz="1200" b="1" dirty="0" smtClean="0">
                <a:latin typeface="Times New Roman"/>
                <a:ea typeface="Times New Roman"/>
              </a:rPr>
              <a:t/>
            </a:r>
            <a:br>
              <a:rPr lang="en-US" sz="1200" b="1" dirty="0" smtClean="0">
                <a:latin typeface="Times New Roman"/>
                <a:ea typeface="Times New Roman"/>
              </a:rPr>
            </a:br>
            <a:r>
              <a:rPr lang="en-US" sz="1200" b="1" dirty="0" smtClean="0">
                <a:latin typeface="Times New Roman"/>
                <a:ea typeface="Times New Roman"/>
              </a:rPr>
              <a:t>                      </a:t>
            </a:r>
            <a:r>
              <a:rPr lang="ru-RU" sz="1200" b="1" dirty="0" smtClean="0">
                <a:latin typeface="+mn-lt"/>
                <a:ea typeface="Times New Roman"/>
              </a:rPr>
              <a:t>МИНИСТЕРСТВО ФИНАНСОВ</a:t>
            </a:r>
            <a:r>
              <a:rPr lang="ru-RU" sz="1250" b="1" dirty="0" smtClean="0">
                <a:latin typeface="+mn-lt"/>
                <a:ea typeface="Times New Roman"/>
              </a:rPr>
              <a:t> </a:t>
            </a:r>
            <a:r>
              <a:rPr lang="ru-RU" sz="1200" dirty="0" smtClean="0">
                <a:latin typeface="+mn-lt"/>
                <a:ea typeface="Calibri"/>
              </a:rPr>
              <a:t/>
            </a:r>
            <a:br>
              <a:rPr lang="ru-RU" sz="1200" dirty="0" smtClean="0">
                <a:latin typeface="+mn-lt"/>
                <a:ea typeface="Calibri"/>
              </a:rPr>
            </a:br>
            <a:r>
              <a:rPr lang="ru-RU" sz="1200" dirty="0" smtClean="0">
                <a:latin typeface="+mn-lt"/>
                <a:ea typeface="Calibri"/>
              </a:rPr>
              <a:t>   </a:t>
            </a:r>
            <a:r>
              <a:rPr lang="ru-RU" sz="1000" dirty="0" smtClean="0">
                <a:latin typeface="+mn-lt"/>
                <a:ea typeface="Calibri"/>
              </a:rPr>
              <a:t>Р</a:t>
            </a:r>
            <a:r>
              <a:rPr lang="ru-RU" sz="1000" dirty="0" smtClean="0">
                <a:latin typeface="+mn-lt"/>
                <a:ea typeface="Times New Roman"/>
              </a:rPr>
              <a:t>ЕСПУБЛИКИ МОЛДОВА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700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a cont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48413" y="260770"/>
            <a:ext cx="5005387" cy="3433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80964" y="6356350"/>
            <a:ext cx="372836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10189027" y="6356350"/>
            <a:ext cx="906234" cy="2694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1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-90616" y="-107090"/>
            <a:ext cx="3369275" cy="8237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latin typeface="Times New Roman"/>
                <a:ea typeface="Times New Roman"/>
              </a:rPr>
              <a:t>                   </a:t>
            </a:r>
            <a:br>
              <a:rPr lang="en-US" sz="1200" b="1" dirty="0" smtClean="0">
                <a:latin typeface="Times New Roman"/>
                <a:ea typeface="Times New Roman"/>
              </a:rPr>
            </a:br>
            <a:r>
              <a:rPr lang="en-US" sz="1200" b="1" dirty="0" smtClean="0">
                <a:latin typeface="Times New Roman"/>
                <a:ea typeface="Times New Roman"/>
              </a:rPr>
              <a:t/>
            </a:r>
            <a:br>
              <a:rPr lang="en-US" sz="1200" b="1" dirty="0" smtClean="0">
                <a:latin typeface="Times New Roman"/>
                <a:ea typeface="Times New Roman"/>
              </a:rPr>
            </a:br>
            <a:r>
              <a:rPr lang="en-US" sz="1200" b="1" dirty="0" smtClean="0">
                <a:latin typeface="Times New Roman"/>
                <a:ea typeface="Times New Roman"/>
              </a:rPr>
              <a:t>                      </a:t>
            </a:r>
            <a:r>
              <a:rPr lang="ru-RU" sz="1200" b="1" dirty="0" smtClean="0">
                <a:latin typeface="+mn-lt"/>
                <a:ea typeface="Times New Roman"/>
              </a:rPr>
              <a:t>МИНИСТЕРСТВО ФИНАНСОВ</a:t>
            </a:r>
            <a:r>
              <a:rPr lang="ru-RU" sz="1250" b="1" dirty="0" smtClean="0">
                <a:latin typeface="+mn-lt"/>
                <a:ea typeface="Times New Roman"/>
              </a:rPr>
              <a:t> </a:t>
            </a:r>
            <a:r>
              <a:rPr lang="ru-RU" sz="1200" dirty="0" smtClean="0">
                <a:latin typeface="+mn-lt"/>
                <a:ea typeface="Calibri"/>
              </a:rPr>
              <a:t/>
            </a:r>
            <a:br>
              <a:rPr lang="ru-RU" sz="1200" dirty="0" smtClean="0">
                <a:latin typeface="+mn-lt"/>
                <a:ea typeface="Calibri"/>
              </a:rPr>
            </a:br>
            <a:r>
              <a:rPr lang="ru-RU" sz="1200" dirty="0" smtClean="0">
                <a:latin typeface="+mn-lt"/>
                <a:ea typeface="Calibri"/>
              </a:rPr>
              <a:t>    </a:t>
            </a:r>
            <a:r>
              <a:rPr lang="ru-RU" sz="1000" dirty="0" smtClean="0">
                <a:latin typeface="+mn-lt"/>
                <a:ea typeface="Calibri"/>
              </a:rPr>
              <a:t>Р</a:t>
            </a:r>
            <a:r>
              <a:rPr lang="ru-RU" sz="1000" dirty="0" smtClean="0">
                <a:latin typeface="+mn-lt"/>
                <a:ea typeface="Times New Roman"/>
              </a:rPr>
              <a:t>ЕСПУБЛИКИ МОЛДОВА</a:t>
            </a:r>
            <a:endParaRPr lang="en-US" dirty="0">
              <a:latin typeface="+mn-lt"/>
            </a:endParaRPr>
          </a:p>
        </p:txBody>
      </p:sp>
      <p:pic>
        <p:nvPicPr>
          <p:cNvPr id="9" name="Picture 8" descr="\\172.24.5.75\elex\elexdb\ef8446f35513a8d6aa2308357a268a7e\960750eef232a95a3e3531404a6f90eb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5946" y="115329"/>
            <a:ext cx="551935" cy="6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438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ie al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-90616" y="-107090"/>
            <a:ext cx="3369275" cy="8237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latin typeface="Times New Roman"/>
                <a:ea typeface="Times New Roman"/>
              </a:rPr>
              <a:t>                   </a:t>
            </a:r>
            <a:br>
              <a:rPr lang="en-US" sz="1200" b="1" dirty="0" smtClean="0">
                <a:latin typeface="Times New Roman"/>
                <a:ea typeface="Times New Roman"/>
              </a:rPr>
            </a:br>
            <a:r>
              <a:rPr lang="en-US" sz="1200" b="1" dirty="0" smtClean="0">
                <a:latin typeface="Times New Roman"/>
                <a:ea typeface="Times New Roman"/>
              </a:rPr>
              <a:t/>
            </a:r>
            <a:br>
              <a:rPr lang="en-US" sz="1200" b="1" dirty="0" smtClean="0">
                <a:latin typeface="Times New Roman"/>
                <a:ea typeface="Times New Roman"/>
              </a:rPr>
            </a:br>
            <a:r>
              <a:rPr lang="en-US" sz="1200" b="1" dirty="0" smtClean="0">
                <a:latin typeface="Times New Roman"/>
                <a:ea typeface="Times New Roman"/>
              </a:rPr>
              <a:t>                      </a:t>
            </a:r>
            <a:r>
              <a:rPr lang="ru-RU" sz="1200" b="1" dirty="0" smtClean="0">
                <a:latin typeface="+mn-lt"/>
                <a:ea typeface="Times New Roman"/>
              </a:rPr>
              <a:t>МИНИСТЕРСТВО ФИНАНСОВ</a:t>
            </a:r>
            <a:r>
              <a:rPr lang="ru-RU" sz="1250" b="1" dirty="0" smtClean="0">
                <a:latin typeface="+mn-lt"/>
                <a:ea typeface="Times New Roman"/>
              </a:rPr>
              <a:t> </a:t>
            </a:r>
            <a:r>
              <a:rPr lang="ru-RU" sz="1200" dirty="0" smtClean="0">
                <a:latin typeface="+mn-lt"/>
                <a:ea typeface="Calibri"/>
              </a:rPr>
              <a:t/>
            </a:r>
            <a:br>
              <a:rPr lang="ru-RU" sz="1200" dirty="0" smtClean="0">
                <a:latin typeface="+mn-lt"/>
                <a:ea typeface="Calibri"/>
              </a:rPr>
            </a:br>
            <a:r>
              <a:rPr lang="ru-RU" sz="1200" dirty="0" smtClean="0">
                <a:latin typeface="+mn-lt"/>
                <a:ea typeface="Calibri"/>
              </a:rPr>
              <a:t>    </a:t>
            </a:r>
            <a:r>
              <a:rPr lang="ru-RU" sz="1000" dirty="0" smtClean="0">
                <a:latin typeface="+mn-lt"/>
                <a:ea typeface="Calibri"/>
              </a:rPr>
              <a:t>Р</a:t>
            </a:r>
            <a:r>
              <a:rPr lang="ru-RU" sz="1000" dirty="0" smtClean="0">
                <a:latin typeface="+mn-lt"/>
                <a:ea typeface="Times New Roman"/>
              </a:rPr>
              <a:t>ЕСПУБЛИКИ МОЛДОВА</a:t>
            </a:r>
            <a:endParaRPr lang="en-US" dirty="0">
              <a:latin typeface="+mn-lt"/>
            </a:endParaRPr>
          </a:p>
        </p:txBody>
      </p:sp>
      <p:pic>
        <p:nvPicPr>
          <p:cNvPr id="3" name="Picture 2" descr="\\172.24.5.75\elex\elexdb\ef8446f35513a8d6aa2308357a268a7e\960750eef232a95a3e3531404a6f90eb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5946" y="115329"/>
            <a:ext cx="551935" cy="6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0951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u cu continut si sub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48413" y="260770"/>
            <a:ext cx="5005387" cy="3433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1401072"/>
            <a:ext cx="3932237" cy="893091"/>
          </a:xfrm>
          <a:prstGeom prst="rect">
            <a:avLst/>
          </a:prstGeom>
        </p:spPr>
        <p:txBody>
          <a:bodyPr anchor="b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183188" y="1401073"/>
            <a:ext cx="6172200" cy="469674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32502"/>
            <a:ext cx="3932237" cy="3673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80964" y="6356350"/>
            <a:ext cx="372836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Заголовок 1"/>
          <p:cNvSpPr txBox="1">
            <a:spLocks/>
          </p:cNvSpPr>
          <p:nvPr userDrawn="1"/>
        </p:nvSpPr>
        <p:spPr>
          <a:xfrm>
            <a:off x="10189027" y="6356350"/>
            <a:ext cx="906234" cy="2694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1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-90616" y="-107090"/>
            <a:ext cx="3369275" cy="8237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latin typeface="Times New Roman"/>
                <a:ea typeface="Times New Roman"/>
              </a:rPr>
              <a:t>                   </a:t>
            </a:r>
            <a:br>
              <a:rPr lang="en-US" sz="1200" b="1" dirty="0" smtClean="0">
                <a:latin typeface="Times New Roman"/>
                <a:ea typeface="Times New Roman"/>
              </a:rPr>
            </a:br>
            <a:r>
              <a:rPr lang="en-US" sz="1200" b="1" dirty="0" smtClean="0">
                <a:latin typeface="Times New Roman"/>
                <a:ea typeface="Times New Roman"/>
              </a:rPr>
              <a:t/>
            </a:r>
            <a:br>
              <a:rPr lang="en-US" sz="1200" b="1" dirty="0" smtClean="0">
                <a:latin typeface="Times New Roman"/>
                <a:ea typeface="Times New Roman"/>
              </a:rPr>
            </a:br>
            <a:r>
              <a:rPr lang="en-US" sz="1200" b="1" dirty="0" smtClean="0">
                <a:latin typeface="Times New Roman"/>
                <a:ea typeface="Times New Roman"/>
              </a:rPr>
              <a:t>                      </a:t>
            </a:r>
            <a:r>
              <a:rPr lang="ru-RU" sz="1200" b="1" dirty="0" smtClean="0">
                <a:latin typeface="+mn-lt"/>
                <a:ea typeface="Times New Roman"/>
              </a:rPr>
              <a:t>МИНИСТЕРСТВО ФИНАНСОВ</a:t>
            </a:r>
            <a:r>
              <a:rPr lang="ru-RU" sz="1250" b="1" dirty="0" smtClean="0">
                <a:latin typeface="+mn-lt"/>
                <a:ea typeface="Times New Roman"/>
              </a:rPr>
              <a:t> </a:t>
            </a:r>
            <a:r>
              <a:rPr lang="ru-RU" sz="1200" dirty="0" smtClean="0">
                <a:latin typeface="+mn-lt"/>
                <a:ea typeface="Calibri"/>
              </a:rPr>
              <a:t/>
            </a:r>
            <a:br>
              <a:rPr lang="ru-RU" sz="1200" dirty="0" smtClean="0">
                <a:latin typeface="+mn-lt"/>
                <a:ea typeface="Calibri"/>
              </a:rPr>
            </a:br>
            <a:r>
              <a:rPr lang="ru-RU" sz="1200" dirty="0" smtClean="0">
                <a:latin typeface="+mn-lt"/>
                <a:ea typeface="Calibri"/>
              </a:rPr>
              <a:t>    </a:t>
            </a:r>
            <a:r>
              <a:rPr lang="ru-RU" sz="1000" dirty="0" smtClean="0">
                <a:latin typeface="+mn-lt"/>
                <a:ea typeface="Calibri"/>
              </a:rPr>
              <a:t>Р</a:t>
            </a:r>
            <a:r>
              <a:rPr lang="ru-RU" sz="1000" dirty="0" smtClean="0">
                <a:latin typeface="+mn-lt"/>
                <a:ea typeface="Times New Roman"/>
              </a:rPr>
              <a:t>ЕСПУБЛИКИ МОЛДОВА</a:t>
            </a:r>
            <a:endParaRPr lang="en-US" dirty="0">
              <a:latin typeface="+mn-lt"/>
            </a:endParaRPr>
          </a:p>
        </p:txBody>
      </p:sp>
      <p:pic>
        <p:nvPicPr>
          <p:cNvPr id="17" name="Picture 16" descr="\\172.24.5.75\elex\elexdb\ef8446f35513a8d6aa2308357a268a7e\960750eef232a95a3e3531404a6f90eb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5946" y="115329"/>
            <a:ext cx="551935" cy="6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9105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48413" y="260770"/>
            <a:ext cx="5005387" cy="3433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80964" y="6356350"/>
            <a:ext cx="372836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10189027" y="6356350"/>
            <a:ext cx="906234" cy="2694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1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-90616" y="-107090"/>
            <a:ext cx="3369275" cy="8237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latin typeface="Times New Roman"/>
                <a:ea typeface="Times New Roman"/>
              </a:rPr>
              <a:t>                   </a:t>
            </a:r>
            <a:br>
              <a:rPr lang="en-US" sz="1200" b="1" dirty="0" smtClean="0">
                <a:latin typeface="Times New Roman"/>
                <a:ea typeface="Times New Roman"/>
              </a:rPr>
            </a:br>
            <a:r>
              <a:rPr lang="en-US" sz="1200" b="1" dirty="0" smtClean="0">
                <a:latin typeface="Times New Roman"/>
                <a:ea typeface="Times New Roman"/>
              </a:rPr>
              <a:t/>
            </a:r>
            <a:br>
              <a:rPr lang="en-US" sz="1200" b="1" dirty="0" smtClean="0">
                <a:latin typeface="Times New Roman"/>
                <a:ea typeface="Times New Roman"/>
              </a:rPr>
            </a:br>
            <a:r>
              <a:rPr lang="en-US" sz="1200" b="1" dirty="0" smtClean="0">
                <a:latin typeface="Times New Roman"/>
                <a:ea typeface="Times New Roman"/>
              </a:rPr>
              <a:t>                      </a:t>
            </a:r>
            <a:r>
              <a:rPr lang="ru-RU" sz="1200" b="1" dirty="0" smtClean="0">
                <a:latin typeface="+mn-lt"/>
                <a:ea typeface="Times New Roman"/>
              </a:rPr>
              <a:t>МИНИСТЕРСТВО ФИНАНСОВ</a:t>
            </a:r>
            <a:r>
              <a:rPr lang="ru-RU" sz="1250" b="1" dirty="0" smtClean="0">
                <a:latin typeface="+mn-lt"/>
                <a:ea typeface="Times New Roman"/>
              </a:rPr>
              <a:t> </a:t>
            </a:r>
            <a:r>
              <a:rPr lang="ru-RU" sz="1200" dirty="0" smtClean="0">
                <a:latin typeface="+mn-lt"/>
                <a:ea typeface="Calibri"/>
              </a:rPr>
              <a:t/>
            </a:r>
            <a:br>
              <a:rPr lang="ru-RU" sz="1200" dirty="0" smtClean="0">
                <a:latin typeface="+mn-lt"/>
                <a:ea typeface="Calibri"/>
              </a:rPr>
            </a:br>
            <a:r>
              <a:rPr lang="ru-RU" sz="1200" dirty="0" smtClean="0">
                <a:latin typeface="+mn-lt"/>
                <a:ea typeface="Calibri"/>
              </a:rPr>
              <a:t>    </a:t>
            </a:r>
            <a:r>
              <a:rPr lang="ru-RU" sz="1000" dirty="0" smtClean="0">
                <a:latin typeface="+mn-lt"/>
                <a:ea typeface="Calibri"/>
              </a:rPr>
              <a:t>Р</a:t>
            </a:r>
            <a:r>
              <a:rPr lang="ru-RU" sz="1000" dirty="0" smtClean="0">
                <a:latin typeface="+mn-lt"/>
                <a:ea typeface="Times New Roman"/>
              </a:rPr>
              <a:t>ЕСПУБЛИКИ МОЛДОВА</a:t>
            </a:r>
            <a:endParaRPr lang="en-US" dirty="0">
              <a:latin typeface="+mn-lt"/>
            </a:endParaRPr>
          </a:p>
        </p:txBody>
      </p:sp>
      <p:pic>
        <p:nvPicPr>
          <p:cNvPr id="14" name="Picture 13" descr="\\172.24.5.75\elex\elexdb\ef8446f35513a8d6aa2308357a268a7e\960750eef232a95a3e3531404a6f90eb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5946" y="115329"/>
            <a:ext cx="551935" cy="6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7792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856648"/>
            <a:ext cx="12192000" cy="96253"/>
          </a:xfrm>
          <a:prstGeom prst="rect">
            <a:avLst/>
          </a:prstGeom>
          <a:solidFill>
            <a:srgbClr val="33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0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5" r:id="rId6"/>
    <p:sldLayoutId id="2147483773" r:id="rId7"/>
    <p:sldLayoutId id="2147483774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46364" y="3608170"/>
            <a:ext cx="10515600" cy="105459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/>
              <a:t>Р</a:t>
            </a:r>
            <a:r>
              <a:rPr lang="ru-RU" dirty="0" smtClean="0"/>
              <a:t>еорганизация казначейской системы Министерства Финансов Республики Молдова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54086" y="6008915"/>
            <a:ext cx="7100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/>
              <a:t>Видеоконференция  </a:t>
            </a:r>
            <a:r>
              <a:rPr lang="ru-RU" sz="1600" b="1" dirty="0"/>
              <a:t>Казначейского </a:t>
            </a:r>
            <a:r>
              <a:rPr lang="ru-RU" sz="1600" b="1" dirty="0" smtClean="0"/>
              <a:t>Сообщества ПЕМПАЛ</a:t>
            </a:r>
            <a:endParaRPr lang="ro-MD" sz="1600" b="1" dirty="0" smtClean="0"/>
          </a:p>
          <a:p>
            <a:pPr algn="ctr"/>
            <a:r>
              <a:rPr lang="ro-MD" sz="1600" b="1" dirty="0" smtClean="0"/>
              <a:t>18 </a:t>
            </a:r>
            <a:r>
              <a:rPr lang="ru-RU" sz="1600" b="1" dirty="0" smtClean="0"/>
              <a:t>апреля 2018 г</a:t>
            </a:r>
            <a:r>
              <a:rPr lang="en-US" sz="1600" b="1" dirty="0" smtClean="0"/>
              <a:t>.</a:t>
            </a:r>
            <a:r>
              <a:rPr lang="ru-RU" sz="1600" b="1" dirty="0" smtClean="0"/>
              <a:t>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9997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7" y="1045935"/>
            <a:ext cx="10515600" cy="543380"/>
          </a:xfrm>
        </p:spPr>
        <p:txBody>
          <a:bodyPr/>
          <a:lstStyle/>
          <a:p>
            <a:r>
              <a:rPr lang="ru-RU" sz="2800" b="1" dirty="0"/>
              <a:t>Расширение казначейских услуг на расстоянии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" y="1589315"/>
            <a:ext cx="6206489" cy="436357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Внедрение </a:t>
            </a:r>
            <a:r>
              <a:rPr lang="ro-RO" sz="2400" b="1" dirty="0" smtClean="0"/>
              <a:t> </a:t>
            </a:r>
            <a:r>
              <a:rPr lang="ru-RU" sz="2400" b="1" dirty="0" smtClean="0"/>
              <a:t>Электронной </a:t>
            </a:r>
            <a:r>
              <a:rPr lang="ru-RU" sz="2400" b="1" dirty="0"/>
              <a:t>системы государственных </a:t>
            </a:r>
            <a:r>
              <a:rPr lang="ru-RU" sz="2400" b="1" dirty="0" smtClean="0"/>
              <a:t>закупок</a:t>
            </a:r>
            <a:endParaRPr lang="ro-MD" sz="2400" b="1" dirty="0" smtClean="0"/>
          </a:p>
          <a:p>
            <a:r>
              <a:rPr lang="ru-RU" sz="2200" dirty="0" smtClean="0"/>
              <a:t>Государственные закупки малой стоимости </a:t>
            </a:r>
            <a:r>
              <a:rPr lang="ru-RU" sz="2000" i="1" dirty="0" smtClean="0"/>
              <a:t>( МФ</a:t>
            </a:r>
            <a:r>
              <a:rPr lang="ro-MD" sz="2000" i="1" dirty="0" smtClean="0"/>
              <a:t>, </a:t>
            </a:r>
            <a:r>
              <a:rPr lang="ru-RU" sz="2000" i="1" dirty="0" smtClean="0"/>
              <a:t>подведомственные административные органы) </a:t>
            </a:r>
            <a:r>
              <a:rPr lang="ru-RU" sz="2000" dirty="0" smtClean="0"/>
              <a:t>– </a:t>
            </a:r>
            <a:r>
              <a:rPr lang="ru-RU" sz="2200" b="1" dirty="0" smtClean="0"/>
              <a:t>с 01</a:t>
            </a:r>
            <a:r>
              <a:rPr lang="ro-MD" sz="2200" b="1" dirty="0" smtClean="0"/>
              <a:t>.</a:t>
            </a:r>
            <a:r>
              <a:rPr lang="ru-RU" sz="2200" b="1" dirty="0" smtClean="0"/>
              <a:t>01</a:t>
            </a:r>
            <a:r>
              <a:rPr lang="ro-MD" sz="2200" b="1" dirty="0" smtClean="0"/>
              <a:t>.</a:t>
            </a:r>
            <a:r>
              <a:rPr lang="ru-RU" sz="2200" b="1" dirty="0" smtClean="0"/>
              <a:t>2018</a:t>
            </a:r>
          </a:p>
          <a:p>
            <a:endParaRPr lang="ro-MD" sz="2200" b="1" dirty="0" smtClean="0"/>
          </a:p>
          <a:p>
            <a:r>
              <a:rPr lang="ru-RU" sz="2200" dirty="0"/>
              <a:t>Государственные закупки </a:t>
            </a:r>
            <a:r>
              <a:rPr lang="ru-RU" sz="2200" dirty="0" smtClean="0"/>
              <a:t>большой стоимости</a:t>
            </a:r>
            <a:r>
              <a:rPr lang="ro-MD" sz="2200" dirty="0" smtClean="0"/>
              <a:t> –</a:t>
            </a:r>
            <a:r>
              <a:rPr lang="ro-MD" sz="2200" b="1" dirty="0" smtClean="0"/>
              <a:t> </a:t>
            </a:r>
            <a:r>
              <a:rPr lang="ru-RU" sz="2200" b="1" dirty="0" smtClean="0"/>
              <a:t>март 2018 </a:t>
            </a:r>
          </a:p>
          <a:p>
            <a:endParaRPr lang="ru-RU" sz="2200" b="1" dirty="0"/>
          </a:p>
          <a:p>
            <a:r>
              <a:rPr lang="ru-RU" sz="2200" dirty="0" smtClean="0"/>
              <a:t>Обучение</a:t>
            </a:r>
            <a:r>
              <a:rPr lang="ru-RU" sz="2200" b="1" dirty="0" smtClean="0"/>
              <a:t> – с </a:t>
            </a:r>
            <a:r>
              <a:rPr lang="ru-RU" sz="2200" b="1" dirty="0"/>
              <a:t>февраля </a:t>
            </a:r>
            <a:r>
              <a:rPr lang="ru-RU" sz="2200" b="1" dirty="0" smtClean="0"/>
              <a:t>2018 </a:t>
            </a:r>
            <a:r>
              <a:rPr lang="ru-RU" sz="2200" i="1" dirty="0" smtClean="0"/>
              <a:t>(министерства, ведомства</a:t>
            </a:r>
            <a:r>
              <a:rPr lang="en-US" sz="2200" i="1" dirty="0" smtClean="0"/>
              <a:t>, </a:t>
            </a:r>
            <a:r>
              <a:rPr lang="ru-RU" sz="2200" i="1" dirty="0" smtClean="0"/>
              <a:t>местные органы власти) </a:t>
            </a:r>
          </a:p>
          <a:p>
            <a:endParaRPr lang="ru-RU" sz="2200" b="1" dirty="0"/>
          </a:p>
          <a:p>
            <a:endParaRPr lang="ro-RO" sz="2200" b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85858" y="376430"/>
            <a:ext cx="5005387" cy="343387"/>
          </a:xfrm>
        </p:spPr>
        <p:txBody>
          <a:bodyPr/>
          <a:lstStyle/>
          <a:p>
            <a:r>
              <a:rPr lang="ro-RO" sz="1400" b="1" dirty="0">
                <a:latin typeface="+mn-lt"/>
              </a:rPr>
              <a:t>3. </a:t>
            </a:r>
            <a:r>
              <a:rPr lang="ru-RU" sz="1400" b="1" dirty="0">
                <a:latin typeface="+mn-lt"/>
              </a:rPr>
              <a:t>Расширение казначейских услуг на расстоянии </a:t>
            </a:r>
            <a:r>
              <a:rPr lang="ro-RO" sz="1400" b="1" dirty="0" smtClean="0">
                <a:latin typeface="+mn-lt"/>
              </a:rPr>
              <a:t>(3)</a:t>
            </a:r>
            <a:endParaRPr lang="ru-RU" sz="1400" b="1" dirty="0">
              <a:latin typeface="+mn-lt"/>
            </a:endParaRPr>
          </a:p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585858" y="1824527"/>
            <a:ext cx="5355771" cy="387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96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Расширение казначейских услуг на расстоянии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8190" y="2187898"/>
            <a:ext cx="10515600" cy="204764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00B050"/>
                </a:solidFill>
              </a:rPr>
              <a:t>Зеленый </a:t>
            </a:r>
            <a:r>
              <a:rPr lang="ru-RU" b="1" dirty="0">
                <a:solidFill>
                  <a:srgbClr val="00B050"/>
                </a:solidFill>
              </a:rPr>
              <a:t>коридор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: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 err="1" smtClean="0"/>
              <a:t>термоэнергетический</a:t>
            </a:r>
            <a:r>
              <a:rPr lang="ro-MD" dirty="0" smtClean="0"/>
              <a:t> </a:t>
            </a:r>
            <a:r>
              <a:rPr lang="ru-RU" dirty="0" smtClean="0"/>
              <a:t>комплекс</a:t>
            </a:r>
            <a:endParaRPr lang="ru-RU" dirty="0"/>
          </a:p>
          <a:p>
            <a:r>
              <a:rPr lang="ru-RU" dirty="0" smtClean="0"/>
              <a:t>расходы </a:t>
            </a:r>
            <a:r>
              <a:rPr lang="ru-RU" dirty="0"/>
              <a:t>на </a:t>
            </a:r>
            <a:r>
              <a:rPr lang="ru-RU" dirty="0" smtClean="0"/>
              <a:t>персонал</a:t>
            </a:r>
            <a:endParaRPr lang="ru-RU" dirty="0"/>
          </a:p>
          <a:p>
            <a:r>
              <a:rPr lang="ru-RU" dirty="0" smtClean="0"/>
              <a:t>стипендии</a:t>
            </a:r>
            <a:endParaRPr lang="ru-RU" dirty="0"/>
          </a:p>
          <a:p>
            <a:r>
              <a:rPr lang="ru-RU" dirty="0" smtClean="0"/>
              <a:t>социальные выплаты работодателей</a:t>
            </a:r>
            <a:endParaRPr lang="ru-RU" dirty="0"/>
          </a:p>
          <a:p>
            <a:r>
              <a:rPr lang="ru-RU" dirty="0" smtClean="0"/>
              <a:t>расходы </a:t>
            </a:r>
            <a:r>
              <a:rPr lang="ru-RU" dirty="0"/>
              <a:t>на служебные </a:t>
            </a:r>
            <a:r>
              <a:rPr lang="ru-RU" dirty="0" smtClean="0"/>
              <a:t>командировки</a:t>
            </a:r>
            <a:endParaRPr lang="ru-RU" dirty="0"/>
          </a:p>
          <a:p>
            <a:r>
              <a:rPr lang="ru-RU" dirty="0" smtClean="0"/>
              <a:t>субсидии.</a:t>
            </a:r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6611303" y="168563"/>
            <a:ext cx="5005387" cy="343387"/>
          </a:xfrm>
        </p:spPr>
        <p:txBody>
          <a:bodyPr/>
          <a:lstStyle/>
          <a:p>
            <a:r>
              <a:rPr lang="ru-RU" sz="1400" b="1" dirty="0">
                <a:latin typeface="+mn-lt"/>
              </a:rPr>
              <a:t>3. Расширение казначейских услуг на расстоянии </a:t>
            </a:r>
            <a:r>
              <a:rPr lang="ru-RU" sz="1400" b="1" dirty="0" smtClean="0">
                <a:latin typeface="+mn-lt"/>
              </a:rPr>
              <a:t>(4)</a:t>
            </a:r>
            <a:endParaRPr lang="ru-RU" sz="1400" b="1" dirty="0">
              <a:latin typeface="+mn-lt"/>
            </a:endParaRPr>
          </a:p>
          <a:p>
            <a:endParaRPr lang="ru-RU" sz="1400" b="1" dirty="0">
              <a:latin typeface="+mn-lt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12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307192"/>
            <a:ext cx="10287000" cy="623548"/>
          </a:xfrm>
        </p:spPr>
        <p:txBody>
          <a:bodyPr/>
          <a:lstStyle/>
          <a:p>
            <a:r>
              <a:rPr lang="ru-RU" dirty="0"/>
              <a:t>Преимущества реорганизации казначейской системы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457" y="2027915"/>
            <a:ext cx="10635343" cy="4510997"/>
          </a:xfrm>
        </p:spPr>
        <p:txBody>
          <a:bodyPr/>
          <a:lstStyle/>
          <a:p>
            <a:r>
              <a:rPr lang="ru-RU" sz="2000" b="1" dirty="0" smtClean="0"/>
              <a:t>Оптимизация публичных расходов</a:t>
            </a:r>
          </a:p>
          <a:p>
            <a:endParaRPr lang="ru-RU" sz="20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Сокращение численности персонала</a:t>
            </a:r>
            <a:r>
              <a:rPr lang="ro-MD" sz="2000" dirty="0" smtClean="0"/>
              <a:t> 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Уменьшение </a:t>
            </a:r>
            <a:r>
              <a:rPr lang="ru-RU" sz="2000" dirty="0"/>
              <a:t>объёма документов </a:t>
            </a:r>
            <a:r>
              <a:rPr lang="ru-RU" sz="2000" dirty="0" smtClean="0"/>
              <a:t>на </a:t>
            </a:r>
            <a:r>
              <a:rPr lang="ru-RU" sz="2000" dirty="0"/>
              <a:t>бумажном носителе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Сокращение расходов учреждений</a:t>
            </a:r>
            <a:endParaRPr lang="ro-MD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Повышение заработной платы</a:t>
            </a:r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b="1" dirty="0" smtClean="0"/>
              <a:t>Улучшение качества казначейских услуг</a:t>
            </a:r>
            <a:endParaRPr lang="ro-MD" sz="20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Оперативность исполнения бюджетов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Прозрачность в исполнении бюджетов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Снижение рисков коррупции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6348413" y="283030"/>
            <a:ext cx="5419044" cy="400614"/>
          </a:xfrm>
        </p:spPr>
        <p:txBody>
          <a:bodyPr/>
          <a:lstStyle/>
          <a:p>
            <a:r>
              <a:rPr lang="ru-RU" sz="1400" dirty="0" smtClean="0">
                <a:latin typeface="+mn-lt"/>
              </a:rPr>
              <a:t>4</a:t>
            </a:r>
            <a:r>
              <a:rPr lang="ro-MD" sz="1400" dirty="0" smtClean="0">
                <a:latin typeface="+mn-lt"/>
              </a:rPr>
              <a:t>. </a:t>
            </a:r>
            <a:r>
              <a:rPr lang="ru-RU" sz="1400" dirty="0" smtClean="0">
                <a:latin typeface="+mn-lt"/>
              </a:rPr>
              <a:t>Преимущества </a:t>
            </a:r>
            <a:r>
              <a:rPr lang="ru-RU" sz="1400" dirty="0">
                <a:latin typeface="+mn-lt"/>
              </a:rPr>
              <a:t>реорганизации казначейской </a:t>
            </a:r>
            <a:r>
              <a:rPr lang="ru-RU" sz="1400" dirty="0" smtClean="0">
                <a:latin typeface="+mn-lt"/>
              </a:rPr>
              <a:t>системы</a:t>
            </a:r>
            <a:r>
              <a:rPr lang="ro-MD" sz="1400" dirty="0" smtClean="0">
                <a:latin typeface="+mn-lt"/>
              </a:rPr>
              <a:t> </a:t>
            </a:r>
            <a:endParaRPr lang="ru-RU" sz="1400" dirty="0">
              <a:latin typeface="+mn-lt"/>
            </a:endParaRPr>
          </a:p>
          <a:p>
            <a:endParaRPr lang="ru-RU" sz="1400" dirty="0"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96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1393"/>
            <a:ext cx="10515600" cy="718249"/>
          </a:xfrm>
        </p:spPr>
        <p:txBody>
          <a:bodyPr/>
          <a:lstStyle/>
          <a:p>
            <a:r>
              <a:rPr lang="ru-RU" dirty="0"/>
              <a:t>Проблемы, трудности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2068" y="1598558"/>
            <a:ext cx="10585132" cy="4389120"/>
          </a:xfrm>
        </p:spPr>
        <p:txBody>
          <a:bodyPr/>
          <a:lstStyle/>
          <a:p>
            <a:r>
              <a:rPr lang="ru-RU" dirty="0" smtClean="0"/>
              <a:t>совпадение</a:t>
            </a:r>
            <a:r>
              <a:rPr lang="ro-MD" dirty="0" smtClean="0"/>
              <a:t> </a:t>
            </a:r>
            <a:r>
              <a:rPr lang="ru-RU" dirty="0" smtClean="0"/>
              <a:t>реорганизации казначейской системы с </a:t>
            </a:r>
            <a:r>
              <a:rPr lang="ru-RU" dirty="0"/>
              <a:t>закрытием бюджетного </a:t>
            </a:r>
            <a:r>
              <a:rPr lang="ru-RU" dirty="0" smtClean="0"/>
              <a:t>года</a:t>
            </a:r>
            <a:endParaRPr lang="ro-MD" dirty="0" smtClean="0"/>
          </a:p>
          <a:p>
            <a:r>
              <a:rPr lang="ru-RU" dirty="0" smtClean="0"/>
              <a:t>сокращение персонала</a:t>
            </a:r>
            <a:r>
              <a:rPr lang="ro-MD" dirty="0" smtClean="0"/>
              <a:t> </a:t>
            </a:r>
            <a:r>
              <a:rPr lang="ru-RU" dirty="0" smtClean="0"/>
              <a:t>в территориальных казначействах </a:t>
            </a:r>
            <a:endParaRPr lang="ro-MD" dirty="0" smtClean="0"/>
          </a:p>
          <a:p>
            <a:r>
              <a:rPr lang="ru-RU" dirty="0" smtClean="0"/>
              <a:t>нехватка кадров в региональных казначействах</a:t>
            </a:r>
          </a:p>
          <a:p>
            <a:r>
              <a:rPr lang="ru-RU" dirty="0" smtClean="0"/>
              <a:t>увеличение объема операций на одного госслужащего</a:t>
            </a:r>
          </a:p>
          <a:p>
            <a:r>
              <a:rPr lang="ru-RU" dirty="0" smtClean="0"/>
              <a:t>изменения в интегрированной информационной системе </a:t>
            </a:r>
          </a:p>
          <a:p>
            <a:r>
              <a:rPr lang="ru-RU" dirty="0" smtClean="0"/>
              <a:t>частичное электронное обслуживание учреждений</a:t>
            </a:r>
            <a:endParaRPr lang="ro-MD" dirty="0" smtClean="0"/>
          </a:p>
          <a:p>
            <a:r>
              <a:rPr lang="ru-RU" dirty="0" smtClean="0"/>
              <a:t>большое расстояние</a:t>
            </a:r>
            <a:r>
              <a:rPr lang="ro-MD" dirty="0" smtClean="0"/>
              <a:t> </a:t>
            </a:r>
            <a:r>
              <a:rPr lang="ru-RU" dirty="0" smtClean="0"/>
              <a:t>до </a:t>
            </a:r>
            <a:r>
              <a:rPr lang="ru-RU" dirty="0"/>
              <a:t>региональных </a:t>
            </a:r>
            <a:r>
              <a:rPr lang="ru-RU" dirty="0" smtClean="0"/>
              <a:t>казначейств</a:t>
            </a:r>
            <a:endParaRPr lang="ro-MD" dirty="0" smtClean="0"/>
          </a:p>
          <a:p>
            <a:r>
              <a:rPr lang="ru-RU" dirty="0" smtClean="0"/>
              <a:t>обучение</a:t>
            </a:r>
            <a:r>
              <a:rPr lang="en-US" dirty="0" smtClean="0"/>
              <a:t>,</a:t>
            </a:r>
            <a:r>
              <a:rPr lang="ru-RU" dirty="0" smtClean="0"/>
              <a:t> консультации</a:t>
            </a:r>
            <a:r>
              <a:rPr lang="en-US" dirty="0" smtClean="0"/>
              <a:t>,</a:t>
            </a:r>
            <a:r>
              <a:rPr lang="ru-RU" dirty="0" smtClean="0"/>
              <a:t> проведение семинаров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6348413" y="168563"/>
            <a:ext cx="5005387" cy="343387"/>
          </a:xfrm>
        </p:spPr>
        <p:txBody>
          <a:bodyPr/>
          <a:lstStyle/>
          <a:p>
            <a:r>
              <a:rPr lang="ru-RU" sz="1400" b="1" dirty="0" smtClean="0">
                <a:latin typeface="+mn-lt"/>
              </a:rPr>
              <a:t>5</a:t>
            </a:r>
            <a:r>
              <a:rPr lang="en-US" sz="1400" b="1" dirty="0" smtClean="0">
                <a:latin typeface="+mn-lt"/>
              </a:rPr>
              <a:t>.</a:t>
            </a:r>
            <a:r>
              <a:rPr lang="ru-RU" sz="1400" b="1" dirty="0" smtClean="0">
                <a:latin typeface="+mn-lt"/>
              </a:rPr>
              <a:t> Проблемы</a:t>
            </a:r>
            <a:r>
              <a:rPr lang="en-US" sz="1400" b="1" dirty="0" smtClean="0">
                <a:latin typeface="+mn-lt"/>
              </a:rPr>
              <a:t>,</a:t>
            </a:r>
            <a:r>
              <a:rPr lang="ru-RU" sz="1400" b="1" dirty="0" smtClean="0">
                <a:latin typeface="+mn-lt"/>
              </a:rPr>
              <a:t> трудности</a:t>
            </a:r>
            <a:endParaRPr lang="ru-RU" sz="1400" b="1" dirty="0">
              <a:latin typeface="+mn-lt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79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838200" y="1307192"/>
            <a:ext cx="10515600" cy="571036"/>
          </a:xfrm>
        </p:spPr>
        <p:txBody>
          <a:bodyPr/>
          <a:lstStyle/>
          <a:p>
            <a:pPr algn="l"/>
            <a:r>
              <a:rPr lang="ru-RU" sz="3200" b="1" dirty="0"/>
              <a:t>Содержание</a:t>
            </a:r>
            <a:r>
              <a:rPr lang="ro-RO" sz="3000" dirty="0" smtClean="0"/>
              <a:t>:</a:t>
            </a:r>
            <a:endParaRPr lang="en-US" sz="3000" dirty="0"/>
          </a:p>
        </p:txBody>
      </p:sp>
      <p:sp>
        <p:nvSpPr>
          <p:cNvPr id="18" name="Объект 17"/>
          <p:cNvSpPr>
            <a:spLocks noGrp="1"/>
          </p:cNvSpPr>
          <p:nvPr>
            <p:ph idx="1"/>
          </p:nvPr>
        </p:nvSpPr>
        <p:spPr>
          <a:xfrm>
            <a:off x="838200" y="2063336"/>
            <a:ext cx="10553207" cy="402177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ro-MD" sz="2400" dirty="0" smtClean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2400" dirty="0" smtClean="0"/>
              <a:t>Нормативные </a:t>
            </a:r>
            <a:r>
              <a:rPr lang="ru-RU" sz="2400" dirty="0"/>
              <a:t>акты </a:t>
            </a:r>
            <a:r>
              <a:rPr lang="ru-RU" sz="2400" dirty="0" smtClean="0"/>
              <a:t>регламентирующие</a:t>
            </a:r>
            <a:r>
              <a:rPr lang="en-US" sz="2400" dirty="0" smtClean="0"/>
              <a:t> </a:t>
            </a:r>
            <a:r>
              <a:rPr lang="ru-RU" sz="2400" dirty="0" smtClean="0"/>
              <a:t>реорганизацию</a:t>
            </a:r>
            <a:endParaRPr lang="en-US" sz="24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Изменение </a:t>
            </a:r>
            <a:r>
              <a:rPr lang="ru-RU" sz="2400" dirty="0"/>
              <a:t>структуры казначейской </a:t>
            </a:r>
            <a:r>
              <a:rPr lang="ru-RU" sz="2400" dirty="0" smtClean="0"/>
              <a:t>системы</a:t>
            </a:r>
            <a:endParaRPr lang="ro-RO" sz="24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Расширение казначейских услуг на расстоянии</a:t>
            </a:r>
            <a:endParaRPr lang="ro-RO" sz="24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П</a:t>
            </a:r>
            <a:r>
              <a:rPr lang="ru-RU" sz="2400" dirty="0"/>
              <a:t>реимущества </a:t>
            </a:r>
            <a:r>
              <a:rPr lang="ru-RU" sz="2400" dirty="0" smtClean="0"/>
              <a:t>реорганизации казначейской системы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Проблемы</a:t>
            </a:r>
            <a:r>
              <a:rPr lang="en-US" sz="2400" dirty="0" smtClean="0"/>
              <a:t>,</a:t>
            </a:r>
            <a:r>
              <a:rPr lang="ru-RU" sz="2400" dirty="0" smtClean="0"/>
              <a:t> трудности</a:t>
            </a:r>
            <a:endParaRPr lang="en-US" sz="2400" dirty="0" smtClean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b="1" dirty="0"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Содержание</a:t>
            </a:r>
            <a:endParaRPr lang="en-US" b="1" dirty="0">
              <a:latin typeface="+mn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4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543" y="1062314"/>
            <a:ext cx="10644113" cy="1593799"/>
          </a:xfrm>
        </p:spPr>
        <p:txBody>
          <a:bodyPr/>
          <a:lstStyle/>
          <a:p>
            <a:pPr marL="514350" indent="-514350"/>
            <a:r>
              <a:rPr lang="ru-RU" sz="2200" b="1" dirty="0"/>
              <a:t>Нормативные акты </a:t>
            </a:r>
            <a:r>
              <a:rPr lang="ru-RU" sz="2200" b="1" dirty="0" smtClean="0"/>
              <a:t>регламентирующие реорганизацию </a:t>
            </a:r>
            <a:r>
              <a:rPr lang="ro-RO" sz="2200" b="1" dirty="0" smtClean="0"/>
              <a:t>:</a:t>
            </a:r>
            <a:br>
              <a:rPr lang="ro-RO" sz="2200" b="1" dirty="0" smtClean="0"/>
            </a:br>
            <a:endParaRPr lang="en-US" sz="2200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6561" y="1859213"/>
            <a:ext cx="10863704" cy="489857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ru-RU" sz="2400" b="1" dirty="0" smtClean="0"/>
          </a:p>
          <a:p>
            <a:pPr>
              <a:lnSpc>
                <a:spcPct val="100000"/>
              </a:lnSpc>
            </a:pPr>
            <a:r>
              <a:rPr lang="ru-RU" sz="2000" dirty="0" smtClean="0"/>
              <a:t>Стратеги</a:t>
            </a:r>
            <a:r>
              <a:rPr lang="ru-RU" sz="2000" dirty="0"/>
              <a:t>я</a:t>
            </a:r>
            <a:r>
              <a:rPr lang="ru-RU" sz="2000" dirty="0" smtClean="0"/>
              <a:t> </a:t>
            </a:r>
            <a:r>
              <a:rPr lang="ru-RU" sz="2000" dirty="0"/>
              <a:t>реформы публичного управления на </a:t>
            </a:r>
            <a:r>
              <a:rPr lang="ro-MD" sz="2000" dirty="0" smtClean="0"/>
              <a:t>  </a:t>
            </a:r>
            <a:r>
              <a:rPr lang="ru-RU" sz="2000" dirty="0" smtClean="0"/>
              <a:t>2016-2020 годы</a:t>
            </a:r>
            <a:r>
              <a:rPr lang="ro-RO" sz="2000" dirty="0" smtClean="0"/>
              <a:t> </a:t>
            </a:r>
            <a:r>
              <a:rPr lang="ru-RU" sz="2000" dirty="0" smtClean="0"/>
              <a:t>(Постановление </a:t>
            </a:r>
            <a:r>
              <a:rPr lang="ru-RU" sz="2000" dirty="0"/>
              <a:t>Правительства Республики Молдова </a:t>
            </a:r>
            <a:r>
              <a:rPr lang="ru-RU" sz="2000" dirty="0" smtClean="0"/>
              <a:t>№ </a:t>
            </a:r>
            <a:r>
              <a:rPr lang="ru-RU" sz="2000" dirty="0"/>
              <a:t>911  от  </a:t>
            </a:r>
            <a:r>
              <a:rPr lang="ru-RU" sz="2000" dirty="0" smtClean="0"/>
              <a:t>25.07.2016 г</a:t>
            </a:r>
            <a:r>
              <a:rPr lang="en-US" sz="2000" dirty="0" smtClean="0"/>
              <a:t>.</a:t>
            </a:r>
            <a:r>
              <a:rPr lang="ru-RU" sz="2000" dirty="0" smtClean="0"/>
              <a:t>)</a:t>
            </a:r>
            <a:endParaRPr lang="ro-MD" sz="2000" dirty="0" smtClean="0"/>
          </a:p>
          <a:p>
            <a:pPr marL="0" indent="0">
              <a:lnSpc>
                <a:spcPct val="100000"/>
              </a:lnSpc>
              <a:buNone/>
            </a:pPr>
            <a:endParaRPr lang="ru-RU" sz="2000" dirty="0" smtClean="0"/>
          </a:p>
          <a:p>
            <a:pPr>
              <a:lnSpc>
                <a:spcPct val="100000"/>
              </a:lnSpc>
            </a:pPr>
            <a:r>
              <a:rPr lang="ru-RU" sz="2000" dirty="0" smtClean="0"/>
              <a:t>Постановление </a:t>
            </a:r>
            <a:r>
              <a:rPr lang="ru-RU" sz="2000" dirty="0"/>
              <a:t>Правительства </a:t>
            </a:r>
            <a:r>
              <a:rPr lang="ru-RU" sz="2000" dirty="0" smtClean="0"/>
              <a:t>об </a:t>
            </a:r>
            <a:r>
              <a:rPr lang="ru-RU" sz="2000" dirty="0"/>
              <a:t>организации и функционировании Министерства </a:t>
            </a:r>
            <a:r>
              <a:rPr lang="ru-RU" sz="2000" dirty="0" smtClean="0"/>
              <a:t>Финансов</a:t>
            </a:r>
            <a:r>
              <a:rPr lang="en-US" sz="2000" dirty="0" smtClean="0"/>
              <a:t>,</a:t>
            </a:r>
            <a:r>
              <a:rPr lang="ru-RU" sz="2000" dirty="0" smtClean="0"/>
              <a:t> № </a:t>
            </a:r>
            <a:r>
              <a:rPr lang="ru-RU" sz="2000" dirty="0"/>
              <a:t>696  от  </a:t>
            </a:r>
            <a:r>
              <a:rPr lang="ru-RU" sz="2000" dirty="0" smtClean="0"/>
              <a:t>30.08.2017 г</a:t>
            </a:r>
            <a:r>
              <a:rPr lang="en-US" sz="2000" dirty="0" smtClean="0"/>
              <a:t>.</a:t>
            </a:r>
            <a:endParaRPr lang="ro-MD" sz="2000" dirty="0" smtClean="0"/>
          </a:p>
          <a:p>
            <a:pPr marL="0" indent="0">
              <a:lnSpc>
                <a:spcPct val="100000"/>
              </a:lnSpc>
              <a:buNone/>
            </a:pPr>
            <a:endParaRPr lang="ru-RU" sz="2000" dirty="0" smtClean="0"/>
          </a:p>
          <a:p>
            <a:pPr>
              <a:lnSpc>
                <a:spcPct val="100000"/>
              </a:lnSpc>
            </a:pPr>
            <a:r>
              <a:rPr lang="ru-RU" sz="2000" dirty="0" smtClean="0"/>
              <a:t>Приказ Министерств</a:t>
            </a:r>
            <a:r>
              <a:rPr lang="en-US" sz="2000" dirty="0"/>
              <a:t>a</a:t>
            </a:r>
            <a:r>
              <a:rPr lang="ru-RU" sz="2000" dirty="0" smtClean="0"/>
              <a:t> Финансов</a:t>
            </a:r>
            <a:r>
              <a:rPr lang="ro-RO" sz="2000" dirty="0" smtClean="0"/>
              <a:t> </a:t>
            </a:r>
            <a:r>
              <a:rPr lang="ru-RU" sz="2000" dirty="0" smtClean="0"/>
              <a:t>об </a:t>
            </a:r>
            <a:r>
              <a:rPr lang="ru-RU" sz="2000" dirty="0"/>
              <a:t>установлении зон обслуживания для региональных </a:t>
            </a:r>
            <a:r>
              <a:rPr lang="ru-RU" sz="2000" dirty="0" smtClean="0"/>
              <a:t>казначейств</a:t>
            </a:r>
            <a:r>
              <a:rPr lang="en-US" sz="2000" dirty="0" smtClean="0"/>
              <a:t>,</a:t>
            </a:r>
            <a:r>
              <a:rPr lang="ro-RO" sz="2000" dirty="0" smtClean="0"/>
              <a:t> </a:t>
            </a:r>
            <a:r>
              <a:rPr lang="ru-RU" sz="2000" dirty="0"/>
              <a:t>№</a:t>
            </a:r>
            <a:r>
              <a:rPr lang="ru-RU" sz="2000" dirty="0" smtClean="0"/>
              <a:t>144 </a:t>
            </a:r>
            <a:r>
              <a:rPr lang="ru-RU" sz="2000" dirty="0"/>
              <a:t>от </a:t>
            </a:r>
            <a:r>
              <a:rPr lang="ru-RU" sz="2000" dirty="0" smtClean="0"/>
              <a:t>27.11.2017 г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  <a:p>
            <a:endParaRPr lang="en-US" i="1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6348413" y="141514"/>
            <a:ext cx="5614987" cy="462643"/>
          </a:xfrm>
        </p:spPr>
        <p:txBody>
          <a:bodyPr/>
          <a:lstStyle/>
          <a:p>
            <a:pPr marL="514350" indent="-514350"/>
            <a:r>
              <a:rPr lang="ru-RU" sz="1400" b="1" dirty="0" smtClean="0">
                <a:latin typeface="+mn-lt"/>
              </a:rPr>
              <a:t>1. Нормативные акты</a:t>
            </a:r>
            <a:r>
              <a:rPr lang="ro-MD" sz="1400" b="1" dirty="0" smtClean="0">
                <a:latin typeface="+mn-lt"/>
              </a:rPr>
              <a:t> </a:t>
            </a:r>
            <a:r>
              <a:rPr lang="ru-RU" sz="1400" b="1" dirty="0" smtClean="0">
                <a:latin typeface="+mn-lt"/>
              </a:rPr>
              <a:t>регламентирующие реорганизацию</a:t>
            </a:r>
            <a:r>
              <a:rPr lang="ru-RU" sz="1400" b="1" dirty="0">
                <a:latin typeface="+mn-lt"/>
              </a:rPr>
              <a:t/>
            </a:r>
            <a:br>
              <a:rPr lang="ru-RU" sz="1400" b="1" dirty="0">
                <a:latin typeface="+mn-lt"/>
              </a:rPr>
            </a:br>
            <a:endParaRPr lang="en-US" sz="1400" dirty="0" smtClean="0"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96" y="2394857"/>
            <a:ext cx="7131133" cy="5040086"/>
          </a:xfrm>
        </p:spPr>
        <p:txBody>
          <a:bodyPr/>
          <a:lstStyle/>
          <a:p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464629" y="260771"/>
            <a:ext cx="6498771" cy="338320"/>
          </a:xfrm>
        </p:spPr>
        <p:txBody>
          <a:bodyPr/>
          <a:lstStyle/>
          <a:p>
            <a:r>
              <a:rPr lang="en-US" sz="1400" b="1" dirty="0" smtClean="0">
                <a:latin typeface="+mn-lt"/>
                <a:cs typeface="Times New Roman" pitchFamily="18" charset="0"/>
              </a:rPr>
              <a:t>2. </a:t>
            </a:r>
            <a:r>
              <a:rPr lang="ru-RU" sz="1400" b="1" dirty="0" smtClean="0">
                <a:latin typeface="+mn-lt"/>
                <a:cs typeface="Times New Roman" pitchFamily="18" charset="0"/>
              </a:rPr>
              <a:t>Изменение </a:t>
            </a:r>
            <a:r>
              <a:rPr lang="ru-RU" sz="1400" b="1" dirty="0">
                <a:latin typeface="+mn-lt"/>
                <a:cs typeface="Times New Roman" pitchFamily="18" charset="0"/>
              </a:rPr>
              <a:t>структуры казначейской системы </a:t>
            </a:r>
            <a:r>
              <a:rPr lang="ro-RO" sz="1400" b="1" dirty="0" smtClean="0">
                <a:latin typeface="+mn-lt"/>
                <a:cs typeface="Times New Roman" pitchFamily="18" charset="0"/>
              </a:rPr>
              <a:t>(</a:t>
            </a:r>
            <a:r>
              <a:rPr lang="en-US" sz="1400" b="1" dirty="0" smtClean="0">
                <a:latin typeface="+mn-lt"/>
                <a:cs typeface="Times New Roman" pitchFamily="18" charset="0"/>
              </a:rPr>
              <a:t>1</a:t>
            </a:r>
            <a:r>
              <a:rPr lang="ro-RO" sz="1400" b="1" dirty="0" smtClean="0">
                <a:latin typeface="+mn-lt"/>
                <a:cs typeface="Times New Roman" pitchFamily="18" charset="0"/>
              </a:rPr>
              <a:t>)</a:t>
            </a:r>
            <a:endParaRPr lang="en-US" sz="1400" b="1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79418" y="1175656"/>
            <a:ext cx="8925295" cy="1132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+mj-lt"/>
                <a:cs typeface="Times New Roman" pitchFamily="18" charset="0"/>
              </a:rPr>
              <a:t>Структура Управления Государственного Казначейства МФ </a:t>
            </a:r>
            <a:r>
              <a:rPr lang="ro-RO" sz="2800" dirty="0" smtClean="0">
                <a:latin typeface="+mj-lt"/>
                <a:cs typeface="Times New Roman" pitchFamily="18" charset="0"/>
              </a:rPr>
              <a:t>(</a:t>
            </a:r>
            <a:r>
              <a:rPr lang="ru-RU" sz="2800" dirty="0" smtClean="0">
                <a:latin typeface="+mj-lt"/>
              </a:rPr>
              <a:t>предыдущая и новая</a:t>
            </a:r>
            <a:r>
              <a:rPr lang="ro-RO" sz="2800" dirty="0" smtClean="0">
                <a:latin typeface="+mj-lt"/>
                <a:cs typeface="Times New Roman" pitchFamily="18" charset="0"/>
              </a:rPr>
              <a:t>)</a:t>
            </a:r>
            <a:endParaRPr lang="en-US" sz="2800" dirty="0">
              <a:latin typeface="+mj-lt"/>
            </a:endParaRPr>
          </a:p>
        </p:txBody>
      </p:sp>
      <p:sp>
        <p:nvSpPr>
          <p:cNvPr id="17" name="Date Placeholder 4"/>
          <p:cNvSpPr txBox="1">
            <a:spLocks/>
          </p:cNvSpPr>
          <p:nvPr/>
        </p:nvSpPr>
        <p:spPr>
          <a:xfrm>
            <a:off x="990600" y="65087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50876" y="2543247"/>
            <a:ext cx="3802924" cy="6745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cs typeface="Times New Roman" pitchFamily="18" charset="0"/>
              </a:rPr>
              <a:t>Управление Государственного Казначейства </a:t>
            </a:r>
            <a:r>
              <a:rPr lang="ru-RU" sz="1400" b="1" dirty="0" smtClean="0">
                <a:cs typeface="Times New Roman" pitchFamily="18" charset="0"/>
              </a:rPr>
              <a:t>МФ  (</a:t>
            </a:r>
            <a:r>
              <a:rPr lang="ru-RU" sz="1400" b="1" dirty="0">
                <a:cs typeface="Times New Roman" pitchFamily="18" charset="0"/>
              </a:rPr>
              <a:t>30 сотрудников)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17635" y="2543247"/>
            <a:ext cx="3885210" cy="59871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Государственное К</a:t>
            </a:r>
            <a:r>
              <a:rPr lang="ru-RU" sz="1400" dirty="0" smtClean="0"/>
              <a:t>азначейство </a:t>
            </a:r>
            <a:r>
              <a:rPr lang="ru-RU" sz="1400" dirty="0"/>
              <a:t>(со статусом главного </a:t>
            </a:r>
            <a:r>
              <a:rPr lang="ru-RU" sz="1400" dirty="0" smtClean="0"/>
              <a:t>управления</a:t>
            </a:r>
            <a:r>
              <a:rPr lang="ro-MD" sz="1400" dirty="0" smtClean="0"/>
              <a:t> </a:t>
            </a:r>
            <a:r>
              <a:rPr lang="ru-RU" sz="1400" dirty="0" smtClean="0"/>
              <a:t>МФ) </a:t>
            </a:r>
            <a:r>
              <a:rPr lang="ro-RO" sz="1400" b="1" dirty="0" smtClean="0">
                <a:cs typeface="Times New Roman" pitchFamily="18" charset="0"/>
              </a:rPr>
              <a:t>(41 </a:t>
            </a:r>
            <a:r>
              <a:rPr lang="ru-RU" sz="1400" dirty="0" smtClean="0">
                <a:solidFill>
                  <a:srgbClr val="FFFFFF"/>
                </a:solidFill>
              </a:rPr>
              <a:t>сотрудник</a:t>
            </a:r>
            <a:r>
              <a:rPr lang="ro-RO" sz="1400" b="1" dirty="0" smtClean="0">
                <a:cs typeface="Times New Roman" pitchFamily="18" charset="0"/>
              </a:rPr>
              <a:t>)</a:t>
            </a:r>
            <a:endParaRPr lang="en-US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>
            <a:stCxn id="19" idx="2"/>
          </p:cNvCxnSpPr>
          <p:nvPr/>
        </p:nvCxnSpPr>
        <p:spPr>
          <a:xfrm>
            <a:off x="3060240" y="3141963"/>
            <a:ext cx="0" cy="239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01189" y="3344091"/>
            <a:ext cx="4892497" cy="14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8857" y="3668485"/>
            <a:ext cx="1267913" cy="4994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Управление менеджмента </a:t>
            </a:r>
            <a:r>
              <a:rPr lang="ru-RU" sz="1200" dirty="0" smtClean="0"/>
              <a:t>ликвидности</a:t>
            </a:r>
            <a:endParaRPr lang="ru-RU" sz="1200" dirty="0"/>
          </a:p>
        </p:txBody>
      </p:sp>
      <p:sp>
        <p:nvSpPr>
          <p:cNvPr id="27" name="Rectangle 26"/>
          <p:cNvSpPr/>
          <p:nvPr/>
        </p:nvSpPr>
        <p:spPr>
          <a:xfrm>
            <a:off x="3207389" y="3698737"/>
            <a:ext cx="1471748" cy="5442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Управление методологии</a:t>
            </a:r>
            <a:endParaRPr lang="ru-RU" sz="1200" dirty="0"/>
          </a:p>
        </p:txBody>
      </p:sp>
      <p:sp>
        <p:nvSpPr>
          <p:cNvPr id="29" name="Rectangle 28"/>
          <p:cNvSpPr/>
          <p:nvPr/>
        </p:nvSpPr>
        <p:spPr>
          <a:xfrm>
            <a:off x="4953458" y="3727268"/>
            <a:ext cx="1480456" cy="5442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Управление отчетности</a:t>
            </a:r>
            <a:endParaRPr lang="ru-RU" sz="1200" dirty="0"/>
          </a:p>
        </p:txBody>
      </p:sp>
      <p:cxnSp>
        <p:nvCxnSpPr>
          <p:cNvPr id="30" name="Straight Connector 29"/>
          <p:cNvCxnSpPr>
            <a:endCxn id="29" idx="0"/>
          </p:cNvCxnSpPr>
          <p:nvPr/>
        </p:nvCxnSpPr>
        <p:spPr>
          <a:xfrm>
            <a:off x="5684977" y="3344090"/>
            <a:ext cx="8709" cy="383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26571" y="4474030"/>
            <a:ext cx="1436916" cy="6966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Отдел прогнозирования и  управления ликвидностью</a:t>
            </a:r>
            <a:endParaRPr lang="ru-RU" sz="1100" dirty="0"/>
          </a:p>
        </p:txBody>
      </p:sp>
      <p:sp>
        <p:nvSpPr>
          <p:cNvPr id="44" name="Rectangle 43"/>
          <p:cNvSpPr/>
          <p:nvPr/>
        </p:nvSpPr>
        <p:spPr>
          <a:xfrm>
            <a:off x="337457" y="5246914"/>
            <a:ext cx="1404257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Служба</a:t>
            </a:r>
            <a:r>
              <a:rPr lang="ro-RO" sz="1100" dirty="0" smtClean="0"/>
              <a:t> </a:t>
            </a:r>
            <a:r>
              <a:rPr lang="ru-RU" sz="1100" dirty="0" smtClean="0"/>
              <a:t>авторизации</a:t>
            </a:r>
            <a:endParaRPr lang="ru-RU" sz="1100" dirty="0"/>
          </a:p>
        </p:txBody>
      </p:sp>
      <p:sp>
        <p:nvSpPr>
          <p:cNvPr id="45" name="Rectangle 44"/>
          <p:cNvSpPr/>
          <p:nvPr/>
        </p:nvSpPr>
        <p:spPr>
          <a:xfrm>
            <a:off x="2100942" y="4474030"/>
            <a:ext cx="1415143" cy="64225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Отдел </a:t>
            </a:r>
            <a:r>
              <a:rPr lang="ru-RU" sz="1100" dirty="0"/>
              <a:t> </a:t>
            </a:r>
            <a:r>
              <a:rPr lang="ru-RU" sz="1100" dirty="0" smtClean="0"/>
              <a:t>учета отчетности об  исполнении бюджета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111829" y="5236028"/>
            <a:ext cx="1382485" cy="63137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Отдел</a:t>
            </a:r>
            <a:r>
              <a:rPr lang="ro-RO" sz="1100" dirty="0" smtClean="0"/>
              <a:t> </a:t>
            </a:r>
            <a:r>
              <a:rPr lang="ru-RU" sz="1100" dirty="0" smtClean="0"/>
              <a:t> операционных расходов</a:t>
            </a:r>
            <a:endParaRPr lang="ru-RU" sz="1100" dirty="0"/>
          </a:p>
        </p:txBody>
      </p:sp>
      <p:sp>
        <p:nvSpPr>
          <p:cNvPr id="47" name="Rectangle 46"/>
          <p:cNvSpPr/>
          <p:nvPr/>
        </p:nvSpPr>
        <p:spPr>
          <a:xfrm>
            <a:off x="2111828" y="6085114"/>
            <a:ext cx="1382485" cy="5442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white"/>
                </a:solidFill>
              </a:rPr>
              <a:t>Отдел</a:t>
            </a:r>
            <a:r>
              <a:rPr lang="ro-RO" sz="1100" dirty="0">
                <a:solidFill>
                  <a:prstClr val="white"/>
                </a:solidFill>
              </a:rPr>
              <a:t> </a:t>
            </a:r>
            <a:r>
              <a:rPr lang="ru-RU" sz="1100" dirty="0">
                <a:solidFill>
                  <a:prstClr val="white"/>
                </a:solidFill>
              </a:rPr>
              <a:t> </a:t>
            </a:r>
            <a:r>
              <a:rPr lang="ru-RU" sz="1100" dirty="0" smtClean="0">
                <a:solidFill>
                  <a:prstClr val="white"/>
                </a:solidFill>
              </a:rPr>
              <a:t>операционных доходов</a:t>
            </a:r>
            <a:endParaRPr lang="ru-RU" sz="1100" dirty="0"/>
          </a:p>
        </p:txBody>
      </p:sp>
      <p:sp>
        <p:nvSpPr>
          <p:cNvPr id="48" name="Rectangle 47"/>
          <p:cNvSpPr/>
          <p:nvPr/>
        </p:nvSpPr>
        <p:spPr>
          <a:xfrm>
            <a:off x="3812176" y="4393746"/>
            <a:ext cx="1598023" cy="7334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white"/>
                </a:solidFill>
              </a:rPr>
              <a:t>Отдел</a:t>
            </a:r>
            <a:r>
              <a:rPr lang="ro-RO" sz="1100" dirty="0" smtClean="0"/>
              <a:t> </a:t>
            </a:r>
            <a:r>
              <a:rPr lang="ru-RU" sz="1100" dirty="0" smtClean="0"/>
              <a:t>методологии бухгалтерского учета в бюджетном секторе</a:t>
            </a:r>
            <a:endParaRPr lang="ru-RU" sz="1100" dirty="0"/>
          </a:p>
        </p:txBody>
      </p:sp>
      <p:sp>
        <p:nvSpPr>
          <p:cNvPr id="49" name="Rectangle 48"/>
          <p:cNvSpPr/>
          <p:nvPr/>
        </p:nvSpPr>
        <p:spPr>
          <a:xfrm>
            <a:off x="3887189" y="5277937"/>
            <a:ext cx="1509950" cy="107061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prstClr val="white"/>
                </a:solidFill>
              </a:rPr>
              <a:t>Отдел регламентирования </a:t>
            </a:r>
            <a:r>
              <a:rPr lang="ru-RU" sz="1100" dirty="0" smtClean="0"/>
              <a:t>и мониторинга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 деятельности казначейской </a:t>
            </a:r>
            <a:r>
              <a:rPr lang="ru-RU" sz="1100" dirty="0">
                <a:cs typeface="Times New Roman" pitchFamily="18" charset="0"/>
              </a:rPr>
              <a:t>системы</a:t>
            </a:r>
            <a:r>
              <a:rPr lang="ru-RU" sz="1100" dirty="0" smtClean="0"/>
              <a:t> </a:t>
            </a:r>
            <a:endParaRPr lang="ru-RU" sz="1100" dirty="0"/>
          </a:p>
        </p:txBody>
      </p:sp>
      <p:sp>
        <p:nvSpPr>
          <p:cNvPr id="50" name="Rectangle 49"/>
          <p:cNvSpPr/>
          <p:nvPr/>
        </p:nvSpPr>
        <p:spPr>
          <a:xfrm>
            <a:off x="5815149" y="4382590"/>
            <a:ext cx="1576250" cy="63572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white"/>
                </a:solidFill>
              </a:rPr>
              <a:t>Отдел</a:t>
            </a:r>
            <a:r>
              <a:rPr lang="ro-RO" sz="1100" dirty="0" smtClean="0"/>
              <a:t> </a:t>
            </a:r>
            <a:r>
              <a:rPr lang="ru-RU" sz="1100" dirty="0" smtClean="0"/>
              <a:t>отчетности </a:t>
            </a:r>
            <a:r>
              <a:rPr lang="ru-RU" sz="1100" dirty="0"/>
              <a:t>государственного бюджета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790014" y="5072744"/>
            <a:ext cx="1601385" cy="11098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white"/>
                </a:solidFill>
              </a:rPr>
              <a:t>Отдел</a:t>
            </a:r>
            <a:r>
              <a:rPr lang="ro-RO" sz="1100" dirty="0" smtClean="0"/>
              <a:t> </a:t>
            </a:r>
            <a:r>
              <a:rPr lang="ru-RU" sz="1100" dirty="0"/>
              <a:t>отчетности</a:t>
            </a:r>
            <a:r>
              <a:rPr lang="ro-RO" sz="1100" dirty="0" smtClean="0"/>
              <a:t> </a:t>
            </a:r>
            <a:r>
              <a:rPr lang="ru-RU" sz="1100" dirty="0"/>
              <a:t>бюджетов </a:t>
            </a:r>
            <a:r>
              <a:rPr lang="ru-RU" sz="1100" dirty="0" smtClean="0"/>
              <a:t>административно-территориальных </a:t>
            </a:r>
            <a:r>
              <a:rPr lang="ru-RU" sz="1100" dirty="0"/>
              <a:t>единиц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799363" y="6269726"/>
            <a:ext cx="1621972" cy="5882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prstClr val="white"/>
                </a:solidFill>
              </a:rPr>
              <a:t>Служба</a:t>
            </a:r>
            <a:r>
              <a:rPr lang="ro-RO" sz="1100" dirty="0" smtClean="0"/>
              <a:t> </a:t>
            </a:r>
            <a:r>
              <a:rPr lang="ru-RU" sz="1100" dirty="0"/>
              <a:t>отчетности</a:t>
            </a:r>
            <a:r>
              <a:rPr lang="ro-RO" sz="1100" dirty="0"/>
              <a:t> </a:t>
            </a:r>
            <a:r>
              <a:rPr lang="ru-RU" sz="1100" dirty="0" smtClean="0">
                <a:solidFill>
                  <a:prstClr val="white"/>
                </a:solidFill>
              </a:rPr>
              <a:t>национального публичного </a:t>
            </a:r>
            <a:r>
              <a:rPr lang="ru-RU" sz="1100" dirty="0">
                <a:solidFill>
                  <a:prstClr val="white"/>
                </a:solidFill>
              </a:rPr>
              <a:t>бюджета</a:t>
            </a:r>
            <a:endParaRPr lang="ru-RU" sz="1100" dirty="0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217714" y="4201886"/>
            <a:ext cx="1" cy="1393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1933303" y="4212771"/>
            <a:ext cx="4354" cy="2135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926771" y="4778829"/>
            <a:ext cx="195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948543" y="5595257"/>
            <a:ext cx="185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47" idx="1"/>
          </p:cNvCxnSpPr>
          <p:nvPr/>
        </p:nvCxnSpPr>
        <p:spPr>
          <a:xfrm>
            <a:off x="1933303" y="6357257"/>
            <a:ext cx="178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648891" y="4249783"/>
            <a:ext cx="8709" cy="1454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660572" y="4319337"/>
            <a:ext cx="18333" cy="2090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50" idx="1"/>
          </p:cNvCxnSpPr>
          <p:nvPr/>
        </p:nvCxnSpPr>
        <p:spPr>
          <a:xfrm flipH="1">
            <a:off x="5651863" y="4700453"/>
            <a:ext cx="163286" cy="54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51" idx="1"/>
          </p:cNvCxnSpPr>
          <p:nvPr/>
        </p:nvCxnSpPr>
        <p:spPr>
          <a:xfrm flipH="1" flipV="1">
            <a:off x="5680170" y="5455924"/>
            <a:ext cx="109844" cy="171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52" idx="1"/>
          </p:cNvCxnSpPr>
          <p:nvPr/>
        </p:nvCxnSpPr>
        <p:spPr>
          <a:xfrm flipH="1" flipV="1">
            <a:off x="5671459" y="6422571"/>
            <a:ext cx="127904" cy="141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43" idx="1"/>
          </p:cNvCxnSpPr>
          <p:nvPr/>
        </p:nvCxnSpPr>
        <p:spPr>
          <a:xfrm flipH="1" flipV="1">
            <a:off x="228601" y="4743996"/>
            <a:ext cx="97970" cy="78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44" idx="1"/>
          </p:cNvCxnSpPr>
          <p:nvPr/>
        </p:nvCxnSpPr>
        <p:spPr>
          <a:xfrm flipH="1">
            <a:off x="228600" y="5589814"/>
            <a:ext cx="108857" cy="5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48" idx="1"/>
          </p:cNvCxnSpPr>
          <p:nvPr/>
        </p:nvCxnSpPr>
        <p:spPr>
          <a:xfrm flipH="1" flipV="1">
            <a:off x="3657600" y="4602481"/>
            <a:ext cx="154576" cy="157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49" idx="1"/>
          </p:cNvCxnSpPr>
          <p:nvPr/>
        </p:nvCxnSpPr>
        <p:spPr>
          <a:xfrm flipH="1" flipV="1">
            <a:off x="3635831" y="5671459"/>
            <a:ext cx="251358" cy="141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3943894" y="3337015"/>
            <a:ext cx="4354" cy="348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2476500" y="3371850"/>
            <a:ext cx="0" cy="318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24" idx="0"/>
          </p:cNvCxnSpPr>
          <p:nvPr/>
        </p:nvCxnSpPr>
        <p:spPr>
          <a:xfrm flipH="1" flipV="1">
            <a:off x="739771" y="3344090"/>
            <a:ext cx="3043" cy="324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544052" y="3668485"/>
            <a:ext cx="1471748" cy="5442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Операционное управление</a:t>
            </a:r>
            <a:endParaRPr lang="ru-RU" sz="12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285" y="3772870"/>
            <a:ext cx="1425002" cy="6290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878" y="3800914"/>
            <a:ext cx="1159323" cy="49378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8347" y="3799825"/>
            <a:ext cx="1357246" cy="511749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5295" y="3818994"/>
            <a:ext cx="1320765" cy="492580"/>
          </a:xfrm>
          <a:prstGeom prst="rect">
            <a:avLst/>
          </a:prstGeom>
        </p:spPr>
      </p:pic>
      <p:cxnSp>
        <p:nvCxnSpPr>
          <p:cNvPr id="71" name="Прямая соединительная линия 70"/>
          <p:cNvCxnSpPr>
            <a:stCxn id="18" idx="2"/>
          </p:cNvCxnSpPr>
          <p:nvPr/>
        </p:nvCxnSpPr>
        <p:spPr>
          <a:xfrm>
            <a:off x="9452338" y="3217807"/>
            <a:ext cx="0" cy="312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6846570" y="3520487"/>
            <a:ext cx="4652010" cy="20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6829653" y="3559181"/>
            <a:ext cx="1247" cy="240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8748415" y="3526985"/>
            <a:ext cx="14718" cy="259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>
            <a:endCxn id="31" idx="0"/>
          </p:cNvCxnSpPr>
          <p:nvPr/>
        </p:nvCxnSpPr>
        <p:spPr>
          <a:xfrm>
            <a:off x="10076970" y="3535679"/>
            <a:ext cx="0" cy="264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11477362" y="3537845"/>
            <a:ext cx="1" cy="259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08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7" y="2066307"/>
            <a:ext cx="7215619" cy="5368636"/>
          </a:xfrm>
        </p:spPr>
        <p:txBody>
          <a:bodyPr/>
          <a:lstStyle/>
          <a:p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99290" y="1168421"/>
            <a:ext cx="8874766" cy="1097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cs typeface="Times New Roman" pitchFamily="18" charset="0"/>
              </a:rPr>
              <a:t>Структура </a:t>
            </a:r>
            <a:r>
              <a:rPr lang="ru-RU" sz="2800" dirty="0" smtClean="0">
                <a:cs typeface="Times New Roman" pitchFamily="18" charset="0"/>
              </a:rPr>
              <a:t>территориальных казначейств МФ </a:t>
            </a:r>
            <a:r>
              <a:rPr lang="ro-RO" sz="2800" dirty="0" smtClean="0">
                <a:cs typeface="Times New Roman" pitchFamily="18" charset="0"/>
              </a:rPr>
              <a:t>(</a:t>
            </a:r>
            <a:r>
              <a:rPr lang="ru-RU" sz="2800" dirty="0" smtClean="0">
                <a:cs typeface="Times New Roman" pitchFamily="18" charset="0"/>
              </a:rPr>
              <a:t>предыдущая и </a:t>
            </a:r>
            <a:r>
              <a:rPr lang="ru-RU" sz="2800" dirty="0" smtClean="0"/>
              <a:t>новая</a:t>
            </a:r>
            <a:r>
              <a:rPr lang="ro-RO" sz="2800" dirty="0">
                <a:cs typeface="Times New Roman" pitchFamily="18" charset="0"/>
              </a:rPr>
              <a:t>)</a:t>
            </a:r>
            <a:endParaRPr lang="en-US" sz="2800" dirty="0"/>
          </a:p>
        </p:txBody>
      </p:sp>
      <p:sp>
        <p:nvSpPr>
          <p:cNvPr id="17" name="Date Placeholder 4"/>
          <p:cNvSpPr txBox="1">
            <a:spLocks/>
          </p:cNvSpPr>
          <p:nvPr/>
        </p:nvSpPr>
        <p:spPr>
          <a:xfrm>
            <a:off x="990600" y="65087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86600" y="3319802"/>
            <a:ext cx="4123086" cy="18008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cs typeface="Times New Roman" pitchFamily="18" charset="0"/>
              </a:rPr>
              <a:t> </a:t>
            </a:r>
            <a:r>
              <a:rPr lang="ru-RU" sz="2000" b="1" dirty="0" smtClean="0">
                <a:cs typeface="Times New Roman" pitchFamily="18" charset="0"/>
              </a:rPr>
              <a:t>5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региональных</a:t>
            </a:r>
            <a:r>
              <a:rPr lang="ru-RU" sz="2000" dirty="0" smtClean="0"/>
              <a:t> </a:t>
            </a:r>
            <a:r>
              <a:rPr lang="ru-RU" sz="2000" dirty="0"/>
              <a:t>казначейств Министерства </a:t>
            </a:r>
            <a:r>
              <a:rPr lang="ru-RU" sz="2000" dirty="0" smtClean="0"/>
              <a:t>Финансов</a:t>
            </a:r>
            <a:endParaRPr lang="en-US" sz="2000" dirty="0" smtClean="0"/>
          </a:p>
          <a:p>
            <a:pPr algn="ctr"/>
            <a:r>
              <a:rPr lang="ro-RO" sz="2000" b="1" dirty="0" smtClean="0">
                <a:cs typeface="Times New Roman" pitchFamily="18" charset="0"/>
              </a:rPr>
              <a:t> (</a:t>
            </a:r>
            <a:r>
              <a:rPr lang="ru-RU" sz="2000" b="1" dirty="0" smtClean="0">
                <a:cs typeface="Times New Roman" pitchFamily="18" charset="0"/>
              </a:rPr>
              <a:t>89</a:t>
            </a:r>
            <a:r>
              <a:rPr lang="ro-RO" sz="2000" b="1" dirty="0" smtClean="0"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FFFF"/>
                </a:solidFill>
              </a:rPr>
              <a:t>сотрудников</a:t>
            </a:r>
            <a:r>
              <a:rPr lang="ro-RO" sz="2000" b="1" dirty="0">
                <a:cs typeface="Times New Roman" pitchFamily="18" charset="0"/>
              </a:rPr>
              <a:t>)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0600" y="3440430"/>
            <a:ext cx="4164330" cy="16802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38 территориальных казначейств Министерства </a:t>
            </a:r>
            <a:r>
              <a:rPr lang="ru-RU" sz="2000" dirty="0" smtClean="0"/>
              <a:t>Финансов</a:t>
            </a:r>
            <a:endParaRPr lang="en-US" sz="2000" dirty="0" smtClean="0"/>
          </a:p>
          <a:p>
            <a:pPr algn="ctr"/>
            <a:r>
              <a:rPr lang="ru-RU" sz="2000" dirty="0" smtClean="0"/>
              <a:t> </a:t>
            </a:r>
            <a:r>
              <a:rPr lang="ru-RU" sz="2000" dirty="0"/>
              <a:t>(255 сотрудников</a:t>
            </a:r>
            <a:r>
              <a:rPr lang="ru-RU" sz="1400" dirty="0"/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5029200" y="155807"/>
            <a:ext cx="67382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Изменение структуры казначейской системы </a:t>
            </a:r>
            <a:r>
              <a:rPr lang="ro-RO" sz="1400" b="1" dirty="0" smtClean="0">
                <a:latin typeface="Times New Roman" pitchFamily="18" charset="0"/>
                <a:cs typeface="Times New Roman" pitchFamily="18" charset="0"/>
              </a:rPr>
              <a:t>(2)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6011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Количество сотрудников в казначейской системе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065389"/>
              </p:ext>
            </p:extLst>
          </p:nvPr>
        </p:nvGraphicFramePr>
        <p:xfrm>
          <a:off x="421164" y="2081048"/>
          <a:ext cx="10783615" cy="4395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963887" y="260770"/>
            <a:ext cx="6803570" cy="354085"/>
          </a:xfrm>
        </p:spPr>
        <p:txBody>
          <a:bodyPr/>
          <a:lstStyle/>
          <a:p>
            <a:r>
              <a:rPr lang="en-US" sz="1400" b="1" dirty="0">
                <a:latin typeface="+mn-lt"/>
                <a:cs typeface="Times New Roman" pitchFamily="18" charset="0"/>
              </a:rPr>
              <a:t>2</a:t>
            </a:r>
            <a:r>
              <a:rPr lang="ro-RO" sz="1400" b="1" dirty="0">
                <a:latin typeface="+mn-lt"/>
                <a:cs typeface="Times New Roman" pitchFamily="18" charset="0"/>
              </a:rPr>
              <a:t>. </a:t>
            </a:r>
            <a:r>
              <a:rPr lang="ru-RU" sz="1400" b="1" dirty="0">
                <a:latin typeface="+mn-lt"/>
                <a:cs typeface="Times New Roman" pitchFamily="18" charset="0"/>
              </a:rPr>
              <a:t>Изменение структуры казначейской системы </a:t>
            </a:r>
            <a:r>
              <a:rPr lang="ro-RO" sz="1400" b="1" dirty="0" smtClean="0">
                <a:latin typeface="+mn-lt"/>
                <a:cs typeface="Times New Roman" pitchFamily="18" charset="0"/>
              </a:rPr>
              <a:t>(3)</a:t>
            </a:r>
            <a:endParaRPr lang="ru-RU" sz="1400" b="1" dirty="0"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69123" y="3274723"/>
            <a:ext cx="441435" cy="315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en-US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72493" y="3459406"/>
            <a:ext cx="441435" cy="315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30</a:t>
            </a:r>
            <a:endParaRPr lang="en-US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72326" y="2633593"/>
            <a:ext cx="441435" cy="315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80</a:t>
            </a:r>
            <a:endParaRPr lang="en-US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18641" y="3590034"/>
            <a:ext cx="441435" cy="315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28</a:t>
            </a:r>
            <a:endParaRPr lang="en-US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96702" y="2290130"/>
            <a:ext cx="441435" cy="315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96</a:t>
            </a:r>
            <a:endParaRPr lang="en-US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16365" y="3482304"/>
            <a:ext cx="441435" cy="315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30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05313" y="3469916"/>
            <a:ext cx="441435" cy="315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33</a:t>
            </a:r>
            <a:endParaRPr lang="en-US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40741" y="3851292"/>
            <a:ext cx="441435" cy="315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10</a:t>
            </a:r>
            <a:endParaRPr lang="en-US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71505" y="3777344"/>
            <a:ext cx="441435" cy="315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843344" y="3965405"/>
            <a:ext cx="441435" cy="315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934544" y="3381704"/>
            <a:ext cx="441435" cy="315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33</a:t>
            </a:r>
            <a:endParaRPr lang="en-US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345949" y="3689882"/>
            <a:ext cx="441435" cy="315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17</a:t>
            </a:r>
            <a:endParaRPr lang="en-US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886" y="1107235"/>
            <a:ext cx="6785427" cy="1373799"/>
          </a:xfrm>
        </p:spPr>
        <p:txBody>
          <a:bodyPr/>
          <a:lstStyle/>
          <a:p>
            <a:r>
              <a:rPr lang="ru-RU" sz="2800" b="1" dirty="0"/>
              <a:t>Зоны обслуживания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для региональных казначейств Министерства Финансов</a:t>
            </a:r>
            <a:endParaRPr lang="ru-RU" sz="2800" dirty="0"/>
          </a:p>
        </p:txBody>
      </p:sp>
      <p:pic>
        <p:nvPicPr>
          <p:cNvPr id="7" name="Содержимое 6" descr="Moldova_harta_administrativa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1025" y="1268965"/>
            <a:ext cx="4511128" cy="5589035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44886" y="260770"/>
            <a:ext cx="6498771" cy="343387"/>
          </a:xfrm>
        </p:spPr>
        <p:txBody>
          <a:bodyPr/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Изменение структуры казначейской системы </a:t>
            </a:r>
            <a:r>
              <a:rPr lang="ro-RO" sz="1400" b="1" dirty="0" smtClean="0">
                <a:latin typeface="Times New Roman" pitchFamily="18" charset="0"/>
                <a:cs typeface="Times New Roman" pitchFamily="18" charset="0"/>
              </a:rPr>
              <a:t>(4)</a:t>
            </a:r>
            <a:endParaRPr lang="en-US" sz="1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994200" y="2742665"/>
            <a:ext cx="6197800" cy="3978809"/>
          </a:xfrm>
          <a:prstGeom prst="rect">
            <a:avLst/>
          </a:prstGeom>
        </p:spPr>
        <p:txBody>
          <a:bodyPr/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МФ-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РК Север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районов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o-MD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Бэлць</a:t>
            </a:r>
            <a:endParaRPr kumimoji="0" lang="ro-RO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МФ-РК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Центр    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районов + м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Кишинэу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МФ-РК</a:t>
            </a:r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Юг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+ АТО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Гагаузия</a:t>
            </a:r>
            <a:endParaRPr kumimoji="0" lang="ro-RO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МФ-РК</a:t>
            </a:r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Кахул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2 района</a:t>
            </a:r>
            <a:endParaRPr kumimoji="0" lang="ro-RO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defTabSz="914400">
              <a:spcBef>
                <a:spcPts val="1000"/>
              </a:spcBef>
              <a:tabLst>
                <a:tab pos="892175" algn="l"/>
              </a:tabLs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МФ-РК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Кишинэу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государственный бюджет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центральные органы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власти 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учреждения госбюджета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из близлежащих районов</a:t>
            </a:r>
            <a:endParaRPr lang="ro-RO" sz="2400" i="1" dirty="0"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2153" y="2742666"/>
            <a:ext cx="498391" cy="48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78251" y="3271338"/>
            <a:ext cx="506245" cy="48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78251" y="3863723"/>
            <a:ext cx="479851" cy="43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78083" y="4383094"/>
            <a:ext cx="503849" cy="45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78083" y="4883011"/>
            <a:ext cx="518952" cy="48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7191"/>
            <a:ext cx="10515600" cy="738177"/>
          </a:xfrm>
        </p:spPr>
        <p:txBody>
          <a:bodyPr/>
          <a:lstStyle/>
          <a:p>
            <a:r>
              <a:rPr lang="ru-RU" b="1" dirty="0"/>
              <a:t>Расширение казначейских услуг на расстоянии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782" y="2045368"/>
            <a:ext cx="10515600" cy="4039173"/>
          </a:xfrm>
        </p:spPr>
        <p:txBody>
          <a:bodyPr/>
          <a:lstStyle/>
          <a:p>
            <a:endParaRPr lang="ru-RU" dirty="0" smtClean="0"/>
          </a:p>
          <a:p>
            <a:r>
              <a:rPr lang="ru-RU" sz="2400" dirty="0"/>
              <a:t>э</a:t>
            </a:r>
            <a:r>
              <a:rPr lang="ru-RU" sz="2400" dirty="0" smtClean="0"/>
              <a:t>лектронное</a:t>
            </a:r>
            <a:r>
              <a:rPr lang="ro-MD" sz="2400" dirty="0" smtClean="0"/>
              <a:t> </a:t>
            </a:r>
            <a:r>
              <a:rPr lang="ru-RU" sz="2400" dirty="0" smtClean="0"/>
              <a:t>представление </a:t>
            </a:r>
            <a:r>
              <a:rPr lang="ru-RU" sz="2400" dirty="0"/>
              <a:t>учреждениями  </a:t>
            </a:r>
            <a:r>
              <a:rPr lang="ru-RU" sz="2400" dirty="0" smtClean="0"/>
              <a:t>платежных документов</a:t>
            </a:r>
            <a:r>
              <a:rPr lang="ro-MD" sz="2400" dirty="0" smtClean="0"/>
              <a:t>,</a:t>
            </a:r>
            <a:r>
              <a:rPr lang="ru-RU" sz="2400" dirty="0" smtClean="0"/>
              <a:t> с электронной подписью</a:t>
            </a:r>
            <a:r>
              <a:rPr lang="ro-MD" sz="2400" dirty="0" smtClean="0"/>
              <a:t> 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 smtClean="0"/>
              <a:t>электронная </a:t>
            </a:r>
            <a:r>
              <a:rPr lang="ru-RU" sz="2400" dirty="0"/>
              <a:t>выписка из текущего </a:t>
            </a:r>
            <a:r>
              <a:rPr lang="ru-RU" sz="2400" dirty="0" smtClean="0"/>
              <a:t>счета</a:t>
            </a:r>
          </a:p>
          <a:p>
            <a:endParaRPr lang="ru-RU" sz="2400" dirty="0" smtClean="0"/>
          </a:p>
          <a:p>
            <a:r>
              <a:rPr lang="ru-RU" sz="2400" dirty="0" smtClean="0"/>
              <a:t>электронный доступ учреждений к нужной информации</a:t>
            </a:r>
            <a:r>
              <a:rPr lang="ro-MD" sz="2400" dirty="0" smtClean="0"/>
              <a:t>,</a:t>
            </a:r>
            <a:r>
              <a:rPr lang="ru-RU" sz="2400" dirty="0" smtClean="0"/>
              <a:t> </a:t>
            </a:r>
            <a:r>
              <a:rPr lang="ru-RU" sz="2400" dirty="0"/>
              <a:t>отчетам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 smtClean="0"/>
              <a:t>электронное </a:t>
            </a:r>
            <a:r>
              <a:rPr lang="ru-RU" sz="2400" dirty="0"/>
              <a:t>представление учреждениями финансовых </a:t>
            </a:r>
            <a:r>
              <a:rPr lang="ru-RU" sz="2400" dirty="0" smtClean="0"/>
              <a:t>отчетов</a:t>
            </a:r>
            <a:endParaRPr lang="ro-RO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o-RO" dirty="0" smtClean="0"/>
          </a:p>
          <a:p>
            <a:pPr marL="0" indent="0">
              <a:buNone/>
            </a:pPr>
            <a:endParaRPr lang="ro-RO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o-RO" sz="1400" b="1" dirty="0" smtClean="0">
                <a:latin typeface="+mn-lt"/>
              </a:rPr>
              <a:t>3. </a:t>
            </a:r>
            <a:r>
              <a:rPr lang="ru-RU" sz="1400" b="1" dirty="0">
                <a:latin typeface="+mn-lt"/>
              </a:rPr>
              <a:t>Расширение казначейских услуг на </a:t>
            </a:r>
            <a:r>
              <a:rPr lang="ru-RU" sz="1400" b="1" dirty="0" smtClean="0">
                <a:latin typeface="+mn-lt"/>
              </a:rPr>
              <a:t>расстоянии </a:t>
            </a:r>
            <a:r>
              <a:rPr lang="ro-RO" sz="1400" b="1" dirty="0" smtClean="0">
                <a:latin typeface="+mn-lt"/>
              </a:rPr>
              <a:t>(1)</a:t>
            </a:r>
            <a:endParaRPr lang="ru-RU" sz="1400" b="1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54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6389"/>
            <a:ext cx="10515600" cy="1325563"/>
          </a:xfrm>
        </p:spPr>
        <p:txBody>
          <a:bodyPr/>
          <a:lstStyle/>
          <a:p>
            <a:r>
              <a:rPr lang="ru-RU" b="1" dirty="0"/>
              <a:t>Расширение казначейских услуг на расстоянии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371" y="2188028"/>
            <a:ext cx="10722430" cy="416832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000" dirty="0" smtClean="0"/>
              <a:t>Автоматизация</a:t>
            </a:r>
            <a:r>
              <a:rPr lang="ro-MD" sz="2000" dirty="0" smtClean="0"/>
              <a:t> </a:t>
            </a:r>
            <a:r>
              <a:rPr lang="ru-RU" sz="2000" dirty="0" smtClean="0"/>
              <a:t>операций</a:t>
            </a:r>
            <a:r>
              <a:rPr lang="ro-RO" sz="2000" dirty="0" smtClean="0"/>
              <a:t> </a:t>
            </a:r>
            <a:r>
              <a:rPr lang="ru-RU" sz="2000" dirty="0" smtClean="0"/>
              <a:t>для которых Министерство Финансов заключает договор с коммерческим банком </a:t>
            </a:r>
            <a:r>
              <a:rPr lang="en-US" sz="2000" dirty="0" smtClean="0"/>
              <a:t>(</a:t>
            </a:r>
            <a:r>
              <a:rPr lang="ru-RU" sz="2000" dirty="0" smtClean="0"/>
              <a:t>КБ</a:t>
            </a:r>
            <a:r>
              <a:rPr lang="en-US" sz="2000" dirty="0" smtClean="0"/>
              <a:t> “</a:t>
            </a:r>
            <a:r>
              <a:rPr lang="ro-MD" sz="2000" dirty="0" smtClean="0"/>
              <a:t>Moldova - </a:t>
            </a:r>
            <a:r>
              <a:rPr lang="ro-MD" sz="2000" dirty="0" err="1" smtClean="0"/>
              <a:t>Agroin</a:t>
            </a:r>
            <a:r>
              <a:rPr lang="ro-MD" sz="2000" dirty="0" err="1"/>
              <a:t>d</a:t>
            </a:r>
            <a:r>
              <a:rPr lang="ro-MD" sz="2000" dirty="0" err="1" smtClean="0"/>
              <a:t>bank</a:t>
            </a:r>
            <a:r>
              <a:rPr lang="en-US" sz="2000" dirty="0" smtClean="0"/>
              <a:t>” </a:t>
            </a:r>
            <a:r>
              <a:rPr lang="ru-RU" sz="2000" dirty="0" smtClean="0"/>
              <a:t>А</a:t>
            </a:r>
            <a:r>
              <a:rPr lang="en-US" sz="2000" dirty="0" smtClean="0"/>
              <a:t>.</a:t>
            </a:r>
            <a:r>
              <a:rPr lang="ru-RU" sz="2000" dirty="0" smtClean="0"/>
              <a:t>О</a:t>
            </a:r>
            <a:r>
              <a:rPr lang="en-US" sz="2000" dirty="0" smtClean="0"/>
              <a:t>.)</a:t>
            </a:r>
            <a:r>
              <a:rPr lang="ro-RO" sz="2000" dirty="0"/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dirty="0" smtClean="0"/>
              <a:t>электронные операции</a:t>
            </a:r>
            <a:r>
              <a:rPr lang="ro-MD" sz="2000" dirty="0" smtClean="0"/>
              <a:t> c</a:t>
            </a:r>
            <a:r>
              <a:rPr lang="ru-RU" sz="2000" dirty="0" smtClean="0"/>
              <a:t> наличными денежными средствами в </a:t>
            </a:r>
            <a:r>
              <a:rPr lang="ru-RU" sz="2000" dirty="0"/>
              <a:t>национальной валюте </a:t>
            </a:r>
            <a:r>
              <a:rPr lang="ro-RO" sz="2000" i="1" dirty="0" smtClean="0"/>
              <a:t>(</a:t>
            </a:r>
            <a:r>
              <a:rPr lang="ru-RU" sz="2000" i="1" dirty="0" smtClean="0"/>
              <a:t>январь</a:t>
            </a:r>
            <a:r>
              <a:rPr lang="ro-RO" sz="2000" i="1" dirty="0" smtClean="0"/>
              <a:t> 2018</a:t>
            </a:r>
            <a:r>
              <a:rPr lang="ru-RU" sz="2000" i="1" dirty="0" smtClean="0"/>
              <a:t> г</a:t>
            </a:r>
            <a:r>
              <a:rPr lang="en-US" sz="2000" i="1" dirty="0" smtClean="0"/>
              <a:t>.</a:t>
            </a:r>
            <a:r>
              <a:rPr lang="ro-RO" sz="2000" i="1" dirty="0" smtClean="0"/>
              <a:t>)</a:t>
            </a:r>
            <a:endParaRPr lang="ru-RU" sz="2000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2000" i="1" dirty="0" smtClean="0"/>
          </a:p>
          <a:p>
            <a:pPr algn="just"/>
            <a:r>
              <a:rPr lang="ru-RU" sz="2000" dirty="0" smtClean="0"/>
              <a:t>электронные </a:t>
            </a:r>
            <a:r>
              <a:rPr lang="ru-RU" sz="2000" dirty="0"/>
              <a:t>операции </a:t>
            </a:r>
            <a:r>
              <a:rPr lang="ro-MD" sz="2000" dirty="0" smtClean="0"/>
              <a:t>c </a:t>
            </a:r>
            <a:r>
              <a:rPr lang="ru-RU" sz="2000" dirty="0" smtClean="0"/>
              <a:t>наличными </a:t>
            </a:r>
            <a:r>
              <a:rPr lang="ru-RU" sz="2000" dirty="0"/>
              <a:t>денежными средствами в </a:t>
            </a:r>
            <a:r>
              <a:rPr lang="ru-RU" sz="2000" dirty="0" smtClean="0"/>
              <a:t>иностранной </a:t>
            </a:r>
            <a:r>
              <a:rPr lang="ru-RU" sz="2000" dirty="0"/>
              <a:t>валюте (</a:t>
            </a:r>
            <a:r>
              <a:rPr lang="ru-RU" sz="2000" i="1" dirty="0"/>
              <a:t>в процессе </a:t>
            </a:r>
            <a:r>
              <a:rPr lang="ru-RU" sz="2000" i="1" dirty="0" smtClean="0"/>
              <a:t>тестирования</a:t>
            </a:r>
            <a:r>
              <a:rPr lang="ru-RU" sz="2000" dirty="0" smtClean="0"/>
              <a:t>)</a:t>
            </a:r>
          </a:p>
          <a:p>
            <a:pPr marL="0" indent="0" algn="just">
              <a:buNone/>
            </a:pPr>
            <a:endParaRPr lang="ru-RU" sz="2000" dirty="0"/>
          </a:p>
          <a:p>
            <a:pPr algn="just"/>
            <a:r>
              <a:rPr lang="ru-RU" sz="2000" dirty="0" smtClean="0"/>
              <a:t>перечисления в </a:t>
            </a:r>
            <a:r>
              <a:rPr lang="ru-RU" sz="2000" dirty="0"/>
              <a:t>иностранной </a:t>
            </a:r>
            <a:r>
              <a:rPr lang="ru-RU" sz="2000" dirty="0" smtClean="0"/>
              <a:t>валюте </a:t>
            </a:r>
            <a:r>
              <a:rPr lang="ro-RO" sz="2000" i="1" dirty="0" smtClean="0"/>
              <a:t>(</a:t>
            </a:r>
            <a:r>
              <a:rPr lang="ru-RU" sz="2000" i="1" dirty="0" smtClean="0"/>
              <a:t>в процессе тестирования</a:t>
            </a:r>
            <a:r>
              <a:rPr lang="ro-RO" sz="2000" i="1" dirty="0" smtClean="0"/>
              <a:t>)</a:t>
            </a:r>
            <a:endParaRPr lang="ru-RU" sz="2000" i="1" dirty="0"/>
          </a:p>
          <a:p>
            <a:endParaRPr lang="ru-RU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o-RO" sz="1400" b="1" dirty="0">
                <a:latin typeface="+mn-lt"/>
              </a:rPr>
              <a:t>3. </a:t>
            </a:r>
            <a:r>
              <a:rPr lang="ru-RU" sz="1400" b="1" dirty="0">
                <a:latin typeface="+mn-lt"/>
              </a:rPr>
              <a:t>Расширение казначейских услуг на расстоянии </a:t>
            </a:r>
            <a:r>
              <a:rPr lang="ro-RO" sz="1400" b="1" dirty="0" smtClean="0">
                <a:latin typeface="+mn-lt"/>
              </a:rPr>
              <a:t>(2)</a:t>
            </a:r>
            <a:endParaRPr lang="ru-RU" sz="1400" b="1" dirty="0">
              <a:latin typeface="+mn-lt"/>
            </a:endParaRPr>
          </a:p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60116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re">
  <a:themeElements>
    <a:clrScheme name="Ministerul Finantelor Schema">
      <a:dk1>
        <a:sysClr val="windowText" lastClr="000000"/>
      </a:dk1>
      <a:lt1>
        <a:sysClr val="window" lastClr="FFFFFF"/>
      </a:lt1>
      <a:dk2>
        <a:srgbClr val="44546A"/>
      </a:dk2>
      <a:lt2>
        <a:srgbClr val="F2F2F2"/>
      </a:lt2>
      <a:accent1>
        <a:srgbClr val="333378"/>
      </a:accent1>
      <a:accent2>
        <a:srgbClr val="FFD200"/>
      </a:accent2>
      <a:accent3>
        <a:srgbClr val="A6A6A6"/>
      </a:accent3>
      <a:accent4>
        <a:srgbClr val="B07E51"/>
      </a:accent4>
      <a:accent5>
        <a:srgbClr val="007A50"/>
      </a:accent5>
      <a:accent6>
        <a:srgbClr val="CC082F"/>
      </a:accent6>
      <a:hlink>
        <a:srgbClr val="0563C1"/>
      </a:hlink>
      <a:folHlink>
        <a:srgbClr val="954F72"/>
      </a:folHlink>
    </a:clrScheme>
    <a:fontScheme name="Другая 2">
      <a:majorFont>
        <a:latin typeface="Lato Semibold"/>
        <a:ea typeface=""/>
        <a:cs typeface=""/>
      </a:majorFont>
      <a:minorFont>
        <a:latin typeface="La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re" id="{2B64AD4B-DADF-4F43-A171-EE0F37CBA64B}" vid="{039E39F5-2A9F-4B66-8B01-699A053806B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prezentare</Template>
  <TotalTime>6591</TotalTime>
  <Words>649</Words>
  <Application>Microsoft Office PowerPoint</Application>
  <PresentationFormat>Широкоэкранный</PresentationFormat>
  <Paragraphs>156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Lato</vt:lpstr>
      <vt:lpstr>Lato Black</vt:lpstr>
      <vt:lpstr>Lato Semibold</vt:lpstr>
      <vt:lpstr>Lato Thin</vt:lpstr>
      <vt:lpstr>Times New Roman</vt:lpstr>
      <vt:lpstr>Wingdings</vt:lpstr>
      <vt:lpstr>prezentare</vt:lpstr>
      <vt:lpstr>Реорганизация казначейской системы Министерства Финансов Республики Молдова</vt:lpstr>
      <vt:lpstr>Содержание:</vt:lpstr>
      <vt:lpstr>Нормативные акты регламентирующие реорганизацию : </vt:lpstr>
      <vt:lpstr>Презентация PowerPoint</vt:lpstr>
      <vt:lpstr>Презентация PowerPoint</vt:lpstr>
      <vt:lpstr>Количество сотрудников в казначейской системе</vt:lpstr>
      <vt:lpstr>Зоны обслуживания для региональных казначейств Министерства Финансов</vt:lpstr>
      <vt:lpstr>Расширение казначейских услуг на расстоянии</vt:lpstr>
      <vt:lpstr>Расширение казначейских услуг на расстоянии</vt:lpstr>
      <vt:lpstr>Расширение казначейских услуг на расстоянии </vt:lpstr>
      <vt:lpstr>Расширение казначейских услуг на расстоянии </vt:lpstr>
      <vt:lpstr>Преимущества реорганизации казначейской системы </vt:lpstr>
      <vt:lpstr>Проблемы, трудности 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Valoarea banilor într-un sistem modern</dc:title>
  <dc:creator>nicolaucri</dc:creator>
  <cp:lastModifiedBy>Svetlana Placinta</cp:lastModifiedBy>
  <cp:revision>356</cp:revision>
  <cp:lastPrinted>2018-03-22T13:47:05Z</cp:lastPrinted>
  <dcterms:created xsi:type="dcterms:W3CDTF">2017-07-06T11:56:25Z</dcterms:created>
  <dcterms:modified xsi:type="dcterms:W3CDTF">2018-04-05T06:47:05Z</dcterms:modified>
</cp:coreProperties>
</file>