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398" r:id="rId2"/>
    <p:sldId id="412" r:id="rId3"/>
    <p:sldId id="413" r:id="rId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>
      <p:cViewPr>
        <p:scale>
          <a:sx n="90" d="100"/>
          <a:sy n="90" d="100"/>
        </p:scale>
        <p:origin x="115" y="-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CBED9A-1708-4705-8F77-FD1651914DBF}" type="datetimeFigureOut">
              <a:rPr lang="en-US"/>
              <a:pPr>
                <a:defRPr/>
              </a:pPr>
              <a:t>7/20/2016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871D7F-7FED-4CCF-A779-FA1A8CE203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411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B698D6-0DB7-4CC6-995A-9D42C67170F2}" type="datetimeFigureOut">
              <a:rPr lang="ru-RU"/>
              <a:pPr>
                <a:defRPr/>
              </a:pPr>
              <a:t>20.07.2016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00581F8-B2A6-4FFE-A2CA-60B8154743D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964136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</a:pPr>
            <a:fld id="{4CB9C360-F6C4-411A-9CA1-A331D2C3915B}" type="slidenum">
              <a:rPr lang="ru-RU" alt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 eaLnBrk="0" hangingPunct="0">
                <a:buSzPct val="100000"/>
              </a:pPr>
              <a:t>1</a:t>
            </a:fld>
            <a:endParaRPr lang="ru-RU" altLang="ru-RU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38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2143D2-12CB-4802-BCE0-6A9D751A24FA}" type="slidenum">
              <a:rPr lang="en-US" altLang="en-US" smtClean="0">
                <a:latin typeface="Arial" charset="0"/>
                <a:cs typeface="Arial" charset="0"/>
              </a:rPr>
              <a:pPr/>
              <a:t>2</a:t>
            </a:fld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8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787C-BBF6-450E-921C-1A2F7A448DDC}" type="datetime1">
              <a:rPr lang="ru-RU"/>
              <a:pPr>
                <a:defRPr/>
              </a:pPr>
              <a:t>20.07.2016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8D9B-102F-4D42-A4AC-E8BC55A84C2F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43D5F-8F7F-44B4-9A3D-07A96622F422}" type="datetime1">
              <a:rPr lang="ru-RU"/>
              <a:pPr>
                <a:defRPr/>
              </a:pPr>
              <a:t>20.07.2016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A957C-E736-4954-ADB3-FEE42FC0A8F4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F34FA-40F2-4684-8E10-AD4D06AABACC}" type="datetime1">
              <a:rPr lang="ru-RU"/>
              <a:pPr>
                <a:defRPr/>
              </a:pPr>
              <a:t>20.07.2016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1EA1-F8A7-4E1D-8E41-34299DECA8EB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6564B-46EA-4995-8654-DFFA01A56393}" type="datetime1">
              <a:rPr lang="ru-RU"/>
              <a:pPr>
                <a:defRPr/>
              </a:pPr>
              <a:t>20.07.2016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3EF1-78F9-46EB-ADF2-F3F17B2DA1C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432AC-3247-4069-9117-6F73DA9447AF}" type="datetime1">
              <a:rPr lang="ru-RU"/>
              <a:pPr>
                <a:defRPr/>
              </a:pPr>
              <a:t>20.07.2016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6EB7A-9F9D-4998-9512-B2AB6A9745C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D66F4-A378-4CFF-A33B-4D95824EFB3B}" type="datetime1">
              <a:rPr lang="ru-RU"/>
              <a:pPr>
                <a:defRPr/>
              </a:pPr>
              <a:t>20.07.2016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BB058-6286-497C-B43C-E661B9E1E26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72E7F-F037-4059-A3DD-89A41426A3DC}" type="datetime1">
              <a:rPr lang="ru-RU"/>
              <a:pPr>
                <a:defRPr/>
              </a:pPr>
              <a:t>20.07.2016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C2C3-7934-4DBE-9FF5-1013A7088528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BF25A-5945-4FE4-BCC1-FEE0E4819FB6}" type="datetime1">
              <a:rPr lang="ru-RU"/>
              <a:pPr>
                <a:defRPr/>
              </a:pPr>
              <a:t>20.07.2016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CD404-1D0E-4BE8-9FFF-D2B58C4F4AE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9621F-3BC5-40D0-97CF-DC1DE44B9EF1}" type="datetime1">
              <a:rPr lang="ru-RU"/>
              <a:pPr>
                <a:defRPr/>
              </a:pPr>
              <a:t>20.07.2016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E4F9-25E1-40E8-B58E-8E09BF05C90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7CA34-3EB9-4A99-A242-B1D4418BDA5C}" type="datetime1">
              <a:rPr lang="ru-RU"/>
              <a:pPr>
                <a:defRPr/>
              </a:pPr>
              <a:t>20.07.2016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EA65C-9CD0-4DA5-8C96-48AF7A3AD9E4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897F-3329-47F9-B353-4B2B403A9F86}" type="datetime1">
              <a:rPr lang="ru-RU"/>
              <a:pPr>
                <a:defRPr/>
              </a:pPr>
              <a:t>20.07.2016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B6ED-5A96-4F93-BA53-52ACF624E86F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ru-R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ru-R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F8AB39-9235-45CD-A4F1-33DDBDB72A48}" type="datetime1">
              <a:rPr lang="ru-RU"/>
              <a:pPr>
                <a:defRPr/>
              </a:pPr>
              <a:t>20.07.2016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A1FC0F-F6AC-4870-B249-E6F6674F462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Home\Desktop\pempal-flag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33375"/>
            <a:ext cx="7315200" cy="566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bs-Latn-BA" sz="4400" b="1" dirty="0" smtClean="0">
                <a:solidFill>
                  <a:srgbClr val="C00000"/>
                </a:solidFill>
              </a:rPr>
              <a:t> </a:t>
            </a:r>
            <a:endParaRPr lang="ru-RU" sz="4400" b="1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PEMPAL Financing Options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en-US" sz="2000" dirty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5400000">
            <a:off x="-3051175" y="3051175"/>
            <a:ext cx="6858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Font typeface="Arial" charset="0"/>
              <a:buNone/>
            </a:pPr>
            <a:fld id="{4314F337-BA76-460A-A384-4189533374F6}" type="slidenum">
              <a:rPr lang="ru-RU" altLang="ru-RU" smtClean="0">
                <a:cs typeface="Arial" charset="0"/>
              </a:rPr>
              <a:pPr eaLnBrk="0" hangingPunct="0">
                <a:buFont typeface="Arial" charset="0"/>
                <a:buNone/>
              </a:pPr>
              <a:t>1</a:t>
            </a:fld>
            <a:endParaRPr lang="ru-RU" altLang="ru-RU" dirty="0" smtClean="0">
              <a:cs typeface="Arial" charset="0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1371600" y="6211888"/>
            <a:ext cx="7593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en-US" altLang="ru-RU" b="1" dirty="0" smtClean="0">
                <a:solidFill>
                  <a:srgbClr val="0070C0"/>
                </a:solidFill>
              </a:rPr>
              <a:t>Bern, Switzerland </a:t>
            </a:r>
            <a:endParaRPr lang="ru-RU" altLang="ru-RU" b="1" dirty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r>
              <a:rPr lang="en-US" altLang="ru-RU" b="1" dirty="0" smtClean="0">
                <a:solidFill>
                  <a:srgbClr val="0070C0"/>
                </a:solidFill>
              </a:rPr>
              <a:t>July 14, </a:t>
            </a:r>
            <a:r>
              <a:rPr lang="ru-RU" altLang="ru-RU" b="1" dirty="0" smtClean="0">
                <a:solidFill>
                  <a:srgbClr val="0070C0"/>
                </a:solidFill>
              </a:rPr>
              <a:t>2016</a:t>
            </a:r>
            <a:endParaRPr lang="ru-RU" altLang="ru-RU" b="1" dirty="0">
              <a:solidFill>
                <a:srgbClr val="0070C0"/>
              </a:solidFill>
            </a:endParaRPr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4221163"/>
            <a:ext cx="1314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3491880" y="2060848"/>
            <a:ext cx="2994893" cy="643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ru-RU" sz="3000" b="1" dirty="0" smtClean="0">
                <a:solidFill>
                  <a:srgbClr val="C00000"/>
                </a:solidFill>
                <a:cs typeface="Arial" pitchFamily="34" charset="0"/>
              </a:rPr>
              <a:t>Group </a:t>
            </a:r>
            <a:r>
              <a:rPr lang="ru-RU" altLang="ru-RU" sz="3000" b="1" dirty="0" smtClean="0">
                <a:solidFill>
                  <a:srgbClr val="C00000"/>
                </a:solidFill>
                <a:cs typeface="Arial" pitchFamily="34" charset="0"/>
              </a:rPr>
              <a:t>2</a:t>
            </a:r>
            <a:endParaRPr lang="en-US" altLang="ru-RU" sz="3000" dirty="0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1" descr="pempal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54088" y="119"/>
            <a:ext cx="7975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 sz="25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Proposed Options to Close PEMPAL </a:t>
            </a:r>
            <a:r>
              <a:rPr lang="en-US" altLang="en-US" sz="25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F</a:t>
            </a:r>
            <a:r>
              <a:rPr lang="en-US" altLang="en-US" sz="25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inancing Gap: </a:t>
            </a:r>
            <a:r>
              <a:rPr lang="en-US" altLang="en-US" sz="25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F</a:t>
            </a:r>
            <a:r>
              <a:rPr lang="en-US" altLang="en-US" sz="25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easibility </a:t>
            </a:r>
            <a:endParaRPr lang="en-US" altLang="en-US" dirty="0"/>
          </a:p>
        </p:txBody>
      </p:sp>
      <p:sp>
        <p:nvSpPr>
          <p:cNvPr id="307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B259E7-207B-4AB4-8587-29D2727DF782}" type="slidenum">
              <a:rPr lang="ru-RU" altLang="en-US" smtClean="0">
                <a:cs typeface="Arial" charset="0"/>
              </a:rPr>
              <a:pPr/>
              <a:t>2</a:t>
            </a:fld>
            <a:endParaRPr lang="ru-RU" altLang="en-US" dirty="0" smtClean="0"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568914"/>
              </p:ext>
            </p:extLst>
          </p:nvPr>
        </p:nvGraphicFramePr>
        <p:xfrm>
          <a:off x="457200" y="862013"/>
          <a:ext cx="8473165" cy="5404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749"/>
                <a:gridCol w="6050910"/>
                <a:gridCol w="666475"/>
                <a:gridCol w="638680"/>
                <a:gridCol w="798351"/>
              </a:tblGrid>
              <a:tr h="44242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Options 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IACOP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BCOP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TCOP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PEMPAL to</a:t>
                      </a:r>
                      <a:r>
                        <a:rPr lang="en-US" sz="1200" baseline="0" dirty="0" smtClean="0">
                          <a:effectLst/>
                        </a:rPr>
                        <a:t> finance </a:t>
                      </a:r>
                      <a:r>
                        <a:rPr lang="en-US" sz="1200" dirty="0" smtClean="0">
                          <a:effectLst/>
                        </a:rPr>
                        <a:t>one participant, with member country co-financing other</a:t>
                      </a:r>
                      <a:r>
                        <a:rPr lang="en-US" sz="1200" baseline="0" dirty="0" smtClean="0">
                          <a:effectLst/>
                        </a:rPr>
                        <a:t> participants 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8796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Member</a:t>
                      </a:r>
                      <a:r>
                        <a:rPr lang="en-US" sz="1200" baseline="0" dirty="0" smtClean="0">
                          <a:effectLst/>
                        </a:rPr>
                        <a:t> countries to finance certain events. E.g. </a:t>
                      </a:r>
                      <a:r>
                        <a:rPr lang="en-US" sz="1200" dirty="0" smtClean="0">
                          <a:effectLst/>
                        </a:rPr>
                        <a:t>annual Plenaries</a:t>
                      </a:r>
                      <a:r>
                        <a:rPr lang="en-US" sz="1200" baseline="0" dirty="0" smtClean="0">
                          <a:effectLst/>
                        </a:rPr>
                        <a:t> or Cross COP events planned for FY19 and FY22 could be financed in part or in half by member countries </a:t>
                      </a: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en-US" sz="1200" dirty="0" smtClean="0">
                          <a:effectLst/>
                        </a:rPr>
                        <a:t>e.g. donors to finance one participant per country per COP, and member</a:t>
                      </a:r>
                      <a:r>
                        <a:rPr lang="en-US" sz="1200" baseline="0" dirty="0" smtClean="0">
                          <a:effectLst/>
                        </a:rPr>
                        <a:t> countries to finance the other participant</a:t>
                      </a:r>
                      <a:r>
                        <a:rPr lang="ru-RU" sz="1200" dirty="0" smtClean="0">
                          <a:effectLst/>
                        </a:rPr>
                        <a:t>);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Identify additional financing</a:t>
                      </a:r>
                      <a:r>
                        <a:rPr lang="en-US" sz="1200" baseline="0" dirty="0" smtClean="0">
                          <a:effectLst/>
                        </a:rPr>
                        <a:t> from in-kind and other donors facilitating COPs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Move to virtual operations </a:t>
                      </a: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en-US" sz="1200" dirty="0" smtClean="0">
                          <a:effectLst/>
                        </a:rPr>
                        <a:t>i.e. greater</a:t>
                      </a:r>
                      <a:r>
                        <a:rPr lang="en-US" sz="1200" baseline="0" dirty="0" smtClean="0">
                          <a:effectLst/>
                        </a:rPr>
                        <a:t> use of VCs</a:t>
                      </a:r>
                      <a:r>
                        <a:rPr lang="ru-RU" sz="1200" dirty="0" smtClean="0">
                          <a:effectLst/>
                        </a:rPr>
                        <a:t>);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Charge a fee for external use of some knowledge products</a:t>
                      </a:r>
                      <a:r>
                        <a:rPr lang="ru-RU" sz="1200" dirty="0" smtClean="0">
                          <a:effectLst/>
                        </a:rPr>
                        <a:t>;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Charge a fee for attending major COP events</a:t>
                      </a:r>
                      <a:r>
                        <a:rPr lang="ru-RU" sz="1200" dirty="0" smtClean="0">
                          <a:effectLst/>
                        </a:rPr>
                        <a:t>;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67964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Design a schedule of financing dinners at certain face-to-face</a:t>
                      </a:r>
                      <a:r>
                        <a:rPr lang="en-US" sz="1200" baseline="0" dirty="0" smtClean="0">
                          <a:effectLst/>
                        </a:rPr>
                        <a:t> events so that each country pays for at least one dinner or cultural event throughout the period of the Strategy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113274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Prepare host country contribution packages from minimum level when: </a:t>
                      </a:r>
                      <a:r>
                        <a:rPr lang="ru-RU" sz="1200" dirty="0" smtClean="0">
                          <a:effectLst/>
                        </a:rPr>
                        <a:t>а</a:t>
                      </a:r>
                      <a:r>
                        <a:rPr lang="ru-RU" sz="1200" dirty="0">
                          <a:effectLst/>
                        </a:rPr>
                        <a:t>) </a:t>
                      </a:r>
                      <a:r>
                        <a:rPr lang="en-US" sz="1200" dirty="0" smtClean="0">
                          <a:effectLst/>
                        </a:rPr>
                        <a:t>a member country pays for the dinner and/or cultural</a:t>
                      </a:r>
                      <a:r>
                        <a:rPr lang="en-US" sz="1200" baseline="0" dirty="0" smtClean="0">
                          <a:effectLst/>
                        </a:rPr>
                        <a:t> event, to b</a:t>
                      </a:r>
                      <a:r>
                        <a:rPr lang="ru-RU" sz="1200" dirty="0" smtClean="0">
                          <a:effectLst/>
                        </a:rPr>
                        <a:t>) </a:t>
                      </a:r>
                      <a:r>
                        <a:rPr lang="en-US" sz="1200" dirty="0" smtClean="0">
                          <a:effectLst/>
                        </a:rPr>
                        <a:t>a member country pays</a:t>
                      </a:r>
                      <a:r>
                        <a:rPr lang="en-US" sz="1200" baseline="0" dirty="0" smtClean="0">
                          <a:effectLst/>
                        </a:rPr>
                        <a:t> for the event in full, while providing certain incentives (e.g. a gold award for full financing with a plaque and a small award ceremony</a:t>
                      </a:r>
                      <a:r>
                        <a:rPr lang="ru-RU" sz="1200" dirty="0" smtClean="0">
                          <a:effectLst/>
                        </a:rPr>
                        <a:t>)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Additional Proposals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r>
              <a:rPr lang="en-US" dirty="0" smtClean="0"/>
              <a:t>Member countries to partly cover attendance costs (certain expenses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en-US" dirty="0" smtClean="0"/>
              <a:t>Broaden the donor base, including PEMPAL member countries. Establish a working group</a:t>
            </a:r>
            <a:r>
              <a:rPr lang="de-CH" dirty="0" smtClean="0"/>
              <a:t>.</a:t>
            </a:r>
            <a:endParaRPr lang="ru-RU" dirty="0" smtClean="0"/>
          </a:p>
          <a:p>
            <a:r>
              <a:rPr lang="en-US" dirty="0" smtClean="0"/>
              <a:t>Reduce the number of face-of-face events </a:t>
            </a:r>
            <a:endParaRPr lang="ru-RU" dirty="0" smtClean="0"/>
          </a:p>
          <a:p>
            <a:r>
              <a:rPr lang="en-US" dirty="0" smtClean="0"/>
              <a:t>Joint events with other </a:t>
            </a:r>
            <a:r>
              <a:rPr lang="en-US" dirty="0" smtClean="0"/>
              <a:t>organizations </a:t>
            </a:r>
            <a:r>
              <a:rPr lang="ru-RU" dirty="0" smtClean="0"/>
              <a:t>(</a:t>
            </a:r>
            <a:r>
              <a:rPr lang="en-US" dirty="0" smtClean="0"/>
              <a:t>joint </a:t>
            </a:r>
            <a:r>
              <a:rPr lang="en-US" dirty="0" smtClean="0"/>
              <a:t>BCOP-OECD event</a:t>
            </a:r>
            <a:r>
              <a:rPr lang="ru-RU" dirty="0" smtClean="0"/>
              <a:t>)</a:t>
            </a:r>
            <a:endParaRPr lang="de-CH" dirty="0" smtClean="0"/>
          </a:p>
          <a:p>
            <a:r>
              <a:rPr lang="en-US" dirty="0" smtClean="0"/>
              <a:t>Charge a fee for learning courses </a:t>
            </a:r>
            <a:endParaRPr lang="de-CH" dirty="0" smtClean="0"/>
          </a:p>
          <a:p>
            <a:endParaRPr lang="ru-RU" dirty="0" smtClean="0"/>
          </a:p>
          <a:p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09112B-35B6-44B2-8573-8EED978F413F}" type="slidenum">
              <a:rPr lang="ru-RU" altLang="en-US" smtClean="0">
                <a:cs typeface="Arial" charset="0"/>
              </a:rPr>
              <a:pPr/>
              <a:t>3</a:t>
            </a:fld>
            <a:endParaRPr lang="ru-RU" altLang="en-US" dirty="0" smtClean="0">
              <a:cs typeface="Arial" charset="0"/>
            </a:endParaRPr>
          </a:p>
        </p:txBody>
      </p:sp>
      <p:pic>
        <p:nvPicPr>
          <p:cNvPr id="4101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8925</TotalTime>
  <Words>286</Words>
  <Application>Microsoft Office PowerPoint</Application>
  <PresentationFormat>On-screen Show (4:3)</PresentationFormat>
  <Paragraphs>68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Mincho</vt:lpstr>
      <vt:lpstr>Arial</vt:lpstr>
      <vt:lpstr>Calibri</vt:lpstr>
      <vt:lpstr>Cambria</vt:lpstr>
      <vt:lpstr>Times New Roman</vt:lpstr>
      <vt:lpstr>Wingdings</vt:lpstr>
      <vt:lpstr>Office Theme</vt:lpstr>
      <vt:lpstr>PowerPoint Presentation</vt:lpstr>
      <vt:lpstr>PowerPoint Presentation</vt:lpstr>
      <vt:lpstr>Additional Proposals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Inna Anatolievna Davidova</cp:lastModifiedBy>
  <cp:revision>375</cp:revision>
  <dcterms:created xsi:type="dcterms:W3CDTF">2013-05-14T13:14:50Z</dcterms:created>
  <dcterms:modified xsi:type="dcterms:W3CDTF">2016-07-20T14:38:14Z</dcterms:modified>
</cp:coreProperties>
</file>