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5"/>
  </p:notesMasterIdLst>
  <p:handoutMasterIdLst>
    <p:handoutMasterId r:id="rId6"/>
  </p:handoutMasterIdLst>
  <p:sldIdLst>
    <p:sldId id="398" r:id="rId2"/>
    <p:sldId id="412" r:id="rId3"/>
    <p:sldId id="413" r:id="rId4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504" autoAdjust="0"/>
  </p:normalViewPr>
  <p:slideViewPr>
    <p:cSldViewPr>
      <p:cViewPr>
        <p:scale>
          <a:sx n="90" d="100"/>
          <a:sy n="90" d="100"/>
        </p:scale>
        <p:origin x="115" y="-1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4CBED9A-1708-4705-8F77-FD1651914DBF}" type="datetimeFigureOut">
              <a:rPr lang="en-US"/>
              <a:pPr>
                <a:defRPr/>
              </a:pPr>
              <a:t>7/20/2016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871D7F-7FED-4CCF-A779-FA1A8CE2035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984119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BB698D6-0DB7-4CC6-995A-9D42C67170F2}" type="datetimeFigureOut">
              <a:rPr lang="ru-RU"/>
              <a:pPr>
                <a:defRPr/>
              </a:pPr>
              <a:t>20.07.2016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ru-R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00581F8-B2A6-4FFE-A2CA-60B8154743D7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2964136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en-US" altLang="en-US" dirty="0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buSzPct val="100000"/>
            </a:pPr>
            <a:fld id="{4CB9C360-F6C4-411A-9CA1-A331D2C3915B}" type="slidenum">
              <a:rPr lang="ru-RU" altLang="ru-RU" smtClean="0">
                <a:solidFill>
                  <a:srgbClr val="000000"/>
                </a:solidFill>
                <a:latin typeface="Arial" charset="0"/>
                <a:cs typeface="Arial" charset="0"/>
              </a:rPr>
              <a:pPr eaLnBrk="0" hangingPunct="0">
                <a:buSzPct val="100000"/>
              </a:pPr>
              <a:t>1</a:t>
            </a:fld>
            <a:endParaRPr lang="ru-RU" altLang="ru-RU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438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F2143D2-12CB-4802-BCE0-6A9D751A24FA}" type="slidenum">
              <a:rPr lang="en-US" altLang="en-US" smtClean="0">
                <a:latin typeface="Arial" charset="0"/>
                <a:cs typeface="Arial" charset="0"/>
              </a:rPr>
              <a:pPr/>
              <a:t>2</a:t>
            </a:fld>
            <a:endParaRPr lang="en-US" altLang="en-US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984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D787C-BBF6-450E-921C-1A2F7A448DDC}" type="datetime1">
              <a:rPr lang="ru-RU"/>
              <a:pPr>
                <a:defRPr/>
              </a:pPr>
              <a:t>20.07.2016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38D9B-102F-4D42-A4AC-E8BC55A84C2F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43D5F-8F7F-44B4-9A3D-07A96622F422}" type="datetime1">
              <a:rPr lang="ru-RU"/>
              <a:pPr>
                <a:defRPr/>
              </a:pPr>
              <a:t>20.07.2016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A957C-E736-4954-ADB3-FEE42FC0A8F4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F34FA-40F2-4684-8E10-AD4D06AABACC}" type="datetime1">
              <a:rPr lang="ru-RU"/>
              <a:pPr>
                <a:defRPr/>
              </a:pPr>
              <a:t>20.07.2016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B1EA1-F8A7-4E1D-8E41-34299DECA8EB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6564B-46EA-4995-8654-DFFA01A56393}" type="datetime1">
              <a:rPr lang="ru-RU"/>
              <a:pPr>
                <a:defRPr/>
              </a:pPr>
              <a:t>20.07.2016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D3EF1-78F9-46EB-ADF2-F3F17B2DA1C1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432AC-3247-4069-9117-6F73DA9447AF}" type="datetime1">
              <a:rPr lang="ru-RU"/>
              <a:pPr>
                <a:defRPr/>
              </a:pPr>
              <a:t>20.07.2016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6EB7A-9F9D-4998-9512-B2AB6A9745C7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D66F4-A378-4CFF-A33B-4D95824EFB3B}" type="datetime1">
              <a:rPr lang="ru-RU"/>
              <a:pPr>
                <a:defRPr/>
              </a:pPr>
              <a:t>20.07.2016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BB058-6286-497C-B43C-E661B9E1E267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72E7F-F037-4059-A3DD-89A41426A3DC}" type="datetime1">
              <a:rPr lang="ru-RU"/>
              <a:pPr>
                <a:defRPr/>
              </a:pPr>
              <a:t>20.07.2016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AC2C3-7934-4DBE-9FF5-1013A7088528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BF25A-5945-4FE4-BCC1-FEE0E4819FB6}" type="datetime1">
              <a:rPr lang="ru-RU"/>
              <a:pPr>
                <a:defRPr/>
              </a:pPr>
              <a:t>20.07.2016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CD404-1D0E-4BE8-9FFF-D2B58C4F4AE1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9621F-3BC5-40D0-97CF-DC1DE44B9EF1}" type="datetime1">
              <a:rPr lang="ru-RU"/>
              <a:pPr>
                <a:defRPr/>
              </a:pPr>
              <a:t>20.07.2016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5E4F9-25E1-40E8-B58E-8E09BF05C901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37CA34-3EB9-4A99-A242-B1D4418BDA5C}" type="datetime1">
              <a:rPr lang="ru-RU"/>
              <a:pPr>
                <a:defRPr/>
              </a:pPr>
              <a:t>20.07.2016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EA65C-9CD0-4DA5-8C96-48AF7A3AD9E4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1897F-3329-47F9-B353-4B2B403A9F86}" type="datetime1">
              <a:rPr lang="ru-RU"/>
              <a:pPr>
                <a:defRPr/>
              </a:pPr>
              <a:t>20.07.2016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7B6ED-5A96-4F93-BA53-52ACF624E86F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ru-RU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ru-RU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0F8AB39-9235-45CD-A4F1-33DDBDB72A48}" type="datetime1">
              <a:rPr lang="ru-RU"/>
              <a:pPr>
                <a:defRPr/>
              </a:pPr>
              <a:t>20.07.2016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EA1FC0F-F6AC-4870-B249-E6F6674F4622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slow">
    <p:wipe dir="r"/>
    <p:sndAc>
      <p:stSnd>
        <p:snd r:embed="rId13" name="coin.wav"/>
      </p:stSnd>
    </p:sndAc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emf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C:\Users\Home\Desktop\pempal-flag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333375"/>
            <a:ext cx="7315200" cy="566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1714500"/>
            <a:ext cx="4114800" cy="3429000"/>
          </a:xfrm>
        </p:spPr>
        <p:txBody>
          <a:bodyPr>
            <a:normAutofit/>
          </a:bodyPr>
          <a:lstStyle/>
          <a:p>
            <a:pPr lvl="1">
              <a:defRPr/>
            </a:pPr>
            <a:r>
              <a:rPr lang="bs-Latn-BA" sz="4400" b="1" dirty="0" smtClean="0">
                <a:solidFill>
                  <a:srgbClr val="C00000"/>
                </a:solidFill>
              </a:rPr>
              <a:t> </a:t>
            </a:r>
            <a:endParaRPr lang="ru-RU" sz="4400" b="1" dirty="0" smtClean="0">
              <a:solidFill>
                <a:srgbClr val="C00000"/>
              </a:solidFill>
            </a:endParaRPr>
          </a:p>
          <a:p>
            <a:pPr lvl="1">
              <a:defRPr/>
            </a:pPr>
            <a:endParaRPr lang="ru-RU" sz="2000" b="1" dirty="0" smtClean="0">
              <a:solidFill>
                <a:srgbClr val="C00000"/>
              </a:solidFill>
            </a:endParaRPr>
          </a:p>
          <a:p>
            <a:pPr lvl="1">
              <a:defRPr/>
            </a:pPr>
            <a:r>
              <a:rPr lang="en-US" sz="2000" b="1" dirty="0" smtClean="0">
                <a:solidFill>
                  <a:srgbClr val="C00000"/>
                </a:solidFill>
              </a:rPr>
              <a:t>PEMPAL Financing Options</a:t>
            </a:r>
            <a:r>
              <a:rPr lang="ru-RU" sz="2000" b="1" dirty="0" smtClean="0">
                <a:solidFill>
                  <a:srgbClr val="C00000"/>
                </a:solidFill>
              </a:rPr>
              <a:t>.</a:t>
            </a:r>
            <a:endParaRPr lang="ru-RU" sz="2000" b="1" dirty="0" smtClean="0">
              <a:solidFill>
                <a:srgbClr val="C00000"/>
              </a:solidFill>
            </a:endParaRPr>
          </a:p>
          <a:p>
            <a:pPr lvl="1">
              <a:defRPr/>
            </a:pPr>
            <a:endParaRPr lang="en-US" sz="2000" dirty="0"/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-5400000">
            <a:off x="-3051175" y="3051175"/>
            <a:ext cx="6858000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buFont typeface="Arial" charset="0"/>
              <a:buNone/>
            </a:pPr>
            <a:fld id="{4314F337-BA76-460A-A384-4189533374F6}" type="slidenum">
              <a:rPr lang="ru-RU" altLang="ru-RU" smtClean="0">
                <a:cs typeface="Arial" charset="0"/>
              </a:rPr>
              <a:pPr eaLnBrk="0" hangingPunct="0">
                <a:buFont typeface="Arial" charset="0"/>
                <a:buNone/>
              </a:pPr>
              <a:t>1</a:t>
            </a:fld>
            <a:endParaRPr lang="ru-RU" altLang="ru-RU" dirty="0" smtClean="0">
              <a:cs typeface="Arial" charset="0"/>
            </a:endParaRPr>
          </a:p>
        </p:txBody>
      </p:sp>
      <p:sp>
        <p:nvSpPr>
          <p:cNvPr id="2054" name="TextBox 6"/>
          <p:cNvSpPr txBox="1">
            <a:spLocks noChangeArrowheads="1"/>
          </p:cNvSpPr>
          <p:nvPr/>
        </p:nvSpPr>
        <p:spPr bwMode="auto">
          <a:xfrm>
            <a:off x="1371600" y="6211888"/>
            <a:ext cx="75930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Arial" charset="0"/>
              <a:buNone/>
            </a:pPr>
            <a:r>
              <a:rPr lang="en-US" altLang="ru-RU" b="1" dirty="0" smtClean="0">
                <a:solidFill>
                  <a:srgbClr val="0070C0"/>
                </a:solidFill>
              </a:rPr>
              <a:t>Bern, Switzerland </a:t>
            </a:r>
            <a:endParaRPr lang="ru-RU" altLang="ru-RU" b="1" dirty="0">
              <a:solidFill>
                <a:srgbClr val="0070C0"/>
              </a:solidFill>
            </a:endParaRPr>
          </a:p>
          <a:p>
            <a:pPr algn="ctr">
              <a:buFont typeface="Arial" charset="0"/>
              <a:buNone/>
            </a:pPr>
            <a:r>
              <a:rPr lang="en-US" altLang="ru-RU" b="1" dirty="0" smtClean="0">
                <a:solidFill>
                  <a:srgbClr val="0070C0"/>
                </a:solidFill>
              </a:rPr>
              <a:t>July 14, </a:t>
            </a:r>
            <a:r>
              <a:rPr lang="ru-RU" altLang="ru-RU" b="1" dirty="0" smtClean="0">
                <a:solidFill>
                  <a:srgbClr val="0070C0"/>
                </a:solidFill>
              </a:rPr>
              <a:t>2016</a:t>
            </a:r>
            <a:endParaRPr lang="ru-RU" altLang="ru-RU" b="1" dirty="0">
              <a:solidFill>
                <a:srgbClr val="0070C0"/>
              </a:solidFill>
            </a:endParaRPr>
          </a:p>
        </p:txBody>
      </p:sp>
      <p:pic>
        <p:nvPicPr>
          <p:cNvPr id="2055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67200" y="4221163"/>
            <a:ext cx="13144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ounded Rectangle 7"/>
          <p:cNvSpPr/>
          <p:nvPr/>
        </p:nvSpPr>
        <p:spPr>
          <a:xfrm>
            <a:off x="3491880" y="2060848"/>
            <a:ext cx="2994893" cy="6434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ru-RU" sz="3000" b="1" dirty="0" smtClean="0">
                <a:solidFill>
                  <a:srgbClr val="C00000"/>
                </a:solidFill>
                <a:cs typeface="Arial" pitchFamily="34" charset="0"/>
              </a:rPr>
              <a:t>Group </a:t>
            </a:r>
            <a:r>
              <a:rPr lang="ru-RU" altLang="ru-RU" sz="3000" b="1" dirty="0" smtClean="0">
                <a:solidFill>
                  <a:srgbClr val="C00000"/>
                </a:solidFill>
                <a:cs typeface="Arial" pitchFamily="34" charset="0"/>
              </a:rPr>
              <a:t>2</a:t>
            </a:r>
            <a:endParaRPr lang="en-US" altLang="ru-RU" sz="3000" dirty="0" smtClean="0">
              <a:solidFill>
                <a:srgbClr val="FFFFFF"/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 spd="slow">
    <p:wipe dir="r"/>
    <p:sndAc>
      <p:stSnd>
        <p:snd r:embed="rId3" name="coin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11" descr="pempal-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3524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954088" y="119"/>
            <a:ext cx="79756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altLang="en-US" sz="2500" b="1" dirty="0" smtClean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Proposed Options to Close PEMPAL </a:t>
            </a:r>
            <a:r>
              <a:rPr lang="en-US" altLang="en-US" sz="2500" b="1" dirty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F</a:t>
            </a:r>
            <a:r>
              <a:rPr lang="en-US" altLang="en-US" sz="2500" b="1" dirty="0" smtClean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inancing Gap: </a:t>
            </a:r>
            <a:r>
              <a:rPr lang="en-US" altLang="en-US" sz="2500" b="1" dirty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F</a:t>
            </a:r>
            <a:r>
              <a:rPr lang="en-US" altLang="en-US" sz="2500" b="1" dirty="0" smtClean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easibility </a:t>
            </a:r>
            <a:endParaRPr lang="en-US" altLang="en-US" dirty="0"/>
          </a:p>
        </p:txBody>
      </p:sp>
      <p:sp>
        <p:nvSpPr>
          <p:cNvPr id="3076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2B259E7-207B-4AB4-8587-29D2727DF782}" type="slidenum">
              <a:rPr lang="ru-RU" altLang="en-US" smtClean="0">
                <a:cs typeface="Arial" charset="0"/>
              </a:rPr>
              <a:pPr/>
              <a:t>2</a:t>
            </a:fld>
            <a:endParaRPr lang="ru-RU" altLang="en-US" dirty="0" smtClean="0">
              <a:cs typeface="Arial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1568914"/>
              </p:ext>
            </p:extLst>
          </p:nvPr>
        </p:nvGraphicFramePr>
        <p:xfrm>
          <a:off x="457200" y="862013"/>
          <a:ext cx="8473165" cy="54042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8749"/>
                <a:gridCol w="6050910"/>
                <a:gridCol w="666475"/>
                <a:gridCol w="638680"/>
                <a:gridCol w="798351"/>
              </a:tblGrid>
              <a:tr h="442427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Options </a:t>
                      </a:r>
                      <a:endParaRPr lang="en-US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 smtClean="0">
                          <a:effectLst/>
                        </a:rPr>
                        <a:t>IACOP</a:t>
                      </a:r>
                      <a:endParaRPr lang="en-US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BCOP</a:t>
                      </a:r>
                      <a:endParaRPr lang="en-US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TCOP</a:t>
                      </a:r>
                      <a:endParaRPr lang="en-US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</a:tr>
              <a:tr h="45309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PEMPAL to</a:t>
                      </a:r>
                      <a:r>
                        <a:rPr lang="en-US" sz="1200" baseline="0" dirty="0" smtClean="0">
                          <a:effectLst/>
                        </a:rPr>
                        <a:t> finance </a:t>
                      </a:r>
                      <a:r>
                        <a:rPr lang="en-US" sz="1200" dirty="0" smtClean="0">
                          <a:effectLst/>
                        </a:rPr>
                        <a:t>one participant, with member country co-financing other</a:t>
                      </a:r>
                      <a:r>
                        <a:rPr lang="en-US" sz="1200" baseline="0" dirty="0" smtClean="0">
                          <a:effectLst/>
                        </a:rPr>
                        <a:t> participants </a:t>
                      </a:r>
                      <a:endParaRPr lang="en-US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</a:tr>
              <a:tr h="87961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</a:t>
                      </a:r>
                      <a:endParaRPr lang="en-US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Member</a:t>
                      </a:r>
                      <a:r>
                        <a:rPr lang="en-US" sz="1200" baseline="0" dirty="0" smtClean="0">
                          <a:effectLst/>
                        </a:rPr>
                        <a:t> countries to finance certain events. E.g. </a:t>
                      </a:r>
                      <a:r>
                        <a:rPr lang="en-US" sz="1200" dirty="0" smtClean="0">
                          <a:effectLst/>
                        </a:rPr>
                        <a:t>annual Plenaries</a:t>
                      </a:r>
                      <a:r>
                        <a:rPr lang="en-US" sz="1200" baseline="0" dirty="0" smtClean="0">
                          <a:effectLst/>
                        </a:rPr>
                        <a:t> or Cross COP events planned for FY19 and FY22 could be financed in part or in half by member countries </a:t>
                      </a:r>
                      <a:r>
                        <a:rPr lang="ru-RU" sz="1200" dirty="0" smtClean="0">
                          <a:effectLst/>
                        </a:rPr>
                        <a:t>(</a:t>
                      </a:r>
                      <a:r>
                        <a:rPr lang="en-US" sz="1200" dirty="0" smtClean="0">
                          <a:effectLst/>
                        </a:rPr>
                        <a:t>e.g. donors to finance one participant per country per COP, and member</a:t>
                      </a:r>
                      <a:r>
                        <a:rPr lang="en-US" sz="1200" baseline="0" dirty="0" smtClean="0">
                          <a:effectLst/>
                        </a:rPr>
                        <a:t> countries to finance the other participant</a:t>
                      </a:r>
                      <a:r>
                        <a:rPr lang="ru-RU" sz="1200" dirty="0" smtClean="0">
                          <a:effectLst/>
                        </a:rPr>
                        <a:t>);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</a:tr>
              <a:tr h="45309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</a:t>
                      </a:r>
                      <a:endParaRPr lang="en-US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Identify additional financing</a:t>
                      </a:r>
                      <a:r>
                        <a:rPr lang="en-US" sz="1200" baseline="0" dirty="0" smtClean="0">
                          <a:effectLst/>
                        </a:rPr>
                        <a:t> from in-kind and other donors facilitating COPs</a:t>
                      </a:r>
                      <a:endParaRPr lang="en-US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171450" marR="0" indent="-17145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171450" marR="0" indent="-17145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</a:tr>
              <a:tr h="45309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4</a:t>
                      </a:r>
                      <a:endParaRPr lang="en-US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Move to virtual operations </a:t>
                      </a:r>
                      <a:r>
                        <a:rPr lang="ru-RU" sz="1200" dirty="0" smtClean="0">
                          <a:effectLst/>
                        </a:rPr>
                        <a:t>(</a:t>
                      </a:r>
                      <a:r>
                        <a:rPr lang="en-US" sz="1200" dirty="0" smtClean="0">
                          <a:effectLst/>
                        </a:rPr>
                        <a:t>i.e. greater</a:t>
                      </a:r>
                      <a:r>
                        <a:rPr lang="en-US" sz="1200" baseline="0" dirty="0" smtClean="0">
                          <a:effectLst/>
                        </a:rPr>
                        <a:t> use of VCs</a:t>
                      </a:r>
                      <a:r>
                        <a:rPr lang="ru-RU" sz="1200" dirty="0" smtClean="0">
                          <a:effectLst/>
                        </a:rPr>
                        <a:t>);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171450" marR="0" indent="-17145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171450" marR="0" indent="-17145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171450" marR="0" indent="-17145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</a:tr>
              <a:tr h="45309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5</a:t>
                      </a:r>
                      <a:endParaRPr lang="en-US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Charge a fee for external use of some knowledge products</a:t>
                      </a:r>
                      <a:r>
                        <a:rPr lang="ru-RU" sz="1200" dirty="0" smtClean="0">
                          <a:effectLst/>
                        </a:rPr>
                        <a:t>;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171450" marR="0" indent="-17145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</a:tr>
              <a:tr h="45309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6</a:t>
                      </a:r>
                      <a:endParaRPr lang="en-US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Charge a fee for attending major COP events</a:t>
                      </a:r>
                      <a:r>
                        <a:rPr lang="ru-RU" sz="1200" dirty="0" smtClean="0">
                          <a:effectLst/>
                        </a:rPr>
                        <a:t>;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</a:tr>
              <a:tr h="67964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7</a:t>
                      </a:r>
                      <a:endParaRPr lang="en-US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Design a schedule of financing dinners at certain face-to-face</a:t>
                      </a:r>
                      <a:r>
                        <a:rPr lang="en-US" sz="1200" baseline="0" dirty="0" smtClean="0">
                          <a:effectLst/>
                        </a:rPr>
                        <a:t> events so that each country pays for at least one dinner or cultural event throughout the period of the Strategy</a:t>
                      </a:r>
                      <a:r>
                        <a:rPr lang="ru-RU" sz="1200" dirty="0" smtClean="0">
                          <a:effectLst/>
                        </a:rPr>
                        <a:t>.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</a:tr>
              <a:tr h="113274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8</a:t>
                      </a:r>
                      <a:endParaRPr lang="en-US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Prepare host country contribution packages from minimum level when: </a:t>
                      </a:r>
                      <a:r>
                        <a:rPr lang="ru-RU" sz="1200" dirty="0" smtClean="0">
                          <a:effectLst/>
                        </a:rPr>
                        <a:t>а</a:t>
                      </a:r>
                      <a:r>
                        <a:rPr lang="ru-RU" sz="1200" dirty="0">
                          <a:effectLst/>
                        </a:rPr>
                        <a:t>) </a:t>
                      </a:r>
                      <a:r>
                        <a:rPr lang="en-US" sz="1200" dirty="0" smtClean="0">
                          <a:effectLst/>
                        </a:rPr>
                        <a:t>a member country pays for the dinner and/or cultural</a:t>
                      </a:r>
                      <a:r>
                        <a:rPr lang="en-US" sz="1200" baseline="0" dirty="0" smtClean="0">
                          <a:effectLst/>
                        </a:rPr>
                        <a:t> event, to b</a:t>
                      </a:r>
                      <a:r>
                        <a:rPr lang="ru-RU" sz="1200" dirty="0" smtClean="0">
                          <a:effectLst/>
                        </a:rPr>
                        <a:t>) </a:t>
                      </a:r>
                      <a:r>
                        <a:rPr lang="en-US" sz="1200" dirty="0" smtClean="0">
                          <a:effectLst/>
                        </a:rPr>
                        <a:t>a member country pays</a:t>
                      </a:r>
                      <a:r>
                        <a:rPr lang="en-US" sz="1200" baseline="0" dirty="0" smtClean="0">
                          <a:effectLst/>
                        </a:rPr>
                        <a:t> for the event in full, while providing certain incentives (e.g. a gold award for full financing with a plaque and a small award ceremony</a:t>
                      </a:r>
                      <a:r>
                        <a:rPr lang="ru-RU" sz="1200" dirty="0" smtClean="0">
                          <a:effectLst/>
                        </a:rPr>
                        <a:t>)</a:t>
                      </a:r>
                      <a:r>
                        <a:rPr lang="en-US" sz="1200" dirty="0" smtClean="0">
                          <a:effectLst/>
                        </a:rPr>
                        <a:t>.</a:t>
                      </a:r>
                      <a:endParaRPr lang="en-US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171450" marR="0" indent="-17145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171450" marR="0" indent="-17145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171450" marR="0" indent="-17145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wipe dir="r"/>
    <p:sndAc>
      <p:stSnd>
        <p:snd r:embed="rId3" name="coin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719137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Additional Proposals 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327650"/>
          </a:xfrm>
        </p:spPr>
        <p:txBody>
          <a:bodyPr/>
          <a:lstStyle/>
          <a:p>
            <a:r>
              <a:rPr lang="en-US" dirty="0" smtClean="0"/>
              <a:t>Member countries to partly cover attendance costs (certain expenses</a:t>
            </a:r>
            <a:r>
              <a:rPr lang="ru-RU" dirty="0" smtClean="0"/>
              <a:t>)</a:t>
            </a:r>
            <a:endParaRPr lang="ru-RU" dirty="0" smtClean="0"/>
          </a:p>
          <a:p>
            <a:r>
              <a:rPr lang="en-US" dirty="0" smtClean="0"/>
              <a:t>Broaden the donor base, including PEMPAL member countries. Establish a working group</a:t>
            </a:r>
            <a:r>
              <a:rPr lang="de-CH" dirty="0" smtClean="0"/>
              <a:t>.</a:t>
            </a:r>
            <a:endParaRPr lang="ru-RU" dirty="0" smtClean="0"/>
          </a:p>
          <a:p>
            <a:r>
              <a:rPr lang="en-US" dirty="0" smtClean="0"/>
              <a:t>Reduce the number of face-of-face events </a:t>
            </a:r>
            <a:endParaRPr lang="ru-RU" dirty="0" smtClean="0"/>
          </a:p>
          <a:p>
            <a:r>
              <a:rPr lang="en-US" dirty="0" smtClean="0"/>
              <a:t>Joint events with other </a:t>
            </a:r>
            <a:r>
              <a:rPr lang="en-US" dirty="0" smtClean="0"/>
              <a:t>organizations </a:t>
            </a:r>
            <a:r>
              <a:rPr lang="ru-RU" dirty="0" smtClean="0"/>
              <a:t>(</a:t>
            </a:r>
            <a:r>
              <a:rPr lang="en-US" dirty="0" smtClean="0"/>
              <a:t>joint </a:t>
            </a:r>
            <a:r>
              <a:rPr lang="en-US" dirty="0" smtClean="0"/>
              <a:t>BCOP-OECD event</a:t>
            </a:r>
            <a:r>
              <a:rPr lang="ru-RU" dirty="0" smtClean="0"/>
              <a:t>)</a:t>
            </a:r>
            <a:endParaRPr lang="de-CH" dirty="0" smtClean="0"/>
          </a:p>
          <a:p>
            <a:r>
              <a:rPr lang="en-US" dirty="0" smtClean="0"/>
              <a:t>Charge a fee for learning courses </a:t>
            </a:r>
            <a:endParaRPr lang="de-CH" dirty="0" smtClean="0"/>
          </a:p>
          <a:p>
            <a:endParaRPr lang="ru-RU" dirty="0" smtClean="0"/>
          </a:p>
          <a:p>
            <a:endParaRPr lang="en-US" dirty="0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F09112B-35B6-44B2-8573-8EED978F413F}" type="slidenum">
              <a:rPr lang="ru-RU" altLang="en-US" smtClean="0">
                <a:cs typeface="Arial" charset="0"/>
              </a:rPr>
              <a:pPr/>
              <a:t>3</a:t>
            </a:fld>
            <a:endParaRPr lang="ru-RU" altLang="en-US" dirty="0" smtClean="0">
              <a:cs typeface="Arial" charset="0"/>
            </a:endParaRPr>
          </a:p>
        </p:txBody>
      </p:sp>
      <p:pic>
        <p:nvPicPr>
          <p:cNvPr id="4101" name="Рисунок 11" descr="pempal-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3524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r"/>
    <p:sndAc>
      <p:stSnd>
        <p:snd r:embed="rId2" name="coin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8925</TotalTime>
  <Words>286</Words>
  <Application>Microsoft Office PowerPoint</Application>
  <PresentationFormat>On-screen Show (4:3)</PresentationFormat>
  <Paragraphs>68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MS Mincho</vt:lpstr>
      <vt:lpstr>Arial</vt:lpstr>
      <vt:lpstr>Calibri</vt:lpstr>
      <vt:lpstr>Cambria</vt:lpstr>
      <vt:lpstr>Times New Roman</vt:lpstr>
      <vt:lpstr>Wingdings</vt:lpstr>
      <vt:lpstr>Office Theme</vt:lpstr>
      <vt:lpstr>PowerPoint Presentation</vt:lpstr>
      <vt:lpstr>PowerPoint Presentation</vt:lpstr>
      <vt:lpstr>Additional Proposals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Treasury Community of Practice</dc:title>
  <dc:creator>Ion</dc:creator>
  <cp:lastModifiedBy>Inna Anatolievna Davidova</cp:lastModifiedBy>
  <cp:revision>375</cp:revision>
  <dcterms:created xsi:type="dcterms:W3CDTF">2013-05-14T13:14:50Z</dcterms:created>
  <dcterms:modified xsi:type="dcterms:W3CDTF">2016-07-20T14:38:14Z</dcterms:modified>
</cp:coreProperties>
</file>