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5"/>
  </p:notesMasterIdLst>
  <p:handoutMasterIdLst>
    <p:handoutMasterId r:id="rId6"/>
  </p:handoutMasterIdLst>
  <p:sldIdLst>
    <p:sldId id="398" r:id="rId2"/>
    <p:sldId id="412" r:id="rId3"/>
    <p:sldId id="413" r:id="rId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04" autoAdjust="0"/>
  </p:normalViewPr>
  <p:slideViewPr>
    <p:cSldViewPr>
      <p:cViewPr>
        <p:scale>
          <a:sx n="80" d="100"/>
          <a:sy n="80" d="100"/>
        </p:scale>
        <p:origin x="-8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4CBED9A-1708-4705-8F77-FD1651914DBF}" type="datetimeFigureOut">
              <a:rPr lang="en-US"/>
              <a:pPr>
                <a:defRPr/>
              </a:pPr>
              <a:t>7/14/2016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871D7F-7FED-4CCF-A779-FA1A8CE2035A}" type="slidenum">
              <a:rPr lang="en-US" altLang="en-US"/>
              <a:pPr>
                <a:defRPr/>
              </a:pPr>
              <a:t>‹Nr.›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ABB698D6-0DB7-4CC6-995A-9D42C67170F2}" type="datetimeFigureOut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0581F8-B2A6-4FFE-A2CA-60B8154743D7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SzPct val="100000"/>
            </a:pPr>
            <a:fld id="{4CB9C360-F6C4-411A-9CA1-A331D2C3915B}" type="slidenum">
              <a:rPr lang="ru-RU" altLang="ru-RU" smtClean="0">
                <a:solidFill>
                  <a:srgbClr val="000000"/>
                </a:solidFill>
                <a:latin typeface="Arial" charset="0"/>
                <a:cs typeface="Arial" charset="0"/>
              </a:rPr>
              <a:pPr eaLnBrk="0" hangingPunct="0">
                <a:buSzPct val="100000"/>
              </a:pPr>
              <a:t>1</a:t>
            </a:fld>
            <a:endParaRPr lang="ru-RU" altLang="ru-RU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F2143D2-12CB-4802-BCE0-6A9D751A24FA}" type="slidenum">
              <a:rPr lang="en-US" altLang="en-US" smtClean="0">
                <a:latin typeface="Arial" charset="0"/>
                <a:cs typeface="Arial" charset="0"/>
              </a:rPr>
              <a:pPr/>
              <a:t>2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D787C-BBF6-450E-921C-1A2F7A448DDC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38D9B-102F-4D42-A4AC-E8BC55A84C2F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43D5F-8F7F-44B4-9A3D-07A96622F422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957C-E736-4954-ADB3-FEE42FC0A8F4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F34FA-40F2-4684-8E10-AD4D06AABACC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1EA1-F8A7-4E1D-8E41-34299DECA8EB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6564B-46EA-4995-8654-DFFA01A56393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D3EF1-78F9-46EB-ADF2-F3F17B2DA1C1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432AC-3247-4069-9117-6F73DA9447AF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EB7A-9F9D-4998-9512-B2AB6A9745C7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66F4-A378-4CFF-A33B-4D95824EFB3B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BB058-6286-497C-B43C-E661B9E1E267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2E7F-F037-4059-A3DD-89A41426A3DC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AC2C3-7934-4DBE-9FF5-1013A7088528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BF25A-5945-4FE4-BCC1-FEE0E4819FB6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CD404-1D0E-4BE8-9FFF-D2B58C4F4AE1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9621F-3BC5-40D0-97CF-DC1DE44B9EF1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C5E4F9-25E1-40E8-B58E-8E09BF05C901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7CA34-3EB9-4A99-A242-B1D4418BDA5C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EA65C-9CD0-4DA5-8C96-48AF7A3AD9E4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1897F-3329-47F9-B353-4B2B403A9F86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7B6ED-5A96-4F93-BA53-52ACF624E86F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Ovr>
    <a:masterClrMapping/>
  </p:clrMapOvr>
  <p:transition spd="slow">
    <p:wipe dir="r"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ru-RU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ru-RU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F8AB39-9235-45CD-A4F1-33DDBDB72A48}" type="datetime1">
              <a:rPr lang="ru-RU"/>
              <a:pPr>
                <a:defRPr/>
              </a:pPr>
              <a:t>14.07.2016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A1FC0F-F6AC-4870-B249-E6F6674F4622}" type="slidenum">
              <a:rPr lang="ru-RU" altLang="en-US"/>
              <a:pPr>
                <a:defRPr/>
              </a:pPr>
              <a:t>‹Nr.›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ipe dir="r"/>
    <p:sndAc>
      <p:stSnd>
        <p:snd r:embed="rId13" name="coin.wav"/>
      </p:stSnd>
    </p:sndAc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C:\Users\Home\Desktop\pempal-flag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0" y="333375"/>
            <a:ext cx="7315200" cy="566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1714500"/>
            <a:ext cx="4114800" cy="3429000"/>
          </a:xfrm>
        </p:spPr>
        <p:txBody>
          <a:bodyPr>
            <a:normAutofit/>
          </a:bodyPr>
          <a:lstStyle/>
          <a:p>
            <a:pPr lvl="1">
              <a:defRPr/>
            </a:pPr>
            <a:r>
              <a:rPr lang="bs-Latn-BA" sz="4400" b="1" dirty="0" smtClean="0">
                <a:solidFill>
                  <a:srgbClr val="C00000"/>
                </a:solidFill>
              </a:rPr>
              <a:t> </a:t>
            </a:r>
            <a:endParaRPr lang="ru-RU" sz="44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endParaRPr lang="ru-RU" sz="2000" b="1" dirty="0" smtClean="0">
              <a:solidFill>
                <a:srgbClr val="C00000"/>
              </a:solidFill>
            </a:endParaRPr>
          </a:p>
          <a:p>
            <a:pPr lvl="1">
              <a:defRPr/>
            </a:pPr>
            <a:r>
              <a:rPr lang="ru-RU" sz="2000" b="1" dirty="0" smtClean="0">
                <a:solidFill>
                  <a:srgbClr val="C00000"/>
                </a:solidFill>
              </a:rPr>
              <a:t>Сценарии Финансирования </a:t>
            </a:r>
            <a:r>
              <a:rPr lang="en-US" sz="2000" b="1" dirty="0" smtClean="0">
                <a:solidFill>
                  <a:srgbClr val="C00000"/>
                </a:solidFill>
              </a:rPr>
              <a:t>PEMPAL</a:t>
            </a:r>
            <a:r>
              <a:rPr lang="ru-RU" sz="2000" b="1" dirty="0" smtClean="0">
                <a:solidFill>
                  <a:srgbClr val="C00000"/>
                </a:solidFill>
              </a:rPr>
              <a:t>.</a:t>
            </a:r>
          </a:p>
          <a:p>
            <a:pPr lvl="1">
              <a:defRPr/>
            </a:pPr>
            <a:endParaRPr lang="en-US" sz="2000" dirty="0"/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5400000">
            <a:off x="-3051175" y="3051175"/>
            <a:ext cx="6858000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eaLnBrk="0" hangingPunct="0">
              <a:buFont typeface="Arial" charset="0"/>
              <a:buNone/>
            </a:pPr>
            <a:fld id="{4314F337-BA76-460A-A384-4189533374F6}" type="slidenum">
              <a:rPr lang="ru-RU" altLang="ru-RU" smtClean="0">
                <a:cs typeface="Arial" charset="0"/>
              </a:rPr>
              <a:pPr eaLnBrk="0" hangingPunct="0">
                <a:buFont typeface="Arial" charset="0"/>
                <a:buNone/>
              </a:pPr>
              <a:t>1</a:t>
            </a:fld>
            <a:endParaRPr lang="ru-RU" altLang="ru-RU" smtClean="0">
              <a:cs typeface="Arial" charset="0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1371600" y="6211888"/>
            <a:ext cx="75930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b="1">
                <a:solidFill>
                  <a:srgbClr val="0070C0"/>
                </a:solidFill>
              </a:rPr>
              <a:t>Берн, Швейцария </a:t>
            </a:r>
          </a:p>
          <a:p>
            <a:pPr algn="ctr">
              <a:buFont typeface="Arial" charset="0"/>
              <a:buNone/>
            </a:pPr>
            <a:r>
              <a:rPr lang="en-US" altLang="ru-RU" b="1">
                <a:solidFill>
                  <a:srgbClr val="0070C0"/>
                </a:solidFill>
              </a:rPr>
              <a:t>14 </a:t>
            </a:r>
            <a:r>
              <a:rPr lang="ru-RU" altLang="ru-RU" b="1">
                <a:solidFill>
                  <a:srgbClr val="0070C0"/>
                </a:solidFill>
              </a:rPr>
              <a:t>июля 2016</a:t>
            </a:r>
          </a:p>
        </p:txBody>
      </p:sp>
      <p:pic>
        <p:nvPicPr>
          <p:cNvPr id="2055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67200" y="4221163"/>
            <a:ext cx="13144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ounded Rectangle 7"/>
          <p:cNvSpPr/>
          <p:nvPr/>
        </p:nvSpPr>
        <p:spPr>
          <a:xfrm>
            <a:off x="3491880" y="2060848"/>
            <a:ext cx="2994893" cy="6434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3000" b="1" dirty="0" smtClean="0">
                <a:solidFill>
                  <a:srgbClr val="C00000"/>
                </a:solidFill>
                <a:cs typeface="Arial" pitchFamily="34" charset="0"/>
              </a:rPr>
              <a:t>ГРУППА 2</a:t>
            </a:r>
            <a:endParaRPr lang="en-US" altLang="ru-RU" sz="3000" dirty="0" smtClean="0">
              <a:solidFill>
                <a:srgbClr val="FFFFFF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11" descr="pempal-logo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352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954088" y="0"/>
            <a:ext cx="79756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en-US" sz="25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Реалистичность предложенных вариантов покрытия дефицита финансирования </a:t>
            </a:r>
            <a:r>
              <a:rPr lang="en-US" altLang="en-US" sz="2500" b="1">
                <a:solidFill>
                  <a:srgbClr val="C00000"/>
                </a:solidFill>
                <a:latin typeface="Calibri" pitchFamily="34" charset="0"/>
                <a:cs typeface="Times New Roman" pitchFamily="18" charset="0"/>
              </a:rPr>
              <a:t>PEMPAL</a:t>
            </a:r>
            <a:endParaRPr lang="en-US" altLang="en-US"/>
          </a:p>
        </p:txBody>
      </p:sp>
      <p:sp>
        <p:nvSpPr>
          <p:cNvPr id="3076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B259E7-207B-4AB4-8587-29D2727DF782}" type="slidenum">
              <a:rPr lang="ru-RU" altLang="en-US" smtClean="0">
                <a:cs typeface="Arial" charset="0"/>
              </a:rPr>
              <a:pPr/>
              <a:t>2</a:t>
            </a:fld>
            <a:endParaRPr lang="ru-RU" altLang="en-US" smtClean="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862013"/>
          <a:ext cx="8473165" cy="57386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749"/>
                <a:gridCol w="6050910"/>
                <a:gridCol w="666475"/>
                <a:gridCol w="638680"/>
                <a:gridCol w="798351"/>
              </a:tblGrid>
              <a:tr h="442427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Варианты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СВА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БС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КС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Финансирование одного участника за счет </a:t>
                      </a:r>
                      <a:r>
                        <a:rPr lang="en-US" sz="1200" dirty="0">
                          <a:effectLst/>
                        </a:rPr>
                        <a:t>PEMPAL</a:t>
                      </a:r>
                      <a:r>
                        <a:rPr lang="ru-RU" sz="1200" dirty="0">
                          <a:effectLst/>
                        </a:rPr>
                        <a:t>, при </a:t>
                      </a:r>
                      <a:r>
                        <a:rPr lang="ru-RU" sz="1200" dirty="0" err="1">
                          <a:effectLst/>
                        </a:rPr>
                        <a:t>софинансировании</a:t>
                      </a:r>
                      <a:r>
                        <a:rPr lang="ru-RU" sz="1200" dirty="0">
                          <a:effectLst/>
                        </a:rPr>
                        <a:t> других участников  за страной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87961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Оплата</a:t>
                      </a:r>
                      <a:r>
                        <a:rPr lang="ru-RU" sz="1200" baseline="0" dirty="0" smtClean="0">
                          <a:effectLst/>
                        </a:rPr>
                        <a:t> н</a:t>
                      </a:r>
                      <a:r>
                        <a:rPr lang="ru-RU" sz="1200" dirty="0" smtClean="0">
                          <a:effectLst/>
                        </a:rPr>
                        <a:t>екоторых </a:t>
                      </a:r>
                      <a:r>
                        <a:rPr lang="ru-RU" sz="1200" dirty="0">
                          <a:effectLst/>
                        </a:rPr>
                        <a:t>мероприятий самими участвующими странами.  Например, годовые пленарные совещания или совместные конференции ПС, запланированные на ФГ19 и 22 могли бы частично или наполовину финансироваться странами-участницами </a:t>
                      </a:r>
                      <a:r>
                        <a:rPr lang="en-US" sz="1200" dirty="0">
                          <a:effectLst/>
                        </a:rPr>
                        <a:t>PEMPA</a:t>
                      </a:r>
                      <a:r>
                        <a:rPr lang="ru-RU" sz="1200" dirty="0">
                          <a:effectLst/>
                        </a:rPr>
                        <a:t>L (скажем, доноры финансируют одного представителя от страны по каждому ПС, а страны-участницы финансируют второго представителя);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изыскать дополнительные средства от вносящих </a:t>
                      </a:r>
                      <a:r>
                        <a:rPr lang="ru-RU" sz="1200" dirty="0" err="1">
                          <a:effectLst/>
                        </a:rPr>
                        <a:t>неденежный</a:t>
                      </a:r>
                      <a:r>
                        <a:rPr lang="ru-RU" sz="1200" dirty="0">
                          <a:effectLst/>
                        </a:rPr>
                        <a:t> вклад партнеров, оказывающих помощь ПС в работе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перейти к виртуальному режиму работ (т.е. более интенсивное использование видеоконференций);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взимать плату за использование некоторых продуктов знаний сторонними организациями;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453098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взимать плату посещение важных мероприятий ПС;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67964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построить график финансирования ужинов на определенных очных мероприятиях, чтобы каждая страна оплатила хотя бы один ужин или культурное мероприятие во время реализации стратегии.</a:t>
                      </a:r>
                      <a:endParaRPr lang="en-US" sz="1200" dirty="0">
                        <a:effectLst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  <a:tr h="113274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en-US" sz="110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Подготовить пакетные предложения участия в финансировании со стороны принимающей страны от минимального уровня, а) когда страна-участница оплачивает один ужин и/или культурную программу, до б) оплаты всего мероприятия полностью при наличии в любом случае определенных стимулов (например, золотой приз за полное финансирование с выдачей таблички и организации церемонии награждения после мероприятия)</a:t>
                      </a:r>
                      <a:endParaRPr lang="en-US" sz="12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  <a:tc>
                  <a:txBody>
                    <a:bodyPr/>
                    <a:lstStyle/>
                    <a:p>
                      <a:pPr marL="171450" marR="0" indent="-171450" algn="jus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ü"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mbria"/>
                        <a:ea typeface="MS Mincho"/>
                        <a:cs typeface="Times New Roman"/>
                      </a:endParaRPr>
                    </a:p>
                  </a:txBody>
                  <a:tcPr marL="62045" marR="62045" marT="0" marB="0"/>
                </a:tc>
              </a:tr>
            </a:tbl>
          </a:graphicData>
        </a:graphic>
      </p:graphicFrame>
    </p:spTree>
  </p:cSld>
  <p:clrMapOvr>
    <a:masterClrMapping/>
  </p:clrMapOvr>
  <p:transition spd="slow">
    <p:wipe dir="r"/>
    <p:sndAc>
      <p:stSnd>
        <p:snd r:embed="rId3" name="coin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719137"/>
          </a:xfrm>
        </p:spPr>
        <p:txBody>
          <a:bodyPr/>
          <a:lstStyle/>
          <a:p>
            <a:r>
              <a:rPr lang="ru-RU" smtClean="0">
                <a:solidFill>
                  <a:srgbClr val="FF0000"/>
                </a:solidFill>
              </a:rPr>
              <a:t>Дополнительные предложения</a:t>
            </a:r>
            <a:endParaRPr lang="en-US" smtClean="0">
              <a:solidFill>
                <a:srgbClr val="FF0000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27650"/>
          </a:xfrm>
        </p:spPr>
        <p:txBody>
          <a:bodyPr/>
          <a:lstStyle/>
          <a:p>
            <a:r>
              <a:rPr lang="ru-RU" dirty="0" smtClean="0"/>
              <a:t>Частичное покрытие стоимости участия странами-членами (определенные статьи расходов)</a:t>
            </a:r>
          </a:p>
          <a:p>
            <a:r>
              <a:rPr lang="ru-RU" dirty="0" smtClean="0"/>
              <a:t>Расширение числа доноров, в т.ч. страны-члены </a:t>
            </a:r>
            <a:r>
              <a:rPr lang="en-US" dirty="0" smtClean="0"/>
              <a:t>PEMPAL. </a:t>
            </a:r>
            <a:r>
              <a:rPr lang="ru-RU" dirty="0" smtClean="0"/>
              <a:t>Создани</a:t>
            </a:r>
            <a:r>
              <a:rPr lang="de-CH" dirty="0" smtClean="0"/>
              <a:t>e </a:t>
            </a:r>
            <a:r>
              <a:rPr lang="ru-RU" dirty="0" smtClean="0"/>
              <a:t>ра</a:t>
            </a:r>
            <a:r>
              <a:rPr lang="ru-RU" dirty="0" smtClean="0">
                <a:effectLst/>
              </a:rPr>
              <a:t>б</a:t>
            </a:r>
            <a:r>
              <a:rPr lang="ru-RU" dirty="0" smtClean="0"/>
              <a:t>оче</a:t>
            </a:r>
            <a:r>
              <a:rPr lang="ru-RU" dirty="0" smtClean="0">
                <a:effectLst/>
              </a:rPr>
              <a:t>й</a:t>
            </a:r>
            <a:r>
              <a:rPr lang="de-CH" dirty="0" smtClean="0"/>
              <a:t> </a:t>
            </a:r>
            <a:r>
              <a:rPr lang="ru-RU" dirty="0" smtClean="0"/>
              <a:t>группы</a:t>
            </a:r>
            <a:r>
              <a:rPr lang="de-CH" dirty="0" smtClean="0"/>
              <a:t>.</a:t>
            </a:r>
            <a:endParaRPr lang="ru-RU" dirty="0" smtClean="0"/>
          </a:p>
          <a:p>
            <a:r>
              <a:rPr lang="ru-RU" dirty="0" smtClean="0"/>
              <a:t>Уменьшить количество очных мероприятий</a:t>
            </a:r>
          </a:p>
          <a:p>
            <a:r>
              <a:rPr lang="ru-RU" dirty="0" smtClean="0"/>
              <a:t>Совместные мероприятия с другими организациями (опыт БС с ОЭСР</a:t>
            </a:r>
            <a:r>
              <a:rPr lang="ru-RU" dirty="0" smtClean="0"/>
              <a:t>)</a:t>
            </a:r>
            <a:endParaRPr lang="de-CH" dirty="0" smtClean="0"/>
          </a:p>
          <a:p>
            <a:r>
              <a:rPr lang="ru-RU" dirty="0" smtClean="0"/>
              <a:t>Учебные </a:t>
            </a:r>
            <a:r>
              <a:rPr lang="ru-RU" dirty="0" smtClean="0"/>
              <a:t>курсы на платной </a:t>
            </a:r>
            <a:r>
              <a:rPr lang="ru-RU" dirty="0" smtClean="0"/>
              <a:t>основе</a:t>
            </a:r>
            <a:endParaRPr lang="de-CH" dirty="0" smtClean="0"/>
          </a:p>
          <a:p>
            <a:endParaRPr lang="ru-RU" dirty="0" smtClean="0"/>
          </a:p>
          <a:p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F09112B-35B6-44B2-8573-8EED978F413F}" type="slidenum">
              <a:rPr lang="ru-RU" altLang="en-US" smtClean="0">
                <a:cs typeface="Arial" charset="0"/>
              </a:rPr>
              <a:pPr/>
              <a:t>3</a:t>
            </a:fld>
            <a:endParaRPr lang="ru-RU" altLang="en-US" smtClean="0">
              <a:cs typeface="Arial" charset="0"/>
            </a:endParaRPr>
          </a:p>
        </p:txBody>
      </p:sp>
      <p:pic>
        <p:nvPicPr>
          <p:cNvPr id="4101" name="Рисунок 11" descr="pempal-logo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524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wipe dir="r"/>
    <p:sndAc>
      <p:stSnd>
        <p:snd r:embed="rId2" name="coin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8807</TotalTime>
  <Words>273</Words>
  <Application>Microsoft Office PowerPoint</Application>
  <PresentationFormat>Bildschirmpräsentation (4:3)</PresentationFormat>
  <Paragraphs>68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Arial</vt:lpstr>
      <vt:lpstr>Calibri</vt:lpstr>
      <vt:lpstr>Times New Roman</vt:lpstr>
      <vt:lpstr>Cambria</vt:lpstr>
      <vt:lpstr>MS Mincho</vt:lpstr>
      <vt:lpstr>Wingdings</vt:lpstr>
      <vt:lpstr>Office Theme</vt:lpstr>
      <vt:lpstr>Folie 1</vt:lpstr>
      <vt:lpstr>Folie 2</vt:lpstr>
      <vt:lpstr>Дополнительные предложения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Treasury Community of Practice</dc:title>
  <dc:creator>Ion</dc:creator>
  <cp:lastModifiedBy>bankett</cp:lastModifiedBy>
  <cp:revision>370</cp:revision>
  <dcterms:created xsi:type="dcterms:W3CDTF">2013-05-14T13:14:50Z</dcterms:created>
  <dcterms:modified xsi:type="dcterms:W3CDTF">2016-07-14T13:38:14Z</dcterms:modified>
</cp:coreProperties>
</file>