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8.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9.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0.xml" ContentType="application/vnd.openxmlformats-officedocument.drawingml.chart+xml"/>
  <Override PartName="/ppt/notesSlides/notesSlide19.xml" ContentType="application/vnd.openxmlformats-officedocument.presentationml.notesSlide+xml"/>
  <Override PartName="/ppt/charts/chart11.xml" ContentType="application/vnd.openxmlformats-officedocument.drawingml.chart+xml"/>
  <Override PartName="/ppt/notesSlides/notesSlide20.xml" ContentType="application/vnd.openxmlformats-officedocument.presentationml.notesSlide+xml"/>
  <Override PartName="/ppt/charts/chart12.xml" ContentType="application/vnd.openxmlformats-officedocument.drawingml.chart+xml"/>
  <Override PartName="/ppt/drawings/drawing1.xml" ContentType="application/vnd.openxmlformats-officedocument.drawingml.chartshapes+xml"/>
  <Override PartName="/ppt/notesSlides/notesSlide21.xml" ContentType="application/vnd.openxmlformats-officedocument.presentationml.notesSlide+xml"/>
  <Override PartName="/ppt/charts/chart13.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90" r:id="rId23"/>
    <p:sldId id="289" r:id="rId24"/>
    <p:sldId id="291" r:id="rId25"/>
    <p:sldId id="263" r:id="rId26"/>
  </p:sldIdLst>
  <p:sldSz cx="9144000" cy="6858000" type="screen4x3"/>
  <p:notesSz cx="6743700" cy="98758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éma alapján készült stílus 1 – 6. jelölőszín">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1"/>
    <c:plotArea>
      <c:layout/>
      <c:radarChart>
        <c:radarStyle val="marker"/>
        <c:varyColors val="0"/>
        <c:ser>
          <c:idx val="0"/>
          <c:order val="0"/>
          <c:tx>
            <c:strRef>
              <c:f>Munka1!$B$1</c:f>
              <c:strCache>
                <c:ptCount val="1"/>
                <c:pt idx="0">
                  <c:v>Oszlop1</c:v>
                </c:pt>
              </c:strCache>
            </c:strRef>
          </c:tx>
          <c:marker>
            <c:symbol val="none"/>
          </c:marker>
          <c:dLbls>
            <c:dLbl>
              <c:idx val="0"/>
              <c:layout>
                <c:manualLayout>
                  <c:x val="-4.0774343912386886E-2"/>
                  <c:y val="9.5151303730015166E-2"/>
                </c:manualLayout>
              </c:layout>
              <c:showLegendKey val="0"/>
              <c:showVal val="1"/>
              <c:showCatName val="0"/>
              <c:showSerName val="0"/>
              <c:showPercent val="0"/>
              <c:showBubbleSize val="0"/>
            </c:dLbl>
            <c:dLbl>
              <c:idx val="1"/>
              <c:layout>
                <c:manualLayout>
                  <c:x val="-1.0571126199507711E-2"/>
                  <c:y val="-2.3207635056101301E-2"/>
                </c:manualLayout>
              </c:layout>
              <c:showLegendKey val="0"/>
              <c:showVal val="1"/>
              <c:showCatName val="0"/>
              <c:showSerName val="0"/>
              <c:showPercent val="0"/>
              <c:showBubbleSize val="0"/>
            </c:dLbl>
            <c:dLbl>
              <c:idx val="4"/>
              <c:layout>
                <c:manualLayout>
                  <c:x val="-2.8693056827235216E-2"/>
                  <c:y val="3.4811452584151803E-2"/>
                </c:manualLayout>
              </c:layout>
              <c:showLegendKey val="0"/>
              <c:showVal val="1"/>
              <c:showCatName val="0"/>
              <c:showSerName val="0"/>
              <c:showPercent val="0"/>
              <c:showBubbleSize val="0"/>
            </c:dLbl>
            <c:dLbl>
              <c:idx val="5"/>
              <c:layout>
                <c:manualLayout>
                  <c:x val="-5.2855630997538559E-2"/>
                  <c:y val="-4.1773743100982266E-2"/>
                </c:manualLayout>
              </c:layout>
              <c:showLegendKey val="0"/>
              <c:showVal val="1"/>
              <c:showCatName val="0"/>
              <c:showSerName val="0"/>
              <c:showPercent val="0"/>
              <c:showBubbleSize val="0"/>
            </c:dLbl>
            <c:txPr>
              <a:bodyPr/>
              <a:lstStyle/>
              <a:p>
                <a:pPr>
                  <a:defRPr sz="2400" b="1">
                    <a:solidFill>
                      <a:srgbClr val="C00000"/>
                    </a:solidFill>
                  </a:defRPr>
                </a:pPr>
                <a:endParaRPr lang="hu-HU"/>
              </a:p>
            </c:txPr>
            <c:showLegendKey val="0"/>
            <c:showVal val="1"/>
            <c:showCatName val="0"/>
            <c:showSerName val="0"/>
            <c:showPercent val="0"/>
            <c:showBubbleSize val="0"/>
            <c:showLeaderLines val="0"/>
          </c:dLbls>
          <c:cat>
            <c:strRef>
              <c:f>Munka1!$A$2:$A$7</c:f>
              <c:strCache>
                <c:ptCount val="6"/>
                <c:pt idx="0">
                  <c:v>Risk assessment done by internal auditors with consideration of needs of the management</c:v>
                </c:pt>
                <c:pt idx="1">
                  <c:v>The results of risk assessment done by management plus professional judgment of internal auditors</c:v>
                </c:pt>
                <c:pt idx="2">
                  <c:v>Brainstorming done by internal auditors</c:v>
                </c:pt>
                <c:pt idx="3">
                  <c:v>Professional judgment of internal auditors</c:v>
                </c:pt>
                <c:pt idx="4">
                  <c:v>Law or government regulation stipulates the tasks of internal auditors</c:v>
                </c:pt>
                <c:pt idx="5">
                  <c:v>Orders of management</c:v>
                </c:pt>
              </c:strCache>
            </c:strRef>
          </c:cat>
          <c:val>
            <c:numRef>
              <c:f>Munka1!$B$2:$B$7</c:f>
              <c:numCache>
                <c:formatCode>General</c:formatCode>
                <c:ptCount val="6"/>
                <c:pt idx="0">
                  <c:v>10</c:v>
                </c:pt>
                <c:pt idx="1">
                  <c:v>8</c:v>
                </c:pt>
                <c:pt idx="2">
                  <c:v>5</c:v>
                </c:pt>
                <c:pt idx="3">
                  <c:v>4</c:v>
                </c:pt>
                <c:pt idx="4">
                  <c:v>2</c:v>
                </c:pt>
                <c:pt idx="5">
                  <c:v>1</c:v>
                </c:pt>
              </c:numCache>
            </c:numRef>
          </c:val>
        </c:ser>
        <c:dLbls>
          <c:showLegendKey val="0"/>
          <c:showVal val="0"/>
          <c:showCatName val="0"/>
          <c:showSerName val="0"/>
          <c:showPercent val="0"/>
          <c:showBubbleSize val="0"/>
        </c:dLbls>
        <c:axId val="63089280"/>
        <c:axId val="23351680"/>
      </c:radarChart>
      <c:catAx>
        <c:axId val="63089280"/>
        <c:scaling>
          <c:orientation val="minMax"/>
        </c:scaling>
        <c:delete val="0"/>
        <c:axPos val="b"/>
        <c:majorGridlines/>
        <c:numFmt formatCode="m/d/yyyy" sourceLinked="1"/>
        <c:majorTickMark val="out"/>
        <c:minorTickMark val="none"/>
        <c:tickLblPos val="nextTo"/>
        <c:crossAx val="23351680"/>
        <c:crosses val="autoZero"/>
        <c:auto val="1"/>
        <c:lblAlgn val="ctr"/>
        <c:lblOffset val="100"/>
        <c:noMultiLvlLbl val="0"/>
      </c:catAx>
      <c:valAx>
        <c:axId val="23351680"/>
        <c:scaling>
          <c:orientation val="minMax"/>
        </c:scaling>
        <c:delete val="1"/>
        <c:axPos val="l"/>
        <c:majorGridlines/>
        <c:numFmt formatCode="General" sourceLinked="1"/>
        <c:majorTickMark val="cross"/>
        <c:minorTickMark val="none"/>
        <c:tickLblPos val="nextTo"/>
        <c:crossAx val="63089280"/>
        <c:crosses val="autoZero"/>
        <c:crossBetween val="between"/>
      </c:valAx>
    </c:plotArea>
    <c:plotVisOnly val="1"/>
    <c:dispBlanksAs val="gap"/>
    <c:showDLblsOverMax val="0"/>
  </c:chart>
  <c:txPr>
    <a:bodyPr/>
    <a:lstStyle/>
    <a:p>
      <a:pPr>
        <a:defRPr sz="1600">
          <a:latin typeface="Cambria" panose="02040503050406030204" pitchFamily="18" charset="0"/>
        </a:defRPr>
      </a:pPr>
      <a:endParaRPr lang="hu-HU"/>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clustered"/>
        <c:varyColors val="0"/>
        <c:ser>
          <c:idx val="0"/>
          <c:order val="0"/>
          <c:tx>
            <c:strRef>
              <c:f>Munka1!$B$1</c:f>
              <c:strCache>
                <c:ptCount val="1"/>
                <c:pt idx="0">
                  <c:v>Sorozat 1</c:v>
                </c:pt>
              </c:strCache>
            </c:strRef>
          </c:tx>
          <c:invertIfNegative val="0"/>
          <c:cat>
            <c:strRef>
              <c:f>Munka1!$A$2:$A$15</c:f>
              <c:strCache>
                <c:ptCount val="14"/>
                <c:pt idx="0">
                  <c:v>Degree of financial materiality </c:v>
                </c:pt>
                <c:pt idx="1">
                  <c:v>Complexity of activities </c:v>
                </c:pt>
                <c:pt idx="2">
                  <c:v>Control environment </c:v>
                </c:pt>
                <c:pt idx="3">
                  <c:v>Reputational sensitivity </c:v>
                </c:pt>
                <c:pt idx="4">
                  <c:v>Inherent risk </c:v>
                </c:pt>
                <c:pt idx="5">
                  <c:v>Extent of change </c:v>
                </c:pt>
                <c:pt idx="6">
                  <c:v>Confidence of management </c:v>
                </c:pt>
                <c:pt idx="7">
                  <c:v>Fraud potential </c:v>
                </c:pt>
                <c:pt idx="8">
                  <c:v>Time since last audit </c:v>
                </c:pt>
                <c:pt idx="9">
                  <c:v>Volume of transactions </c:v>
                </c:pt>
                <c:pt idx="10">
                  <c:v>Degree of automation </c:v>
                </c:pt>
                <c:pt idx="11">
                  <c:v>Complexity of hierarchy </c:v>
                </c:pt>
                <c:pt idx="12">
                  <c:v>Political sensitivity </c:v>
                </c:pt>
                <c:pt idx="13">
                  <c:v>Others</c:v>
                </c:pt>
              </c:strCache>
            </c:strRef>
          </c:cat>
          <c:val>
            <c:numRef>
              <c:f>Munka1!$B$2:$B$15</c:f>
              <c:numCache>
                <c:formatCode>General</c:formatCode>
                <c:ptCount val="14"/>
                <c:pt idx="0">
                  <c:v>13</c:v>
                </c:pt>
                <c:pt idx="1">
                  <c:v>12</c:v>
                </c:pt>
                <c:pt idx="2">
                  <c:v>13</c:v>
                </c:pt>
                <c:pt idx="3">
                  <c:v>11</c:v>
                </c:pt>
                <c:pt idx="4">
                  <c:v>8</c:v>
                </c:pt>
                <c:pt idx="5">
                  <c:v>10</c:v>
                </c:pt>
                <c:pt idx="6">
                  <c:v>6</c:v>
                </c:pt>
                <c:pt idx="7">
                  <c:v>12</c:v>
                </c:pt>
                <c:pt idx="8">
                  <c:v>11</c:v>
                </c:pt>
                <c:pt idx="9">
                  <c:v>12</c:v>
                </c:pt>
                <c:pt idx="10">
                  <c:v>6</c:v>
                </c:pt>
                <c:pt idx="11">
                  <c:v>9</c:v>
                </c:pt>
                <c:pt idx="12">
                  <c:v>5</c:v>
                </c:pt>
                <c:pt idx="13">
                  <c:v>1</c:v>
                </c:pt>
              </c:numCache>
            </c:numRef>
          </c:val>
        </c:ser>
        <c:dLbls>
          <c:showLegendKey val="0"/>
          <c:showVal val="0"/>
          <c:showCatName val="0"/>
          <c:showSerName val="0"/>
          <c:showPercent val="0"/>
          <c:showBubbleSize val="0"/>
        </c:dLbls>
        <c:gapWidth val="150"/>
        <c:axId val="24477696"/>
        <c:axId val="24481152"/>
      </c:barChart>
      <c:catAx>
        <c:axId val="24477696"/>
        <c:scaling>
          <c:orientation val="minMax"/>
        </c:scaling>
        <c:delete val="0"/>
        <c:axPos val="l"/>
        <c:majorTickMark val="out"/>
        <c:minorTickMark val="none"/>
        <c:tickLblPos val="nextTo"/>
        <c:crossAx val="24481152"/>
        <c:crosses val="autoZero"/>
        <c:auto val="1"/>
        <c:lblAlgn val="ctr"/>
        <c:lblOffset val="100"/>
        <c:noMultiLvlLbl val="0"/>
      </c:catAx>
      <c:valAx>
        <c:axId val="24481152"/>
        <c:scaling>
          <c:orientation val="minMax"/>
        </c:scaling>
        <c:delete val="0"/>
        <c:axPos val="b"/>
        <c:majorGridlines/>
        <c:numFmt formatCode="General" sourceLinked="1"/>
        <c:majorTickMark val="out"/>
        <c:minorTickMark val="none"/>
        <c:tickLblPos val="nextTo"/>
        <c:crossAx val="24477696"/>
        <c:crosses val="autoZero"/>
        <c:crossBetween val="between"/>
      </c:valAx>
    </c:plotArea>
    <c:plotVisOnly val="1"/>
    <c:dispBlanksAs val="gap"/>
    <c:showDLblsOverMax val="0"/>
  </c:chart>
  <c:txPr>
    <a:bodyPr/>
    <a:lstStyle/>
    <a:p>
      <a:pPr>
        <a:defRPr sz="1800"/>
      </a:pPr>
      <a:endParaRPr lang="hu-HU"/>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doughnutChart>
        <c:varyColors val="1"/>
        <c:ser>
          <c:idx val="0"/>
          <c:order val="0"/>
          <c:tx>
            <c:strRef>
              <c:f>Munka1!$B$1</c:f>
              <c:strCache>
                <c:ptCount val="1"/>
                <c:pt idx="0">
                  <c:v>Értékesítés</c:v>
                </c:pt>
              </c:strCache>
            </c:strRef>
          </c:tx>
          <c:explosion val="25"/>
          <c:dLbls>
            <c:showLegendKey val="0"/>
            <c:showVal val="1"/>
            <c:showCatName val="0"/>
            <c:showSerName val="0"/>
            <c:showPercent val="1"/>
            <c:showBubbleSize val="0"/>
            <c:showLeaderLines val="1"/>
          </c:dLbls>
          <c:cat>
            <c:strRef>
              <c:f>Munka1!$A$2:$A$4</c:f>
              <c:strCache>
                <c:ptCount val="3"/>
                <c:pt idx="0">
                  <c:v>Yes</c:v>
                </c:pt>
                <c:pt idx="1">
                  <c:v>No</c:v>
                </c:pt>
                <c:pt idx="2">
                  <c:v>Some of them yes, but it is not mandatory</c:v>
                </c:pt>
              </c:strCache>
            </c:strRef>
          </c:cat>
          <c:val>
            <c:numRef>
              <c:f>Munka1!$B$2:$B$4</c:f>
              <c:numCache>
                <c:formatCode>General</c:formatCode>
                <c:ptCount val="3"/>
                <c:pt idx="0">
                  <c:v>7</c:v>
                </c:pt>
                <c:pt idx="1">
                  <c:v>2</c:v>
                </c:pt>
                <c:pt idx="2">
                  <c:v>4</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legend>
    <c:plotVisOnly val="1"/>
    <c:dispBlanksAs val="gap"/>
    <c:showDLblsOverMax val="0"/>
  </c:chart>
  <c:txPr>
    <a:bodyPr/>
    <a:lstStyle/>
    <a:p>
      <a:pPr>
        <a:defRPr sz="1800"/>
      </a:pPr>
      <a:endParaRPr lang="hu-HU"/>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Munka1!$B$1</c:f>
              <c:strCache>
                <c:ptCount val="1"/>
                <c:pt idx="0">
                  <c:v>Értékesítés</c:v>
                </c:pt>
              </c:strCache>
            </c:strRef>
          </c:tx>
          <c:explosion val="25"/>
          <c:dLbls>
            <c:showLegendKey val="0"/>
            <c:showVal val="1"/>
            <c:showCatName val="0"/>
            <c:showSerName val="0"/>
            <c:showPercent val="1"/>
            <c:showBubbleSize val="0"/>
            <c:showLeaderLines val="1"/>
          </c:dLbls>
          <c:cat>
            <c:strRef>
              <c:f>Munka1!$A$2:$A$4</c:f>
              <c:strCache>
                <c:ptCount val="3"/>
                <c:pt idx="0">
                  <c:v>It is not regulated</c:v>
                </c:pt>
                <c:pt idx="1">
                  <c:v>2-4 years</c:v>
                </c:pt>
                <c:pt idx="2">
                  <c:v>6 years</c:v>
                </c:pt>
              </c:strCache>
            </c:strRef>
          </c:cat>
          <c:val>
            <c:numRef>
              <c:f>Munka1!$B$2:$B$4</c:f>
              <c:numCache>
                <c:formatCode>General</c:formatCode>
                <c:ptCount val="3"/>
                <c:pt idx="0">
                  <c:v>1</c:v>
                </c:pt>
                <c:pt idx="1">
                  <c:v>11</c:v>
                </c:pt>
                <c:pt idx="2">
                  <c:v>1</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legend>
    <c:plotVisOnly val="1"/>
    <c:dispBlanksAs val="gap"/>
    <c:showDLblsOverMax val="0"/>
  </c:chart>
  <c:txPr>
    <a:bodyPr/>
    <a:lstStyle/>
    <a:p>
      <a:pPr>
        <a:defRPr sz="1800">
          <a:latin typeface="Cambria" pitchFamily="18" charset="0"/>
        </a:defRPr>
      </a:pPr>
      <a:endParaRPr lang="hu-HU"/>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bar"/>
        <c:grouping val="clustered"/>
        <c:varyColors val="0"/>
        <c:ser>
          <c:idx val="0"/>
          <c:order val="0"/>
          <c:tx>
            <c:strRef>
              <c:f>Munka1!$B$1</c:f>
              <c:strCache>
                <c:ptCount val="1"/>
                <c:pt idx="0">
                  <c:v>Sorozat 1</c:v>
                </c:pt>
              </c:strCache>
            </c:strRef>
          </c:tx>
          <c:invertIfNegative val="0"/>
          <c:cat>
            <c:strRef>
              <c:f>Munka1!$A$2:$A$10</c:f>
              <c:strCache>
                <c:ptCount val="9"/>
                <c:pt idx="0">
                  <c:v>Objectives and performance indicators for the IA function, linked as appropriate to the strategy for the organisation </c:v>
                </c:pt>
                <c:pt idx="1">
                  <c:v>The methodology used to prepare the strategy and how the IA unit has assessed risks that impact the entity’s objectives </c:v>
                </c:pt>
                <c:pt idx="2">
                  <c:v>How the IA unit will address the areas of most significance over a period of years (cycles of coverage for different elements of the audit universe)</c:v>
                </c:pt>
                <c:pt idx="3">
                  <c:v>The resources required and available to meet these needs and the impact of resource constraints on the ideal level of audit coverage </c:v>
                </c:pt>
                <c:pt idx="4">
                  <c:v>An internal risk assessment of those events which may impact the achievement of objectives in the audit strategy and mitigating actions to address such risks (for example, staffing shortfalls; skills shortages and training and other actions needed to addr</c:v>
                </c:pt>
                <c:pt idx="5">
                  <c:v>Plans for the coordination of work with other sources of assurance (e.g. external audit) </c:v>
                </c:pt>
                <c:pt idx="6">
                  <c:v>The approach for following up recommendations made </c:v>
                </c:pt>
                <c:pt idx="7">
                  <c:v>The higher or longer-term goals the IA function wants to achieve but may not achieve in the short term </c:v>
                </c:pt>
                <c:pt idx="8">
                  <c:v>Other(s)</c:v>
                </c:pt>
              </c:strCache>
            </c:strRef>
          </c:cat>
          <c:val>
            <c:numRef>
              <c:f>Munka1!$B$2:$B$10</c:f>
              <c:numCache>
                <c:formatCode>General</c:formatCode>
                <c:ptCount val="9"/>
                <c:pt idx="0">
                  <c:v>11</c:v>
                </c:pt>
                <c:pt idx="1">
                  <c:v>10</c:v>
                </c:pt>
                <c:pt idx="2">
                  <c:v>11</c:v>
                </c:pt>
                <c:pt idx="3">
                  <c:v>12</c:v>
                </c:pt>
                <c:pt idx="4">
                  <c:v>9</c:v>
                </c:pt>
                <c:pt idx="5">
                  <c:v>8</c:v>
                </c:pt>
                <c:pt idx="6">
                  <c:v>7</c:v>
                </c:pt>
                <c:pt idx="7">
                  <c:v>6</c:v>
                </c:pt>
                <c:pt idx="8">
                  <c:v>2</c:v>
                </c:pt>
              </c:numCache>
            </c:numRef>
          </c:val>
        </c:ser>
        <c:dLbls>
          <c:showLegendKey val="0"/>
          <c:showVal val="0"/>
          <c:showCatName val="0"/>
          <c:showSerName val="0"/>
          <c:showPercent val="0"/>
          <c:showBubbleSize val="0"/>
        </c:dLbls>
        <c:gapWidth val="150"/>
        <c:axId val="62357888"/>
        <c:axId val="62359424"/>
      </c:barChart>
      <c:catAx>
        <c:axId val="62357888"/>
        <c:scaling>
          <c:orientation val="minMax"/>
        </c:scaling>
        <c:delete val="0"/>
        <c:axPos val="l"/>
        <c:numFmt formatCode="General" sourceLinked="1"/>
        <c:majorTickMark val="out"/>
        <c:minorTickMark val="none"/>
        <c:tickLblPos val="nextTo"/>
        <c:crossAx val="62359424"/>
        <c:crosses val="autoZero"/>
        <c:auto val="1"/>
        <c:lblAlgn val="ctr"/>
        <c:lblOffset val="100"/>
        <c:noMultiLvlLbl val="0"/>
      </c:catAx>
      <c:valAx>
        <c:axId val="62359424"/>
        <c:scaling>
          <c:orientation val="minMax"/>
        </c:scaling>
        <c:delete val="0"/>
        <c:axPos val="b"/>
        <c:majorGridlines/>
        <c:numFmt formatCode="General" sourceLinked="1"/>
        <c:majorTickMark val="out"/>
        <c:minorTickMark val="none"/>
        <c:tickLblPos val="nextTo"/>
        <c:crossAx val="62357888"/>
        <c:crosses val="autoZero"/>
        <c:crossBetween val="between"/>
      </c:valAx>
    </c:plotArea>
    <c:plotVisOnly val="1"/>
    <c:dispBlanksAs val="gap"/>
    <c:showDLblsOverMax val="0"/>
  </c:chart>
  <c:txPr>
    <a:bodyPr/>
    <a:lstStyle/>
    <a:p>
      <a:pPr>
        <a:defRPr sz="1050">
          <a:latin typeface="Cambria" pitchFamily="18" charset="0"/>
        </a:defRPr>
      </a:pPr>
      <a:endParaRPr lang="hu-HU"/>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Munka1!$B$1</c:f>
              <c:strCache>
                <c:ptCount val="1"/>
                <c:pt idx="0">
                  <c:v>Oszlop1</c:v>
                </c:pt>
              </c:strCache>
            </c:strRef>
          </c:tx>
          <c:invertIfNegative val="0"/>
          <c:cat>
            <c:strRef>
              <c:f>Munka1!$A$2:$A$12</c:f>
              <c:strCache>
                <c:ptCount val="11"/>
                <c:pt idx="0">
                  <c:v>Relation between strategic objectives of the IA Unit and planned assignments</c:v>
                </c:pt>
                <c:pt idx="1">
                  <c:v>Correspondence between planned assignments in the audit strategy and in the annual plan </c:v>
                </c:pt>
                <c:pt idx="2">
                  <c:v>Purpose, scope and duration of each audit assignment </c:v>
                </c:pt>
                <c:pt idx="3">
                  <c:v>Purpose and duration of each consultancy assignment </c:v>
                </c:pt>
                <c:pt idx="4">
                  <c:v>Allocation of staff </c:v>
                </c:pt>
                <c:pt idx="5">
                  <c:v>Resource situation including need for further resources, if necessary </c:v>
                </c:pt>
                <c:pt idx="6">
                  <c:v>Timing of assignments </c:v>
                </c:pt>
                <c:pt idx="7">
                  <c:v>Training plan </c:v>
                </c:pt>
                <c:pt idx="8">
                  <c:v>Budgetary resources </c:v>
                </c:pt>
                <c:pt idx="9">
                  <c:v>Time reservation for unplanned assignments </c:v>
                </c:pt>
                <c:pt idx="10">
                  <c:v>Other(s)</c:v>
                </c:pt>
              </c:strCache>
            </c:strRef>
          </c:cat>
          <c:val>
            <c:numRef>
              <c:f>Munka1!$B$2:$B$12</c:f>
              <c:numCache>
                <c:formatCode>General</c:formatCode>
                <c:ptCount val="11"/>
                <c:pt idx="0">
                  <c:v>10</c:v>
                </c:pt>
                <c:pt idx="1">
                  <c:v>10</c:v>
                </c:pt>
                <c:pt idx="2">
                  <c:v>12</c:v>
                </c:pt>
                <c:pt idx="3">
                  <c:v>6</c:v>
                </c:pt>
                <c:pt idx="4">
                  <c:v>9</c:v>
                </c:pt>
                <c:pt idx="5">
                  <c:v>9</c:v>
                </c:pt>
                <c:pt idx="6">
                  <c:v>13</c:v>
                </c:pt>
                <c:pt idx="7">
                  <c:v>9</c:v>
                </c:pt>
                <c:pt idx="8">
                  <c:v>5</c:v>
                </c:pt>
                <c:pt idx="9">
                  <c:v>13</c:v>
                </c:pt>
                <c:pt idx="10">
                  <c:v>3</c:v>
                </c:pt>
              </c:numCache>
            </c:numRef>
          </c:val>
        </c:ser>
        <c:dLbls>
          <c:showLegendKey val="0"/>
          <c:showVal val="0"/>
          <c:showCatName val="0"/>
          <c:showSerName val="0"/>
          <c:showPercent val="0"/>
          <c:showBubbleSize val="0"/>
        </c:dLbls>
        <c:gapWidth val="150"/>
        <c:shape val="box"/>
        <c:axId val="71636864"/>
        <c:axId val="71638400"/>
        <c:axId val="0"/>
      </c:bar3DChart>
      <c:catAx>
        <c:axId val="71636864"/>
        <c:scaling>
          <c:orientation val="minMax"/>
        </c:scaling>
        <c:delete val="0"/>
        <c:axPos val="l"/>
        <c:numFmt formatCode="General" sourceLinked="1"/>
        <c:majorTickMark val="out"/>
        <c:minorTickMark val="none"/>
        <c:tickLblPos val="nextTo"/>
        <c:crossAx val="71638400"/>
        <c:crosses val="autoZero"/>
        <c:auto val="1"/>
        <c:lblAlgn val="ctr"/>
        <c:lblOffset val="100"/>
        <c:noMultiLvlLbl val="0"/>
      </c:catAx>
      <c:valAx>
        <c:axId val="71638400"/>
        <c:scaling>
          <c:orientation val="minMax"/>
        </c:scaling>
        <c:delete val="0"/>
        <c:axPos val="b"/>
        <c:majorGridlines/>
        <c:numFmt formatCode="General" sourceLinked="1"/>
        <c:majorTickMark val="out"/>
        <c:minorTickMark val="none"/>
        <c:tickLblPos val="nextTo"/>
        <c:crossAx val="71636864"/>
        <c:crosses val="autoZero"/>
        <c:crossBetween val="between"/>
      </c:valAx>
    </c:plotArea>
    <c:plotVisOnly val="1"/>
    <c:dispBlanksAs val="gap"/>
    <c:showDLblsOverMax val="0"/>
  </c:chart>
  <c:txPr>
    <a:bodyPr/>
    <a:lstStyle/>
    <a:p>
      <a:pPr>
        <a:defRPr sz="1200">
          <a:latin typeface="Cambria" pitchFamily="18" charset="0"/>
        </a:defRPr>
      </a:pPr>
      <a:endParaRPr lang="hu-H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Munka1!$B$1</c:f>
              <c:strCache>
                <c:ptCount val="1"/>
                <c:pt idx="0">
                  <c:v>Sorozat 1</c:v>
                </c:pt>
              </c:strCache>
            </c:strRef>
          </c:tx>
          <c:invertIfNegative val="0"/>
          <c:cat>
            <c:strRef>
              <c:f>Munka1!$A$2:$A$9</c:f>
              <c:strCache>
                <c:ptCount val="8"/>
                <c:pt idx="0">
                  <c:v>Budgets</c:v>
                </c:pt>
                <c:pt idx="1">
                  <c:v>Management information</c:v>
                </c:pt>
                <c:pt idx="2">
                  <c:v>Annual reports and any performance targets</c:v>
                </c:pt>
                <c:pt idx="3">
                  <c:v>Corporate and departmental plans</c:v>
                </c:pt>
                <c:pt idx="4">
                  <c:v>Organisational charts or office directory</c:v>
                </c:pt>
                <c:pt idx="5">
                  <c:v>External audit and consultancy</c:v>
                </c:pt>
                <c:pt idx="6">
                  <c:v>Guides to the entity’s services</c:v>
                </c:pt>
                <c:pt idx="7">
                  <c:v>Development plans</c:v>
                </c:pt>
              </c:strCache>
            </c:strRef>
          </c:cat>
          <c:val>
            <c:numRef>
              <c:f>Munka1!$B$2:$B$9</c:f>
              <c:numCache>
                <c:formatCode>General</c:formatCode>
                <c:ptCount val="8"/>
                <c:pt idx="0">
                  <c:v>13</c:v>
                </c:pt>
                <c:pt idx="1">
                  <c:v>12</c:v>
                </c:pt>
                <c:pt idx="2">
                  <c:v>11</c:v>
                </c:pt>
                <c:pt idx="3">
                  <c:v>11</c:v>
                </c:pt>
                <c:pt idx="4">
                  <c:v>9</c:v>
                </c:pt>
                <c:pt idx="5">
                  <c:v>9</c:v>
                </c:pt>
                <c:pt idx="6">
                  <c:v>8</c:v>
                </c:pt>
                <c:pt idx="7">
                  <c:v>4</c:v>
                </c:pt>
              </c:numCache>
            </c:numRef>
          </c:val>
        </c:ser>
        <c:dLbls>
          <c:showLegendKey val="0"/>
          <c:showVal val="0"/>
          <c:showCatName val="0"/>
          <c:showSerName val="0"/>
          <c:showPercent val="0"/>
          <c:showBubbleSize val="0"/>
        </c:dLbls>
        <c:gapWidth val="150"/>
        <c:shape val="cylinder"/>
        <c:axId val="51556736"/>
        <c:axId val="51558272"/>
        <c:axId val="0"/>
      </c:bar3DChart>
      <c:catAx>
        <c:axId val="51556736"/>
        <c:scaling>
          <c:orientation val="minMax"/>
        </c:scaling>
        <c:delete val="0"/>
        <c:axPos val="l"/>
        <c:majorTickMark val="out"/>
        <c:minorTickMark val="none"/>
        <c:tickLblPos val="nextTo"/>
        <c:crossAx val="51558272"/>
        <c:crosses val="autoZero"/>
        <c:auto val="1"/>
        <c:lblAlgn val="ctr"/>
        <c:lblOffset val="100"/>
        <c:noMultiLvlLbl val="0"/>
      </c:catAx>
      <c:valAx>
        <c:axId val="51558272"/>
        <c:scaling>
          <c:orientation val="minMax"/>
        </c:scaling>
        <c:delete val="0"/>
        <c:axPos val="b"/>
        <c:majorGridlines/>
        <c:numFmt formatCode="General" sourceLinked="1"/>
        <c:majorTickMark val="out"/>
        <c:minorTickMark val="none"/>
        <c:tickLblPos val="nextTo"/>
        <c:crossAx val="51556736"/>
        <c:crosses val="autoZero"/>
        <c:crossBetween val="between"/>
      </c:valAx>
    </c:plotArea>
    <c:plotVisOnly val="1"/>
    <c:dispBlanksAs val="gap"/>
    <c:showDLblsOverMax val="0"/>
  </c:chart>
  <c:txPr>
    <a:bodyPr/>
    <a:lstStyle/>
    <a:p>
      <a:pPr>
        <a:defRPr sz="1800"/>
      </a:pPr>
      <a:endParaRPr lang="hu-H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Munka1!$B$1</c:f>
              <c:strCache>
                <c:ptCount val="1"/>
                <c:pt idx="0">
                  <c:v>Oszlop1</c:v>
                </c:pt>
              </c:strCache>
            </c:strRef>
          </c:tx>
          <c:dLbls>
            <c:dLbl>
              <c:idx val="0"/>
              <c:layout>
                <c:manualLayout>
                  <c:x val="-3.7037037037037035E-2"/>
                  <c:y val="0.11319511824547357"/>
                </c:manualLayout>
              </c:layout>
              <c:dLblPos val="bestFit"/>
              <c:showLegendKey val="0"/>
              <c:showVal val="1"/>
              <c:showCatName val="0"/>
              <c:showSerName val="0"/>
              <c:showPercent val="1"/>
              <c:showBubbleSize val="0"/>
              <c:separator>
</c:separator>
            </c:dLbl>
            <c:dLbl>
              <c:idx val="1"/>
              <c:layout>
                <c:manualLayout>
                  <c:x val="-0.18518518518518523"/>
                  <c:y val="-0.19480090116662901"/>
                </c:manualLayout>
              </c:layout>
              <c:dLblPos val="bestFit"/>
              <c:showLegendKey val="0"/>
              <c:showVal val="1"/>
              <c:showCatName val="0"/>
              <c:showSerName val="0"/>
              <c:showPercent val="1"/>
              <c:showBubbleSize val="0"/>
              <c:separator>
</c:separator>
            </c:dLbl>
            <c:dLbl>
              <c:idx val="2"/>
              <c:layout>
                <c:manualLayout>
                  <c:x val="0.12191358024691359"/>
                  <c:y val="5.0016447596837169E-2"/>
                </c:manualLayout>
              </c:layout>
              <c:dLblPos val="bestFit"/>
              <c:showLegendKey val="0"/>
              <c:showVal val="1"/>
              <c:showCatName val="0"/>
              <c:showSerName val="0"/>
              <c:showPercent val="1"/>
              <c:showBubbleSize val="0"/>
              <c:separator>
</c:separator>
            </c:dLbl>
            <c:dLbl>
              <c:idx val="3"/>
              <c:layout>
                <c:manualLayout>
                  <c:x val="6.1728395061728392E-2"/>
                  <c:y val="8.6870672141875091E-2"/>
                </c:manualLayout>
              </c:layout>
              <c:dLblPos val="bestFit"/>
              <c:showLegendKey val="0"/>
              <c:showVal val="1"/>
              <c:showCatName val="0"/>
              <c:showSerName val="0"/>
              <c:showPercent val="1"/>
              <c:showBubbleSize val="0"/>
              <c:separator>
</c:separator>
            </c:dLbl>
            <c:txPr>
              <a:bodyPr/>
              <a:lstStyle/>
              <a:p>
                <a:pPr>
                  <a:defRPr sz="2400">
                    <a:latin typeface="Cambria" panose="02040503050406030204" pitchFamily="18" charset="0"/>
                  </a:defRPr>
                </a:pPr>
                <a:endParaRPr lang="hu-HU"/>
              </a:p>
            </c:txPr>
            <c:dLblPos val="outEnd"/>
            <c:showLegendKey val="0"/>
            <c:showVal val="1"/>
            <c:showCatName val="0"/>
            <c:showSerName val="0"/>
            <c:showPercent val="1"/>
            <c:showBubbleSize val="0"/>
            <c:separator>
</c:separator>
            <c:showLeaderLines val="1"/>
          </c:dLbls>
          <c:cat>
            <c:strRef>
              <c:f>Munka1!$A$2:$A$5</c:f>
              <c:strCache>
                <c:ptCount val="4"/>
                <c:pt idx="0">
                  <c:v>By interviews with key staff</c:v>
                </c:pt>
                <c:pt idx="1">
                  <c:v>By questionnaire and interview with key staff</c:v>
                </c:pt>
                <c:pt idx="2">
                  <c:v>Only as part of the process of approval of strategic or annual plan</c:v>
                </c:pt>
                <c:pt idx="3">
                  <c:v>Other</c:v>
                </c:pt>
              </c:strCache>
            </c:strRef>
          </c:cat>
          <c:val>
            <c:numRef>
              <c:f>Munka1!$B$2:$B$5</c:f>
              <c:numCache>
                <c:formatCode>General</c:formatCode>
                <c:ptCount val="4"/>
                <c:pt idx="0">
                  <c:v>1</c:v>
                </c:pt>
                <c:pt idx="1">
                  <c:v>9</c:v>
                </c:pt>
                <c:pt idx="2">
                  <c:v>4</c:v>
                </c:pt>
                <c:pt idx="3">
                  <c:v>1</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1371476134927583"/>
          <c:y val="1.4231783224197431E-2"/>
          <c:w val="0.36159388062603287"/>
          <c:h val="0.98576821677580262"/>
        </c:manualLayout>
      </c:layout>
      <c:overlay val="0"/>
      <c:txPr>
        <a:bodyPr/>
        <a:lstStyle/>
        <a:p>
          <a:pPr>
            <a:defRPr sz="2000">
              <a:latin typeface="Cambria" panose="02040503050406030204" pitchFamily="18" charset="0"/>
            </a:defRPr>
          </a:pPr>
          <a:endParaRPr lang="hu-HU"/>
        </a:p>
      </c:txPr>
    </c:legend>
    <c:plotVisOnly val="1"/>
    <c:dispBlanksAs val="gap"/>
    <c:showDLblsOverMax val="0"/>
  </c:chart>
  <c:txPr>
    <a:bodyPr/>
    <a:lstStyle/>
    <a:p>
      <a:pPr>
        <a:defRPr sz="1800"/>
      </a:pPr>
      <a:endParaRPr lang="hu-H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Munka1!$B$1</c:f>
              <c:strCache>
                <c:ptCount val="1"/>
                <c:pt idx="0">
                  <c:v>Oszlop1</c:v>
                </c:pt>
              </c:strCache>
            </c:strRef>
          </c:tx>
          <c:explosion val="25"/>
          <c:dLbls>
            <c:dLbl>
              <c:idx val="2"/>
              <c:layout>
                <c:manualLayout>
                  <c:x val="9.7307767084669997E-2"/>
                  <c:y val="8.5316700705350065E-2"/>
                </c:manualLayout>
              </c:layout>
              <c:showLegendKey val="0"/>
              <c:showVal val="1"/>
              <c:showCatName val="0"/>
              <c:showSerName val="0"/>
              <c:showPercent val="1"/>
              <c:showBubbleSize val="0"/>
            </c:dLbl>
            <c:txPr>
              <a:bodyPr/>
              <a:lstStyle/>
              <a:p>
                <a:pPr>
                  <a:defRPr sz="2400" b="1">
                    <a:latin typeface="Cambria" panose="02040503050406030204" pitchFamily="18" charset="0"/>
                  </a:defRPr>
                </a:pPr>
                <a:endParaRPr lang="hu-HU"/>
              </a:p>
            </c:txPr>
            <c:showLegendKey val="0"/>
            <c:showVal val="1"/>
            <c:showCatName val="0"/>
            <c:showSerName val="0"/>
            <c:showPercent val="1"/>
            <c:showBubbleSize val="0"/>
            <c:showLeaderLines val="1"/>
          </c:dLbls>
          <c:cat>
            <c:strRef>
              <c:f>Munka1!$A$2:$A$4</c:f>
              <c:strCache>
                <c:ptCount val="3"/>
                <c:pt idx="0">
                  <c:v>Yes</c:v>
                </c:pt>
                <c:pt idx="1">
                  <c:v>Partially</c:v>
                </c:pt>
                <c:pt idx="2">
                  <c:v>No</c:v>
                </c:pt>
              </c:strCache>
            </c:strRef>
          </c:cat>
          <c:val>
            <c:numRef>
              <c:f>Munka1!$B$2:$B$4</c:f>
              <c:numCache>
                <c:formatCode>General</c:formatCode>
                <c:ptCount val="3"/>
                <c:pt idx="0">
                  <c:v>10</c:v>
                </c:pt>
                <c:pt idx="1">
                  <c:v>3</c:v>
                </c:pt>
                <c:pt idx="2">
                  <c:v>2</c:v>
                </c:pt>
              </c:numCache>
            </c:numRef>
          </c:val>
        </c:ser>
        <c:dLbls>
          <c:showLegendKey val="0"/>
          <c:showVal val="0"/>
          <c:showCatName val="0"/>
          <c:showSerName val="0"/>
          <c:showPercent val="0"/>
          <c:showBubbleSize val="0"/>
          <c:showLeaderLines val="1"/>
        </c:dLbls>
      </c:pie3DChart>
    </c:plotArea>
    <c:legend>
      <c:legendPos val="r"/>
      <c:layout/>
      <c:overlay val="0"/>
      <c:txPr>
        <a:bodyPr/>
        <a:lstStyle/>
        <a:p>
          <a:pPr>
            <a:defRPr sz="2800">
              <a:latin typeface="Cambria" panose="02040503050406030204" pitchFamily="18" charset="0"/>
            </a:defRPr>
          </a:pPr>
          <a:endParaRPr lang="hu-HU"/>
        </a:p>
      </c:txPr>
    </c:legend>
    <c:plotVisOnly val="1"/>
    <c:dispBlanksAs val="gap"/>
    <c:showDLblsOverMax val="0"/>
  </c:chart>
  <c:txPr>
    <a:bodyPr/>
    <a:lstStyle/>
    <a:p>
      <a:pPr>
        <a:defRPr sz="1800"/>
      </a:pPr>
      <a:endParaRPr lang="hu-H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22849227179936E-2"/>
          <c:y val="0"/>
          <c:w val="0.57851086322543011"/>
          <c:h val="0.98683777694820074"/>
        </c:manualLayout>
      </c:layout>
      <c:doughnutChart>
        <c:varyColors val="1"/>
        <c:ser>
          <c:idx val="0"/>
          <c:order val="0"/>
          <c:tx>
            <c:strRef>
              <c:f>Munka1!$B$1</c:f>
              <c:strCache>
                <c:ptCount val="1"/>
                <c:pt idx="0">
                  <c:v>Értékesítés</c:v>
                </c:pt>
              </c:strCache>
            </c:strRef>
          </c:tx>
          <c:explosion val="25"/>
          <c:dLbls>
            <c:dLbl>
              <c:idx val="0"/>
              <c:layout>
                <c:manualLayout>
                  <c:x val="-0.14814814814814814"/>
                  <c:y val="0.20796312421842822"/>
                </c:manualLayout>
              </c:layout>
              <c:showLegendKey val="0"/>
              <c:showVal val="1"/>
              <c:showCatName val="0"/>
              <c:showSerName val="0"/>
              <c:showPercent val="1"/>
              <c:showBubbleSize val="0"/>
            </c:dLbl>
            <c:dLbl>
              <c:idx val="1"/>
              <c:layout>
                <c:manualLayout>
                  <c:x val="4.6296296296296224E-3"/>
                  <c:y val="-5.2648892207197021E-3"/>
                </c:manualLayout>
              </c:layout>
              <c:showLegendKey val="0"/>
              <c:showVal val="1"/>
              <c:showCatName val="0"/>
              <c:showSerName val="0"/>
              <c:showPercent val="1"/>
              <c:showBubbleSize val="0"/>
            </c:dLbl>
            <c:dLbl>
              <c:idx val="2"/>
              <c:layout>
                <c:manualLayout>
                  <c:x val="-1.5432098765431816E-3"/>
                  <c:y val="-1.5794667662159107E-2"/>
                </c:manualLayout>
              </c:layout>
              <c:showLegendKey val="0"/>
              <c:showVal val="1"/>
              <c:showCatName val="0"/>
              <c:showSerName val="0"/>
              <c:showPercent val="1"/>
              <c:showBubbleSize val="0"/>
            </c:dLbl>
            <c:txPr>
              <a:bodyPr/>
              <a:lstStyle/>
              <a:p>
                <a:pPr>
                  <a:defRPr b="1">
                    <a:solidFill>
                      <a:schemeClr val="tx1"/>
                    </a:solidFill>
                  </a:defRPr>
                </a:pPr>
                <a:endParaRPr lang="hu-HU"/>
              </a:p>
            </c:txPr>
            <c:showLegendKey val="0"/>
            <c:showVal val="1"/>
            <c:showCatName val="0"/>
            <c:showSerName val="0"/>
            <c:showPercent val="1"/>
            <c:showBubbleSize val="0"/>
            <c:showLeaderLines val="1"/>
          </c:dLbls>
          <c:cat>
            <c:strRef>
              <c:f>Munka1!$A$2:$A$4</c:f>
              <c:strCache>
                <c:ptCount val="3"/>
                <c:pt idx="0">
                  <c:v>Yes</c:v>
                </c:pt>
                <c:pt idx="1">
                  <c:v>No</c:v>
                </c:pt>
                <c:pt idx="2">
                  <c:v>Yes, but only few has it</c:v>
                </c:pt>
              </c:strCache>
            </c:strRef>
          </c:cat>
          <c:val>
            <c:numRef>
              <c:f>Munka1!$B$2:$B$4</c:f>
              <c:numCache>
                <c:formatCode>General</c:formatCode>
                <c:ptCount val="3"/>
                <c:pt idx="0">
                  <c:v>9</c:v>
                </c:pt>
                <c:pt idx="1">
                  <c:v>4</c:v>
                </c:pt>
                <c:pt idx="2">
                  <c:v>2</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63714068727520179"/>
          <c:y val="0.22455996200988598"/>
          <c:w val="0.36285931272479827"/>
          <c:h val="0.38503606552755743"/>
        </c:manualLayout>
      </c:layout>
      <c:overlay val="0"/>
    </c:legend>
    <c:plotVisOnly val="1"/>
    <c:dispBlanksAs val="gap"/>
    <c:showDLblsOverMax val="0"/>
  </c:chart>
  <c:txPr>
    <a:bodyPr/>
    <a:lstStyle/>
    <a:p>
      <a:pPr>
        <a:defRPr sz="2000">
          <a:latin typeface="Cambria" panose="02040503050406030204" pitchFamily="18" charset="0"/>
        </a:defRPr>
      </a:pPr>
      <a:endParaRPr lang="hu-H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Munka1!$B$1</c:f>
              <c:strCache>
                <c:ptCount val="1"/>
                <c:pt idx="0">
                  <c:v>Értékesítés</c:v>
                </c:pt>
              </c:strCache>
            </c:strRef>
          </c:tx>
          <c:explosion val="25"/>
          <c:dLbls>
            <c:txPr>
              <a:bodyPr/>
              <a:lstStyle/>
              <a:p>
                <a:pPr>
                  <a:defRPr>
                    <a:latin typeface="Cambria" pitchFamily="18" charset="0"/>
                  </a:defRPr>
                </a:pPr>
                <a:endParaRPr lang="hu-HU"/>
              </a:p>
            </c:txPr>
            <c:showLegendKey val="0"/>
            <c:showVal val="1"/>
            <c:showCatName val="0"/>
            <c:showSerName val="0"/>
            <c:showPercent val="1"/>
            <c:showBubbleSize val="0"/>
            <c:showLeaderLines val="1"/>
          </c:dLbls>
          <c:cat>
            <c:strRef>
              <c:f>Munka1!$A$2:$A$4</c:f>
              <c:strCache>
                <c:ptCount val="3"/>
                <c:pt idx="0">
                  <c:v>Risk register by management</c:v>
                </c:pt>
                <c:pt idx="1">
                  <c:v>Risk register by internal auditors</c:v>
                </c:pt>
                <c:pt idx="2">
                  <c:v>Mixed</c:v>
                </c:pt>
              </c:strCache>
            </c:strRef>
          </c:cat>
          <c:val>
            <c:numRef>
              <c:f>Munka1!$B$2:$B$4</c:f>
              <c:numCache>
                <c:formatCode>General</c:formatCode>
                <c:ptCount val="3"/>
                <c:pt idx="0">
                  <c:v>2</c:v>
                </c:pt>
                <c:pt idx="1">
                  <c:v>3</c:v>
                </c:pt>
                <c:pt idx="2">
                  <c:v>4</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Cambria" pitchFamily="18" charset="0"/>
            </a:defRPr>
          </a:pPr>
          <a:endParaRPr lang="hu-HU"/>
        </a:p>
      </c:txPr>
    </c:legend>
    <c:plotVisOnly val="1"/>
    <c:dispBlanksAs val="gap"/>
    <c:showDLblsOverMax val="0"/>
  </c:chart>
  <c:txPr>
    <a:bodyPr/>
    <a:lstStyle/>
    <a:p>
      <a:pPr>
        <a:defRPr sz="1800"/>
      </a:pPr>
      <a:endParaRPr lang="hu-H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1"/>
    <c:plotArea>
      <c:layout/>
      <c:barChart>
        <c:barDir val="col"/>
        <c:grouping val="clustered"/>
        <c:varyColors val="0"/>
        <c:ser>
          <c:idx val="0"/>
          <c:order val="0"/>
          <c:tx>
            <c:strRef>
              <c:f>Munka1!$B$1</c:f>
              <c:strCache>
                <c:ptCount val="1"/>
                <c:pt idx="0">
                  <c:v>Sorozat 1</c:v>
                </c:pt>
              </c:strCache>
            </c:strRef>
          </c:tx>
          <c:invertIfNegative val="0"/>
          <c:dLbls>
            <c:showLegendKey val="0"/>
            <c:showVal val="1"/>
            <c:showCatName val="0"/>
            <c:showSerName val="0"/>
            <c:showPercent val="0"/>
            <c:showBubbleSize val="0"/>
            <c:showLeaderLines val="0"/>
          </c:dLbls>
          <c:cat>
            <c:strRef>
              <c:f>Munka1!$A$2:$A$6</c:f>
              <c:strCache>
                <c:ptCount val="5"/>
                <c:pt idx="0">
                  <c:v>Financial impact</c:v>
                </c:pt>
                <c:pt idx="1">
                  <c:v>Impact on reputation</c:v>
                </c:pt>
                <c:pt idx="2">
                  <c:v>Regulatory impact</c:v>
                </c:pt>
                <c:pt idx="3">
                  <c:v>Impact on operations / achievement of objectives / mission</c:v>
                </c:pt>
                <c:pt idx="4">
                  <c:v>Impact on human resources</c:v>
                </c:pt>
              </c:strCache>
            </c:strRef>
          </c:cat>
          <c:val>
            <c:numRef>
              <c:f>Munka1!$B$2:$B$6</c:f>
              <c:numCache>
                <c:formatCode>General</c:formatCode>
                <c:ptCount val="5"/>
                <c:pt idx="0">
                  <c:v>14</c:v>
                </c:pt>
                <c:pt idx="1">
                  <c:v>10</c:v>
                </c:pt>
                <c:pt idx="2">
                  <c:v>11</c:v>
                </c:pt>
                <c:pt idx="3">
                  <c:v>13</c:v>
                </c:pt>
                <c:pt idx="4">
                  <c:v>10</c:v>
                </c:pt>
              </c:numCache>
            </c:numRef>
          </c:val>
        </c:ser>
        <c:dLbls>
          <c:showLegendKey val="0"/>
          <c:showVal val="0"/>
          <c:showCatName val="0"/>
          <c:showSerName val="0"/>
          <c:showPercent val="0"/>
          <c:showBubbleSize val="0"/>
        </c:dLbls>
        <c:gapWidth val="150"/>
        <c:axId val="25589248"/>
        <c:axId val="25590784"/>
      </c:barChart>
      <c:catAx>
        <c:axId val="25589248"/>
        <c:scaling>
          <c:orientation val="minMax"/>
        </c:scaling>
        <c:delete val="0"/>
        <c:axPos val="b"/>
        <c:numFmt formatCode="General" sourceLinked="1"/>
        <c:majorTickMark val="out"/>
        <c:minorTickMark val="none"/>
        <c:tickLblPos val="nextTo"/>
        <c:crossAx val="25590784"/>
        <c:crosses val="autoZero"/>
        <c:auto val="1"/>
        <c:lblAlgn val="ctr"/>
        <c:lblOffset val="100"/>
        <c:noMultiLvlLbl val="0"/>
      </c:catAx>
      <c:valAx>
        <c:axId val="25590784"/>
        <c:scaling>
          <c:orientation val="minMax"/>
        </c:scaling>
        <c:delete val="0"/>
        <c:axPos val="l"/>
        <c:majorGridlines/>
        <c:numFmt formatCode="General" sourceLinked="1"/>
        <c:majorTickMark val="out"/>
        <c:minorTickMark val="none"/>
        <c:tickLblPos val="nextTo"/>
        <c:crossAx val="25589248"/>
        <c:crosses val="autoZero"/>
        <c:crossBetween val="between"/>
      </c:valAx>
    </c:plotArea>
    <c:plotVisOnly val="1"/>
    <c:dispBlanksAs val="gap"/>
    <c:showDLblsOverMax val="0"/>
  </c:chart>
  <c:txPr>
    <a:bodyPr/>
    <a:lstStyle/>
    <a:p>
      <a:pPr>
        <a:defRPr sz="1800">
          <a:latin typeface="Cambria" pitchFamily="18" charset="0"/>
        </a:defRPr>
      </a:pPr>
      <a:endParaRPr lang="hu-H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Munka1!$B$1</c:f>
              <c:strCache>
                <c:ptCount val="1"/>
                <c:pt idx="0">
                  <c:v>Értékesítés</c:v>
                </c:pt>
              </c:strCache>
            </c:strRef>
          </c:tx>
          <c:explosion val="25"/>
          <c:dLbls>
            <c:showLegendKey val="0"/>
            <c:showVal val="1"/>
            <c:showCatName val="0"/>
            <c:showSerName val="0"/>
            <c:showPercent val="1"/>
            <c:showBubbleSize val="0"/>
            <c:showLeaderLines val="1"/>
          </c:dLbls>
          <c:cat>
            <c:strRef>
              <c:f>Munka1!$A$2:$A$4</c:f>
              <c:strCache>
                <c:ptCount val="3"/>
                <c:pt idx="0">
                  <c:v>3 point scale</c:v>
                </c:pt>
                <c:pt idx="1">
                  <c:v>4 point scale</c:v>
                </c:pt>
                <c:pt idx="2">
                  <c:v>5 point scale</c:v>
                </c:pt>
              </c:strCache>
            </c:strRef>
          </c:cat>
          <c:val>
            <c:numRef>
              <c:f>Munka1!$B$2:$B$4</c:f>
              <c:numCache>
                <c:formatCode>General</c:formatCode>
                <c:ptCount val="3"/>
                <c:pt idx="0">
                  <c:v>6</c:v>
                </c:pt>
                <c:pt idx="1">
                  <c:v>2</c:v>
                </c:pt>
                <c:pt idx="2">
                  <c:v>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4682764079147645"/>
          <c:y val="0.10670068645571366"/>
          <c:w val="0.18241242009132419"/>
          <c:h val="0.22250747391703951"/>
        </c:manualLayout>
      </c:layout>
      <c:overlay val="0"/>
    </c:legend>
    <c:plotVisOnly val="1"/>
    <c:dispBlanksAs val="gap"/>
    <c:showDLblsOverMax val="0"/>
  </c:chart>
  <c:txPr>
    <a:bodyPr/>
    <a:lstStyle/>
    <a:p>
      <a:pPr>
        <a:defRPr sz="1800"/>
      </a:pPr>
      <a:endParaRPr lang="hu-H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Munka1!$B$1</c:f>
              <c:strCache>
                <c:ptCount val="1"/>
                <c:pt idx="0">
                  <c:v>Értékesítés</c:v>
                </c:pt>
              </c:strCache>
            </c:strRef>
          </c:tx>
          <c:explosion val="25"/>
          <c:dLbls>
            <c:showLegendKey val="0"/>
            <c:showVal val="1"/>
            <c:showCatName val="0"/>
            <c:showSerName val="0"/>
            <c:showPercent val="1"/>
            <c:showBubbleSize val="0"/>
            <c:showLeaderLines val="1"/>
          </c:dLbls>
          <c:cat>
            <c:strRef>
              <c:f>Munka1!$A$2:$A$4</c:f>
              <c:strCache>
                <c:ptCount val="3"/>
                <c:pt idx="0">
                  <c:v>3 point scale</c:v>
                </c:pt>
                <c:pt idx="1">
                  <c:v>4 point scale</c:v>
                </c:pt>
                <c:pt idx="2">
                  <c:v>5 point scale</c:v>
                </c:pt>
              </c:strCache>
            </c:strRef>
          </c:cat>
          <c:val>
            <c:numRef>
              <c:f>Munka1!$B$2:$B$4</c:f>
              <c:numCache>
                <c:formatCode>General</c:formatCode>
                <c:ptCount val="3"/>
                <c:pt idx="0">
                  <c:v>6</c:v>
                </c:pt>
                <c:pt idx="1">
                  <c:v>2</c:v>
                </c:pt>
                <c:pt idx="2">
                  <c:v>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4682764079147645"/>
          <c:y val="0.10670068645571366"/>
          <c:w val="0.18241242009132419"/>
          <c:h val="0.22250747391703951"/>
        </c:manualLayout>
      </c:layout>
      <c:overlay val="0"/>
    </c:legend>
    <c:plotVisOnly val="1"/>
    <c:dispBlanksAs val="gap"/>
    <c:showDLblsOverMax val="0"/>
  </c:chart>
  <c:txPr>
    <a:bodyPr/>
    <a:lstStyle/>
    <a:p>
      <a:pPr>
        <a:defRPr sz="1800"/>
      </a:pPr>
      <a:endParaRPr lang="hu-HU"/>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0.57126</cdr:x>
      <cdr:y>0.65673</cdr:y>
    </cdr:from>
    <cdr:to>
      <cdr:x>0.8775</cdr:x>
      <cdr:y>0.88062</cdr:y>
    </cdr:to>
    <cdr:sp macro="" textlink="">
      <cdr:nvSpPr>
        <cdr:cNvPr id="3" name="Szövegdoboz 2"/>
        <cdr:cNvSpPr txBox="1"/>
      </cdr:nvSpPr>
      <cdr:spPr>
        <a:xfrm xmlns:a="http://schemas.openxmlformats.org/drawingml/2006/main">
          <a:off x="4701208" y="3168352"/>
          <a:ext cx="2520280" cy="10801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noProof="0" smtClean="0">
              <a:solidFill>
                <a:srgbClr val="C00000"/>
              </a:solidFill>
              <a:latin typeface="Cambria" pitchFamily="18" charset="0"/>
            </a:rPr>
            <a:t>It should be mentioned that 6 countries indicated that the strategic plan is for 3 years.</a:t>
          </a:r>
          <a:endParaRPr lang="en-GB" sz="1600" noProof="0">
            <a:solidFill>
              <a:srgbClr val="C00000"/>
            </a:solidFill>
            <a:latin typeface="Cambria"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19869" y="0"/>
            <a:ext cx="2922270" cy="493792"/>
          </a:xfrm>
          <a:prstGeom prst="rect">
            <a:avLst/>
          </a:prstGeom>
        </p:spPr>
        <p:txBody>
          <a:bodyPr vert="horz" lIns="91440" tIns="45720" rIns="91440" bIns="45720" rtlCol="0"/>
          <a:lstStyle>
            <a:lvl1pPr algn="r">
              <a:defRPr sz="1200"/>
            </a:lvl1pPr>
          </a:lstStyle>
          <a:p>
            <a:fld id="{E9ECAC46-E8C9-4B31-A566-F4D0748C18FE}" type="datetimeFigureOut">
              <a:rPr lang="hu-HU" smtClean="0"/>
              <a:t>2014.02.27.</a:t>
            </a:fld>
            <a:endParaRPr lang="hu-HU"/>
          </a:p>
        </p:txBody>
      </p:sp>
      <p:sp>
        <p:nvSpPr>
          <p:cNvPr id="4" name="Diakép helye 3"/>
          <p:cNvSpPr>
            <a:spLocks noGrp="1" noRot="1" noChangeAspect="1"/>
          </p:cNvSpPr>
          <p:nvPr>
            <p:ph type="sldImg" idx="2"/>
          </p:nvPr>
        </p:nvSpPr>
        <p:spPr>
          <a:xfrm>
            <a:off x="904875" y="741363"/>
            <a:ext cx="4933950" cy="370205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4370" y="4691023"/>
            <a:ext cx="5394960" cy="4444127"/>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9380332"/>
            <a:ext cx="2922270" cy="493792"/>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19869" y="9380332"/>
            <a:ext cx="2922270" cy="493792"/>
          </a:xfrm>
          <a:prstGeom prst="rect">
            <a:avLst/>
          </a:prstGeom>
        </p:spPr>
        <p:txBody>
          <a:bodyPr vert="horz" lIns="91440" tIns="45720" rIns="91440" bIns="45720" rtlCol="0" anchor="b"/>
          <a:lstStyle>
            <a:lvl1pPr algn="r">
              <a:defRPr sz="1200"/>
            </a:lvl1pPr>
          </a:lstStyle>
          <a:p>
            <a:fld id="{B5F07275-12CC-449B-84FD-367953E0AAA8}" type="slidenum">
              <a:rPr lang="hu-HU" smtClean="0"/>
              <a:t>‹#›</a:t>
            </a:fld>
            <a:endParaRPr lang="hu-HU"/>
          </a:p>
        </p:txBody>
      </p:sp>
    </p:spTree>
    <p:extLst>
      <p:ext uri="{BB962C8B-B14F-4D97-AF65-F5344CB8AC3E}">
        <p14:creationId xmlns:p14="http://schemas.microsoft.com/office/powerpoint/2010/main" val="300315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a:t>
            </a:fld>
            <a:endParaRPr lang="hu-HU"/>
          </a:p>
        </p:txBody>
      </p:sp>
    </p:spTree>
    <p:extLst>
      <p:ext uri="{BB962C8B-B14F-4D97-AF65-F5344CB8AC3E}">
        <p14:creationId xmlns:p14="http://schemas.microsoft.com/office/powerpoint/2010/main" val="3406562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10</a:t>
            </a:fld>
            <a:endParaRPr lang="hu-HU"/>
          </a:p>
        </p:txBody>
      </p:sp>
    </p:spTree>
    <p:extLst>
      <p:ext uri="{BB962C8B-B14F-4D97-AF65-F5344CB8AC3E}">
        <p14:creationId xmlns:p14="http://schemas.microsoft.com/office/powerpoint/2010/main" val="2749621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11</a:t>
            </a:fld>
            <a:endParaRPr lang="hu-HU"/>
          </a:p>
        </p:txBody>
      </p:sp>
    </p:spTree>
    <p:extLst>
      <p:ext uri="{BB962C8B-B14F-4D97-AF65-F5344CB8AC3E}">
        <p14:creationId xmlns:p14="http://schemas.microsoft.com/office/powerpoint/2010/main" val="3959072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12</a:t>
            </a:fld>
            <a:endParaRPr lang="hu-HU"/>
          </a:p>
        </p:txBody>
      </p:sp>
    </p:spTree>
    <p:extLst>
      <p:ext uri="{BB962C8B-B14F-4D97-AF65-F5344CB8AC3E}">
        <p14:creationId xmlns:p14="http://schemas.microsoft.com/office/powerpoint/2010/main" val="187769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13</a:t>
            </a:fld>
            <a:endParaRPr lang="hu-HU"/>
          </a:p>
        </p:txBody>
      </p:sp>
    </p:spTree>
    <p:extLst>
      <p:ext uri="{BB962C8B-B14F-4D97-AF65-F5344CB8AC3E}">
        <p14:creationId xmlns:p14="http://schemas.microsoft.com/office/powerpoint/2010/main" val="79932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14</a:t>
            </a:fld>
            <a:endParaRPr lang="hu-HU"/>
          </a:p>
        </p:txBody>
      </p:sp>
    </p:spTree>
    <p:extLst>
      <p:ext uri="{BB962C8B-B14F-4D97-AF65-F5344CB8AC3E}">
        <p14:creationId xmlns:p14="http://schemas.microsoft.com/office/powerpoint/2010/main" val="3505614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15</a:t>
            </a:fld>
            <a:endParaRPr lang="hu-HU"/>
          </a:p>
        </p:txBody>
      </p:sp>
    </p:spTree>
    <p:extLst>
      <p:ext uri="{BB962C8B-B14F-4D97-AF65-F5344CB8AC3E}">
        <p14:creationId xmlns:p14="http://schemas.microsoft.com/office/powerpoint/2010/main" val="2266084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16</a:t>
            </a:fld>
            <a:endParaRPr lang="hu-HU"/>
          </a:p>
        </p:txBody>
      </p:sp>
    </p:spTree>
    <p:extLst>
      <p:ext uri="{BB962C8B-B14F-4D97-AF65-F5344CB8AC3E}">
        <p14:creationId xmlns:p14="http://schemas.microsoft.com/office/powerpoint/2010/main" val="2981092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17</a:t>
            </a:fld>
            <a:endParaRPr lang="hu-HU"/>
          </a:p>
        </p:txBody>
      </p:sp>
    </p:spTree>
    <p:extLst>
      <p:ext uri="{BB962C8B-B14F-4D97-AF65-F5344CB8AC3E}">
        <p14:creationId xmlns:p14="http://schemas.microsoft.com/office/powerpoint/2010/main" val="3778640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18</a:t>
            </a:fld>
            <a:endParaRPr lang="hu-HU"/>
          </a:p>
        </p:txBody>
      </p:sp>
    </p:spTree>
    <p:extLst>
      <p:ext uri="{BB962C8B-B14F-4D97-AF65-F5344CB8AC3E}">
        <p14:creationId xmlns:p14="http://schemas.microsoft.com/office/powerpoint/2010/main" val="562879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19</a:t>
            </a:fld>
            <a:endParaRPr lang="hu-HU"/>
          </a:p>
        </p:txBody>
      </p:sp>
    </p:spTree>
    <p:extLst>
      <p:ext uri="{BB962C8B-B14F-4D97-AF65-F5344CB8AC3E}">
        <p14:creationId xmlns:p14="http://schemas.microsoft.com/office/powerpoint/2010/main" val="3464547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a:t>
            </a:fld>
            <a:endParaRPr lang="hu-HU"/>
          </a:p>
        </p:txBody>
      </p:sp>
    </p:spTree>
    <p:extLst>
      <p:ext uri="{BB962C8B-B14F-4D97-AF65-F5344CB8AC3E}">
        <p14:creationId xmlns:p14="http://schemas.microsoft.com/office/powerpoint/2010/main" val="2177178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20</a:t>
            </a:fld>
            <a:endParaRPr lang="hu-HU"/>
          </a:p>
        </p:txBody>
      </p:sp>
    </p:spTree>
    <p:extLst>
      <p:ext uri="{BB962C8B-B14F-4D97-AF65-F5344CB8AC3E}">
        <p14:creationId xmlns:p14="http://schemas.microsoft.com/office/powerpoint/2010/main" val="440191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21</a:t>
            </a:fld>
            <a:endParaRPr lang="hu-HU"/>
          </a:p>
        </p:txBody>
      </p:sp>
    </p:spTree>
    <p:extLst>
      <p:ext uri="{BB962C8B-B14F-4D97-AF65-F5344CB8AC3E}">
        <p14:creationId xmlns:p14="http://schemas.microsoft.com/office/powerpoint/2010/main" val="2477355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22</a:t>
            </a:fld>
            <a:endParaRPr lang="hu-HU"/>
          </a:p>
        </p:txBody>
      </p:sp>
    </p:spTree>
    <p:extLst>
      <p:ext uri="{BB962C8B-B14F-4D97-AF65-F5344CB8AC3E}">
        <p14:creationId xmlns:p14="http://schemas.microsoft.com/office/powerpoint/2010/main" val="42821742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23</a:t>
            </a:fld>
            <a:endParaRPr lang="hu-HU"/>
          </a:p>
        </p:txBody>
      </p:sp>
    </p:spTree>
    <p:extLst>
      <p:ext uri="{BB962C8B-B14F-4D97-AF65-F5344CB8AC3E}">
        <p14:creationId xmlns:p14="http://schemas.microsoft.com/office/powerpoint/2010/main" val="37371233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24</a:t>
            </a:fld>
            <a:endParaRPr lang="hu-HU"/>
          </a:p>
        </p:txBody>
      </p:sp>
    </p:spTree>
    <p:extLst>
      <p:ext uri="{BB962C8B-B14F-4D97-AF65-F5344CB8AC3E}">
        <p14:creationId xmlns:p14="http://schemas.microsoft.com/office/powerpoint/2010/main" val="39671563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25</a:t>
            </a:fld>
            <a:endParaRPr lang="hu-HU"/>
          </a:p>
        </p:txBody>
      </p:sp>
    </p:spTree>
    <p:extLst>
      <p:ext uri="{BB962C8B-B14F-4D97-AF65-F5344CB8AC3E}">
        <p14:creationId xmlns:p14="http://schemas.microsoft.com/office/powerpoint/2010/main" val="54766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3</a:t>
            </a:fld>
            <a:endParaRPr lang="hu-HU"/>
          </a:p>
        </p:txBody>
      </p:sp>
    </p:spTree>
    <p:extLst>
      <p:ext uri="{BB962C8B-B14F-4D97-AF65-F5344CB8AC3E}">
        <p14:creationId xmlns:p14="http://schemas.microsoft.com/office/powerpoint/2010/main" val="1556287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4</a:t>
            </a:fld>
            <a:endParaRPr lang="hu-HU"/>
          </a:p>
        </p:txBody>
      </p:sp>
    </p:spTree>
    <p:extLst>
      <p:ext uri="{BB962C8B-B14F-4D97-AF65-F5344CB8AC3E}">
        <p14:creationId xmlns:p14="http://schemas.microsoft.com/office/powerpoint/2010/main" val="1375353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5</a:t>
            </a:fld>
            <a:endParaRPr lang="hu-HU"/>
          </a:p>
        </p:txBody>
      </p:sp>
    </p:spTree>
    <p:extLst>
      <p:ext uri="{BB962C8B-B14F-4D97-AF65-F5344CB8AC3E}">
        <p14:creationId xmlns:p14="http://schemas.microsoft.com/office/powerpoint/2010/main" val="2692655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6</a:t>
            </a:fld>
            <a:endParaRPr lang="hu-HU"/>
          </a:p>
        </p:txBody>
      </p:sp>
    </p:spTree>
    <p:extLst>
      <p:ext uri="{BB962C8B-B14F-4D97-AF65-F5344CB8AC3E}">
        <p14:creationId xmlns:p14="http://schemas.microsoft.com/office/powerpoint/2010/main" val="1469621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7</a:t>
            </a:fld>
            <a:endParaRPr lang="hu-HU"/>
          </a:p>
        </p:txBody>
      </p:sp>
    </p:spTree>
    <p:extLst>
      <p:ext uri="{BB962C8B-B14F-4D97-AF65-F5344CB8AC3E}">
        <p14:creationId xmlns:p14="http://schemas.microsoft.com/office/powerpoint/2010/main" val="2130679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8</a:t>
            </a:fld>
            <a:endParaRPr lang="hu-HU"/>
          </a:p>
        </p:txBody>
      </p:sp>
    </p:spTree>
    <p:extLst>
      <p:ext uri="{BB962C8B-B14F-4D97-AF65-F5344CB8AC3E}">
        <p14:creationId xmlns:p14="http://schemas.microsoft.com/office/powerpoint/2010/main" val="4282762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5F07275-12CC-449B-84FD-367953E0AAA8}" type="slidenum">
              <a:rPr lang="hu-HU" smtClean="0"/>
              <a:t>9</a:t>
            </a:fld>
            <a:endParaRPr lang="hu-HU"/>
          </a:p>
        </p:txBody>
      </p:sp>
    </p:spTree>
    <p:extLst>
      <p:ext uri="{BB962C8B-B14F-4D97-AF65-F5344CB8AC3E}">
        <p14:creationId xmlns:p14="http://schemas.microsoft.com/office/powerpoint/2010/main" val="106597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F18704D-D523-4C05-A352-7515CF5F1553}" type="datetimeFigureOut">
              <a:rPr lang="hu-HU" smtClean="0"/>
              <a:t>2014.02.27.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2144961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F18704D-D523-4C05-A352-7515CF5F1553}" type="datetimeFigureOut">
              <a:rPr lang="hu-HU" smtClean="0"/>
              <a:t>2014.02.27.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306301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F18704D-D523-4C05-A352-7515CF5F1553}" type="datetimeFigureOut">
              <a:rPr lang="hu-HU" smtClean="0"/>
              <a:t>2014.02.27.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180759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F18704D-D523-4C05-A352-7515CF5F1553}" type="datetimeFigureOut">
              <a:rPr lang="hu-HU" smtClean="0"/>
              <a:t>2014.02.27.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807764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F18704D-D523-4C05-A352-7515CF5F1553}" type="datetimeFigureOut">
              <a:rPr lang="hu-HU" smtClean="0"/>
              <a:t>2014.02.27.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190166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F18704D-D523-4C05-A352-7515CF5F1553}" type="datetimeFigureOut">
              <a:rPr lang="hu-HU" smtClean="0"/>
              <a:t>2014.02.27.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2520168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F18704D-D523-4C05-A352-7515CF5F1553}" type="datetimeFigureOut">
              <a:rPr lang="hu-HU" smtClean="0"/>
              <a:t>2014.02.27.</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117183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F18704D-D523-4C05-A352-7515CF5F1553}" type="datetimeFigureOut">
              <a:rPr lang="hu-HU" smtClean="0"/>
              <a:t>2014.02.27.</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467316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F18704D-D523-4C05-A352-7515CF5F1553}" type="datetimeFigureOut">
              <a:rPr lang="hu-HU" smtClean="0"/>
              <a:t>2014.02.27.</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263412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F18704D-D523-4C05-A352-7515CF5F1553}" type="datetimeFigureOut">
              <a:rPr lang="hu-HU" smtClean="0"/>
              <a:t>2014.02.27.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1789821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F18704D-D523-4C05-A352-7515CF5F1553}" type="datetimeFigureOut">
              <a:rPr lang="hu-HU" smtClean="0"/>
              <a:t>2014.02.27.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D2BFE02-1EDD-44D2-A4B2-FEE045F6B222}" type="slidenum">
              <a:rPr lang="hu-HU" smtClean="0"/>
              <a:t>‹#›</a:t>
            </a:fld>
            <a:endParaRPr lang="hu-HU"/>
          </a:p>
        </p:txBody>
      </p:sp>
    </p:spTree>
    <p:extLst>
      <p:ext uri="{BB962C8B-B14F-4D97-AF65-F5344CB8AC3E}">
        <p14:creationId xmlns:p14="http://schemas.microsoft.com/office/powerpoint/2010/main" val="2760713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8704D-D523-4C05-A352-7515CF5F1553}" type="datetimeFigureOut">
              <a:rPr lang="hu-HU" smtClean="0"/>
              <a:t>2014.02.27.</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BFE02-1EDD-44D2-A4B2-FEE045F6B222}" type="slidenum">
              <a:rPr lang="hu-HU" smtClean="0"/>
              <a:t>‹#›</a:t>
            </a:fld>
            <a:endParaRPr lang="hu-HU"/>
          </a:p>
        </p:txBody>
      </p:sp>
    </p:spTree>
    <p:extLst>
      <p:ext uri="{BB962C8B-B14F-4D97-AF65-F5344CB8AC3E}">
        <p14:creationId xmlns:p14="http://schemas.microsoft.com/office/powerpoint/2010/main" val="80724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2679055"/>
            <a:ext cx="7772400" cy="1470025"/>
          </a:xfrm>
        </p:spPr>
        <p:txBody>
          <a:bodyPr>
            <a:noAutofit/>
          </a:bodyPr>
          <a:lstStyle/>
          <a:p>
            <a:r>
              <a:rPr lang="en-GB" sz="4800" b="1" dirty="0" smtClean="0">
                <a:solidFill>
                  <a:schemeClr val="accent6">
                    <a:lumMod val="75000"/>
                  </a:schemeClr>
                </a:solidFill>
                <a:latin typeface="Cambria" panose="02040503050406030204" pitchFamily="18" charset="0"/>
              </a:rPr>
              <a:t>Results of Pre-event survey on Risk Assessment</a:t>
            </a:r>
            <a:endParaRPr lang="en-GB" sz="4800" b="1" dirty="0">
              <a:solidFill>
                <a:schemeClr val="accent6">
                  <a:lumMod val="75000"/>
                </a:schemeClr>
              </a:solidFill>
              <a:latin typeface="Cambria" panose="02040503050406030204" pitchFamily="18" charset="0"/>
            </a:endParaRPr>
          </a:p>
        </p:txBody>
      </p:sp>
      <p:sp>
        <p:nvSpPr>
          <p:cNvPr id="3" name="Alcím 2"/>
          <p:cNvSpPr>
            <a:spLocks noGrp="1"/>
          </p:cNvSpPr>
          <p:nvPr>
            <p:ph type="subTitle" idx="1"/>
          </p:nvPr>
        </p:nvSpPr>
        <p:spPr>
          <a:xfrm>
            <a:off x="0" y="5085184"/>
            <a:ext cx="9144000" cy="766936"/>
          </a:xfrm>
        </p:spPr>
        <p:txBody>
          <a:bodyPr/>
          <a:lstStyle/>
          <a:p>
            <a:r>
              <a:rPr lang="hu-HU" dirty="0" err="1" smtClean="0">
                <a:solidFill>
                  <a:schemeClr val="accent5">
                    <a:lumMod val="75000"/>
                  </a:schemeClr>
                </a:solidFill>
              </a:rPr>
              <a:t>Ms</a:t>
            </a:r>
            <a:r>
              <a:rPr lang="hu-HU" dirty="0" smtClean="0">
                <a:solidFill>
                  <a:schemeClr val="accent5">
                    <a:lumMod val="75000"/>
                  </a:schemeClr>
                </a:solidFill>
              </a:rPr>
              <a:t>. Edit Németh – RA WG – </a:t>
            </a:r>
            <a:r>
              <a:rPr lang="hu-HU" dirty="0" err="1" smtClean="0">
                <a:solidFill>
                  <a:schemeClr val="accent5">
                    <a:lumMod val="75000"/>
                  </a:schemeClr>
                </a:solidFill>
              </a:rPr>
              <a:t>Budva</a:t>
            </a:r>
            <a:r>
              <a:rPr lang="hu-HU" dirty="0" smtClean="0">
                <a:solidFill>
                  <a:schemeClr val="accent5">
                    <a:lumMod val="75000"/>
                  </a:schemeClr>
                </a:solidFill>
              </a:rPr>
              <a:t>, </a:t>
            </a:r>
            <a:r>
              <a:rPr lang="hu-HU" dirty="0" err="1" smtClean="0">
                <a:solidFill>
                  <a:schemeClr val="accent5">
                    <a:lumMod val="75000"/>
                  </a:schemeClr>
                </a:solidFill>
              </a:rPr>
              <a:t>Montenegro</a:t>
            </a:r>
            <a:endParaRPr lang="hu-HU" dirty="0">
              <a:solidFill>
                <a:schemeClr val="accent5">
                  <a:lumMod val="75000"/>
                </a:schemeClr>
              </a:solidFill>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a:off x="0" y="6167421"/>
            <a:ext cx="9144000" cy="7179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logo_for_noew.jpg"/>
          <p:cNvPicPr/>
          <p:nvPr/>
        </p:nvPicPr>
        <p:blipFill>
          <a:blip r:embed="rId4" cstate="print"/>
          <a:stretch>
            <a:fillRect/>
          </a:stretch>
        </p:blipFill>
        <p:spPr>
          <a:xfrm>
            <a:off x="5292080" y="332656"/>
            <a:ext cx="3600401" cy="2088232"/>
          </a:xfrm>
          <a:prstGeom prst="rect">
            <a:avLst/>
          </a:prstGeom>
        </p:spPr>
      </p:pic>
    </p:spTree>
    <p:extLst>
      <p:ext uri="{BB962C8B-B14F-4D97-AF65-F5344CB8AC3E}">
        <p14:creationId xmlns:p14="http://schemas.microsoft.com/office/powerpoint/2010/main" val="4072839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04664"/>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Is there a requirement in your country for managers to carry out risk assessment as part of formal risk management procedures?</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2951073545"/>
              </p:ext>
            </p:extLst>
          </p:nvPr>
        </p:nvGraphicFramePr>
        <p:xfrm>
          <a:off x="734888" y="2033587"/>
          <a:ext cx="8229600" cy="4824413"/>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1559514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Are internal audit involved in identifying and assessing risks as part of this process? </a:t>
            </a: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844824"/>
            <a:ext cx="8229600" cy="936104"/>
          </a:xfrm>
        </p:spPr>
        <p:txBody>
          <a:bodyPr>
            <a:normAutofit fontScale="47500" lnSpcReduction="20000"/>
          </a:bodyPr>
          <a:lstStyle/>
          <a:p>
            <a:pPr>
              <a:lnSpc>
                <a:spcPct val="120000"/>
              </a:lnSpc>
            </a:pPr>
            <a:r>
              <a:rPr lang="en-GB" sz="4400" dirty="0" smtClean="0">
                <a:latin typeface="Cambria" panose="02040503050406030204" pitchFamily="18" charset="0"/>
              </a:rPr>
              <a:t>9 countries answered: </a:t>
            </a:r>
            <a:r>
              <a:rPr lang="en-GB" sz="4400" dirty="0" smtClean="0">
                <a:solidFill>
                  <a:schemeClr val="accent2">
                    <a:lumMod val="75000"/>
                  </a:schemeClr>
                </a:solidFill>
                <a:latin typeface="Cambria" panose="02040503050406030204" pitchFamily="18" charset="0"/>
              </a:rPr>
              <a:t>YES</a:t>
            </a:r>
            <a:endParaRPr lang="hu-HU" sz="4400" dirty="0" smtClean="0">
              <a:solidFill>
                <a:schemeClr val="accent2">
                  <a:lumMod val="75000"/>
                </a:schemeClr>
              </a:solidFill>
              <a:latin typeface="Cambria" panose="02040503050406030204" pitchFamily="18" charset="0"/>
            </a:endParaRPr>
          </a:p>
          <a:p>
            <a:pPr>
              <a:lnSpc>
                <a:spcPct val="120000"/>
              </a:lnSpc>
            </a:pPr>
            <a:r>
              <a:rPr lang="hu-HU" sz="5100" dirty="0">
                <a:latin typeface="Cambria" panose="02040503050406030204" pitchFamily="18" charset="0"/>
              </a:rPr>
              <a:t>Q12: </a:t>
            </a:r>
            <a:r>
              <a:rPr lang="en-US" sz="5100" b="1" dirty="0">
                <a:solidFill>
                  <a:schemeClr val="accent6">
                    <a:lumMod val="75000"/>
                  </a:schemeClr>
                </a:solidFill>
                <a:latin typeface="Cambria" panose="02040503050406030204" pitchFamily="18" charset="0"/>
              </a:rPr>
              <a:t>How do IA units identify risks?</a:t>
            </a:r>
            <a:endParaRPr lang="hu-HU" sz="5100" b="1" dirty="0">
              <a:solidFill>
                <a:schemeClr val="accent6">
                  <a:lumMod val="75000"/>
                </a:schemeClr>
              </a:solidFill>
              <a:latin typeface="Cambria" panose="02040503050406030204" pitchFamily="18" charset="0"/>
            </a:endParaRPr>
          </a:p>
          <a:p>
            <a:pPr marL="0" indent="0">
              <a:lnSpc>
                <a:spcPct val="120000"/>
              </a:lnSpc>
              <a:buNone/>
            </a:pPr>
            <a:endParaRPr lang="en-GB" sz="2800" dirty="0" smtClean="0">
              <a:latin typeface="Cambria" panose="02040503050406030204" pitchFamily="18" charset="0"/>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graphicFrame>
        <p:nvGraphicFramePr>
          <p:cNvPr id="6" name="Diagram 5"/>
          <p:cNvGraphicFramePr/>
          <p:nvPr>
            <p:extLst>
              <p:ext uri="{D42A27DB-BD31-4B8C-83A1-F6EECF244321}">
                <p14:modId xmlns:p14="http://schemas.microsoft.com/office/powerpoint/2010/main" val="3348512761"/>
              </p:ext>
            </p:extLst>
          </p:nvPr>
        </p:nvGraphicFramePr>
        <p:xfrm>
          <a:off x="1907704" y="2420888"/>
          <a:ext cx="6096000" cy="4064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31191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What criteria are used by management or IA to assess the impact of identified risks?</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3228675114"/>
              </p:ext>
            </p:extLst>
          </p:nvPr>
        </p:nvGraphicFramePr>
        <p:xfrm>
          <a:off x="684213" y="1844675"/>
          <a:ext cx="8229600" cy="4824413"/>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4077119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What criteria are used by management or IA to assess the impact of identified risks?</a:t>
            </a: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844824"/>
            <a:ext cx="8229600" cy="4824536"/>
          </a:xfrm>
        </p:spPr>
        <p:txBody>
          <a:bodyPr>
            <a:normAutofit fontScale="85000" lnSpcReduction="20000"/>
          </a:bodyPr>
          <a:lstStyle/>
          <a:p>
            <a:pPr>
              <a:lnSpc>
                <a:spcPct val="120000"/>
              </a:lnSpc>
            </a:pPr>
            <a:r>
              <a:rPr lang="en-GB" sz="2800" b="1" dirty="0" smtClean="0">
                <a:latin typeface="Cambria" panose="02040503050406030204" pitchFamily="18" charset="0"/>
              </a:rPr>
              <a:t>Bulgaria</a:t>
            </a:r>
            <a:r>
              <a:rPr lang="en-GB" sz="2800" dirty="0" smtClean="0">
                <a:latin typeface="Cambria" panose="02040503050406030204" pitchFamily="18" charset="0"/>
              </a:rPr>
              <a:t>: The criteria mentioned above are most frequently used. The different entities and IA Units could define other criteria relevant to the their specific activities.</a:t>
            </a:r>
          </a:p>
          <a:p>
            <a:pPr>
              <a:lnSpc>
                <a:spcPct val="120000"/>
              </a:lnSpc>
            </a:pPr>
            <a:r>
              <a:rPr lang="en-GB" sz="2800" b="1" dirty="0" smtClean="0">
                <a:latin typeface="Cambria" panose="02040503050406030204" pitchFamily="18" charset="0"/>
              </a:rPr>
              <a:t>Croatia</a:t>
            </a:r>
            <a:r>
              <a:rPr lang="en-GB" sz="2800" dirty="0" smtClean="0">
                <a:latin typeface="Cambria" panose="02040503050406030204" pitchFamily="18" charset="0"/>
              </a:rPr>
              <a:t> use another type: impact of non reaching the set goals</a:t>
            </a:r>
          </a:p>
          <a:p>
            <a:pPr>
              <a:lnSpc>
                <a:spcPct val="120000"/>
              </a:lnSpc>
            </a:pPr>
            <a:r>
              <a:rPr lang="en-GB" sz="2800" b="1" dirty="0" smtClean="0">
                <a:latin typeface="Cambria" panose="02040503050406030204" pitchFamily="18" charset="0"/>
              </a:rPr>
              <a:t>Moldova</a:t>
            </a:r>
            <a:r>
              <a:rPr lang="en-GB" sz="2800" dirty="0" smtClean="0">
                <a:latin typeface="Cambria" panose="02040503050406030204" pitchFamily="18" charset="0"/>
              </a:rPr>
              <a:t>n example: Materiality with a share of - 15 %</a:t>
            </a:r>
            <a:r>
              <a:rPr lang="hu-HU" sz="2800" dirty="0" smtClean="0">
                <a:latin typeface="Cambria" pitchFamily="18" charset="0"/>
              </a:rPr>
              <a:t>;</a:t>
            </a:r>
            <a:r>
              <a:rPr lang="en-GB" sz="2800" dirty="0" smtClean="0">
                <a:latin typeface="Cambria" pitchFamily="18" charset="0"/>
              </a:rPr>
              <a:t> Control environment - 10 %</a:t>
            </a:r>
            <a:r>
              <a:rPr lang="hu-HU" sz="2800" dirty="0" smtClean="0">
                <a:latin typeface="Cambria" pitchFamily="18" charset="0"/>
              </a:rPr>
              <a:t>;</a:t>
            </a:r>
            <a:r>
              <a:rPr lang="en-GB" sz="2800" dirty="0" smtClean="0">
                <a:latin typeface="Cambria" pitchFamily="18" charset="0"/>
              </a:rPr>
              <a:t> Sensitivity -10 %</a:t>
            </a:r>
            <a:r>
              <a:rPr lang="hu-HU" sz="2800" dirty="0" smtClean="0">
                <a:latin typeface="Cambria" pitchFamily="18" charset="0"/>
              </a:rPr>
              <a:t>;</a:t>
            </a:r>
            <a:r>
              <a:rPr lang="en-GB" sz="2800" dirty="0" smtClean="0">
                <a:latin typeface="Cambria" pitchFamily="18" charset="0"/>
              </a:rPr>
              <a:t> MF’ Management concerns</a:t>
            </a:r>
            <a:r>
              <a:rPr lang="hu-HU" sz="2800" dirty="0" smtClean="0">
                <a:latin typeface="Cambria" pitchFamily="18" charset="0"/>
              </a:rPr>
              <a:t> </a:t>
            </a:r>
            <a:r>
              <a:rPr lang="en-GB" sz="2800" dirty="0" smtClean="0">
                <a:latin typeface="Cambria" pitchFamily="18" charset="0"/>
              </a:rPr>
              <a:t>-</a:t>
            </a:r>
            <a:r>
              <a:rPr lang="hu-HU" sz="2800" dirty="0" smtClean="0">
                <a:latin typeface="Cambria" pitchFamily="18" charset="0"/>
              </a:rPr>
              <a:t> </a:t>
            </a:r>
            <a:r>
              <a:rPr lang="en-GB" sz="2800" dirty="0" smtClean="0">
                <a:latin typeface="Cambria" pitchFamily="18" charset="0"/>
              </a:rPr>
              <a:t>15 %</a:t>
            </a:r>
            <a:r>
              <a:rPr lang="hu-HU" sz="2800" dirty="0" smtClean="0">
                <a:latin typeface="Cambria" pitchFamily="18" charset="0"/>
              </a:rPr>
              <a:t>;</a:t>
            </a:r>
            <a:r>
              <a:rPr lang="en-GB" sz="2800" dirty="0" smtClean="0">
                <a:latin typeface="Cambria" pitchFamily="18" charset="0"/>
              </a:rPr>
              <a:t> Complexity of the process</a:t>
            </a:r>
            <a:r>
              <a:rPr lang="hu-HU" sz="2800" dirty="0" smtClean="0">
                <a:latin typeface="Cambria" pitchFamily="18" charset="0"/>
              </a:rPr>
              <a:t> </a:t>
            </a:r>
            <a:r>
              <a:rPr lang="en-GB" sz="2800" dirty="0" smtClean="0">
                <a:latin typeface="Cambria" pitchFamily="18" charset="0"/>
              </a:rPr>
              <a:t>-10 %</a:t>
            </a:r>
            <a:r>
              <a:rPr lang="hu-HU" sz="2800" dirty="0" smtClean="0">
                <a:latin typeface="Cambria" pitchFamily="18" charset="0"/>
              </a:rPr>
              <a:t>;</a:t>
            </a:r>
            <a:r>
              <a:rPr lang="en-GB" sz="2800" dirty="0" smtClean="0">
                <a:latin typeface="Cambria" pitchFamily="18" charset="0"/>
              </a:rPr>
              <a:t> Changes of people and of system</a:t>
            </a:r>
            <a:r>
              <a:rPr lang="hu-HU" sz="2800" dirty="0" smtClean="0">
                <a:latin typeface="Cambria" pitchFamily="18" charset="0"/>
              </a:rPr>
              <a:t> </a:t>
            </a:r>
            <a:r>
              <a:rPr lang="en-GB" sz="2800" dirty="0" smtClean="0">
                <a:latin typeface="Cambria" pitchFamily="18" charset="0"/>
              </a:rPr>
              <a:t>-10 %</a:t>
            </a:r>
            <a:r>
              <a:rPr lang="hu-HU" sz="2800" dirty="0" smtClean="0">
                <a:latin typeface="Cambria" pitchFamily="18" charset="0"/>
              </a:rPr>
              <a:t>;</a:t>
            </a:r>
            <a:r>
              <a:rPr lang="en-GB" sz="2800" dirty="0" smtClean="0">
                <a:latin typeface="Cambria" pitchFamily="18" charset="0"/>
              </a:rPr>
              <a:t> The integrity of the data processing environment</a:t>
            </a:r>
            <a:r>
              <a:rPr lang="hu-HU" sz="2800" dirty="0" smtClean="0">
                <a:latin typeface="Cambria" pitchFamily="18" charset="0"/>
              </a:rPr>
              <a:t> </a:t>
            </a:r>
            <a:r>
              <a:rPr lang="en-GB" sz="2800" dirty="0" smtClean="0">
                <a:latin typeface="Cambria" pitchFamily="18" charset="0"/>
              </a:rPr>
              <a:t>-</a:t>
            </a:r>
            <a:r>
              <a:rPr lang="hu-HU" sz="2800" dirty="0" smtClean="0">
                <a:latin typeface="Cambria" pitchFamily="18" charset="0"/>
              </a:rPr>
              <a:t> </a:t>
            </a:r>
            <a:r>
              <a:rPr lang="en-GB" sz="2800" dirty="0" smtClean="0">
                <a:latin typeface="Cambria" pitchFamily="18" charset="0"/>
              </a:rPr>
              <a:t>5 %</a:t>
            </a:r>
            <a:r>
              <a:rPr lang="hu-HU" sz="2800" dirty="0" smtClean="0">
                <a:latin typeface="Cambria" pitchFamily="18" charset="0"/>
              </a:rPr>
              <a:t>;</a:t>
            </a:r>
            <a:r>
              <a:rPr lang="en-GB" sz="2800" dirty="0" smtClean="0">
                <a:latin typeface="Cambria" pitchFamily="18" charset="0"/>
              </a:rPr>
              <a:t> The last audit mission</a:t>
            </a:r>
            <a:r>
              <a:rPr lang="hu-HU" sz="2800" dirty="0" smtClean="0">
                <a:latin typeface="Cambria" pitchFamily="18" charset="0"/>
              </a:rPr>
              <a:t> </a:t>
            </a:r>
            <a:r>
              <a:rPr lang="en-GB" sz="2800" dirty="0" smtClean="0">
                <a:latin typeface="Cambria" pitchFamily="18" charset="0"/>
              </a:rPr>
              <a:t>-</a:t>
            </a:r>
            <a:r>
              <a:rPr lang="hu-HU" sz="2800" dirty="0" smtClean="0">
                <a:latin typeface="Cambria" pitchFamily="18" charset="0"/>
              </a:rPr>
              <a:t> </a:t>
            </a:r>
            <a:r>
              <a:rPr lang="en-GB" sz="2800" dirty="0" smtClean="0">
                <a:latin typeface="Cambria" pitchFamily="18" charset="0"/>
              </a:rPr>
              <a:t>15 %</a:t>
            </a:r>
            <a:r>
              <a:rPr lang="hu-HU" sz="2800" dirty="0" smtClean="0">
                <a:latin typeface="Cambria" pitchFamily="18" charset="0"/>
              </a:rPr>
              <a:t>;</a:t>
            </a:r>
            <a:r>
              <a:rPr lang="en-GB" sz="2800" dirty="0" smtClean="0">
                <a:latin typeface="Cambria" pitchFamily="18" charset="0"/>
              </a:rPr>
              <a:t> The results of the last audit mission</a:t>
            </a:r>
            <a:r>
              <a:rPr lang="hu-HU" sz="2800" dirty="0" smtClean="0">
                <a:latin typeface="Cambria" pitchFamily="18" charset="0"/>
              </a:rPr>
              <a:t> </a:t>
            </a:r>
            <a:r>
              <a:rPr lang="en-GB" sz="2800" dirty="0" smtClean="0">
                <a:latin typeface="Cambria" pitchFamily="18" charset="0"/>
              </a:rPr>
              <a:t>-</a:t>
            </a:r>
            <a:r>
              <a:rPr lang="hu-HU" sz="2800" dirty="0" smtClean="0">
                <a:latin typeface="Cambria" pitchFamily="18" charset="0"/>
              </a:rPr>
              <a:t> </a:t>
            </a:r>
            <a:r>
              <a:rPr lang="en-GB" sz="2800" dirty="0" smtClean="0">
                <a:latin typeface="Cambria" pitchFamily="18" charset="0"/>
              </a:rPr>
              <a:t>10 %</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2842708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How does management or IA score the impact of identified risks?</a:t>
            </a:r>
            <a:endParaRPr lang="en-GB" sz="2800" b="1" dirty="0">
              <a:solidFill>
                <a:schemeClr val="accent6">
                  <a:lumMod val="75000"/>
                </a:schemeClr>
              </a:solidFill>
              <a:latin typeface="Cambria" panose="02040503050406030204" pitchFamily="18" charset="0"/>
            </a:endParaRPr>
          </a:p>
        </p:txBody>
      </p:sp>
      <p:graphicFrame>
        <p:nvGraphicFramePr>
          <p:cNvPr id="7" name="Tartalom helye 6"/>
          <p:cNvGraphicFramePr>
            <a:graphicFrameLocks noGrp="1"/>
          </p:cNvGraphicFramePr>
          <p:nvPr>
            <p:ph idx="1"/>
            <p:extLst>
              <p:ext uri="{D42A27DB-BD31-4B8C-83A1-F6EECF244321}">
                <p14:modId xmlns:p14="http://schemas.microsoft.com/office/powerpoint/2010/main" val="3211197445"/>
              </p:ext>
            </p:extLst>
          </p:nvPr>
        </p:nvGraphicFramePr>
        <p:xfrm>
          <a:off x="755576" y="1916832"/>
          <a:ext cx="8212500" cy="4752528"/>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4178508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How does management or IA score the impact of identified risks?</a:t>
            </a: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988840"/>
            <a:ext cx="8229600" cy="4824536"/>
          </a:xfrm>
        </p:spPr>
        <p:txBody>
          <a:bodyPr>
            <a:normAutofit/>
          </a:bodyPr>
          <a:lstStyle/>
          <a:p>
            <a:pPr>
              <a:lnSpc>
                <a:spcPct val="120000"/>
              </a:lnSpc>
            </a:pPr>
            <a:r>
              <a:rPr lang="en-GB" sz="2400" b="1" smtClean="0">
                <a:latin typeface="Cambria" panose="02040503050406030204" pitchFamily="18" charset="0"/>
              </a:rPr>
              <a:t>Bulgaria</a:t>
            </a:r>
            <a:r>
              <a:rPr lang="en-GB" sz="2400" smtClean="0">
                <a:latin typeface="Cambria" panose="02040503050406030204" pitchFamily="18" charset="0"/>
              </a:rPr>
              <a:t>: The model of Risk Management Strategy for public sector organisations consists of 5 point scale for assessment of the impact of identified risk. This scale is not mandatory - the management is free to choose the point scale (3/4/5 etc.) which is most appropriate.</a:t>
            </a:r>
          </a:p>
          <a:p>
            <a:pPr>
              <a:lnSpc>
                <a:spcPct val="120000"/>
              </a:lnSpc>
            </a:pPr>
            <a:r>
              <a:rPr lang="en-GB" sz="2400" b="1" smtClean="0">
                <a:latin typeface="Cambria" panose="02040503050406030204" pitchFamily="18" charset="0"/>
              </a:rPr>
              <a:t>Georgia</a:t>
            </a:r>
            <a:r>
              <a:rPr lang="en-GB" sz="2400" smtClean="0">
                <a:latin typeface="Cambria" panose="02040503050406030204" pitchFamily="18" charset="0"/>
              </a:rPr>
              <a:t>: IAU are assessing each criteria/risk factor with its score, which is weather 3 or 4 point scale, at present IAU are not using impact and probability model</a:t>
            </a:r>
          </a:p>
          <a:p>
            <a:pPr>
              <a:lnSpc>
                <a:spcPct val="120000"/>
              </a:lnSpc>
            </a:pPr>
            <a:r>
              <a:rPr lang="en-GB" sz="2400" b="1" smtClean="0">
                <a:latin typeface="Cambria" pitchFamily="18" charset="0"/>
              </a:rPr>
              <a:t>Romania</a:t>
            </a:r>
            <a:r>
              <a:rPr lang="en-GB" sz="2400" smtClean="0">
                <a:latin typeface="Cambria" pitchFamily="18" charset="0"/>
              </a:rPr>
              <a:t>: every one can use a 3 point scale or 5 point scale, is not imperative.</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315469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GB" sz="2800" b="1" smtClean="0">
                <a:solidFill>
                  <a:schemeClr val="accent6">
                    <a:lumMod val="75000"/>
                  </a:schemeClr>
                </a:solidFill>
                <a:latin typeface="Cambria" panose="02040503050406030204" pitchFamily="18" charset="0"/>
              </a:rPr>
              <a:t>How does management or IA score the probability of identified risks?</a:t>
            </a:r>
            <a:endParaRPr lang="en-GB" sz="2800" b="1">
              <a:solidFill>
                <a:schemeClr val="accent6">
                  <a:lumMod val="75000"/>
                </a:schemeClr>
              </a:solidFill>
              <a:latin typeface="Cambria" panose="02040503050406030204" pitchFamily="18" charset="0"/>
            </a:endParaRPr>
          </a:p>
        </p:txBody>
      </p:sp>
      <p:graphicFrame>
        <p:nvGraphicFramePr>
          <p:cNvPr id="7" name="Tartalom helye 6"/>
          <p:cNvGraphicFramePr>
            <a:graphicFrameLocks noGrp="1"/>
          </p:cNvGraphicFramePr>
          <p:nvPr>
            <p:ph idx="1"/>
            <p:extLst>
              <p:ext uri="{D42A27DB-BD31-4B8C-83A1-F6EECF244321}">
                <p14:modId xmlns:p14="http://schemas.microsoft.com/office/powerpoint/2010/main" val="3490810403"/>
              </p:ext>
            </p:extLst>
          </p:nvPr>
        </p:nvGraphicFramePr>
        <p:xfrm>
          <a:off x="755576" y="1916832"/>
          <a:ext cx="8212500" cy="4752528"/>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1801759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GB" sz="2800" b="1" dirty="0" smtClean="0">
                <a:solidFill>
                  <a:schemeClr val="accent6">
                    <a:lumMod val="75000"/>
                  </a:schemeClr>
                </a:solidFill>
                <a:latin typeface="Cambria" panose="02040503050406030204" pitchFamily="18" charset="0"/>
              </a:rPr>
              <a:t>How does management or IA score the probability of identified risks?</a:t>
            </a: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988840"/>
            <a:ext cx="8229600" cy="4824536"/>
          </a:xfrm>
        </p:spPr>
        <p:txBody>
          <a:bodyPr>
            <a:normAutofit/>
          </a:bodyPr>
          <a:lstStyle/>
          <a:p>
            <a:pPr>
              <a:lnSpc>
                <a:spcPct val="120000"/>
              </a:lnSpc>
            </a:pPr>
            <a:r>
              <a:rPr lang="en-GB" sz="2400" b="1" dirty="0" smtClean="0">
                <a:latin typeface="Cambria" panose="02040503050406030204" pitchFamily="18" charset="0"/>
              </a:rPr>
              <a:t>Bulgaria</a:t>
            </a:r>
            <a:r>
              <a:rPr lang="en-GB" sz="2400" dirty="0" smtClean="0">
                <a:latin typeface="Cambria" panose="02040503050406030204" pitchFamily="18" charset="0"/>
              </a:rPr>
              <a:t>: The model of Risk Management Strategy for public sector organisations consists of 5 point scale for assessment of the impact of identified risk. This scale is not mandatory - the management is free to choose the point scale (3/4/5 etc.) which is most appropriate.</a:t>
            </a:r>
            <a:endParaRPr lang="hu-HU" sz="2400" dirty="0" smtClean="0">
              <a:latin typeface="Cambria" pitchFamily="18" charset="0"/>
            </a:endParaRPr>
          </a:p>
          <a:p>
            <a:pPr marL="0" indent="0">
              <a:lnSpc>
                <a:spcPct val="120000"/>
              </a:lnSpc>
              <a:buNone/>
            </a:pPr>
            <a:endParaRPr lang="en-GB" sz="2400" dirty="0" smtClean="0">
              <a:latin typeface="Cambria" pitchFamily="18" charset="0"/>
            </a:endParaRPr>
          </a:p>
          <a:p>
            <a:pPr>
              <a:lnSpc>
                <a:spcPct val="120000"/>
              </a:lnSpc>
            </a:pPr>
            <a:r>
              <a:rPr lang="en-GB" sz="2400" b="1" dirty="0" smtClean="0">
                <a:latin typeface="Cambria" panose="02040503050406030204" pitchFamily="18" charset="0"/>
              </a:rPr>
              <a:t>Georgia</a:t>
            </a:r>
            <a:r>
              <a:rPr lang="en-GB" sz="2400" dirty="0" smtClean="0">
                <a:latin typeface="Cambria" panose="02040503050406030204" pitchFamily="18" charset="0"/>
              </a:rPr>
              <a:t>: IAU are assessing each criteria/risk factor with its score, which is weather 3 or 4 point scale, at present IAU are not using impact and probability mode</a:t>
            </a:r>
            <a:r>
              <a:rPr lang="hu-HU" sz="2400" dirty="0" smtClean="0">
                <a:latin typeface="Cambria" pitchFamily="18" charset="0"/>
              </a:rPr>
              <a:t>l.</a:t>
            </a:r>
            <a:endParaRPr lang="en-GB" sz="2400" dirty="0" smtClean="0">
              <a:latin typeface="Cambria" pitchFamily="18" charset="0"/>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35825371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What generic risk factors are used by IA units in selecting elements of the audit universe for examination?</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2452122183"/>
              </p:ext>
            </p:extLst>
          </p:nvPr>
        </p:nvGraphicFramePr>
        <p:xfrm>
          <a:off x="684213" y="1989138"/>
          <a:ext cx="8229600" cy="4824412"/>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
        <p:nvSpPr>
          <p:cNvPr id="7" name="Téglalap feliratnak 6"/>
          <p:cNvSpPr/>
          <p:nvPr/>
        </p:nvSpPr>
        <p:spPr>
          <a:xfrm>
            <a:off x="6228184" y="1628800"/>
            <a:ext cx="2592288" cy="937435"/>
          </a:xfrm>
          <a:prstGeom prst="wedgeRectCallout">
            <a:avLst>
              <a:gd name="adj1" fmla="val -130652"/>
              <a:gd name="adj2" fmla="val 17100"/>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hu-HU" sz="1100" b="1" dirty="0" smtClean="0">
                <a:solidFill>
                  <a:schemeClr val="accent2">
                    <a:lumMod val="75000"/>
                  </a:schemeClr>
                </a:solidFill>
                <a:latin typeface="Cambria" pitchFamily="18" charset="0"/>
              </a:rPr>
              <a:t>Georgia</a:t>
            </a:r>
            <a:r>
              <a:rPr lang="hu-HU" sz="1100" dirty="0" smtClean="0">
                <a:latin typeface="Cambria" pitchFamily="18" charset="0"/>
              </a:rPr>
              <a:t>: </a:t>
            </a:r>
            <a:r>
              <a:rPr lang="en-GB" sz="1100" dirty="0" smtClean="0">
                <a:latin typeface="Cambria" pitchFamily="18" charset="0"/>
              </a:rPr>
              <a:t>Link of the system with other systems</a:t>
            </a:r>
            <a:r>
              <a:rPr lang="hu-HU" sz="1100" dirty="0" smtClean="0">
                <a:latin typeface="Cambria" pitchFamily="18" charset="0"/>
              </a:rPr>
              <a:t>;</a:t>
            </a:r>
            <a:r>
              <a:rPr lang="en-GB" sz="1100" dirty="0" smtClean="0">
                <a:latin typeface="Cambria" pitchFamily="18" charset="0"/>
              </a:rPr>
              <a:t> Type and number of processes</a:t>
            </a:r>
            <a:r>
              <a:rPr lang="hu-HU" sz="1100" dirty="0" smtClean="0">
                <a:latin typeface="Cambria" pitchFamily="18" charset="0"/>
              </a:rPr>
              <a:t>;</a:t>
            </a:r>
            <a:r>
              <a:rPr lang="en-GB" sz="1100" dirty="0" smtClean="0">
                <a:latin typeface="Cambria" pitchFamily="18" charset="0"/>
              </a:rPr>
              <a:t> Employees qualification &amp; experience; External influence; Quality and proneness of internal controls</a:t>
            </a:r>
            <a:endParaRPr lang="en-GB" sz="1100" dirty="0">
              <a:latin typeface="Cambria" pitchFamily="18" charset="0"/>
            </a:endParaRPr>
          </a:p>
        </p:txBody>
      </p:sp>
    </p:spTree>
    <p:extLst>
      <p:ext uri="{BB962C8B-B14F-4D97-AF65-F5344CB8AC3E}">
        <p14:creationId xmlns:p14="http://schemas.microsoft.com/office/powerpoint/2010/main" val="3737203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Do IA units add a weighting to risk factors? </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2167042426"/>
              </p:ext>
            </p:extLst>
          </p:nvPr>
        </p:nvGraphicFramePr>
        <p:xfrm>
          <a:off x="684213" y="1989138"/>
          <a:ext cx="8229600" cy="4824412"/>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3949985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83568" y="341784"/>
            <a:ext cx="6912768" cy="1143000"/>
          </a:xfrm>
        </p:spPr>
        <p:txBody>
          <a:bodyPr/>
          <a:lstStyle/>
          <a:p>
            <a:r>
              <a:rPr lang="en-GB" b="1" dirty="0" smtClean="0">
                <a:solidFill>
                  <a:schemeClr val="accent6">
                    <a:lumMod val="75000"/>
                  </a:schemeClr>
                </a:solidFill>
                <a:latin typeface="Cambria" panose="02040503050406030204" pitchFamily="18" charset="0"/>
              </a:rPr>
              <a:t>The Survey</a:t>
            </a:r>
            <a:endParaRPr lang="en-GB"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711349"/>
            <a:ext cx="8229600" cy="4525963"/>
          </a:xfrm>
        </p:spPr>
        <p:txBody>
          <a:bodyPr>
            <a:normAutofit/>
          </a:bodyPr>
          <a:lstStyle/>
          <a:p>
            <a:r>
              <a:rPr lang="en-GB" dirty="0" smtClean="0">
                <a:latin typeface="Cambria" panose="02040503050406030204" pitchFamily="18" charset="0"/>
              </a:rPr>
              <a:t>The survey was sent to all participant countries</a:t>
            </a:r>
            <a:endParaRPr lang="hu-HU" dirty="0" smtClean="0">
              <a:latin typeface="Cambria" panose="02040503050406030204" pitchFamily="18" charset="0"/>
            </a:endParaRPr>
          </a:p>
          <a:p>
            <a:endParaRPr lang="en-GB" dirty="0" smtClean="0">
              <a:latin typeface="Cambria" panose="02040503050406030204" pitchFamily="18" charset="0"/>
            </a:endParaRPr>
          </a:p>
          <a:p>
            <a:r>
              <a:rPr lang="en-GB" dirty="0" smtClean="0">
                <a:latin typeface="Cambria" panose="02040503050406030204" pitchFamily="18" charset="0"/>
              </a:rPr>
              <a:t>15 countries responded: </a:t>
            </a:r>
            <a:endParaRPr lang="hu-HU" dirty="0" smtClean="0">
              <a:latin typeface="Cambria" panose="02040503050406030204" pitchFamily="18" charset="0"/>
            </a:endParaRPr>
          </a:p>
          <a:p>
            <a:pPr marL="400050" lvl="1" indent="0">
              <a:buNone/>
            </a:pPr>
            <a:r>
              <a:rPr lang="en-GB" dirty="0" smtClean="0">
                <a:latin typeface="Cambria" panose="02040503050406030204" pitchFamily="18" charset="0"/>
              </a:rPr>
              <a:t>Albania, Armenia, Bosnia and Herzegovina, Bulgaria, Croatia, Georgia, Hungary, Kyrgyz Republic, Macedonia, Moldova, Montenegro, Romania, Russia, Serbia and Ukraine.</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4285847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What period of time does the strategic plan should cover in your country?</a:t>
            </a:r>
            <a:endParaRPr lang="hu-HU"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366295015"/>
              </p:ext>
            </p:extLst>
          </p:nvPr>
        </p:nvGraphicFramePr>
        <p:xfrm>
          <a:off x="734888" y="1772816"/>
          <a:ext cx="8229600" cy="4824412"/>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820250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260648"/>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Which of the following areas are covered in the strategic audit plan in your country?</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4292778885"/>
              </p:ext>
            </p:extLst>
          </p:nvPr>
        </p:nvGraphicFramePr>
        <p:xfrm>
          <a:off x="504112" y="1412776"/>
          <a:ext cx="8639887" cy="5400774"/>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8580907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83568" y="1772816"/>
            <a:ext cx="8229600" cy="4824536"/>
          </a:xfrm>
        </p:spPr>
        <p:txBody>
          <a:bodyPr>
            <a:normAutofit lnSpcReduction="10000"/>
          </a:bodyPr>
          <a:lstStyle/>
          <a:p>
            <a:r>
              <a:rPr lang="en-GB" sz="2800" b="1" dirty="0" smtClean="0">
                <a:latin typeface="Cambria" panose="02040503050406030204" pitchFamily="18" charset="0"/>
              </a:rPr>
              <a:t>Bulgaria: </a:t>
            </a:r>
            <a:r>
              <a:rPr lang="en-GB" sz="2800" dirty="0" smtClean="0">
                <a:latin typeface="Cambria" pitchFamily="18" charset="0"/>
              </a:rPr>
              <a:t>Internal Control Directorate at </a:t>
            </a:r>
            <a:r>
              <a:rPr lang="en-GB" sz="2800" dirty="0" err="1" smtClean="0">
                <a:latin typeface="Cambria" pitchFamily="18" charset="0"/>
              </a:rPr>
              <a:t>MoF</a:t>
            </a:r>
            <a:r>
              <a:rPr lang="en-GB" sz="2800" dirty="0" smtClean="0">
                <a:latin typeface="Cambria" pitchFamily="18" charset="0"/>
              </a:rPr>
              <a:t> gathers information about planned audits of IA Units and other sources of assurance (National Audit Office, Audit of European Union Funds Executive agency). The Directorate informs the mentioned above organisations in case of overlapping.)</a:t>
            </a:r>
            <a:endParaRPr lang="hu-HU" sz="2800" dirty="0" smtClean="0">
              <a:latin typeface="Cambria" pitchFamily="18" charset="0"/>
            </a:endParaRPr>
          </a:p>
          <a:p>
            <a:pPr marL="0" indent="0">
              <a:buNone/>
            </a:pPr>
            <a:endParaRPr lang="en-GB" sz="2800" dirty="0" smtClean="0">
              <a:latin typeface="Cambria" pitchFamily="18" charset="0"/>
            </a:endParaRPr>
          </a:p>
          <a:p>
            <a:r>
              <a:rPr lang="en-GB" sz="2800" b="1" dirty="0" smtClean="0">
                <a:latin typeface="Cambria" panose="02040503050406030204" pitchFamily="18" charset="0"/>
              </a:rPr>
              <a:t>Georgia</a:t>
            </a:r>
            <a:r>
              <a:rPr lang="en-GB" sz="2800" dirty="0" smtClean="0">
                <a:latin typeface="Cambria" panose="02040503050406030204" pitchFamily="18" charset="0"/>
              </a:rPr>
              <a:t>: Training and professional development; the possible expansion or limitation of the audit scope.</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
        <p:nvSpPr>
          <p:cNvPr id="7" name="Cím 1"/>
          <p:cNvSpPr txBox="1">
            <a:spLocks/>
          </p:cNvSpPr>
          <p:nvPr/>
        </p:nvSpPr>
        <p:spPr>
          <a:xfrm>
            <a:off x="611560" y="260648"/>
            <a:ext cx="698477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chemeClr val="accent6">
                    <a:lumMod val="75000"/>
                  </a:schemeClr>
                </a:solidFill>
                <a:latin typeface="Cambria" panose="02040503050406030204" pitchFamily="18" charset="0"/>
              </a:rPr>
              <a:t>Which of the following areas are covered in the strategic audit plan in your country?</a:t>
            </a:r>
            <a:endParaRPr lang="en-GB" sz="2800" b="1" dirty="0">
              <a:solidFill>
                <a:schemeClr val="accent6">
                  <a:lumMod val="75000"/>
                </a:schemeClr>
              </a:solidFill>
              <a:latin typeface="Cambria" panose="02040503050406030204" pitchFamily="18" charset="0"/>
            </a:endParaRPr>
          </a:p>
        </p:txBody>
      </p:sp>
    </p:spTree>
    <p:extLst>
      <p:ext uri="{BB962C8B-B14F-4D97-AF65-F5344CB8AC3E}">
        <p14:creationId xmlns:p14="http://schemas.microsoft.com/office/powerpoint/2010/main" val="2208797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260648"/>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What is the content of annual audit plan in your country from the followings?</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208877718"/>
              </p:ext>
            </p:extLst>
          </p:nvPr>
        </p:nvGraphicFramePr>
        <p:xfrm>
          <a:off x="504112" y="1628800"/>
          <a:ext cx="8639887" cy="518475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858090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83568" y="1772816"/>
            <a:ext cx="8229600" cy="4824536"/>
          </a:xfrm>
        </p:spPr>
        <p:txBody>
          <a:bodyPr>
            <a:normAutofit lnSpcReduction="10000"/>
          </a:bodyPr>
          <a:lstStyle/>
          <a:p>
            <a:pPr>
              <a:lnSpc>
                <a:spcPct val="110000"/>
              </a:lnSpc>
            </a:pPr>
            <a:r>
              <a:rPr lang="en-GB" sz="2400" b="1" dirty="0" smtClean="0">
                <a:latin typeface="Cambria" panose="02040503050406030204" pitchFamily="18" charset="0"/>
              </a:rPr>
              <a:t>Bosnia &amp; </a:t>
            </a:r>
            <a:r>
              <a:rPr lang="en-GB" sz="2400" b="1" dirty="0" err="1" smtClean="0">
                <a:latin typeface="Cambria" panose="02040503050406030204" pitchFamily="18" charset="0"/>
              </a:rPr>
              <a:t>Hercegovina</a:t>
            </a:r>
            <a:r>
              <a:rPr lang="en-GB" sz="2400" b="1" dirty="0" smtClean="0">
                <a:latin typeface="Cambria" panose="02040503050406030204" pitchFamily="18" charset="0"/>
              </a:rPr>
              <a:t>: </a:t>
            </a:r>
            <a:r>
              <a:rPr lang="en-GB" sz="2400" dirty="0" smtClean="0">
                <a:latin typeface="Cambria" pitchFamily="18" charset="0"/>
              </a:rPr>
              <a:t>It contains a section on reporting, both on the regular annual reporting on the work of the unit's internal </a:t>
            </a:r>
            <a:r>
              <a:rPr lang="en-GB" sz="2400" dirty="0" err="1" smtClean="0">
                <a:latin typeface="Cambria" pitchFamily="18" charset="0"/>
              </a:rPr>
              <a:t>revizie</a:t>
            </a:r>
            <a:r>
              <a:rPr lang="en-GB" sz="2400" dirty="0" smtClean="0">
                <a:latin typeface="Cambria" pitchFamily="18" charset="0"/>
              </a:rPr>
              <a:t>, as well as periodic reports on the work of the internal audit unit.</a:t>
            </a:r>
            <a:endParaRPr lang="hu-HU" sz="2400" dirty="0" smtClean="0">
              <a:latin typeface="Cambria" pitchFamily="18" charset="0"/>
            </a:endParaRPr>
          </a:p>
          <a:p>
            <a:pPr>
              <a:lnSpc>
                <a:spcPct val="110000"/>
              </a:lnSpc>
            </a:pPr>
            <a:endParaRPr lang="en-GB" sz="2400" dirty="0" smtClean="0">
              <a:latin typeface="Cambria" pitchFamily="18" charset="0"/>
            </a:endParaRPr>
          </a:p>
          <a:p>
            <a:pPr>
              <a:lnSpc>
                <a:spcPct val="110000"/>
              </a:lnSpc>
            </a:pPr>
            <a:r>
              <a:rPr lang="en-GB" sz="2400" b="1" dirty="0" smtClean="0">
                <a:latin typeface="Cambria" pitchFamily="18" charset="0"/>
              </a:rPr>
              <a:t>Croatia</a:t>
            </a:r>
            <a:r>
              <a:rPr lang="en-GB" sz="2400" dirty="0" smtClean="0">
                <a:latin typeface="Cambria" pitchFamily="18" charset="0"/>
              </a:rPr>
              <a:t>: organisational position of Internal Audit Unit inside the organisation, changes in legislative, allocation of duties (how many audits will be performed by each auditor, how many meetings, education etc.).</a:t>
            </a:r>
            <a:endParaRPr lang="hu-HU" sz="2400" dirty="0" smtClean="0">
              <a:latin typeface="Cambria" pitchFamily="18" charset="0"/>
            </a:endParaRPr>
          </a:p>
          <a:p>
            <a:pPr>
              <a:lnSpc>
                <a:spcPct val="110000"/>
              </a:lnSpc>
            </a:pPr>
            <a:endParaRPr lang="en-GB" sz="2400" dirty="0" smtClean="0">
              <a:latin typeface="Cambria" pitchFamily="18" charset="0"/>
            </a:endParaRPr>
          </a:p>
          <a:p>
            <a:pPr>
              <a:lnSpc>
                <a:spcPct val="110000"/>
              </a:lnSpc>
            </a:pPr>
            <a:r>
              <a:rPr lang="en-GB" sz="2400" b="1" dirty="0" smtClean="0">
                <a:latin typeface="Cambria" panose="02040503050406030204" pitchFamily="18" charset="0"/>
              </a:rPr>
              <a:t>Georgia</a:t>
            </a:r>
            <a:r>
              <a:rPr lang="en-GB" sz="2400" dirty="0" smtClean="0">
                <a:latin typeface="Cambria" panose="02040503050406030204" pitchFamily="18" charset="0"/>
              </a:rPr>
              <a:t>: Training plan and budgetary resources depends on IAU, some of them may add this topic in annual plan.</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
        <p:nvSpPr>
          <p:cNvPr id="7" name="Cím 1"/>
          <p:cNvSpPr txBox="1">
            <a:spLocks/>
          </p:cNvSpPr>
          <p:nvPr/>
        </p:nvSpPr>
        <p:spPr>
          <a:xfrm>
            <a:off x="611560" y="260648"/>
            <a:ext cx="698477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chemeClr val="accent6">
                    <a:lumMod val="75000"/>
                  </a:schemeClr>
                </a:solidFill>
                <a:latin typeface="Cambria" panose="02040503050406030204" pitchFamily="18" charset="0"/>
              </a:rPr>
              <a:t>What is the content of annual audit plan in your country from the followings?</a:t>
            </a:r>
            <a:endParaRPr lang="en-GB" sz="2800" b="1" dirty="0">
              <a:solidFill>
                <a:schemeClr val="accent6">
                  <a:lumMod val="75000"/>
                </a:schemeClr>
              </a:solidFill>
              <a:latin typeface="Cambria" panose="02040503050406030204" pitchFamily="18" charset="0"/>
            </a:endParaRPr>
          </a:p>
        </p:txBody>
      </p:sp>
    </p:spTree>
    <p:extLst>
      <p:ext uri="{BB962C8B-B14F-4D97-AF65-F5344CB8AC3E}">
        <p14:creationId xmlns:p14="http://schemas.microsoft.com/office/powerpoint/2010/main" val="1568323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2679055"/>
            <a:ext cx="7772400" cy="1470025"/>
          </a:xfrm>
        </p:spPr>
        <p:txBody>
          <a:bodyPr>
            <a:noAutofit/>
          </a:bodyPr>
          <a:lstStyle/>
          <a:p>
            <a:r>
              <a:rPr lang="hu-HU" sz="4800" b="1" dirty="0" smtClean="0">
                <a:solidFill>
                  <a:schemeClr val="accent6">
                    <a:lumMod val="75000"/>
                  </a:schemeClr>
                </a:solidFill>
                <a:latin typeface="Cambria" panose="02040503050406030204" pitchFamily="18" charset="0"/>
              </a:rPr>
              <a:t>THANK YOU FOR YOUR KIND ATTENTION!</a:t>
            </a:r>
            <a:endParaRPr lang="en-GB" sz="4800" b="1" dirty="0">
              <a:solidFill>
                <a:schemeClr val="accent6">
                  <a:lumMod val="75000"/>
                </a:schemeClr>
              </a:solidFill>
              <a:latin typeface="Cambria" panose="020405030504060302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a:off x="0" y="6167421"/>
            <a:ext cx="9144000" cy="7179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logo_for_noew.jpg"/>
          <p:cNvPicPr/>
          <p:nvPr/>
        </p:nvPicPr>
        <p:blipFill>
          <a:blip r:embed="rId4" cstate="print"/>
          <a:stretch>
            <a:fillRect/>
          </a:stretch>
        </p:blipFill>
        <p:spPr>
          <a:xfrm>
            <a:off x="6661105" y="116632"/>
            <a:ext cx="2375391" cy="1656184"/>
          </a:xfrm>
          <a:prstGeom prst="rect">
            <a:avLst/>
          </a:prstGeom>
        </p:spPr>
      </p:pic>
    </p:spTree>
    <p:extLst>
      <p:ext uri="{BB962C8B-B14F-4D97-AF65-F5344CB8AC3E}">
        <p14:creationId xmlns:p14="http://schemas.microsoft.com/office/powerpoint/2010/main" val="374879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Does your country have risk assessment methodology for Internal Audit (IA)? </a:t>
            </a:r>
            <a:r>
              <a:rPr lang="hu-HU" sz="2800" b="1" dirty="0">
                <a:solidFill>
                  <a:schemeClr val="accent6">
                    <a:lumMod val="75000"/>
                  </a:schemeClr>
                </a:solidFill>
                <a:latin typeface="Cambria" panose="02040503050406030204" pitchFamily="18" charset="0"/>
              </a:rPr>
              <a:t/>
            </a:r>
            <a:br>
              <a:rPr lang="hu-HU" sz="2800" b="1" dirty="0">
                <a:solidFill>
                  <a:schemeClr val="accent6">
                    <a:lumMod val="75000"/>
                  </a:schemeClr>
                </a:solidFill>
                <a:latin typeface="Cambria" panose="02040503050406030204" pitchFamily="18" charset="0"/>
              </a:rPr>
            </a:b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844824"/>
            <a:ext cx="8229600" cy="4824536"/>
          </a:xfrm>
        </p:spPr>
        <p:txBody>
          <a:bodyPr>
            <a:normAutofit fontScale="85000" lnSpcReduction="20000"/>
          </a:bodyPr>
          <a:lstStyle/>
          <a:p>
            <a:pPr>
              <a:lnSpc>
                <a:spcPct val="120000"/>
              </a:lnSpc>
            </a:pPr>
            <a:r>
              <a:rPr lang="en-GB" dirty="0" smtClean="0">
                <a:latin typeface="Cambria" panose="02040503050406030204" pitchFamily="18" charset="0"/>
              </a:rPr>
              <a:t>In case of 11 countries it is part of IA Manual which was published by CHU</a:t>
            </a:r>
          </a:p>
          <a:p>
            <a:pPr>
              <a:lnSpc>
                <a:spcPct val="120000"/>
              </a:lnSpc>
            </a:pPr>
            <a:r>
              <a:rPr lang="en-GB" dirty="0" smtClean="0">
                <a:latin typeface="Cambria" panose="02040503050406030204" pitchFamily="18" charset="0"/>
              </a:rPr>
              <a:t>In </a:t>
            </a:r>
            <a:r>
              <a:rPr lang="en-GB" b="1" dirty="0" smtClean="0">
                <a:latin typeface="Cambria" panose="02040503050406030204" pitchFamily="18" charset="0"/>
              </a:rPr>
              <a:t>Ukraine</a:t>
            </a:r>
            <a:r>
              <a:rPr lang="en-GB" dirty="0" smtClean="0">
                <a:latin typeface="Cambria" panose="02040503050406030204" pitchFamily="18" charset="0"/>
              </a:rPr>
              <a:t> each organisation may develop their own RA </a:t>
            </a:r>
            <a:r>
              <a:rPr lang="en-GB" dirty="0" smtClean="0">
                <a:latin typeface="Cambria" panose="02040503050406030204" pitchFamily="18" charset="0"/>
              </a:rPr>
              <a:t>methodology.</a:t>
            </a:r>
            <a:endParaRPr lang="en-GB" dirty="0" smtClean="0">
              <a:latin typeface="Cambria" panose="02040503050406030204" pitchFamily="18" charset="0"/>
            </a:endParaRPr>
          </a:p>
          <a:p>
            <a:pPr>
              <a:lnSpc>
                <a:spcPct val="120000"/>
              </a:lnSpc>
            </a:pPr>
            <a:r>
              <a:rPr lang="en-GB" b="1" dirty="0" smtClean="0">
                <a:latin typeface="Cambria" panose="02040503050406030204" pitchFamily="18" charset="0"/>
              </a:rPr>
              <a:t>Georgia</a:t>
            </a:r>
            <a:r>
              <a:rPr lang="en-GB" dirty="0" smtClean="0">
                <a:latin typeface="Cambria" panose="02040503050406030204" pitchFamily="18" charset="0"/>
              </a:rPr>
              <a:t> has Risk Management Manual which was developed by </a:t>
            </a:r>
            <a:r>
              <a:rPr lang="en-GB" dirty="0">
                <a:latin typeface="Cambria" panose="02040503050406030204" pitchFamily="18" charset="0"/>
              </a:rPr>
              <a:t>CHU and adopted by government. They are working on IA Manual and RA methodology will be part of </a:t>
            </a:r>
            <a:r>
              <a:rPr lang="en-GB" dirty="0" smtClean="0">
                <a:latin typeface="Cambria" panose="02040503050406030204" pitchFamily="18" charset="0"/>
              </a:rPr>
              <a:t>that</a:t>
            </a:r>
            <a:r>
              <a:rPr lang="hu-HU" dirty="0" smtClean="0">
                <a:latin typeface="Cambria" panose="02040503050406030204" pitchFamily="18" charset="0"/>
              </a:rPr>
              <a:t>.</a:t>
            </a:r>
            <a:endParaRPr lang="en-GB" dirty="0" smtClean="0">
              <a:latin typeface="Cambria" panose="02040503050406030204" pitchFamily="18" charset="0"/>
            </a:endParaRPr>
          </a:p>
          <a:p>
            <a:pPr>
              <a:lnSpc>
                <a:spcPct val="120000"/>
              </a:lnSpc>
            </a:pPr>
            <a:r>
              <a:rPr lang="en-GB" dirty="0" smtClean="0">
                <a:latin typeface="Cambria" panose="02040503050406030204" pitchFamily="18" charset="0"/>
              </a:rPr>
              <a:t>In </a:t>
            </a:r>
            <a:r>
              <a:rPr lang="en-GB" b="1" dirty="0" smtClean="0">
                <a:latin typeface="Cambria" panose="02040503050406030204" pitchFamily="18" charset="0"/>
              </a:rPr>
              <a:t>Kyrgyz Republic </a:t>
            </a:r>
            <a:r>
              <a:rPr lang="en-GB" dirty="0" smtClean="0">
                <a:latin typeface="Cambria" panose="02040503050406030204" pitchFamily="18" charset="0"/>
              </a:rPr>
              <a:t>it is under development</a:t>
            </a:r>
          </a:p>
          <a:p>
            <a:pPr>
              <a:lnSpc>
                <a:spcPct val="120000"/>
              </a:lnSpc>
            </a:pPr>
            <a:r>
              <a:rPr lang="en-GB" b="1" dirty="0" smtClean="0">
                <a:latin typeface="Cambria" panose="02040503050406030204" pitchFamily="18" charset="0"/>
              </a:rPr>
              <a:t>Russia</a:t>
            </a:r>
            <a:r>
              <a:rPr lang="en-GB" dirty="0" smtClean="0">
                <a:latin typeface="Cambria" panose="02040503050406030204" pitchFamily="18" charset="0"/>
              </a:rPr>
              <a:t> doesn’t have such methodology</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649764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548680"/>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If your country has a risk assessment methodology for IA is it mandatory</a:t>
            </a:r>
            <a:r>
              <a:rPr lang="en-US" sz="2800" b="1" dirty="0" smtClean="0">
                <a:solidFill>
                  <a:schemeClr val="accent6">
                    <a:lumMod val="75000"/>
                  </a:schemeClr>
                </a:solidFill>
                <a:latin typeface="Cambria" panose="02040503050406030204" pitchFamily="18" charset="0"/>
              </a:rPr>
              <a:t>?</a:t>
            </a:r>
            <a:r>
              <a:rPr lang="hu-HU" sz="2800" b="1" dirty="0">
                <a:solidFill>
                  <a:schemeClr val="accent6">
                    <a:lumMod val="75000"/>
                  </a:schemeClr>
                </a:solidFill>
                <a:latin typeface="Cambria" panose="02040503050406030204" pitchFamily="18" charset="0"/>
              </a:rPr>
              <a:t/>
            </a:r>
            <a:br>
              <a:rPr lang="hu-HU" sz="2800" b="1" dirty="0">
                <a:solidFill>
                  <a:schemeClr val="accent6">
                    <a:lumMod val="75000"/>
                  </a:schemeClr>
                </a:solidFill>
                <a:latin typeface="Cambria" panose="02040503050406030204" pitchFamily="18" charset="0"/>
              </a:rPr>
            </a:b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844824"/>
            <a:ext cx="8229600" cy="4824536"/>
          </a:xfrm>
        </p:spPr>
        <p:txBody>
          <a:bodyPr>
            <a:normAutofit lnSpcReduction="10000"/>
          </a:bodyPr>
          <a:lstStyle/>
          <a:p>
            <a:pPr>
              <a:lnSpc>
                <a:spcPct val="120000"/>
              </a:lnSpc>
            </a:pPr>
            <a:r>
              <a:rPr lang="en-GB" dirty="0" smtClean="0">
                <a:latin typeface="Cambria" panose="02040503050406030204" pitchFamily="18" charset="0"/>
              </a:rPr>
              <a:t>There was some kind of confusion, because every country responded to this question</a:t>
            </a:r>
          </a:p>
          <a:p>
            <a:pPr>
              <a:lnSpc>
                <a:spcPct val="120000"/>
              </a:lnSpc>
            </a:pPr>
            <a:r>
              <a:rPr lang="en-GB" dirty="0" smtClean="0">
                <a:latin typeface="Cambria" panose="02040503050406030204" pitchFamily="18" charset="0"/>
              </a:rPr>
              <a:t>In 9 countries it is mandatory</a:t>
            </a:r>
          </a:p>
          <a:p>
            <a:pPr>
              <a:lnSpc>
                <a:spcPct val="120000"/>
              </a:lnSpc>
            </a:pPr>
            <a:r>
              <a:rPr lang="en-GB" dirty="0" smtClean="0">
                <a:latin typeface="Cambria" panose="02040503050406030204" pitchFamily="18" charset="0"/>
              </a:rPr>
              <a:t>In 5 countries it is only guidance and it should be adapted to the given entity</a:t>
            </a:r>
          </a:p>
          <a:p>
            <a:pPr>
              <a:lnSpc>
                <a:spcPct val="120000"/>
              </a:lnSpc>
            </a:pPr>
            <a:r>
              <a:rPr lang="en-GB" dirty="0" smtClean="0">
                <a:latin typeface="Cambria" panose="02040503050406030204" pitchFamily="18" charset="0"/>
              </a:rPr>
              <a:t>In case 1 country it is not mandatory, but if an IA unit have a different methodology it should be approved by CHU</a:t>
            </a:r>
          </a:p>
          <a:p>
            <a:pPr marL="0" indent="0">
              <a:lnSpc>
                <a:spcPct val="120000"/>
              </a:lnSpc>
              <a:buNone/>
            </a:pPr>
            <a:endParaRPr lang="en-GB" dirty="0" smtClean="0">
              <a:latin typeface="Cambria" panose="02040503050406030204" pitchFamily="18" charset="0"/>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57120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GB" sz="2800" b="1" dirty="0" smtClean="0">
                <a:solidFill>
                  <a:schemeClr val="accent6">
                    <a:lumMod val="75000"/>
                  </a:schemeClr>
                </a:solidFill>
                <a:latin typeface="Cambria" panose="02040503050406030204" pitchFamily="18" charset="0"/>
              </a:rPr>
              <a:t>In your country what is the basis of strategic / annual planning by IA?</a:t>
            </a:r>
            <a:endParaRPr lang="en-GB"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1329396292"/>
              </p:ext>
            </p:extLst>
          </p:nvPr>
        </p:nvGraphicFramePr>
        <p:xfrm>
          <a:off x="579603" y="1349986"/>
          <a:ext cx="8409700" cy="547233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3481774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260648"/>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What information sources are used for categorizing the audit universe?</a:t>
            </a:r>
            <a:endParaRPr lang="hu-HU" sz="2800" b="1" dirty="0">
              <a:solidFill>
                <a:schemeClr val="accent6">
                  <a:lumMod val="75000"/>
                </a:schemeClr>
              </a:solidFill>
              <a:latin typeface="Cambria" panose="02040503050406030204" pitchFamily="18" charset="0"/>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graphicFrame>
        <p:nvGraphicFramePr>
          <p:cNvPr id="3" name="Diagram 2"/>
          <p:cNvGraphicFramePr/>
          <p:nvPr>
            <p:extLst>
              <p:ext uri="{D42A27DB-BD31-4B8C-83A1-F6EECF244321}">
                <p14:modId xmlns:p14="http://schemas.microsoft.com/office/powerpoint/2010/main" val="232270888"/>
              </p:ext>
            </p:extLst>
          </p:nvPr>
        </p:nvGraphicFramePr>
        <p:xfrm>
          <a:off x="520168" y="1424647"/>
          <a:ext cx="8444320" cy="541637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04008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How do IA units involve the senior managers of the organization in planning?</a:t>
            </a:r>
            <a:endParaRPr lang="hu-HU" sz="2800" b="1" dirty="0">
              <a:solidFill>
                <a:schemeClr val="accent6">
                  <a:lumMod val="75000"/>
                </a:schemeClr>
              </a:solidFill>
              <a:latin typeface="Cambria" panose="02040503050406030204" pitchFamily="18" charset="0"/>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graphicFrame>
        <p:nvGraphicFramePr>
          <p:cNvPr id="3" name="Tartalom helye 2"/>
          <p:cNvGraphicFramePr>
            <a:graphicFrameLocks noGrp="1"/>
          </p:cNvGraphicFramePr>
          <p:nvPr>
            <p:ph idx="1"/>
            <p:extLst>
              <p:ext uri="{D42A27DB-BD31-4B8C-83A1-F6EECF244321}">
                <p14:modId xmlns:p14="http://schemas.microsoft.com/office/powerpoint/2010/main" val="2734966557"/>
              </p:ext>
            </p:extLst>
          </p:nvPr>
        </p:nvGraphicFramePr>
        <p:xfrm>
          <a:off x="684213" y="1844675"/>
          <a:ext cx="8229600" cy="48244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721697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US" sz="2800" b="1" dirty="0">
                <a:solidFill>
                  <a:schemeClr val="accent6">
                    <a:lumMod val="75000"/>
                  </a:schemeClr>
                </a:solidFill>
                <a:latin typeface="Cambria" panose="02040503050406030204" pitchFamily="18" charset="0"/>
              </a:rPr>
              <a:t>Do all IA units have (or should they have) a formally documented audit universe?</a:t>
            </a:r>
            <a:endParaRPr lang="hu-HU" sz="2800" b="1" dirty="0">
              <a:solidFill>
                <a:schemeClr val="accent6">
                  <a:lumMod val="75000"/>
                </a:schemeClr>
              </a:solidFill>
              <a:latin typeface="Cambria" panose="02040503050406030204" pitchFamily="18" charset="0"/>
            </a:endParaRPr>
          </a:p>
        </p:txBody>
      </p:sp>
      <p:graphicFrame>
        <p:nvGraphicFramePr>
          <p:cNvPr id="6" name="Tartalom helye 5"/>
          <p:cNvGraphicFramePr>
            <a:graphicFrameLocks noGrp="1"/>
          </p:cNvGraphicFramePr>
          <p:nvPr>
            <p:ph idx="1"/>
            <p:extLst>
              <p:ext uri="{D42A27DB-BD31-4B8C-83A1-F6EECF244321}">
                <p14:modId xmlns:p14="http://schemas.microsoft.com/office/powerpoint/2010/main" val="2179593268"/>
              </p:ext>
            </p:extLst>
          </p:nvPr>
        </p:nvGraphicFramePr>
        <p:xfrm>
          <a:off x="684213" y="1844675"/>
          <a:ext cx="8229600" cy="4824413"/>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5"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3398485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476672"/>
            <a:ext cx="6984776" cy="1143000"/>
          </a:xfrm>
        </p:spPr>
        <p:txBody>
          <a:bodyPr vert="horz" lIns="91440" tIns="45720" rIns="91440" bIns="45720" rtlCol="0" anchor="ctr">
            <a:noAutofit/>
          </a:bodyPr>
          <a:lstStyle/>
          <a:p>
            <a:r>
              <a:rPr lang="en-GB" sz="2800" b="1" dirty="0" smtClean="0">
                <a:solidFill>
                  <a:schemeClr val="accent6">
                    <a:lumMod val="75000"/>
                  </a:schemeClr>
                </a:solidFill>
                <a:latin typeface="Cambria" panose="02040503050406030204" pitchFamily="18" charset="0"/>
              </a:rPr>
              <a:t>What categorisation of the audit universe is used in your country?</a:t>
            </a:r>
            <a:endParaRPr lang="en-GB" sz="2800" b="1" dirty="0">
              <a:solidFill>
                <a:schemeClr val="accent6">
                  <a:lumMod val="75000"/>
                </a:schemeClr>
              </a:solidFill>
              <a:latin typeface="Cambria" panose="02040503050406030204" pitchFamily="18" charset="0"/>
            </a:endParaRPr>
          </a:p>
        </p:txBody>
      </p:sp>
      <p:sp>
        <p:nvSpPr>
          <p:cNvPr id="3" name="Tartalom helye 2"/>
          <p:cNvSpPr>
            <a:spLocks noGrp="1"/>
          </p:cNvSpPr>
          <p:nvPr>
            <p:ph idx="1"/>
          </p:nvPr>
        </p:nvSpPr>
        <p:spPr>
          <a:xfrm>
            <a:off x="683568" y="1844824"/>
            <a:ext cx="8229600" cy="4824536"/>
          </a:xfrm>
        </p:spPr>
        <p:txBody>
          <a:bodyPr>
            <a:normAutofit fontScale="85000" lnSpcReduction="10000"/>
          </a:bodyPr>
          <a:lstStyle/>
          <a:p>
            <a:pPr>
              <a:lnSpc>
                <a:spcPct val="120000"/>
              </a:lnSpc>
            </a:pPr>
            <a:r>
              <a:rPr lang="en-GB" sz="2800" dirty="0" smtClean="0">
                <a:latin typeface="Cambria" panose="02040503050406030204" pitchFamily="18" charset="0"/>
              </a:rPr>
              <a:t>7 countries use the categorisation </a:t>
            </a:r>
            <a:r>
              <a:rPr lang="en-GB" sz="2800" b="1" dirty="0" smtClean="0">
                <a:latin typeface="Cambria" panose="02040503050406030204" pitchFamily="18" charset="0"/>
              </a:rPr>
              <a:t>by processes</a:t>
            </a:r>
            <a:r>
              <a:rPr lang="en-GB" sz="2800" dirty="0" smtClean="0">
                <a:latin typeface="Cambria" panose="02040503050406030204" pitchFamily="18" charset="0"/>
              </a:rPr>
              <a:t>, 2 countries by organisational unit or location, 1-1 country by departments – by risk management portfolio</a:t>
            </a:r>
          </a:p>
          <a:p>
            <a:pPr>
              <a:lnSpc>
                <a:spcPct val="120000"/>
              </a:lnSpc>
            </a:pPr>
            <a:r>
              <a:rPr lang="en-GB" sz="2800" b="1" dirty="0" smtClean="0">
                <a:latin typeface="Cambria" panose="02040503050406030204" pitchFamily="18" charset="0"/>
              </a:rPr>
              <a:t>Armenia</a:t>
            </a:r>
            <a:r>
              <a:rPr lang="en-GB" sz="2800" dirty="0" smtClean="0">
                <a:latin typeface="Cambria" panose="02040503050406030204" pitchFamily="18" charset="0"/>
              </a:rPr>
              <a:t> use all categorisation</a:t>
            </a:r>
          </a:p>
          <a:p>
            <a:pPr>
              <a:lnSpc>
                <a:spcPct val="120000"/>
              </a:lnSpc>
            </a:pPr>
            <a:r>
              <a:rPr lang="en-GB" sz="2800" b="1" dirty="0" smtClean="0">
                <a:latin typeface="Cambria" panose="02040503050406030204" pitchFamily="18" charset="0"/>
              </a:rPr>
              <a:t>Bulgaria</a:t>
            </a:r>
            <a:r>
              <a:rPr lang="en-GB" sz="2800" dirty="0" smtClean="0">
                <a:latin typeface="Cambria" panose="02040503050406030204" pitchFamily="18" charset="0"/>
              </a:rPr>
              <a:t> use a mixed solution: The audit universe could be categorised by departments/organisational units, by processes or combination of these two approaches</a:t>
            </a:r>
          </a:p>
          <a:p>
            <a:pPr>
              <a:lnSpc>
                <a:spcPct val="120000"/>
              </a:lnSpc>
            </a:pPr>
            <a:r>
              <a:rPr lang="en-GB" sz="2800" b="1" dirty="0" smtClean="0">
                <a:latin typeface="Cambria" panose="02040503050406030204" pitchFamily="18" charset="0"/>
              </a:rPr>
              <a:t>Croatia: </a:t>
            </a:r>
            <a:r>
              <a:rPr lang="en-GB" sz="2800" dirty="0" smtClean="0">
                <a:latin typeface="Cambria" panose="02040503050406030204" pitchFamily="18" charset="0"/>
              </a:rPr>
              <a:t>it can be used all of them – it depends on entities,  mostly they use by processes and by operational programmes</a:t>
            </a:r>
          </a:p>
          <a:p>
            <a:pPr>
              <a:lnSpc>
                <a:spcPct val="120000"/>
              </a:lnSpc>
            </a:pPr>
            <a:r>
              <a:rPr lang="en-GB" sz="2800" b="1" dirty="0" smtClean="0">
                <a:latin typeface="Cambria" panose="02040503050406030204" pitchFamily="18" charset="0"/>
              </a:rPr>
              <a:t>Georgia </a:t>
            </a:r>
            <a:r>
              <a:rPr lang="en-GB" sz="2800" dirty="0" smtClean="0">
                <a:latin typeface="Cambria" panose="02040503050406030204" pitchFamily="18" charset="0"/>
              </a:rPr>
              <a:t>use another mix: by departments and processes</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b="42664"/>
          <a:stretch>
            <a:fillRect/>
          </a:stretch>
        </p:blipFill>
        <p:spPr bwMode="auto">
          <a:xfrm rot="16200000">
            <a:off x="-3208891" y="3172380"/>
            <a:ext cx="6885384" cy="5406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logo_for_noew.jpg"/>
          <p:cNvPicPr/>
          <p:nvPr/>
        </p:nvPicPr>
        <p:blipFill>
          <a:blip r:embed="rId4" cstate="print"/>
          <a:stretch>
            <a:fillRect/>
          </a:stretch>
        </p:blipFill>
        <p:spPr>
          <a:xfrm>
            <a:off x="7740352" y="548680"/>
            <a:ext cx="1224136" cy="648072"/>
          </a:xfrm>
          <a:prstGeom prst="rect">
            <a:avLst/>
          </a:prstGeom>
        </p:spPr>
      </p:pic>
    </p:spTree>
    <p:extLst>
      <p:ext uri="{BB962C8B-B14F-4D97-AF65-F5344CB8AC3E}">
        <p14:creationId xmlns:p14="http://schemas.microsoft.com/office/powerpoint/2010/main" val="4254150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1177</Words>
  <Application>Microsoft Office PowerPoint</Application>
  <PresentationFormat>Diavetítés a képernyőre (4:3 oldalarány)</PresentationFormat>
  <Paragraphs>102</Paragraphs>
  <Slides>25</Slides>
  <Notes>25</Notes>
  <HiddenSlides>0</HiddenSlides>
  <MMClips>0</MMClips>
  <ScaleCrop>false</ScaleCrop>
  <HeadingPairs>
    <vt:vector size="4" baseType="variant">
      <vt:variant>
        <vt:lpstr>Téma</vt:lpstr>
      </vt:variant>
      <vt:variant>
        <vt:i4>1</vt:i4>
      </vt:variant>
      <vt:variant>
        <vt:lpstr>Diacímek</vt:lpstr>
      </vt:variant>
      <vt:variant>
        <vt:i4>25</vt:i4>
      </vt:variant>
    </vt:vector>
  </HeadingPairs>
  <TitlesOfParts>
    <vt:vector size="26" baseType="lpstr">
      <vt:lpstr>Office-téma</vt:lpstr>
      <vt:lpstr>Results of Pre-event survey on Risk Assessment</vt:lpstr>
      <vt:lpstr>The Survey</vt:lpstr>
      <vt:lpstr>Does your country have risk assessment methodology for Internal Audit (IA)?  </vt:lpstr>
      <vt:lpstr>If your country has a risk assessment methodology for IA is it mandatory? </vt:lpstr>
      <vt:lpstr>In your country what is the basis of strategic / annual planning by IA?</vt:lpstr>
      <vt:lpstr>What information sources are used for categorizing the audit universe?</vt:lpstr>
      <vt:lpstr>How do IA units involve the senior managers of the organization in planning?</vt:lpstr>
      <vt:lpstr>Do all IA units have (or should they have) a formally documented audit universe?</vt:lpstr>
      <vt:lpstr>What categorisation of the audit universe is used in your country?</vt:lpstr>
      <vt:lpstr>Is there a requirement in your country for managers to carry out risk assessment as part of formal risk management procedures?</vt:lpstr>
      <vt:lpstr>Are internal audit involved in identifying and assessing risks as part of this process? </vt:lpstr>
      <vt:lpstr>What criteria are used by management or IA to assess the impact of identified risks?</vt:lpstr>
      <vt:lpstr>What criteria are used by management or IA to assess the impact of identified risks?</vt:lpstr>
      <vt:lpstr>How does management or IA score the impact of identified risks?</vt:lpstr>
      <vt:lpstr>How does management or IA score the impact of identified risks?</vt:lpstr>
      <vt:lpstr>How does management or IA score the probability of identified risks?</vt:lpstr>
      <vt:lpstr>How does management or IA score the probability of identified risks?</vt:lpstr>
      <vt:lpstr>What generic risk factors are used by IA units in selecting elements of the audit universe for examination?</vt:lpstr>
      <vt:lpstr>Do IA units add a weighting to risk factors? </vt:lpstr>
      <vt:lpstr>What period of time does the strategic plan should cover in your country?</vt:lpstr>
      <vt:lpstr>Which of the following areas are covered in the strategic audit plan in your country?</vt:lpstr>
      <vt:lpstr>PowerPoint bemutató</vt:lpstr>
      <vt:lpstr>What is the content of annual audit plan in your country from the followings?</vt:lpstr>
      <vt:lpstr>PowerPoint bemutató</vt:lpstr>
      <vt:lpstr>THANK YOU FOR YOUR KIND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of Pre-event survey on Risk Assessment</dc:title>
  <dc:creator>Edu</dc:creator>
  <cp:lastModifiedBy>Németh Edit</cp:lastModifiedBy>
  <cp:revision>32</cp:revision>
  <cp:lastPrinted>2014-02-26T17:13:53Z</cp:lastPrinted>
  <dcterms:created xsi:type="dcterms:W3CDTF">2014-02-25T20:54:28Z</dcterms:created>
  <dcterms:modified xsi:type="dcterms:W3CDTF">2014-02-27T09:29:09Z</dcterms:modified>
</cp:coreProperties>
</file>