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0" r:id="rId23"/>
    <p:sldId id="289" r:id="rId24"/>
    <p:sldId id="291" r:id="rId25"/>
    <p:sldId id="263" r:id="rId26"/>
  </p:sldIdLst>
  <p:sldSz cx="9144000" cy="6858000" type="screen4x3"/>
  <p:notesSz cx="6743700" cy="98758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7" autoAdjust="0"/>
    <p:restoredTop sz="83218" autoAdjust="0"/>
  </p:normalViewPr>
  <p:slideViewPr>
    <p:cSldViewPr>
      <p:cViewPr varScale="1">
        <p:scale>
          <a:sx n="76" d="100"/>
          <a:sy n="76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79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0"/>
  <c:chart>
    <c:autoTitleDeleted val="1"/>
    <c:plotArea>
      <c:layout/>
      <c:radarChart>
        <c:radarStyle val="marker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0774343912386893E-2"/>
                  <c:y val="9.5151303730015221E-2"/>
                </c:manualLayout>
              </c:layout>
              <c:showVal val="1"/>
            </c:dLbl>
            <c:dLbl>
              <c:idx val="1"/>
              <c:layout>
                <c:manualLayout>
                  <c:x val="-1.0571126199507718E-2"/>
                  <c:y val="-2.3207635056101308E-2"/>
                </c:manualLayout>
              </c:layout>
              <c:showVal val="1"/>
            </c:dLbl>
            <c:dLbl>
              <c:idx val="4"/>
              <c:layout>
                <c:manualLayout>
                  <c:x val="-2.8693056827235212E-2"/>
                  <c:y val="3.4811452584151817E-2"/>
                </c:manualLayout>
              </c:layout>
              <c:showVal val="1"/>
            </c:dLbl>
            <c:dLbl>
              <c:idx val="5"/>
              <c:layout>
                <c:manualLayout>
                  <c:x val="-5.2855630997538608E-2"/>
                  <c:y val="-4.177374310098227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Munka1!$A$2:$A$8</c:f>
              <c:strCache>
                <c:ptCount val="6"/>
                <c:pt idx="0">
                  <c:v>Procena rizika koju su izvršili interni revizori; prilikom procene rizika uzima se u obzir mišljenje rukovodstva</c:v>
                </c:pt>
                <c:pt idx="1">
                  <c:v>Rezultati procene rizika koju je izvršilo rukovodstvo, uz profesionalno mišljenje internih revizora</c:v>
                </c:pt>
                <c:pt idx="2">
                  <c:v>Predlozi / ideje internih revizora (brainstorming)</c:v>
                </c:pt>
                <c:pt idx="3">
                  <c:v>Profesionalno mišljenje internih revizora </c:v>
                </c:pt>
                <c:pt idx="4">
                  <c:v>Zakon ili vladina uredba kojom se uređuju zadaci za interne revizore </c:v>
                </c:pt>
                <c:pt idx="5">
                  <c:v>Nalozi rukovodstva 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10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axId val="63362944"/>
        <c:axId val="63364480"/>
      </c:radarChart>
      <c:catAx>
        <c:axId val="63362944"/>
        <c:scaling>
          <c:orientation val="minMax"/>
        </c:scaling>
        <c:axPos val="b"/>
        <c:majorGridlines/>
        <c:numFmt formatCode="m/d/yyyy" sourceLinked="1"/>
        <c:tickLblPos val="nextTo"/>
        <c:crossAx val="63364480"/>
        <c:crosses val="autoZero"/>
        <c:auto val="1"/>
        <c:lblAlgn val="ctr"/>
        <c:lblOffset val="100"/>
      </c:catAx>
      <c:valAx>
        <c:axId val="63364480"/>
        <c:scaling>
          <c:orientation val="minMax"/>
        </c:scaling>
        <c:delete val="1"/>
        <c:axPos val="l"/>
        <c:majorGridlines/>
        <c:numFmt formatCode="General" sourceLinked="1"/>
        <c:majorTickMark val="cross"/>
        <c:tickLblPos val="none"/>
        <c:crossAx val="633629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>
          <a:latin typeface="Cambria" panose="02040503050406030204" pitchFamily="18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6"/>
  <c:chart>
    <c:autoTitleDeleted val="1"/>
    <c:plotArea>
      <c:layout/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Nekima da, ali nije obavezno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7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Nije propisano</c:v>
                </c:pt>
                <c:pt idx="1">
                  <c:v>2-4. godine </c:v>
                </c:pt>
                <c:pt idx="2">
                  <c:v>6. godina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1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  <c:dispBlanksAs val="zero"/>
  </c:chart>
  <c:txPr>
    <a:bodyPr/>
    <a:lstStyle/>
    <a:p>
      <a:pPr>
        <a:defRPr sz="1800">
          <a:latin typeface="Cambria" pitchFamily="18" charset="0"/>
        </a:defRPr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cat>
            <c:strRef>
              <c:f>Munka1!$A$2:$A$10</c:f>
              <c:strCache>
                <c:ptCount val="9"/>
                <c:pt idx="0">
                  <c:v>Ciljevi i indikatori učinka interne revizije koji su na adekvatan način povezani sa strategijom organizacije  </c:v>
                </c:pt>
                <c:pt idx="1">
                  <c:v>Metodologija koja se koristi za izradu strategije i kako su jedinice za internu reviziju procenile rizike koji vrše uticaj na ciljeve organizacije</c:v>
                </c:pt>
                <c:pt idx="2">
                  <c:v>Kako će jedinice za internu reviziju tretirati oblasti od najveće važnosti  tokom perioda od nekoliko godina (često je potrebno identifikovati cikluse pokrivenosti za različite elemente revizorskog univerzuma)</c:v>
                </c:pt>
                <c:pt idx="3">
                  <c:v>Resursi / sredstva koja su neophodna i raspoloživa za ispunjavanje ovih potreba i uticaj ograničenosti resursa / sredstava na idealni nivo revizorske pokrivenosti</c:v>
                </c:pt>
                <c:pt idx="4">
                  <c:v>Interna procena rizika onih događaja koji mogu uticati na postizanje  ciljeva iz revizorske strategije i aktivnosti usmerene ka ublažavanju tih uticaja koje su nastale kao odgovor na pojavu takvih rizika (na primer, nedovoljan broj zaposlenih; manjak vešt</c:v>
                </c:pt>
                <c:pt idx="5">
                  <c:v>Planovi za koordinaciju rada sa drugim izvorima za izražavanje uveravanja (npr. eksterna revizija) </c:v>
                </c:pt>
                <c:pt idx="6">
                  <c:v>Pristup praćenju sprovođenja datih preporuka</c:v>
                </c:pt>
                <c:pt idx="7">
                  <c:v>Viši ili dugoročni ciljevi koje interna revizija želi da postigne, a koje nije moguće postići u kratkom roku</c:v>
                </c:pt>
                <c:pt idx="8">
                  <c:v>Drugo</c:v>
                </c:pt>
              </c:strCache>
            </c:strRef>
          </c:cat>
          <c:val>
            <c:numRef>
              <c:f>Munka1!$B$2:$B$10</c:f>
              <c:numCache>
                <c:formatCode>General</c:formatCode>
                <c:ptCount val="9"/>
                <c:pt idx="0">
                  <c:v>11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2</c:v>
                </c:pt>
              </c:numCache>
            </c:numRef>
          </c:val>
        </c:ser>
        <c:axId val="71856896"/>
        <c:axId val="71858432"/>
      </c:barChart>
      <c:catAx>
        <c:axId val="71856896"/>
        <c:scaling>
          <c:orientation val="minMax"/>
        </c:scaling>
        <c:axPos val="l"/>
        <c:numFmt formatCode="General" sourceLinked="1"/>
        <c:tickLblPos val="nextTo"/>
        <c:crossAx val="71858432"/>
        <c:crosses val="autoZero"/>
        <c:auto val="1"/>
        <c:lblAlgn val="ctr"/>
        <c:lblOffset val="100"/>
      </c:catAx>
      <c:valAx>
        <c:axId val="71858432"/>
        <c:scaling>
          <c:orientation val="minMax"/>
        </c:scaling>
        <c:axPos val="b"/>
        <c:majorGridlines/>
        <c:numFmt formatCode="General" sourceLinked="1"/>
        <c:tickLblPos val="nextTo"/>
        <c:crossAx val="718568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50">
          <a:latin typeface="Cambria" pitchFamily="18" charset="0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7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cat>
            <c:strRef>
              <c:f>Munka1!$A$2:$A$12</c:f>
              <c:strCache>
                <c:ptCount val="11"/>
                <c:pt idx="0">
                  <c:v>Povezanost strateških ciljeva jedinice za internu reviziju sa planiranim radnim zadacima</c:v>
                </c:pt>
                <c:pt idx="1">
                  <c:v>Korelacija između radnih zadatak predviđenih strategijom i godišnjim planom</c:v>
                </c:pt>
                <c:pt idx="2">
                  <c:v>Svrha, obim i trajanje pojedinačnih zadataka vezanih za reviziju</c:v>
                </c:pt>
                <c:pt idx="3">
                  <c:v>Svrha, obim i trajanje pojedinačnih zadataka vezanih za savetodavne aktivnosti</c:v>
                </c:pt>
                <c:pt idx="4">
                  <c:v>Raspoređivanje revizora </c:v>
                </c:pt>
                <c:pt idx="5">
                  <c:v>Utvrđivanje resursa uključujući potrebu za dodatnim resursima (po potrebi)</c:v>
                </c:pt>
                <c:pt idx="6">
                  <c:v>Revizorski dani potrebni za svaku reviziju</c:v>
                </c:pt>
                <c:pt idx="7">
                  <c:v>Plan obuke</c:v>
                </c:pt>
                <c:pt idx="8">
                  <c:v>Budžetska sredstva</c:v>
                </c:pt>
                <c:pt idx="9">
                  <c:v>Vreme rezervisano za neplanirane okolnosti</c:v>
                </c:pt>
                <c:pt idx="10">
                  <c:v>Drugo</c:v>
                </c:pt>
              </c:strCache>
            </c:strRef>
          </c:cat>
          <c:val>
            <c:numRef>
              <c:f>Munka1!$B$2:$B$12</c:f>
              <c:numCache>
                <c:formatCode>General</c:formatCode>
                <c:ptCount val="11"/>
                <c:pt idx="0">
                  <c:v>10</c:v>
                </c:pt>
                <c:pt idx="1">
                  <c:v>10</c:v>
                </c:pt>
                <c:pt idx="2">
                  <c:v>12</c:v>
                </c:pt>
                <c:pt idx="3">
                  <c:v>6</c:v>
                </c:pt>
                <c:pt idx="4">
                  <c:v>9</c:v>
                </c:pt>
                <c:pt idx="5">
                  <c:v>9</c:v>
                </c:pt>
                <c:pt idx="6">
                  <c:v>13</c:v>
                </c:pt>
                <c:pt idx="7">
                  <c:v>9</c:v>
                </c:pt>
                <c:pt idx="8">
                  <c:v>5</c:v>
                </c:pt>
                <c:pt idx="9">
                  <c:v>13</c:v>
                </c:pt>
                <c:pt idx="10">
                  <c:v>3</c:v>
                </c:pt>
              </c:numCache>
            </c:numRef>
          </c:val>
        </c:ser>
        <c:shape val="box"/>
        <c:axId val="73363840"/>
        <c:axId val="73365376"/>
        <c:axId val="0"/>
      </c:bar3DChart>
      <c:catAx>
        <c:axId val="73363840"/>
        <c:scaling>
          <c:orientation val="minMax"/>
        </c:scaling>
        <c:axPos val="l"/>
        <c:numFmt formatCode="General" sourceLinked="1"/>
        <c:tickLblPos val="nextTo"/>
        <c:crossAx val="73365376"/>
        <c:crosses val="autoZero"/>
        <c:auto val="1"/>
        <c:lblAlgn val="ctr"/>
        <c:lblOffset val="100"/>
      </c:catAx>
      <c:valAx>
        <c:axId val="73365376"/>
        <c:scaling>
          <c:orientation val="minMax"/>
        </c:scaling>
        <c:axPos val="b"/>
        <c:majorGridlines/>
        <c:numFmt formatCode="General" sourceLinked="1"/>
        <c:tickLblPos val="nextTo"/>
        <c:crossAx val="733638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>
          <a:latin typeface="Cambria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Lbls>
            <c:dLbl>
              <c:idx val="0"/>
              <c:layout>
                <c:manualLayout>
                  <c:x val="-3.7037037037037049E-2"/>
                  <c:y val="0.1131951182454736"/>
                </c:manualLayout>
              </c:layout>
              <c:dLblPos val="bestFit"/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0.18518518518518529"/>
                  <c:y val="-0.19480090116662901"/>
                </c:manualLayout>
              </c:layout>
              <c:dLblPos val="bestFit"/>
              <c:showVal val="1"/>
              <c:showPercent val="1"/>
              <c:separator>
</c:separator>
            </c:dLbl>
            <c:dLbl>
              <c:idx val="2"/>
              <c:layout>
                <c:manualLayout>
                  <c:x val="0.12191358024691364"/>
                  <c:y val="5.0016447596837189E-2"/>
                </c:manualLayout>
              </c:layout>
              <c:dLblPos val="bestFit"/>
              <c:showVal val="1"/>
              <c:showPercent val="1"/>
              <c:separator>
</c:separator>
            </c:dLbl>
            <c:dLbl>
              <c:idx val="3"/>
              <c:layout>
                <c:manualLayout>
                  <c:x val="6.1728395061728392E-2"/>
                  <c:y val="8.6870672141875119E-2"/>
                </c:manualLayout>
              </c:layout>
              <c:dLblPos val="bestFit"/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2400">
                    <a:latin typeface="Cambria" panose="02040503050406030204" pitchFamily="18" charset="0"/>
                  </a:defRPr>
                </a:pPr>
                <a:endParaRPr lang="en-US"/>
              </a:p>
            </c:txPr>
            <c:dLblPos val="outEnd"/>
            <c:showVal val="1"/>
            <c:showPercent val="1"/>
            <c:separator>
</c:separator>
            <c:showLeaderLines val="1"/>
          </c:dLbls>
          <c:cat>
            <c:strRef>
              <c:f>Munka1!$A$2:$A$5</c:f>
              <c:strCache>
                <c:ptCount val="4"/>
                <c:pt idx="0">
                  <c:v>Putem razgovora sa ključnim osobljem</c:v>
                </c:pt>
                <c:pt idx="1">
                  <c:v>Putem upitnika i razgovora sa ključnim osobljem</c:v>
                </c:pt>
                <c:pt idx="2">
                  <c:v>Samo u okviru procesa odobravanja strateškog ili godišnjeg plana</c:v>
                </c:pt>
                <c:pt idx="3">
                  <c:v>Na drugi način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371476134927583"/>
          <c:y val="1.4231783224197431E-2"/>
          <c:w val="0.36159388062603276"/>
          <c:h val="0.98576821677580262"/>
        </c:manualLayout>
      </c:layout>
      <c:txPr>
        <a:bodyPr/>
        <a:lstStyle/>
        <a:p>
          <a:pPr>
            <a:defRPr sz="2000">
              <a:latin typeface="Cambria" panose="02040503050406030204" pitchFamily="18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9.7307767084670024E-2"/>
                  <c:y val="8.5316700705350051E-2"/>
                </c:manualLayout>
              </c:layout>
              <c:showVal val="1"/>
              <c:showPercent val="1"/>
            </c:dLbl>
            <c:txPr>
              <a:bodyPr/>
              <a:lstStyle/>
              <a:p>
                <a:pPr>
                  <a:defRPr sz="2400" b="1">
                    <a:latin typeface="Cambria" panose="02040503050406030204" pitchFamily="18" charset="0"/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Da</c:v>
                </c:pt>
                <c:pt idx="1">
                  <c:v>Delimično</c:v>
                </c:pt>
                <c:pt idx="2">
                  <c:v>Ne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10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2800">
              <a:latin typeface="Cambria" panose="02040503050406030204" pitchFamily="18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2.622849227179937E-2"/>
          <c:y val="0"/>
          <c:w val="0.57851086322543011"/>
          <c:h val="0.98683777694820052"/>
        </c:manualLayout>
      </c:layout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814814814814822"/>
                  <c:y val="0.20796312421842827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4.6296296296296242E-3"/>
                  <c:y val="-5.2648892207197004E-3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-1.543209876543182E-3"/>
                  <c:y val="-1.5794667662159107E-2"/>
                </c:manualLayout>
              </c:layout>
              <c:showVal val="1"/>
              <c:showPercent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Da, ali ne svi (samo neki) 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9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714068727520201"/>
          <c:y val="0.22455996200988593"/>
          <c:w val="0.36285931272479832"/>
          <c:h val="0.38503606552755765"/>
        </c:manualLayout>
      </c:layout>
    </c:legend>
    <c:plotVisOnly val="1"/>
    <c:dispBlanksAs val="zero"/>
  </c:chart>
  <c:txPr>
    <a:bodyPr/>
    <a:lstStyle/>
    <a:p>
      <a:pPr>
        <a:defRPr sz="2000">
          <a:latin typeface="Cambria" panose="02040503050406030204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Cambria" pitchFamily="18" charset="0"/>
                  </a:defRPr>
                </a:pPr>
                <a:endParaRPr lang="en-US"/>
              </a:p>
            </c:txPr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Registri rizika identifikovani od strane rukovodstva</c:v>
                </c:pt>
                <c:pt idx="1">
                  <c:v>Registri rizika identifikovani od strane internih revizora </c:v>
                </c:pt>
                <c:pt idx="2">
                  <c:v>Mešovito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>
              <a:latin typeface="Cambria" pitchFamily="18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howVal val="1"/>
          </c:dLbls>
          <c:cat>
            <c:strRef>
              <c:f>Munka1!$A$2:$A$6</c:f>
              <c:strCache>
                <c:ptCount val="5"/>
                <c:pt idx="0">
                  <c:v>Finansijski uticaj</c:v>
                </c:pt>
                <c:pt idx="1">
                  <c:v>Uticaj na reputaciju</c:v>
                </c:pt>
                <c:pt idx="2">
                  <c:v>Regulatorni uticaj</c:v>
                </c:pt>
                <c:pt idx="3">
                  <c:v>Operativni uticaj  / ispunjenje ciljeva / misije</c:v>
                </c:pt>
                <c:pt idx="4">
                  <c:v>Uticaj na ljudske resurse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14</c:v>
                </c:pt>
                <c:pt idx="1">
                  <c:v>10</c:v>
                </c:pt>
                <c:pt idx="2">
                  <c:v>11</c:v>
                </c:pt>
                <c:pt idx="3">
                  <c:v>13</c:v>
                </c:pt>
                <c:pt idx="4">
                  <c:v>10</c:v>
                </c:pt>
              </c:numCache>
            </c:numRef>
          </c:val>
        </c:ser>
        <c:axId val="56008704"/>
        <c:axId val="56010240"/>
      </c:barChart>
      <c:catAx>
        <c:axId val="56008704"/>
        <c:scaling>
          <c:orientation val="minMax"/>
        </c:scaling>
        <c:axPos val="b"/>
        <c:numFmt formatCode="General" sourceLinked="1"/>
        <c:tickLblPos val="nextTo"/>
        <c:crossAx val="56010240"/>
        <c:crosses val="autoZero"/>
        <c:auto val="1"/>
        <c:lblAlgn val="ctr"/>
        <c:lblOffset val="100"/>
      </c:catAx>
      <c:valAx>
        <c:axId val="56010240"/>
        <c:scaling>
          <c:orientation val="minMax"/>
        </c:scaling>
        <c:axPos val="l"/>
        <c:majorGridlines/>
        <c:numFmt formatCode="General" sourceLinked="1"/>
        <c:tickLblPos val="nextTo"/>
        <c:crossAx val="560087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>
          <a:latin typeface="Cambria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Skale sa 3 nivoa ocenjvanja </c:v>
                </c:pt>
                <c:pt idx="1">
                  <c:v>Skale sa 4 nivoa ocenjivanja </c:v>
                </c:pt>
                <c:pt idx="2">
                  <c:v>Skale sa 5 nivoa ocenjivanja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301333333333331"/>
          <c:y val="0.10670068645571371"/>
          <c:w val="0.17622672754946728"/>
          <c:h val="0.6661029666737365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Val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Skale sa 3 nivoa ocenjvanja </c:v>
                </c:pt>
                <c:pt idx="1">
                  <c:v>Skale sa 4 nivoa ocenjivanja </c:v>
                </c:pt>
                <c:pt idx="2">
                  <c:v>Skale sa 5 nivoa ocenjivanja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301333333333331"/>
          <c:y val="0.10670068645571371"/>
          <c:w val="0.17622672754946728"/>
          <c:h val="0.7115314207512296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cat>
            <c:strRef>
              <c:f>Munka1!$A$2:$A$16</c:f>
              <c:strCache>
                <c:ptCount val="14"/>
                <c:pt idx="0">
                  <c:v>Stepen finansijske materijalnosti</c:v>
                </c:pt>
                <c:pt idx="1">
                  <c:v>Složenost aktivnosti</c:v>
                </c:pt>
                <c:pt idx="2">
                  <c:v>Kontrolno okruženje</c:v>
                </c:pt>
                <c:pt idx="3">
                  <c:v>Reputaciona osetljivost</c:v>
                </c:pt>
                <c:pt idx="4">
                  <c:v>Inherentni rizik </c:v>
                </c:pt>
                <c:pt idx="5">
                  <c:v>Obim promena</c:v>
                </c:pt>
                <c:pt idx="6">
                  <c:v>Poverenje u rukovodstvo</c:v>
                </c:pt>
                <c:pt idx="7">
                  <c:v>Potencijal za prevare</c:v>
                </c:pt>
                <c:pt idx="8">
                  <c:v>Proteklo vreme od poslednje sprovedene revizije</c:v>
                </c:pt>
                <c:pt idx="9">
                  <c:v>Obim transakcija</c:v>
                </c:pt>
                <c:pt idx="10">
                  <c:v>Stepen automatizacije</c:v>
                </c:pt>
                <c:pt idx="11">
                  <c:v>Složenost hijerarhijskog ustrojstva  </c:v>
                </c:pt>
                <c:pt idx="12">
                  <c:v>Politička osetljivost</c:v>
                </c:pt>
                <c:pt idx="13">
                  <c:v>Drugo</c:v>
                </c:pt>
              </c:strCache>
            </c:strRef>
          </c:cat>
          <c:val>
            <c:numRef>
              <c:f>Munka1!$B$2:$B$16</c:f>
              <c:numCache>
                <c:formatCode>General</c:formatCode>
                <c:ptCount val="15"/>
                <c:pt idx="0">
                  <c:v>13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8</c:v>
                </c:pt>
                <c:pt idx="5">
                  <c:v>10</c:v>
                </c:pt>
                <c:pt idx="6">
                  <c:v>6</c:v>
                </c:pt>
                <c:pt idx="7">
                  <c:v>12</c:v>
                </c:pt>
                <c:pt idx="8">
                  <c:v>11</c:v>
                </c:pt>
                <c:pt idx="9">
                  <c:v>12</c:v>
                </c:pt>
                <c:pt idx="10">
                  <c:v>6</c:v>
                </c:pt>
                <c:pt idx="11">
                  <c:v>9</c:v>
                </c:pt>
                <c:pt idx="12">
                  <c:v>5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</c:ser>
        <c:axId val="61730816"/>
        <c:axId val="61732352"/>
      </c:barChart>
      <c:catAx>
        <c:axId val="61730816"/>
        <c:scaling>
          <c:orientation val="minMax"/>
        </c:scaling>
        <c:axPos val="l"/>
        <c:tickLblPos val="nextTo"/>
        <c:crossAx val="61732352"/>
        <c:crosses val="autoZero"/>
        <c:auto val="1"/>
        <c:lblAlgn val="ctr"/>
        <c:lblOffset val="100"/>
      </c:catAx>
      <c:valAx>
        <c:axId val="61732352"/>
        <c:scaling>
          <c:orientation val="minMax"/>
        </c:scaling>
        <c:axPos val="b"/>
        <c:majorGridlines/>
        <c:numFmt formatCode="General" sourceLinked="1"/>
        <c:tickLblPos val="nextTo"/>
        <c:crossAx val="617308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0.57126</cdr:x>
      <cdr:y>0.65673</cdr:y>
    </cdr:from>
    <cdr:to>
      <cdr:x>0.93</cdr:x>
      <cdr:y>0.88062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4701241" y="3168336"/>
          <a:ext cx="2952295" cy="1080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Latn-CS" sz="1600" noProof="0" smtClean="0">
              <a:solidFill>
                <a:srgbClr val="C00000"/>
              </a:solidFill>
              <a:latin typeface="Cambria" pitchFamily="18" charset="0"/>
            </a:rPr>
            <a:t>Treba napomenuti da je šest zemalja u svojim odgovorima navelo da njihov strateški plan pokriva period od tri godine</a:t>
          </a:r>
          <a:r>
            <a:rPr lang="en-GB" sz="1600" noProof="0" smtClean="0">
              <a:solidFill>
                <a:srgbClr val="C00000"/>
              </a:solidFill>
              <a:latin typeface="Cambria" pitchFamily="18" charset="0"/>
            </a:rPr>
            <a:t>.</a:t>
          </a:r>
          <a:endParaRPr lang="en-GB" sz="1600" noProof="0">
            <a:solidFill>
              <a:srgbClr val="C00000"/>
            </a:solidFill>
            <a:latin typeface="Cambria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CAC46-E8C9-4B31-A566-F4D0748C18FE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07275-12CC-449B-84FD-367953E0AAA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0315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06562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749621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59072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7769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9932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05614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66084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981092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778640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628798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6454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/>
            </a:r>
            <a:br>
              <a:rPr lang="vi-VN" smtClean="0"/>
            </a:b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77178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40191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77355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282174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737123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/>
            </a:r>
            <a:br>
              <a:rPr lang="vi-VN" smtClean="0"/>
            </a:b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671563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25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4766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5628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75353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9265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69621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30679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282762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6597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4496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6301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0759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80776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0166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52016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7183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6731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3412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8982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76071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704D-D523-4C05-A352-7515CF5F1553}" type="datetimeFigureOut">
              <a:rPr lang="hu-HU" smtClean="0"/>
              <a:pPr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BFE02-1EDD-44D2-A4B2-FEE045F6B2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8072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Autofit/>
          </a:bodyPr>
          <a:lstStyle/>
          <a:p>
            <a:r>
              <a:rPr lang="en-GB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Re</a:t>
            </a:r>
            <a:r>
              <a:rPr lang="sr-Latn-CS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zultati ankete sprovedene </a:t>
            </a:r>
            <a:br>
              <a:rPr lang="sr-Latn-CS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sr-Latn-CS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pre održavanja radionice </a:t>
            </a:r>
            <a:br>
              <a:rPr lang="sr-Latn-CS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sr-Latn-CS" sz="40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o proceni rizika</a:t>
            </a:r>
            <a:endParaRPr lang="en-GB" sz="40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5085184"/>
            <a:ext cx="9144000" cy="766936"/>
          </a:xfrm>
        </p:spPr>
        <p:txBody>
          <a:bodyPr>
            <a:normAutofit/>
          </a:bodyPr>
          <a:lstStyle/>
          <a:p>
            <a:r>
              <a:rPr lang="hu-HU" smtClean="0">
                <a:solidFill>
                  <a:schemeClr val="accent5">
                    <a:lumMod val="75000"/>
                  </a:schemeClr>
                </a:solidFill>
              </a:rPr>
              <a:t>Gđa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Edit Németh </a:t>
            </a:r>
            <a:r>
              <a:rPr lang="hu-HU" smtClean="0">
                <a:solidFill>
                  <a:schemeClr val="accent5">
                    <a:lumMod val="75000"/>
                  </a:schemeClr>
                </a:solidFill>
              </a:rPr>
              <a:t>– RG PR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hu-HU" dirty="0" err="1" smtClean="0">
                <a:solidFill>
                  <a:schemeClr val="accent5">
                    <a:lumMod val="75000"/>
                  </a:schemeClr>
                </a:solidFill>
              </a:rPr>
              <a:t>Budva</a:t>
            </a:r>
            <a:r>
              <a:rPr lang="hu-HU" smtClean="0">
                <a:solidFill>
                  <a:schemeClr val="accent5">
                    <a:lumMod val="75000"/>
                  </a:schemeClr>
                </a:solidFill>
              </a:rPr>
              <a:t>, Crna Gora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>
            <a:off x="0" y="6167421"/>
            <a:ext cx="9144000" cy="717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92080" y="332656"/>
            <a:ext cx="3600401" cy="20882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28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Da li u vašoj zemlji rukovodioci imaju obavezu vršenja procene rizika u okviru formalnog procesa upravljanja rizikom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51073545"/>
              </p:ext>
            </p:extLst>
          </p:nvPr>
        </p:nvGraphicFramePr>
        <p:xfrm>
          <a:off x="734888" y="2033587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5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Da li su interni revizori uključeni u identifikaciju i procenu rizika kao deo ovog procesa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 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93610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sr-Latn-CS" sz="4400" smtClean="0">
                <a:latin typeface="Cambria" panose="02040503050406030204" pitchFamily="18" charset="0"/>
              </a:rPr>
              <a:t>Devet zemalja je odgovorilo</a:t>
            </a:r>
            <a:r>
              <a:rPr lang="en-GB" sz="4400" smtClean="0">
                <a:latin typeface="Cambria" panose="02040503050406030204" pitchFamily="18" charset="0"/>
              </a:rPr>
              <a:t>: </a:t>
            </a:r>
            <a:r>
              <a:rPr lang="sr-Latn-CS" sz="440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DA</a:t>
            </a:r>
            <a:endParaRPr lang="hu-HU" sz="44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hu-HU" sz="5100" dirty="0">
                <a:latin typeface="Cambria" panose="02040503050406030204" pitchFamily="18" charset="0"/>
              </a:rPr>
              <a:t>Q12</a:t>
            </a:r>
            <a:r>
              <a:rPr lang="hu-HU" sz="5100">
                <a:latin typeface="Cambria" panose="02040503050406030204" pitchFamily="18" charset="0"/>
              </a:rPr>
              <a:t>: </a:t>
            </a:r>
            <a:r>
              <a:rPr lang="sr-Latn-CS" sz="51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jedinice za internu reviziju vrše identifikaciju rizika</a:t>
            </a:r>
            <a:r>
              <a:rPr lang="en-US" sz="51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51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3348512761"/>
              </p:ext>
            </p:extLst>
          </p:nvPr>
        </p:nvGraphicFramePr>
        <p:xfrm>
          <a:off x="1907704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311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Koje kriterijume koriste rukovodioci ili interni revizori za vršenje procene uticaja identifikovanih rizika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28675114"/>
              </p:ext>
            </p:extLst>
          </p:nvPr>
        </p:nvGraphicFramePr>
        <p:xfrm>
          <a:off x="684213" y="1844675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1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Koje kriterijume koriste rukovodioci ili interni revizori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za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vršenje procene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uticaja identifikovanih rizika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sz="2800" b="1" smtClean="0">
                <a:latin typeface="Cambria" panose="02040503050406030204" pitchFamily="18" charset="0"/>
              </a:rPr>
              <a:t>Bu</a:t>
            </a:r>
            <a:r>
              <a:rPr lang="sr-Latn-CS" sz="2800" b="1" smtClean="0">
                <a:latin typeface="Cambria" panose="02040503050406030204" pitchFamily="18" charset="0"/>
              </a:rPr>
              <a:t>garska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Najčešće se koriste kriterijumi koji su navedeni u prethodnom slajdu</a:t>
            </a:r>
            <a:r>
              <a:rPr lang="en-GB" sz="2800" smtClean="0">
                <a:latin typeface="Cambria" panose="02040503050406030204" pitchFamily="18" charset="0"/>
              </a:rPr>
              <a:t>. </a:t>
            </a:r>
            <a:r>
              <a:rPr lang="sr-Latn-CS" sz="2800" smtClean="0">
                <a:latin typeface="Cambria" panose="02040503050406030204" pitchFamily="18" charset="0"/>
              </a:rPr>
              <a:t> Različiti subjekti i jedinice za internu reviziju mogu da utvrde drugačije kriterijume koji odgovaraju njihovim aktivnostima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b="1" smtClean="0">
                <a:latin typeface="Cambria" panose="02040503050406030204" pitchFamily="18" charset="0"/>
              </a:rPr>
              <a:t>Hrvatska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koristi drugačiji kriterijum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uticaj na neispunjenje grupe ciljeva 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smtClean="0">
                <a:latin typeface="Cambria" panose="02040503050406030204" pitchFamily="18" charset="0"/>
              </a:rPr>
              <a:t>Primer </a:t>
            </a:r>
            <a:r>
              <a:rPr lang="en-GB" sz="2800" b="1" smtClean="0">
                <a:latin typeface="Cambria" panose="02040503050406030204" pitchFamily="18" charset="0"/>
              </a:rPr>
              <a:t>Mold</a:t>
            </a:r>
            <a:r>
              <a:rPr lang="sr-Latn-CS" sz="2800" b="1" smtClean="0">
                <a:latin typeface="Cambria" panose="02040503050406030204" pitchFamily="18" charset="0"/>
              </a:rPr>
              <a:t>avije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m</a:t>
            </a:r>
            <a:r>
              <a:rPr lang="en-GB" sz="2800" smtClean="0">
                <a:latin typeface="Cambria" panose="02040503050406030204" pitchFamily="18" charset="0"/>
              </a:rPr>
              <a:t>ateri</a:t>
            </a:r>
            <a:r>
              <a:rPr lang="sr-Latn-CS" sz="2800" smtClean="0">
                <a:latin typeface="Cambria" panose="02040503050406030204" pitchFamily="18" charset="0"/>
              </a:rPr>
              <a:t>jalnost </a:t>
            </a:r>
            <a:r>
              <a:rPr lang="en-GB" sz="2800" smtClean="0">
                <a:latin typeface="Cambria" panose="02040503050406030204" pitchFamily="18" charset="0"/>
              </a:rPr>
              <a:t>- </a:t>
            </a:r>
            <a:r>
              <a:rPr lang="en-GB" sz="2800" dirty="0" smtClean="0">
                <a:latin typeface="Cambria" panose="02040503050406030204" pitchFamily="18" charset="0"/>
              </a:rPr>
              <a:t>15 %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kontrolno okruženje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- 10 %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 osetljivost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-10 %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zabrinutost rukovodstva u Ministarstvu finansija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15 %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složenost procesa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-10 %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promene na nivou ljudi i sistema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-10 %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celovitost obrade podataka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5 %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proteklo vreme od poslednje sprovedene revizije </a:t>
            </a:r>
            <a:r>
              <a:rPr lang="en-GB" sz="2800" smtClean="0">
                <a:latin typeface="Cambria" pitchFamily="18" charset="0"/>
              </a:rPr>
              <a:t>-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15 %</a:t>
            </a:r>
            <a:r>
              <a:rPr lang="hu-HU" sz="2800" smtClean="0">
                <a:latin typeface="Cambria" pitchFamily="18" charset="0"/>
              </a:rPr>
              <a:t>;</a:t>
            </a:r>
            <a:r>
              <a:rPr lang="en-GB" sz="2800" smtClean="0">
                <a:latin typeface="Cambria" pitchFamily="18" charset="0"/>
              </a:rPr>
              <a:t> </a:t>
            </a:r>
            <a:r>
              <a:rPr lang="sr-Latn-CS" sz="2800" smtClean="0">
                <a:latin typeface="Cambria" pitchFamily="18" charset="0"/>
              </a:rPr>
              <a:t>rezultati poslednje sprovedene revizije</a:t>
            </a:r>
            <a:r>
              <a:rPr lang="hu-HU" sz="280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10 %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427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rukovodioci ili interni revizori boduju uticaj identifikovanih rizika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1197445"/>
              </p:ext>
            </p:extLst>
          </p:nvPr>
        </p:nvGraphicFramePr>
        <p:xfrm>
          <a:off x="755576" y="1916832"/>
          <a:ext cx="82125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78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rukovodioci ili interni revizori boduju uticaj identifikovanih rizika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82453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sr-Latn-CS" sz="2400" b="1" smtClean="0">
                <a:latin typeface="Cambria" panose="02040503050406030204" pitchFamily="18" charset="0"/>
              </a:rPr>
              <a:t>Bugarska</a:t>
            </a:r>
            <a:r>
              <a:rPr lang="en-GB" sz="2400" smtClean="0">
                <a:latin typeface="Cambria" panose="02040503050406030204" pitchFamily="18" charset="0"/>
              </a:rPr>
              <a:t>: </a:t>
            </a:r>
            <a:r>
              <a:rPr lang="sr-Latn-CS" sz="2400" smtClean="0">
                <a:latin typeface="Cambria" panose="02040503050406030204" pitchFamily="18" charset="0"/>
              </a:rPr>
              <a:t>model Strategije upravljanja rizikom za organizacije javnog sektora uključuje skalu sa pet nivoa procene uticaja identifikovanih rizika</a:t>
            </a:r>
            <a:r>
              <a:rPr lang="en-GB" sz="2400" smtClean="0">
                <a:latin typeface="Cambria" panose="02040503050406030204" pitchFamily="18" charset="0"/>
              </a:rPr>
              <a:t>. </a:t>
            </a:r>
            <a:r>
              <a:rPr lang="sr-Latn-CS" sz="2400" smtClean="0">
                <a:latin typeface="Cambria" panose="02040503050406030204" pitchFamily="18" charset="0"/>
              </a:rPr>
              <a:t> Korišćenje ove skale nije obavezno</a:t>
            </a:r>
            <a:r>
              <a:rPr lang="en-GB" sz="2400" smtClean="0">
                <a:latin typeface="Cambria" panose="02040503050406030204" pitchFamily="18" charset="0"/>
              </a:rPr>
              <a:t> – </a:t>
            </a:r>
            <a:r>
              <a:rPr lang="sr-Latn-CS" sz="2400" smtClean="0">
                <a:latin typeface="Cambria" panose="02040503050406030204" pitchFamily="18" charset="0"/>
              </a:rPr>
              <a:t>rukovodioci mogu da odaberu skalu sa adekvatnim brojem nivoa za ocenjivanje uticaja identifikovanih rizika </a:t>
            </a:r>
            <a:r>
              <a:rPr lang="en-GB" sz="2400" smtClean="0">
                <a:latin typeface="Cambria" panose="02040503050406030204" pitchFamily="18" charset="0"/>
              </a:rPr>
              <a:t>(</a:t>
            </a:r>
            <a:r>
              <a:rPr lang="en-GB" sz="2400" smtClean="0">
                <a:latin typeface="Cambria" panose="02040503050406030204" pitchFamily="18" charset="0"/>
              </a:rPr>
              <a:t>3/4/5 </a:t>
            </a:r>
            <a:r>
              <a:rPr lang="sr-Latn-CS" sz="2400" smtClean="0">
                <a:latin typeface="Cambria" panose="02040503050406030204" pitchFamily="18" charset="0"/>
              </a:rPr>
              <a:t>itd</a:t>
            </a:r>
            <a:r>
              <a:rPr lang="en-GB" sz="2400" smtClean="0">
                <a:latin typeface="Cambria" panose="02040503050406030204" pitchFamily="18" charset="0"/>
              </a:rPr>
              <a:t>).</a:t>
            </a:r>
            <a:endParaRPr lang="en-GB" sz="240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GB" sz="2400" b="1" smtClean="0">
                <a:latin typeface="Cambria" panose="02040503050406030204" pitchFamily="18" charset="0"/>
              </a:rPr>
              <a:t>G</a:t>
            </a:r>
            <a:r>
              <a:rPr lang="sr-Latn-CS" sz="2400" b="1" smtClean="0">
                <a:latin typeface="Cambria" panose="02040503050406030204" pitchFamily="18" charset="0"/>
              </a:rPr>
              <a:t>ruzija</a:t>
            </a:r>
            <a:r>
              <a:rPr lang="en-GB" sz="2400" smtClean="0">
                <a:latin typeface="Cambria" panose="02040503050406030204" pitchFamily="18" charset="0"/>
              </a:rPr>
              <a:t>: </a:t>
            </a:r>
            <a:r>
              <a:rPr lang="sr-Latn-CS" sz="2400" smtClean="0">
                <a:latin typeface="Cambria" panose="02040503050406030204" pitchFamily="18" charset="0"/>
              </a:rPr>
              <a:t>jedinice za internu reviziju procenjuju svaki kriterijum </a:t>
            </a:r>
            <a:r>
              <a:rPr lang="en-GB" sz="2400" smtClean="0">
                <a:latin typeface="Cambria" panose="02040503050406030204" pitchFamily="18" charset="0"/>
              </a:rPr>
              <a:t>/</a:t>
            </a:r>
            <a:r>
              <a:rPr lang="sr-Latn-CS" sz="2400" smtClean="0">
                <a:latin typeface="Cambria" panose="02040503050406030204" pitchFamily="18" charset="0"/>
              </a:rPr>
              <a:t> faktor rizika na osnovu bodova – skala koja ima tri ili četiri nivoa ocenjivanja / jedinice za internu reviziju trenutno ne koriste model procene uticaja ili verovatnoće rizika</a:t>
            </a:r>
            <a:endParaRPr lang="en-GB" sz="240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GB" sz="2400" b="1" smtClean="0">
                <a:latin typeface="Cambria" pitchFamily="18" charset="0"/>
              </a:rPr>
              <a:t>R</a:t>
            </a:r>
            <a:r>
              <a:rPr lang="sr-Latn-CS" sz="2400" b="1" smtClean="0">
                <a:latin typeface="Cambria" pitchFamily="18" charset="0"/>
              </a:rPr>
              <a:t>umunija</a:t>
            </a:r>
            <a:r>
              <a:rPr lang="en-GB" sz="2400" smtClean="0">
                <a:latin typeface="Cambria" pitchFamily="18" charset="0"/>
              </a:rPr>
              <a:t>: </a:t>
            </a:r>
            <a:r>
              <a:rPr lang="sr-Latn-CS" sz="2400" smtClean="0">
                <a:latin typeface="Cambria" pitchFamily="18" charset="0"/>
              </a:rPr>
              <a:t>subjekti mogu da odaberu skalu sa tri ili pet nivoa ocenjivanja</a:t>
            </a:r>
            <a:endParaRPr lang="en-GB" sz="2400" smtClean="0">
              <a:latin typeface="Cambria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46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rukovodioci ili interni revizori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boduju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verovatnoću nastanka  identifikovanih rizika</a:t>
            </a:r>
            <a:r>
              <a:rPr lang="en-GB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90810403"/>
              </p:ext>
            </p:extLst>
          </p:nvPr>
        </p:nvGraphicFramePr>
        <p:xfrm>
          <a:off x="755576" y="1916832"/>
          <a:ext cx="82125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1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rukovodioci ili interni revizori boduju verovatnoću nastanka  identifikovanih rizika</a:t>
            </a:r>
            <a:r>
              <a:rPr lang="en-GB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88840"/>
            <a:ext cx="8208912" cy="486916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sr-Latn-CS" sz="2400" b="1" smtClean="0">
                <a:latin typeface="Cambria" panose="02040503050406030204" pitchFamily="18" charset="0"/>
              </a:rPr>
              <a:t>Bugarska</a:t>
            </a:r>
            <a:r>
              <a:rPr lang="en-GB" sz="2400" smtClean="0">
                <a:latin typeface="Cambria" panose="02040503050406030204" pitchFamily="18" charset="0"/>
              </a:rPr>
              <a:t>: </a:t>
            </a:r>
            <a:r>
              <a:rPr lang="sr-Latn-CS" sz="2400" smtClean="0">
                <a:latin typeface="Cambria" panose="02040503050406030204" pitchFamily="18" charset="0"/>
              </a:rPr>
              <a:t>model Strategije upravljanja rizikom za organizacije javnog sektora uključuje skalu sa pet nivoa procene uticaja identifikovanih rizika</a:t>
            </a:r>
            <a:r>
              <a:rPr lang="en-GB" sz="2400" smtClean="0">
                <a:latin typeface="Cambria" panose="02040503050406030204" pitchFamily="18" charset="0"/>
              </a:rPr>
              <a:t>. </a:t>
            </a:r>
            <a:r>
              <a:rPr lang="sr-Latn-CS" sz="2400" smtClean="0">
                <a:latin typeface="Cambria" panose="02040503050406030204" pitchFamily="18" charset="0"/>
              </a:rPr>
              <a:t> Korišćenje ove skale nije obavezno</a:t>
            </a:r>
            <a:r>
              <a:rPr lang="en-GB" sz="2400" smtClean="0">
                <a:latin typeface="Cambria" panose="02040503050406030204" pitchFamily="18" charset="0"/>
              </a:rPr>
              <a:t> – </a:t>
            </a:r>
            <a:r>
              <a:rPr lang="sr-Latn-CS" sz="2400" smtClean="0">
                <a:latin typeface="Cambria" panose="02040503050406030204" pitchFamily="18" charset="0"/>
              </a:rPr>
              <a:t>rukovodioci mogu da odaberu skalu sa adekvatnim brojem nivoa za ocenjivanje uticaja identifikovanih rizika </a:t>
            </a:r>
            <a:r>
              <a:rPr lang="en-GB" sz="2400" smtClean="0">
                <a:latin typeface="Cambria" panose="02040503050406030204" pitchFamily="18" charset="0"/>
              </a:rPr>
              <a:t>(3/4/5 </a:t>
            </a:r>
            <a:r>
              <a:rPr lang="sr-Latn-CS" sz="2400" smtClean="0">
                <a:latin typeface="Cambria" panose="02040503050406030204" pitchFamily="18" charset="0"/>
              </a:rPr>
              <a:t>itd</a:t>
            </a:r>
            <a:r>
              <a:rPr lang="en-GB" sz="2400" smtClean="0">
                <a:latin typeface="Cambria" panose="02040503050406030204" pitchFamily="18" charset="0"/>
              </a:rPr>
              <a:t>).</a:t>
            </a:r>
            <a:endParaRPr lang="en-GB" sz="2400" dirty="0" smtClean="0">
              <a:latin typeface="Cambria" pitchFamily="18" charset="0"/>
            </a:endParaRPr>
          </a:p>
          <a:p>
            <a:pPr>
              <a:lnSpc>
                <a:spcPct val="120000"/>
              </a:lnSpc>
            </a:pPr>
            <a:r>
              <a:rPr lang="en-GB" sz="2400" b="1" smtClean="0">
                <a:latin typeface="Cambria" panose="02040503050406030204" pitchFamily="18" charset="0"/>
              </a:rPr>
              <a:t>G</a:t>
            </a:r>
            <a:r>
              <a:rPr lang="sr-Latn-CS" sz="2400" b="1" smtClean="0">
                <a:latin typeface="Cambria" panose="02040503050406030204" pitchFamily="18" charset="0"/>
              </a:rPr>
              <a:t>ruzija</a:t>
            </a:r>
            <a:r>
              <a:rPr lang="en-GB" sz="2400" smtClean="0">
                <a:latin typeface="Cambria" panose="02040503050406030204" pitchFamily="18" charset="0"/>
              </a:rPr>
              <a:t>: </a:t>
            </a:r>
            <a:r>
              <a:rPr lang="sr-Latn-CS" sz="2400" smtClean="0">
                <a:latin typeface="Cambria" panose="02040503050406030204" pitchFamily="18" charset="0"/>
              </a:rPr>
              <a:t>jedinice za internu reviziju procenjuju svaki kriterijum </a:t>
            </a:r>
            <a:r>
              <a:rPr lang="en-GB" sz="2400" smtClean="0">
                <a:latin typeface="Cambria" panose="02040503050406030204" pitchFamily="18" charset="0"/>
              </a:rPr>
              <a:t>/</a:t>
            </a:r>
            <a:r>
              <a:rPr lang="sr-Latn-CS" sz="2400" smtClean="0">
                <a:latin typeface="Cambria" panose="02040503050406030204" pitchFamily="18" charset="0"/>
              </a:rPr>
              <a:t> faktor rizika na osnovu bodova – skala koja ima tri ili četiri nivoa ocenjivanja / jedinice za internu reviziju trenutno ne koriste model procene uticaja ili verovatnoće rizika</a:t>
            </a:r>
            <a:endParaRPr lang="en-GB" sz="240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  <a:buNone/>
            </a:pPr>
            <a:endParaRPr lang="en-GB" sz="2400" dirty="0" smtClean="0">
              <a:latin typeface="Cambria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25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Koje opšte faktore rizika jedinice za internu reviziju najčešće koriste za izbor elemenata revizorskog univerzuma koje će ispitivati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52122183"/>
              </p:ext>
            </p:extLst>
          </p:nvPr>
        </p:nvGraphicFramePr>
        <p:xfrm>
          <a:off x="684213" y="1989138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Téglalap feliratnak 6"/>
          <p:cNvSpPr/>
          <p:nvPr/>
        </p:nvSpPr>
        <p:spPr>
          <a:xfrm>
            <a:off x="6228184" y="1628800"/>
            <a:ext cx="2592288" cy="937435"/>
          </a:xfrm>
          <a:prstGeom prst="wedgeRectCallout">
            <a:avLst>
              <a:gd name="adj1" fmla="val -130652"/>
              <a:gd name="adj2" fmla="val 171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100" b="1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Gruzija</a:t>
            </a:r>
            <a:r>
              <a:rPr lang="hu-HU" sz="1100" smtClean="0">
                <a:latin typeface="Cambria" pitchFamily="18" charset="0"/>
              </a:rPr>
              <a:t>: </a:t>
            </a:r>
            <a:r>
              <a:rPr lang="sr-Latn-CS" sz="1100" smtClean="0">
                <a:latin typeface="Cambria" pitchFamily="18" charset="0"/>
              </a:rPr>
              <a:t>povezanost sistema sa drugim sistemima</a:t>
            </a:r>
            <a:r>
              <a:rPr lang="hu-HU" sz="1100" smtClean="0">
                <a:latin typeface="Cambria" pitchFamily="18" charset="0"/>
              </a:rPr>
              <a:t>;</a:t>
            </a:r>
            <a:r>
              <a:rPr lang="en-GB" sz="1100" smtClean="0">
                <a:latin typeface="Cambria" pitchFamily="18" charset="0"/>
              </a:rPr>
              <a:t> </a:t>
            </a:r>
            <a:r>
              <a:rPr lang="sr-Latn-CS" sz="1100" smtClean="0">
                <a:latin typeface="Cambria" pitchFamily="18" charset="0"/>
              </a:rPr>
              <a:t> vrsta i broj procesa</a:t>
            </a:r>
            <a:r>
              <a:rPr lang="hu-HU" sz="1100" smtClean="0">
                <a:latin typeface="Cambria" pitchFamily="18" charset="0"/>
              </a:rPr>
              <a:t>;</a:t>
            </a:r>
            <a:r>
              <a:rPr lang="en-GB" sz="1100" smtClean="0">
                <a:latin typeface="Cambria" pitchFamily="18" charset="0"/>
              </a:rPr>
              <a:t> </a:t>
            </a:r>
            <a:r>
              <a:rPr lang="sr-Latn-CS" sz="1100" smtClean="0">
                <a:latin typeface="Cambria" pitchFamily="18" charset="0"/>
              </a:rPr>
              <a:t>kvalifikacije i iskustvo zaposlenih</a:t>
            </a:r>
            <a:r>
              <a:rPr lang="en-GB" sz="1100" smtClean="0">
                <a:latin typeface="Cambria" pitchFamily="18" charset="0"/>
              </a:rPr>
              <a:t>; </a:t>
            </a:r>
            <a:r>
              <a:rPr lang="sr-Latn-CS" sz="1100" smtClean="0">
                <a:latin typeface="Cambria" pitchFamily="18" charset="0"/>
              </a:rPr>
              <a:t>spoljni uticaj</a:t>
            </a:r>
            <a:r>
              <a:rPr lang="en-GB" sz="1100" smtClean="0">
                <a:latin typeface="Cambria" pitchFamily="18" charset="0"/>
              </a:rPr>
              <a:t>; </a:t>
            </a:r>
            <a:r>
              <a:rPr lang="sr-Latn-CS" sz="1100" smtClean="0">
                <a:latin typeface="Cambria" pitchFamily="18" charset="0"/>
              </a:rPr>
              <a:t> </a:t>
            </a:r>
            <a:r>
              <a:rPr lang="sr-Latn-CS" sz="1100" smtClean="0">
                <a:latin typeface="Cambria" pitchFamily="18" charset="0"/>
              </a:rPr>
              <a:t>kvalitet i stepen internih kontrola</a:t>
            </a:r>
            <a:endParaRPr lang="en-GB" sz="11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2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Da li jedinice za internu reviziju dodeljuju pondere faktorima rizika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 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67042426"/>
              </p:ext>
            </p:extLst>
          </p:nvPr>
        </p:nvGraphicFramePr>
        <p:xfrm>
          <a:off x="684213" y="1989138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99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41784"/>
            <a:ext cx="6912768" cy="1143000"/>
          </a:xfrm>
        </p:spPr>
        <p:txBody>
          <a:bodyPr/>
          <a:lstStyle/>
          <a:p>
            <a:r>
              <a:rPr lang="sr-Latn-CS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Anketa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11349"/>
            <a:ext cx="8229600" cy="4525963"/>
          </a:xfrm>
        </p:spPr>
        <p:txBody>
          <a:bodyPr>
            <a:normAutofit/>
          </a:bodyPr>
          <a:lstStyle/>
          <a:p>
            <a:r>
              <a:rPr lang="sr-Latn-CS" smtClean="0">
                <a:latin typeface="Cambria" panose="02040503050406030204" pitchFamily="18" charset="0"/>
              </a:rPr>
              <a:t>Anketni upitnik je poslat svim zemljama učesnicama</a:t>
            </a:r>
            <a:endParaRPr lang="hu-HU" dirty="0" smtClean="0">
              <a:latin typeface="Cambria" panose="02040503050406030204" pitchFamily="18" charset="0"/>
            </a:endParaRPr>
          </a:p>
          <a:p>
            <a:endParaRPr lang="en-GB" dirty="0" smtClean="0">
              <a:latin typeface="Cambria" panose="02040503050406030204" pitchFamily="18" charset="0"/>
            </a:endParaRPr>
          </a:p>
          <a:p>
            <a:r>
              <a:rPr lang="sr-Latn-CS" smtClean="0">
                <a:latin typeface="Cambria" panose="02040503050406030204" pitchFamily="18" charset="0"/>
              </a:rPr>
              <a:t>Na upitnik je odgovorilo </a:t>
            </a:r>
            <a:r>
              <a:rPr lang="en-GB" smtClean="0">
                <a:latin typeface="Cambria" panose="02040503050406030204" pitchFamily="18" charset="0"/>
              </a:rPr>
              <a:t>15</a:t>
            </a:r>
            <a:r>
              <a:rPr lang="sr-Latn-CS" smtClean="0">
                <a:latin typeface="Cambria" panose="02040503050406030204" pitchFamily="18" charset="0"/>
              </a:rPr>
              <a:t> zemalja</a:t>
            </a:r>
            <a:r>
              <a:rPr lang="en-GB" smtClean="0">
                <a:latin typeface="Cambria" panose="02040503050406030204" pitchFamily="18" charset="0"/>
              </a:rPr>
              <a:t>: </a:t>
            </a:r>
            <a:endParaRPr lang="hu-HU" dirty="0" smtClean="0">
              <a:latin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en-GB" smtClean="0">
                <a:latin typeface="Cambria" panose="02040503050406030204" pitchFamily="18" charset="0"/>
              </a:rPr>
              <a:t>Albani</a:t>
            </a:r>
            <a:r>
              <a:rPr lang="sr-Latn-CS" smtClean="0">
                <a:latin typeface="Cambria" panose="02040503050406030204" pitchFamily="18" charset="0"/>
              </a:rPr>
              <a:t>ja</a:t>
            </a:r>
            <a:r>
              <a:rPr lang="en-GB" smtClean="0">
                <a:latin typeface="Cambria" panose="02040503050406030204" pitchFamily="18" charset="0"/>
              </a:rPr>
              <a:t>, </a:t>
            </a:r>
            <a:r>
              <a:rPr lang="sr-Latn-CS" smtClean="0">
                <a:latin typeface="Cambria" panose="02040503050406030204" pitchFamily="18" charset="0"/>
              </a:rPr>
              <a:t>Je</a:t>
            </a:r>
            <a:r>
              <a:rPr lang="en-GB" smtClean="0">
                <a:latin typeface="Cambria" panose="02040503050406030204" pitchFamily="18" charset="0"/>
              </a:rPr>
              <a:t>rmeni</a:t>
            </a:r>
            <a:r>
              <a:rPr lang="sr-Latn-CS" smtClean="0">
                <a:latin typeface="Cambria" panose="02040503050406030204" pitchFamily="18" charset="0"/>
              </a:rPr>
              <a:t>j</a:t>
            </a:r>
            <a:r>
              <a:rPr lang="en-GB" smtClean="0">
                <a:latin typeface="Cambria" panose="02040503050406030204" pitchFamily="18" charset="0"/>
              </a:rPr>
              <a:t>a, Bosn</a:t>
            </a:r>
            <a:r>
              <a:rPr lang="sr-Latn-CS" smtClean="0">
                <a:latin typeface="Cambria" panose="02040503050406030204" pitchFamily="18" charset="0"/>
              </a:rPr>
              <a:t>a i Hercegovina</a:t>
            </a:r>
            <a:r>
              <a:rPr lang="en-GB" smtClean="0">
                <a:latin typeface="Cambria" panose="02040503050406030204" pitchFamily="18" charset="0"/>
              </a:rPr>
              <a:t>, Bu</a:t>
            </a:r>
            <a:r>
              <a:rPr lang="sr-Latn-CS" smtClean="0">
                <a:latin typeface="Cambria" panose="02040503050406030204" pitchFamily="18" charset="0"/>
              </a:rPr>
              <a:t>garska</a:t>
            </a:r>
            <a:r>
              <a:rPr lang="en-GB" smtClean="0">
                <a:latin typeface="Cambria" panose="02040503050406030204" pitchFamily="18" charset="0"/>
              </a:rPr>
              <a:t>, </a:t>
            </a:r>
            <a:r>
              <a:rPr lang="sr-Latn-CS" smtClean="0">
                <a:latin typeface="Cambria" panose="02040503050406030204" pitchFamily="18" charset="0"/>
              </a:rPr>
              <a:t>Hrvatska</a:t>
            </a:r>
            <a:r>
              <a:rPr lang="en-GB" smtClean="0">
                <a:latin typeface="Cambria" panose="02040503050406030204" pitchFamily="18" charset="0"/>
              </a:rPr>
              <a:t>, G</a:t>
            </a:r>
            <a:r>
              <a:rPr lang="sr-Latn-CS" smtClean="0">
                <a:latin typeface="Cambria" panose="02040503050406030204" pitchFamily="18" charset="0"/>
              </a:rPr>
              <a:t>ruzija</a:t>
            </a:r>
            <a:r>
              <a:rPr lang="en-GB" smtClean="0">
                <a:latin typeface="Cambria" panose="02040503050406030204" pitchFamily="18" charset="0"/>
              </a:rPr>
              <a:t>, </a:t>
            </a:r>
            <a:r>
              <a:rPr lang="sr-Latn-CS" smtClean="0">
                <a:latin typeface="Cambria" panose="02040503050406030204" pitchFamily="18" charset="0"/>
              </a:rPr>
              <a:t>Mađarska</a:t>
            </a:r>
            <a:r>
              <a:rPr lang="en-GB" smtClean="0">
                <a:latin typeface="Cambria" panose="02040503050406030204" pitchFamily="18" charset="0"/>
              </a:rPr>
              <a:t>, K</a:t>
            </a:r>
            <a:r>
              <a:rPr lang="sr-Latn-CS" smtClean="0">
                <a:latin typeface="Cambria" panose="02040503050406030204" pitchFamily="18" charset="0"/>
              </a:rPr>
              <a:t>irgistan</a:t>
            </a:r>
            <a:r>
              <a:rPr lang="en-GB" smtClean="0">
                <a:latin typeface="Cambria" panose="02040503050406030204" pitchFamily="18" charset="0"/>
              </a:rPr>
              <a:t>, Ma</a:t>
            </a:r>
            <a:r>
              <a:rPr lang="sr-Latn-CS" smtClean="0">
                <a:latin typeface="Cambria" panose="02040503050406030204" pitchFamily="18" charset="0"/>
              </a:rPr>
              <a:t>kedonija</a:t>
            </a:r>
            <a:r>
              <a:rPr lang="en-GB" smtClean="0">
                <a:latin typeface="Cambria" panose="02040503050406030204" pitchFamily="18" charset="0"/>
              </a:rPr>
              <a:t>, Mold</a:t>
            </a:r>
            <a:r>
              <a:rPr lang="sr-Latn-CS" smtClean="0">
                <a:latin typeface="Cambria" panose="02040503050406030204" pitchFamily="18" charset="0"/>
              </a:rPr>
              <a:t>avija</a:t>
            </a:r>
            <a:r>
              <a:rPr lang="en-GB" smtClean="0">
                <a:latin typeface="Cambria" panose="02040503050406030204" pitchFamily="18" charset="0"/>
              </a:rPr>
              <a:t>, </a:t>
            </a:r>
            <a:r>
              <a:rPr lang="sr-Latn-CS" smtClean="0">
                <a:latin typeface="Cambria" panose="02040503050406030204" pitchFamily="18" charset="0"/>
              </a:rPr>
              <a:t>Crna Gora</a:t>
            </a:r>
            <a:r>
              <a:rPr lang="en-GB" smtClean="0">
                <a:latin typeface="Cambria" panose="02040503050406030204" pitchFamily="18" charset="0"/>
              </a:rPr>
              <a:t>, R</a:t>
            </a:r>
            <a:r>
              <a:rPr lang="sr-Latn-CS" smtClean="0">
                <a:latin typeface="Cambria" panose="02040503050406030204" pitchFamily="18" charset="0"/>
              </a:rPr>
              <a:t>umunija</a:t>
            </a:r>
            <a:r>
              <a:rPr lang="en-GB" smtClean="0">
                <a:latin typeface="Cambria" panose="02040503050406030204" pitchFamily="18" charset="0"/>
              </a:rPr>
              <a:t>, Rus</a:t>
            </a:r>
            <a:r>
              <a:rPr lang="sr-Latn-CS" smtClean="0">
                <a:latin typeface="Cambria" panose="02040503050406030204" pitchFamily="18" charset="0"/>
              </a:rPr>
              <a:t>ija</a:t>
            </a:r>
            <a:r>
              <a:rPr lang="en-GB" smtClean="0">
                <a:latin typeface="Cambria" panose="02040503050406030204" pitchFamily="18" charset="0"/>
              </a:rPr>
              <a:t>, S</a:t>
            </a:r>
            <a:r>
              <a:rPr lang="sr-Latn-CS" smtClean="0">
                <a:latin typeface="Cambria" panose="02040503050406030204" pitchFamily="18" charset="0"/>
              </a:rPr>
              <a:t>rbija i Ukrajina</a:t>
            </a:r>
            <a:r>
              <a:rPr lang="en-GB" smtClean="0">
                <a:latin typeface="Cambria" panose="02040503050406030204" pitchFamily="18" charset="0"/>
              </a:rPr>
              <a:t>.</a:t>
            </a: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58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Koji vremenski period pokriva strateški plan u vašoj zemlji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6295015"/>
              </p:ext>
            </p:extLst>
          </p:nvPr>
        </p:nvGraphicFramePr>
        <p:xfrm>
          <a:off x="734888" y="1772816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02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Koje od sledećih oblasti su obuhvaćene strateškim planom revizije u vašoj zemlji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2778885"/>
              </p:ext>
            </p:extLst>
          </p:nvPr>
        </p:nvGraphicFramePr>
        <p:xfrm>
          <a:off x="504112" y="1412776"/>
          <a:ext cx="8639887" cy="5400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80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en-GB" sz="2800" b="1" smtClean="0">
                <a:latin typeface="Cambria" panose="02040503050406030204" pitchFamily="18" charset="0"/>
              </a:rPr>
              <a:t>Bu</a:t>
            </a:r>
            <a:r>
              <a:rPr lang="sr-Latn-CS" sz="2800" b="1" smtClean="0">
                <a:latin typeface="Cambria" panose="02040503050406030204" pitchFamily="18" charset="0"/>
              </a:rPr>
              <a:t>garska</a:t>
            </a:r>
            <a:r>
              <a:rPr lang="en-GB" sz="2800" b="1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Direkcija za internu kontrolu pri Ministarstvu finansija prikuplja informacije o planiranim revizijama jedinica za internu reviziju i drugih izvora za izražavanje uveravanja</a:t>
            </a:r>
            <a:r>
              <a:rPr lang="en-GB" sz="2800" smtClean="0">
                <a:latin typeface="Cambria" pitchFamily="18" charset="0"/>
              </a:rPr>
              <a:t> (</a:t>
            </a:r>
            <a:r>
              <a:rPr lang="sr-Latn-CS" sz="2800" smtClean="0">
                <a:latin typeface="Cambria" pitchFamily="18" charset="0"/>
              </a:rPr>
              <a:t>Državna kancelarija za reviziju</a:t>
            </a:r>
            <a:r>
              <a:rPr lang="en-GB" sz="2800" smtClean="0">
                <a:latin typeface="Cambria" pitchFamily="18" charset="0"/>
              </a:rPr>
              <a:t>,</a:t>
            </a:r>
            <a:r>
              <a:rPr lang="sr-Latn-CS" sz="2800" smtClean="0">
                <a:latin typeface="Cambria" pitchFamily="18" charset="0"/>
              </a:rPr>
              <a:t> Izvršna agencija za reviziju fondova Evropske unije</a:t>
            </a:r>
            <a:r>
              <a:rPr lang="en-GB" sz="2800" smtClean="0">
                <a:latin typeface="Cambria" pitchFamily="18" charset="0"/>
              </a:rPr>
              <a:t>). </a:t>
            </a:r>
            <a:r>
              <a:rPr lang="sr-Latn-CS" sz="2800" smtClean="0">
                <a:latin typeface="Cambria" pitchFamily="18" charset="0"/>
              </a:rPr>
              <a:t>Direkcija obaveštava pomenute organizacije u slučaju preklapanja aktivnosti revizije</a:t>
            </a:r>
            <a:r>
              <a:rPr lang="en-GB" sz="2800" smtClean="0">
                <a:latin typeface="Cambria" pitchFamily="18" charset="0"/>
              </a:rPr>
              <a:t>)</a:t>
            </a:r>
            <a:endParaRPr lang="hu-HU" sz="28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GB" sz="2800" dirty="0" smtClean="0">
              <a:latin typeface="Cambria" pitchFamily="18" charset="0"/>
            </a:endParaRPr>
          </a:p>
          <a:p>
            <a:r>
              <a:rPr lang="en-GB" sz="2800" b="1" smtClean="0">
                <a:latin typeface="Cambria" panose="02040503050406030204" pitchFamily="18" charset="0"/>
              </a:rPr>
              <a:t>G</a:t>
            </a:r>
            <a:r>
              <a:rPr lang="sr-Latn-CS" sz="2800" b="1" smtClean="0">
                <a:latin typeface="Cambria" panose="02040503050406030204" pitchFamily="18" charset="0"/>
              </a:rPr>
              <a:t>ruzija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 obuka i stručno usavršavanje</a:t>
            </a:r>
            <a:r>
              <a:rPr lang="en-GB" sz="2800" smtClean="0">
                <a:latin typeface="Cambria" panose="02040503050406030204" pitchFamily="18" charset="0"/>
              </a:rPr>
              <a:t>; </a:t>
            </a:r>
            <a:r>
              <a:rPr lang="sr-Latn-CS" sz="2800" smtClean="0">
                <a:latin typeface="Cambria" panose="02040503050406030204" pitchFamily="18" charset="0"/>
              </a:rPr>
              <a:t>moguće proširenje ili ograničavanje obima revizije</a:t>
            </a:r>
            <a:r>
              <a:rPr lang="en-GB" sz="2800" smtClean="0">
                <a:latin typeface="Cambria" panose="02040503050406030204" pitchFamily="18" charset="0"/>
              </a:rPr>
              <a:t>.</a:t>
            </a: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611560" y="260648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Koje od sledećih oblasti su obuhvaćene strateškim planom revizije u vašoj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zemlji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87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Šta čini sadržaj godišnjeg plana revizije u vašoj zemlji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8877718"/>
              </p:ext>
            </p:extLst>
          </p:nvPr>
        </p:nvGraphicFramePr>
        <p:xfrm>
          <a:off x="504112" y="1628800"/>
          <a:ext cx="8639887" cy="518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80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82453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GB" sz="2400" b="1" smtClean="0">
                <a:latin typeface="Cambria" panose="02040503050406030204" pitchFamily="18" charset="0"/>
              </a:rPr>
              <a:t>Bosn</a:t>
            </a:r>
            <a:r>
              <a:rPr lang="sr-Latn-CS" sz="2400" b="1" smtClean="0">
                <a:latin typeface="Cambria" panose="02040503050406030204" pitchFamily="18" charset="0"/>
              </a:rPr>
              <a:t>a i Hercegovina</a:t>
            </a:r>
            <a:r>
              <a:rPr lang="en-GB" sz="2400" b="1" smtClean="0">
                <a:latin typeface="Cambria" panose="02040503050406030204" pitchFamily="18" charset="0"/>
              </a:rPr>
              <a:t>:</a:t>
            </a:r>
            <a:r>
              <a:rPr lang="sr-Latn-CS" sz="2400" b="1" smtClean="0">
                <a:latin typeface="Cambria" panose="02040503050406030204" pitchFamily="18" charset="0"/>
              </a:rPr>
              <a:t> </a:t>
            </a:r>
            <a:r>
              <a:rPr lang="sr-Latn-CS" sz="2400" smtClean="0">
                <a:latin typeface="Cambria" panose="02040503050406030204" pitchFamily="18" charset="0"/>
              </a:rPr>
              <a:t>godišnji plan revizije sadrži odeljak o izveštavanju, uključujući redovno godišnje izveštavanje o i periodično izveštavanje o radu jedinice za internu reviziju</a:t>
            </a:r>
            <a:r>
              <a:rPr lang="en-GB" sz="2400" smtClean="0">
                <a:latin typeface="Cambria" pitchFamily="18" charset="0"/>
              </a:rPr>
              <a:t>.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endParaRPr lang="en-GB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r>
              <a:rPr lang="sr-Latn-CS" sz="2400" b="1" smtClean="0">
                <a:latin typeface="Cambria" pitchFamily="18" charset="0"/>
              </a:rPr>
              <a:t>Hrvatska</a:t>
            </a:r>
            <a:r>
              <a:rPr lang="en-GB" sz="2400" smtClean="0">
                <a:latin typeface="Cambria" pitchFamily="18" charset="0"/>
              </a:rPr>
              <a:t>: </a:t>
            </a:r>
            <a:r>
              <a:rPr lang="sr-Latn-CS" sz="2400" smtClean="0">
                <a:latin typeface="Cambria" pitchFamily="18" charset="0"/>
              </a:rPr>
              <a:t> ustrojstvo i položaj jedinice za internu reviziju u organizaciji</a:t>
            </a:r>
            <a:r>
              <a:rPr lang="en-GB" sz="2400" smtClean="0">
                <a:latin typeface="Cambria" pitchFamily="18" charset="0"/>
              </a:rPr>
              <a:t>, </a:t>
            </a:r>
            <a:r>
              <a:rPr lang="sr-Latn-CS" sz="2400" smtClean="0">
                <a:latin typeface="Cambria" pitchFamily="18" charset="0"/>
              </a:rPr>
              <a:t>izmene normativnog okvira,  organizacija rada i podela zadataka</a:t>
            </a:r>
            <a:r>
              <a:rPr lang="en-GB" sz="2400" smtClean="0">
                <a:latin typeface="Cambria" pitchFamily="18" charset="0"/>
              </a:rPr>
              <a:t> (</a:t>
            </a:r>
            <a:r>
              <a:rPr lang="sr-Latn-CS" sz="2400" smtClean="0">
                <a:latin typeface="Cambria" pitchFamily="18" charset="0"/>
              </a:rPr>
              <a:t>broj revizija za svakog revizora; broj sastanaka, obuka, itd</a:t>
            </a:r>
            <a:r>
              <a:rPr lang="en-GB" sz="2400" smtClean="0">
                <a:latin typeface="Cambria" pitchFamily="18" charset="0"/>
              </a:rPr>
              <a:t>).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endParaRPr lang="en-GB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r>
              <a:rPr lang="sr-Latn-CS" sz="2400" b="1" smtClean="0">
                <a:latin typeface="Cambria" panose="02040503050406030204" pitchFamily="18" charset="0"/>
              </a:rPr>
              <a:t>Gruzija</a:t>
            </a:r>
            <a:r>
              <a:rPr lang="en-GB" sz="2400" smtClean="0">
                <a:latin typeface="Cambria" panose="02040503050406030204" pitchFamily="18" charset="0"/>
              </a:rPr>
              <a:t>: </a:t>
            </a:r>
            <a:r>
              <a:rPr lang="sr-Latn-CS" sz="2400" smtClean="0">
                <a:latin typeface="Cambria" panose="02040503050406030204" pitchFamily="18" charset="0"/>
              </a:rPr>
              <a:t>Plan obuke i budžetskih sredstava zavisi od jedinice za internu reviziju koje mogu uvrstiti ova pitanja u godišnji plan revizije</a:t>
            </a:r>
            <a:r>
              <a:rPr lang="en-GB" sz="2400" smtClean="0">
                <a:latin typeface="Cambria" panose="02040503050406030204" pitchFamily="18" charset="0"/>
              </a:rPr>
              <a:t>.</a:t>
            </a:r>
            <a:endParaRPr lang="en-GB" sz="24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611560" y="260648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Šta čini sadržaj godišnjeg plana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revizije u vašoj zemlji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83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HVALA NA PAŽNJI!</a:t>
            </a:r>
            <a:endParaRPr lang="en-GB" sz="4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>
            <a:off x="0" y="6167421"/>
            <a:ext cx="9144000" cy="717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61105" y="116632"/>
            <a:ext cx="2375391" cy="16561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8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 li vaša zemlja ima metodologiju procene rizika za potrebe interne revizije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)? </a:t>
            </a:r>
            <a: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U 11 zemalja, metodologija procene rizika je deo priručnika za internu reviziju koji je izdala Centralna jedinica za harmonizaciju.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U</a:t>
            </a:r>
            <a:r>
              <a:rPr lang="en-GB" smtClean="0">
                <a:latin typeface="Cambria" panose="02040503050406030204" pitchFamily="18" charset="0"/>
              </a:rPr>
              <a:t> </a:t>
            </a:r>
            <a:r>
              <a:rPr lang="en-GB" b="1" smtClean="0">
                <a:latin typeface="Cambria" panose="02040503050406030204" pitchFamily="18" charset="0"/>
              </a:rPr>
              <a:t>Ukra</a:t>
            </a:r>
            <a:r>
              <a:rPr lang="sr-Latn-CS" b="1" smtClean="0">
                <a:latin typeface="Cambria" panose="02040503050406030204" pitchFamily="18" charset="0"/>
              </a:rPr>
              <a:t>jini</a:t>
            </a:r>
            <a:r>
              <a:rPr lang="sr-Latn-CS" smtClean="0">
                <a:latin typeface="Cambria" panose="02040503050406030204" pitchFamily="18" charset="0"/>
              </a:rPr>
              <a:t>, svaka organizacija može da razvije sopstvenu metodologiju procene rizika. Organizacije učestvuju u izradi Priručnika za internu </a:t>
            </a:r>
            <a:r>
              <a:rPr lang="sr-Latn-CS" smtClean="0">
                <a:latin typeface="Cambria" panose="02040503050406030204" pitchFamily="18" charset="0"/>
              </a:rPr>
              <a:t>reviziju. Metodologija </a:t>
            </a:r>
            <a:r>
              <a:rPr lang="sr-Latn-CS" smtClean="0">
                <a:latin typeface="Cambria" panose="02040503050406030204" pitchFamily="18" charset="0"/>
              </a:rPr>
              <a:t>procene </a:t>
            </a:r>
            <a:r>
              <a:rPr lang="sr-Latn-CS" smtClean="0">
                <a:latin typeface="Cambria" panose="02040503050406030204" pitchFamily="18" charset="0"/>
              </a:rPr>
              <a:t>rizika će biti deo Priručnika za internu reviziju</a:t>
            </a:r>
            <a:r>
              <a:rPr lang="en-GB" smtClean="0">
                <a:latin typeface="Cambria" panose="02040503050406030204" pitchFamily="18" charset="0"/>
              </a:rPr>
              <a:t>.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GB" b="1" smtClean="0">
                <a:latin typeface="Cambria" panose="02040503050406030204" pitchFamily="18" charset="0"/>
              </a:rPr>
              <a:t>G</a:t>
            </a:r>
            <a:r>
              <a:rPr lang="sr-Latn-CS" b="1" smtClean="0">
                <a:latin typeface="Cambria" panose="02040503050406030204" pitchFamily="18" charset="0"/>
              </a:rPr>
              <a:t>ruzija </a:t>
            </a:r>
            <a:r>
              <a:rPr lang="sr-Latn-CS" smtClean="0">
                <a:latin typeface="Cambria" panose="02040503050406030204" pitchFamily="18" charset="0"/>
              </a:rPr>
              <a:t>ima Priručnik za upravljanje rizikom koji je donela CJH i usvojila vlada.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U</a:t>
            </a:r>
            <a:r>
              <a:rPr lang="en-GB" smtClean="0">
                <a:latin typeface="Cambria" panose="02040503050406030204" pitchFamily="18" charset="0"/>
              </a:rPr>
              <a:t> </a:t>
            </a:r>
            <a:r>
              <a:rPr lang="en-GB" b="1" smtClean="0">
                <a:latin typeface="Cambria" panose="02040503050406030204" pitchFamily="18" charset="0"/>
              </a:rPr>
              <a:t>K</a:t>
            </a:r>
            <a:r>
              <a:rPr lang="sr-Latn-CS" b="1" smtClean="0">
                <a:latin typeface="Cambria" panose="02040503050406030204" pitchFamily="18" charset="0"/>
              </a:rPr>
              <a:t>irgistanu</a:t>
            </a:r>
            <a:r>
              <a:rPr lang="en-GB" b="1" smtClean="0">
                <a:latin typeface="Cambria" panose="02040503050406030204" pitchFamily="18" charset="0"/>
              </a:rPr>
              <a:t> </a:t>
            </a:r>
            <a:r>
              <a:rPr lang="sr-Latn-CS" smtClean="0">
                <a:latin typeface="Cambria" panose="02040503050406030204" pitchFamily="18" charset="0"/>
              </a:rPr>
              <a:t>se trenutno izrađuje metodologija procene rizika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GB" b="1" smtClean="0">
                <a:latin typeface="Cambria" panose="02040503050406030204" pitchFamily="18" charset="0"/>
              </a:rPr>
              <a:t>Ru</a:t>
            </a:r>
            <a:r>
              <a:rPr lang="sr-Latn-CS" b="1" smtClean="0">
                <a:latin typeface="Cambria" panose="02040503050406030204" pitchFamily="18" charset="0"/>
              </a:rPr>
              <a:t>sija</a:t>
            </a:r>
            <a:r>
              <a:rPr lang="en-GB" smtClean="0">
                <a:latin typeface="Cambria" panose="02040503050406030204" pitchFamily="18" charset="0"/>
              </a:rPr>
              <a:t> </a:t>
            </a:r>
            <a:r>
              <a:rPr lang="sr-Latn-CS" smtClean="0">
                <a:latin typeface="Cambria" panose="02040503050406030204" pitchFamily="18" charset="0"/>
              </a:rPr>
              <a:t>nema metodologiju procene rizika</a:t>
            </a: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97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Ako vaša zemlja ima metodologiju procene rizika za potrebe interne revizije, da li je njena primena obavezna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Ovde je  očigledno nešto bilo nejasno, obzirom da su sve zemlje odgovorile  na pitanje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Primena je obavezna u 9 zemalja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U 5 zemalja, metodologija procene rizika služi kao smernica koju svaki subjekat  prilagođava svojim specifičnostima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mtClean="0">
                <a:latin typeface="Cambria" panose="02040503050406030204" pitchFamily="18" charset="0"/>
              </a:rPr>
              <a:t>U jednoj zemlji, primena metodologije za procenu rizika nije obavezna , ali ako jedinica za internu reviziju ima svoju metodologiju, ona mora biti odobrena od strane Centralne jedinice za harmonizaciju</a:t>
            </a:r>
            <a:endParaRPr lang="en-GB" dirty="0" smtClean="0">
              <a:latin typeface="Cambria" panose="0204050305040603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12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čemu se zasniva strateško / godišnje planiranje interne revizije u vašoj zemlji</a:t>
            </a:r>
            <a:r>
              <a:rPr lang="en-GB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9396292"/>
              </p:ext>
            </p:extLst>
          </p:nvPr>
        </p:nvGraphicFramePr>
        <p:xfrm>
          <a:off x="539552" y="1484785"/>
          <a:ext cx="860444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476672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817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Koji izvori informacija se koriste za kategorizaciju revizorskog univerzuma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0324302"/>
              </p:ext>
            </p:extLst>
          </p:nvPr>
        </p:nvGraphicFramePr>
        <p:xfrm>
          <a:off x="899592" y="2133600"/>
          <a:ext cx="7848872" cy="474970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796326"/>
                <a:gridCol w="1052546"/>
              </a:tblGrid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Bu</a:t>
                      </a:r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džeti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13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Informacije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rukovodstva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12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Godišnji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izveštaji i ciljane vrednosti učinka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Korporativni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i sektorski planovi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Organi</a:t>
                      </a:r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zacioni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grafikoni ili direktorijumi kancelarije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ksterna revizija i konsalting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Smernice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za pružanje usluga određenog subjekta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8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2800" u="none" strike="noStrike" noProof="0" smtClean="0">
                          <a:effectLst/>
                          <a:latin typeface="Cambria" panose="02040503050406030204" pitchFamily="18" charset="0"/>
                        </a:rPr>
                        <a:t>Razvojni</a:t>
                      </a:r>
                      <a:r>
                        <a:rPr lang="sr-Latn-CS" sz="2800" u="none" strike="noStrike" baseline="0" noProof="0" smtClean="0">
                          <a:effectLst/>
                          <a:latin typeface="Cambria" panose="02040503050406030204" pitchFamily="18" charset="0"/>
                        </a:rPr>
                        <a:t> planovi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040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jedinice za internu reviziju uključuju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više rukovodioce 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organizacije u planiranje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34966557"/>
              </p:ext>
            </p:extLst>
          </p:nvPr>
        </p:nvGraphicFramePr>
        <p:xfrm>
          <a:off x="684213" y="1844675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216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Da li sve jedinice interne revizije imaju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(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ili treba da imaju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) 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formalno</a:t>
            </a:r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dokumentovan revizorski univerzum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79593268"/>
              </p:ext>
            </p:extLst>
          </p:nvPr>
        </p:nvGraphicFramePr>
        <p:xfrm>
          <a:off x="684213" y="1844675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Na koji način se vrši kategorizacija revizorskog univerzuma u vašoj zemlji</a:t>
            </a:r>
            <a:r>
              <a:rPr lang="en-GB" sz="2800" b="1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sr-Latn-CS" sz="2800" smtClean="0">
                <a:latin typeface="Cambria" panose="02040503050406030204" pitchFamily="18" charset="0"/>
              </a:rPr>
              <a:t>U </a:t>
            </a:r>
            <a:r>
              <a:rPr lang="sr-Latn-CS" sz="2800" b="1" smtClean="0">
                <a:latin typeface="Cambria" panose="02040503050406030204" pitchFamily="18" charset="0"/>
              </a:rPr>
              <a:t>s</a:t>
            </a:r>
            <a:r>
              <a:rPr lang="sr-Latn-CS" sz="2800" b="1" smtClean="0">
                <a:latin typeface="Cambria" panose="02040503050406030204" pitchFamily="18" charset="0"/>
              </a:rPr>
              <a:t>edam </a:t>
            </a:r>
            <a:r>
              <a:rPr lang="sr-Latn-CS" sz="2800" smtClean="0">
                <a:latin typeface="Cambria" panose="02040503050406030204" pitchFamily="18" charset="0"/>
              </a:rPr>
              <a:t>zemalja se vrši kategorizacija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prema </a:t>
            </a:r>
            <a:r>
              <a:rPr lang="sr-Latn-CS" sz="2800" b="1" smtClean="0">
                <a:latin typeface="Cambria" panose="02040503050406030204" pitchFamily="18" charset="0"/>
              </a:rPr>
              <a:t>procesima</a:t>
            </a:r>
            <a:r>
              <a:rPr lang="sr-Latn-CS" sz="2800" smtClean="0">
                <a:latin typeface="Cambria" panose="02040503050406030204" pitchFamily="18" charset="0"/>
              </a:rPr>
              <a:t>; u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sr-Latn-CS" sz="2800" b="1" smtClean="0">
                <a:latin typeface="Cambria" panose="02040503050406030204" pitchFamily="18" charset="0"/>
              </a:rPr>
              <a:t>dve</a:t>
            </a:r>
            <a:r>
              <a:rPr lang="en-GB" sz="2800" b="1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zemlje prema organizacionoj jedinici ili mestu; u </a:t>
            </a:r>
            <a:r>
              <a:rPr lang="sr-Latn-CS" sz="2800" b="1" smtClean="0">
                <a:latin typeface="Cambria" panose="02040503050406030204" pitchFamily="18" charset="0"/>
              </a:rPr>
              <a:t>jednoj </a:t>
            </a:r>
            <a:r>
              <a:rPr lang="sr-Latn-CS" sz="2800" smtClean="0">
                <a:latin typeface="Cambria" panose="02040503050406030204" pitchFamily="18" charset="0"/>
              </a:rPr>
              <a:t>zemlji prema sektorima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en-GB" sz="2800" smtClean="0">
                <a:latin typeface="Cambria" panose="02040503050406030204" pitchFamily="18" charset="0"/>
              </a:rPr>
              <a:t>– </a:t>
            </a:r>
            <a:r>
              <a:rPr lang="sr-Latn-CS" sz="2800" smtClean="0">
                <a:latin typeface="Cambria" panose="02040503050406030204" pitchFamily="18" charset="0"/>
              </a:rPr>
              <a:t>portfoliju upravljanja rizikom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smtClean="0">
                <a:latin typeface="Cambria" panose="02040503050406030204" pitchFamily="18" charset="0"/>
              </a:rPr>
              <a:t>U </a:t>
            </a:r>
            <a:r>
              <a:rPr lang="sr-Latn-CS" sz="2800" b="1" smtClean="0">
                <a:latin typeface="Cambria" panose="02040503050406030204" pitchFamily="18" charset="0"/>
              </a:rPr>
              <a:t>Jermeniji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se koriste svi pristupi 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smtClean="0">
                <a:latin typeface="Cambria" panose="02040503050406030204" pitchFamily="18" charset="0"/>
              </a:rPr>
              <a:t>U </a:t>
            </a:r>
            <a:r>
              <a:rPr lang="en-GB" sz="2800" b="1" smtClean="0">
                <a:latin typeface="Cambria" panose="02040503050406030204" pitchFamily="18" charset="0"/>
              </a:rPr>
              <a:t>Bugar</a:t>
            </a:r>
            <a:r>
              <a:rPr lang="sr-Latn-CS" sz="2800" b="1" smtClean="0">
                <a:latin typeface="Cambria" panose="02040503050406030204" pitchFamily="18" charset="0"/>
              </a:rPr>
              <a:t>skoj</a:t>
            </a:r>
            <a:r>
              <a:rPr lang="en-GB" sz="2800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se koriti mešoviti pristup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kategorizacija revizorskog univerzuma može se vršiti prema odeljenjima / organizacionim jedinicama, procesima ili kombinacijom ova dva pristupa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b="1" smtClean="0">
                <a:latin typeface="Cambria" panose="02040503050406030204" pitchFamily="18" charset="0"/>
              </a:rPr>
              <a:t>Hrvatska</a:t>
            </a:r>
            <a:r>
              <a:rPr lang="en-GB" sz="2800" b="1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moguća je primena svih pristupa </a:t>
            </a:r>
            <a:r>
              <a:rPr lang="en-GB" sz="2800" smtClean="0">
                <a:latin typeface="Cambria" panose="02040503050406030204" pitchFamily="18" charset="0"/>
              </a:rPr>
              <a:t>– </a:t>
            </a:r>
            <a:r>
              <a:rPr lang="sr-Latn-CS" sz="2800" smtClean="0">
                <a:latin typeface="Cambria" panose="02040503050406030204" pitchFamily="18" charset="0"/>
              </a:rPr>
              <a:t>o tome odlučuju subjekti koji najčešće vrše kategorizaciju revizorskog univerzuma prema procesima i operativnim programima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sr-Latn-CS" sz="2800" smtClean="0">
                <a:latin typeface="Cambria" panose="02040503050406030204" pitchFamily="18" charset="0"/>
              </a:rPr>
              <a:t>U </a:t>
            </a:r>
            <a:r>
              <a:rPr lang="en-GB" sz="2800" b="1" smtClean="0">
                <a:latin typeface="Cambria" panose="02040503050406030204" pitchFamily="18" charset="0"/>
              </a:rPr>
              <a:t>G</a:t>
            </a:r>
            <a:r>
              <a:rPr lang="sr-Latn-CS" sz="2800" b="1" smtClean="0">
                <a:latin typeface="Cambria" panose="02040503050406030204" pitchFamily="18" charset="0"/>
              </a:rPr>
              <a:t>ruziji</a:t>
            </a:r>
            <a:r>
              <a:rPr lang="en-GB" sz="2800" b="1" smtClean="0">
                <a:latin typeface="Cambria" panose="02040503050406030204" pitchFamily="18" charset="0"/>
              </a:rPr>
              <a:t> </a:t>
            </a:r>
            <a:r>
              <a:rPr lang="sr-Latn-CS" sz="2800" smtClean="0">
                <a:latin typeface="Cambria" panose="02040503050406030204" pitchFamily="18" charset="0"/>
              </a:rPr>
              <a:t>se takođe koristi mešovit pristup</a:t>
            </a:r>
            <a:r>
              <a:rPr lang="en-GB" sz="2800" smtClean="0">
                <a:latin typeface="Cambria" panose="02040503050406030204" pitchFamily="18" charset="0"/>
              </a:rPr>
              <a:t>: </a:t>
            </a:r>
            <a:r>
              <a:rPr lang="sr-Latn-CS" sz="2800" smtClean="0">
                <a:latin typeface="Cambria" panose="02040503050406030204" pitchFamily="18" charset="0"/>
              </a:rPr>
              <a:t>prema odeljenjima i procesima</a:t>
            </a: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541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1227</Words>
  <Application>Microsoft Office PowerPoint</Application>
  <PresentationFormat>On-screen Show (4:3)</PresentationFormat>
  <Paragraphs>120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Office-téma</vt:lpstr>
      <vt:lpstr>Rezultati ankete sprovedene  pre održavanja radionice  o proceni rizika</vt:lpstr>
      <vt:lpstr>Anketa</vt:lpstr>
      <vt:lpstr>Da li vaša zemlja ima metodologiju procene rizika za potrebe interne revizije (IR)?  </vt:lpstr>
      <vt:lpstr>Ako vaša zemlja ima metodologiju procene rizika za potrebe interne revizije, da li je njena primena obavezna? </vt:lpstr>
      <vt:lpstr>Na čemu se zasniva strateško / godišnje planiranje interne revizije u vašoj zemlji?</vt:lpstr>
      <vt:lpstr>Koji izvori informacija se koriste za kategorizaciju revizorskog univerzuma?</vt:lpstr>
      <vt:lpstr>Na koji način jedinice za internu reviziju uključuju više rukovodioce  organizacije u planiranje?</vt:lpstr>
      <vt:lpstr>Da li sve jedinice interne revizije imaju (ili treba da imaju) formalno dokumentovan revizorski univerzum?</vt:lpstr>
      <vt:lpstr>Na koji način se vrši kategorizacija revizorskog univerzuma u vašoj zemlji?</vt:lpstr>
      <vt:lpstr>Da li u vašoj zemlji rukovodioci imaju obavezu vršenja procene rizika u okviru formalnog procesa upravljanja rizikom?</vt:lpstr>
      <vt:lpstr>Da li su interni revizori uključeni u identifikaciju i procenu rizika kao deo ovog procesa? </vt:lpstr>
      <vt:lpstr>Koje kriterijume koriste rukovodioci ili interni revizori za vršenje procene uticaja identifikovanih rizika?</vt:lpstr>
      <vt:lpstr>Koje kriterijume koriste rukovodioci ili interni revizori za vršenje procene uticaja identifikovanih rizika?</vt:lpstr>
      <vt:lpstr>Na koji način rukovodioci ili interni revizori boduju uticaj identifikovanih rizika?</vt:lpstr>
      <vt:lpstr>Na koji način rukovodioci ili interni revizori boduju uticaj identifikovanih rizika?</vt:lpstr>
      <vt:lpstr>Na koji način rukovodioci ili interni revizori boduju verovatnoću nastanka  identifikovanih rizika?</vt:lpstr>
      <vt:lpstr>Na koji način rukovodioci ili interni revizori boduju verovatnoću nastanka  identifikovanih rizika?</vt:lpstr>
      <vt:lpstr>Koje opšte faktore rizika jedinice za internu reviziju najčešće koriste za izbor elemenata revizorskog univerzuma koje će ispitivati?</vt:lpstr>
      <vt:lpstr>Da li jedinice za internu reviziju dodeljuju pondere faktorima rizika? </vt:lpstr>
      <vt:lpstr>Koji vremenski period pokriva strateški plan u vašoj zemlji?</vt:lpstr>
      <vt:lpstr>Koje od sledećih oblasti su obuhvaćene strateškim planom revizije u vašoj zemlji?</vt:lpstr>
      <vt:lpstr>Slide 22</vt:lpstr>
      <vt:lpstr>Šta čini sadržaj godišnjeg plana revizije u vašoj zemlji?</vt:lpstr>
      <vt:lpstr>Slide 24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Pre-event survey on Risk Assessment</dc:title>
  <dc:creator>Edu</dc:creator>
  <cp:lastModifiedBy>User</cp:lastModifiedBy>
  <cp:revision>62</cp:revision>
  <cp:lastPrinted>2014-02-26T17:13:53Z</cp:lastPrinted>
  <dcterms:created xsi:type="dcterms:W3CDTF">2014-02-25T20:54:28Z</dcterms:created>
  <dcterms:modified xsi:type="dcterms:W3CDTF">2014-02-27T00:04:51Z</dcterms:modified>
</cp:coreProperties>
</file>