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3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0" r:id="rId23"/>
    <p:sldId id="289" r:id="rId24"/>
    <p:sldId id="291" r:id="rId25"/>
    <p:sldId id="263" r:id="rId26"/>
  </p:sldIdLst>
  <p:sldSz cx="9144000" cy="6858000" type="screen4x3"/>
  <p:notesSz cx="6743700" cy="98758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0774343912386886E-2"/>
                  <c:y val="9.5151303730015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571126199507711E-2"/>
                  <c:y val="-2.320763505610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693056827235216E-2"/>
                  <c:y val="3.4811452584151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2855630997538559E-2"/>
                  <c:y val="-4.1773743100982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Munka1!$A$2:$A$7</c:f>
              <c:strCache>
                <c:ptCount val="6"/>
                <c:pt idx="0">
                  <c:v>Оценка рисков, осуществляемая внутренними аудиторами, учитывая требования руководства</c:v>
                </c:pt>
                <c:pt idx="1">
                  <c:v>Результаты оценки рисков руководством и профессиональное суждение внутренних аудиторов</c:v>
                </c:pt>
                <c:pt idx="2">
                  <c:v>Мозговая атака внутренних аудиторов</c:v>
                </c:pt>
                <c:pt idx="3">
                  <c:v>Профессиональное суждение внутренних аудиторов</c:v>
                </c:pt>
                <c:pt idx="4">
                  <c:v>Закон или правительственное регулирование обуславливает задачи внутренних аудиторов</c:v>
                </c:pt>
                <c:pt idx="5">
                  <c:v>Приказы руководства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370240"/>
        <c:axId val="31376128"/>
      </c:radarChart>
      <c:catAx>
        <c:axId val="31370240"/>
        <c:scaling>
          <c:orientation val="minMax"/>
        </c:scaling>
        <c:delete val="0"/>
        <c:axPos val="b"/>
        <c:majorGridlines/>
        <c:numFmt formatCode="m/d/yyyy" sourceLinked="1"/>
        <c:majorTickMark val="out"/>
        <c:minorTickMark val="none"/>
        <c:tickLblPos val="nextTo"/>
        <c:crossAx val="31376128"/>
        <c:crosses val="autoZero"/>
        <c:auto val="1"/>
        <c:lblAlgn val="ctr"/>
        <c:lblOffset val="100"/>
        <c:noMultiLvlLbl val="0"/>
      </c:catAx>
      <c:valAx>
        <c:axId val="3137612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extTo"/>
        <c:crossAx val="31370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Cambria" panose="02040503050406030204" pitchFamily="18" charset="0"/>
        </a:defRPr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Некоторые да, но это не обязательно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7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не регулируется</c:v>
                </c:pt>
                <c:pt idx="1">
                  <c:v>2-4 года</c:v>
                </c:pt>
                <c:pt idx="2">
                  <c:v>6 лет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1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 pitchFamily="18" charset="0"/>
        </a:defRPr>
      </a:pPr>
      <a:endParaRPr lang="uk-UA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cat>
            <c:strRef>
              <c:f>Munka1!$A$2:$A$10</c:f>
              <c:strCache>
                <c:ptCount val="9"/>
                <c:pt idx="0">
                  <c:v>Задачи и показатели эффективности для функций ВА, связанные соответствующим образом со стратегией организации</c:v>
                </c:pt>
                <c:pt idx="1">
                  <c:v>Методология, используемая для подготовки стратегии, и как группы ВА оценили риски, которые влияют на задачи организации</c:v>
                </c:pt>
                <c:pt idx="2">
                  <c:v>Как группа ВА обратит внимание на самые значимые области в период нескольких лет (циклы освещения разных элементов пространства аудита)</c:v>
                </c:pt>
                <c:pt idx="3">
                  <c:v>Требуемые и имеющиеся ресурсы для решения и влияние ограниченных ресурсов на идеальный уровень проведения аудита</c:v>
                </c:pt>
                <c:pt idx="4">
                  <c:v>Внутренняя оценка рисков тех событий, которые могут повлиять на достижение целей в стратегии по аудиту и действия по смягчению данных рисков (например, нехватка кадров; нехватка навыков и обучения и другие действия, необходимые для решения этих рисков) </c:v>
                </c:pt>
                <c:pt idx="5">
                  <c:v>Планы по координации работы с другими источниками контроля (например, внешний аудит)</c:v>
                </c:pt>
                <c:pt idx="6">
                  <c:v>Подход к отслеживанию сделанных рекомендаций</c:v>
                </c:pt>
                <c:pt idx="7">
                  <c:v>Более высокие или долгосрочные цели, которых хочет достичь ВА, но не может достичь в краткосрочной перспективе</c:v>
                </c:pt>
                <c:pt idx="8">
                  <c:v>Другие</c:v>
                </c:pt>
              </c:strCache>
            </c:strRef>
          </c:cat>
          <c:val>
            <c:numRef>
              <c:f>Munka1!$B$2:$B$10</c:f>
              <c:numCache>
                <c:formatCode>General</c:formatCode>
                <c:ptCount val="9"/>
                <c:pt idx="0">
                  <c:v>11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454080"/>
        <c:axId val="133484544"/>
      </c:barChart>
      <c:catAx>
        <c:axId val="133454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3484544"/>
        <c:crosses val="autoZero"/>
        <c:auto val="1"/>
        <c:lblAlgn val="ctr"/>
        <c:lblOffset val="100"/>
        <c:noMultiLvlLbl val="0"/>
      </c:catAx>
      <c:valAx>
        <c:axId val="133484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345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latin typeface="Cambria" pitchFamily="18" charset="0"/>
        </a:defRPr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invertIfNegative val="0"/>
          <c:cat>
            <c:strRef>
              <c:f>Munka1!$A$2:$A$12</c:f>
              <c:strCache>
                <c:ptCount val="11"/>
                <c:pt idx="0">
                  <c:v>Взаимоотношение между стратегическими задачами группы ВА и планируемыми заданиями</c:v>
                </c:pt>
                <c:pt idx="1">
                  <c:v>Соответствие между планируемыми заданиями в стратегии по аудиту и ежегодном плане</c:v>
                </c:pt>
                <c:pt idx="2">
                  <c:v>Цель, объем и длительность каждого задания по аудиту</c:v>
                </c:pt>
                <c:pt idx="3">
                  <c:v>Цель и длительность каждого консультативного задания </c:v>
                </c:pt>
                <c:pt idx="4">
                  <c:v>Распределение кадров</c:v>
                </c:pt>
                <c:pt idx="5">
                  <c:v>Ситуация с ресурсами, включая необходимость в дополнительных ресурсах </c:v>
                </c:pt>
                <c:pt idx="6">
                  <c:v>Временные рамки заданий</c:v>
                </c:pt>
                <c:pt idx="7">
                  <c:v>План обучения</c:v>
                </c:pt>
                <c:pt idx="8">
                  <c:v>Бюджетные ресурсы</c:v>
                </c:pt>
                <c:pt idx="9">
                  <c:v>Резервирование времени на незапланированные задания</c:v>
                </c:pt>
                <c:pt idx="10">
                  <c:v>Другие</c:v>
                </c:pt>
              </c:strCache>
            </c:strRef>
          </c:cat>
          <c:val>
            <c:numRef>
              <c:f>Munka1!$B$2:$B$12</c:f>
              <c:numCache>
                <c:formatCode>General</c:formatCode>
                <c:ptCount val="11"/>
                <c:pt idx="0">
                  <c:v>10</c:v>
                </c:pt>
                <c:pt idx="1">
                  <c:v>10</c:v>
                </c:pt>
                <c:pt idx="2">
                  <c:v>12</c:v>
                </c:pt>
                <c:pt idx="3">
                  <c:v>6</c:v>
                </c:pt>
                <c:pt idx="4">
                  <c:v>9</c:v>
                </c:pt>
                <c:pt idx="5">
                  <c:v>9</c:v>
                </c:pt>
                <c:pt idx="6">
                  <c:v>13</c:v>
                </c:pt>
                <c:pt idx="7">
                  <c:v>9</c:v>
                </c:pt>
                <c:pt idx="8">
                  <c:v>5</c:v>
                </c:pt>
                <c:pt idx="9">
                  <c:v>13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246976"/>
        <c:axId val="133248512"/>
        <c:axId val="0"/>
      </c:bar3DChart>
      <c:catAx>
        <c:axId val="133246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3248512"/>
        <c:crosses val="autoZero"/>
        <c:auto val="1"/>
        <c:lblAlgn val="ctr"/>
        <c:lblOffset val="100"/>
        <c:noMultiLvlLbl val="0"/>
      </c:catAx>
      <c:valAx>
        <c:axId val="133248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3246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Cambria" pitchFamily="18" charset="0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056551958782929E-2"/>
          <c:y val="2.7688535994767866E-2"/>
          <c:w val="0.49985442791873236"/>
          <c:h val="0.76128261106726425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Lbls>
            <c:dLbl>
              <c:idx val="0"/>
              <c:layout>
                <c:manualLayout>
                  <c:x val="-3.7037037037037035E-2"/>
                  <c:y val="0.1131951182454735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18518518518518523"/>
                  <c:y val="-0.194800901166629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2191358024691359"/>
                  <c:y val="5.00164475968371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6.1728395061728392E-2"/>
                  <c:y val="8.687067214187509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2400">
                    <a:latin typeface="Cambria" panose="020405030504060302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Munka1!$A$2:$A$5</c:f>
              <c:strCache>
                <c:ptCount val="4"/>
                <c:pt idx="0">
                  <c:v>Проводя собеседования с ключевыми работниками</c:v>
                </c:pt>
                <c:pt idx="1">
                  <c:v>Проводя анкетирование и собеседования с ключевыми работниками</c:v>
                </c:pt>
                <c:pt idx="2">
                  <c:v>Только в процессе принятия стратегического или ежегодного плана</c:v>
                </c:pt>
                <c:pt idx="3">
                  <c:v>Другое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371476134927583"/>
          <c:y val="1.4231783224197431E-2"/>
          <c:w val="0.36159388062603287"/>
          <c:h val="0.98576821677580262"/>
        </c:manualLayout>
      </c:layout>
      <c:overlay val="0"/>
      <c:txPr>
        <a:bodyPr/>
        <a:lstStyle/>
        <a:p>
          <a:pPr>
            <a:defRPr sz="2000">
              <a:latin typeface="Cambria" panose="02040503050406030204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9.7307767084669997E-2"/>
                  <c:y val="8.531670070535006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>
                    <a:latin typeface="Cambria" panose="020405030504060302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Да</c:v>
                </c:pt>
                <c:pt idx="1">
                  <c:v>Частично</c:v>
                </c:pt>
                <c:pt idx="2">
                  <c:v>Нет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10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800">
              <a:latin typeface="Cambria" panose="02040503050406030204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22849227179936E-2"/>
          <c:y val="0"/>
          <c:w val="0.57851086322543011"/>
          <c:h val="0.98683777694820074"/>
        </c:manualLayout>
      </c:layout>
      <c:doughnut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814814814814814"/>
                  <c:y val="0.2079631242184282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6296296296296224E-3"/>
                  <c:y val="-5.2648892207197021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5432098765431816E-3"/>
                  <c:y val="-1.579466766215910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Да, но только несколько используют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9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714068727520179"/>
          <c:y val="0.22455996200988598"/>
          <c:w val="0.36285931272479827"/>
          <c:h val="0.385036065527557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Cambria" panose="02040503050406030204" pitchFamily="18" charset="0"/>
        </a:defRPr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Cambria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Регистрация рисков руководством</c:v>
                </c:pt>
                <c:pt idx="1">
                  <c:v>Регистрация рисков внутренними аудиторами</c:v>
                </c:pt>
                <c:pt idx="2">
                  <c:v>Смешанное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Cambria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Munka1!$A$2:$A$6</c:f>
              <c:strCache>
                <c:ptCount val="5"/>
                <c:pt idx="0">
                  <c:v>Финансовое влияние</c:v>
                </c:pt>
                <c:pt idx="1">
                  <c:v>Влияние на репутацию</c:v>
                </c:pt>
                <c:pt idx="2">
                  <c:v>Регуляторное влияние</c:v>
                </c:pt>
                <c:pt idx="3">
                  <c:v>Влияние на операции / достижение целей / миссию</c:v>
                </c:pt>
                <c:pt idx="4">
                  <c:v>Влияние на кадры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14</c:v>
                </c:pt>
                <c:pt idx="1">
                  <c:v>10</c:v>
                </c:pt>
                <c:pt idx="2">
                  <c:v>11</c:v>
                </c:pt>
                <c:pt idx="3">
                  <c:v>13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73280"/>
        <c:axId val="128674816"/>
      </c:barChart>
      <c:catAx>
        <c:axId val="12867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674816"/>
        <c:crosses val="autoZero"/>
        <c:auto val="1"/>
        <c:lblAlgn val="ctr"/>
        <c:lblOffset val="100"/>
        <c:noMultiLvlLbl val="0"/>
      </c:catAx>
      <c:valAx>
        <c:axId val="128674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673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Cambria" pitchFamily="18" charset="0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3-бальная шкала</c:v>
                </c:pt>
                <c:pt idx="1">
                  <c:v>4-бальная шкала</c:v>
                </c:pt>
                <c:pt idx="2">
                  <c:v>5-бальная шкала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682764079147645"/>
          <c:y val="0.10670068645571366"/>
          <c:w val="0.18241242009132419"/>
          <c:h val="0.364137360158635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3-бальная шкала</c:v>
                </c:pt>
                <c:pt idx="1">
                  <c:v>4-бальная шкала</c:v>
                </c:pt>
                <c:pt idx="2">
                  <c:v>5-бальная шкала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682764079147645"/>
          <c:y val="0.10670068645571366"/>
          <c:w val="0.18241242009132419"/>
          <c:h val="0.332070216103934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cat>
            <c:strRef>
              <c:f>Munka1!$A$2:$A$15</c:f>
              <c:strCache>
                <c:ptCount val="14"/>
                <c:pt idx="0">
                  <c:v>Степень финансовой материальности</c:v>
                </c:pt>
                <c:pt idx="1">
                  <c:v>Сложность деятельности</c:v>
                </c:pt>
                <c:pt idx="2">
                  <c:v>Контрольная среда</c:v>
                </c:pt>
                <c:pt idx="3">
                  <c:v>Чувствительность репутации</c:v>
                </c:pt>
                <c:pt idx="4">
                  <c:v>Присущий риск</c:v>
                </c:pt>
                <c:pt idx="5">
                  <c:v>Степень изменения</c:v>
                </c:pt>
                <c:pt idx="6">
                  <c:v>Уверенность руководства</c:v>
                </c:pt>
                <c:pt idx="7">
                  <c:v>Возможность обмана</c:v>
                </c:pt>
                <c:pt idx="8">
                  <c:v>Время после последнего аудита</c:v>
                </c:pt>
                <c:pt idx="9">
                  <c:v>Объем транзакций</c:v>
                </c:pt>
                <c:pt idx="10">
                  <c:v>Степень автоматизации</c:v>
                </c:pt>
                <c:pt idx="11">
                  <c:v>Сложность иерархии</c:v>
                </c:pt>
                <c:pt idx="12">
                  <c:v>Политическая чувствительность</c:v>
                </c:pt>
                <c:pt idx="13">
                  <c:v>Другие</c:v>
                </c:pt>
              </c:strCache>
            </c:strRef>
          </c:cat>
          <c:val>
            <c:numRef>
              <c:f>Munka1!$B$2:$B$15</c:f>
              <c:numCache>
                <c:formatCode>General</c:formatCode>
                <c:ptCount val="14"/>
                <c:pt idx="0">
                  <c:v>13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8</c:v>
                </c:pt>
                <c:pt idx="5">
                  <c:v>10</c:v>
                </c:pt>
                <c:pt idx="6">
                  <c:v>6</c:v>
                </c:pt>
                <c:pt idx="7">
                  <c:v>12</c:v>
                </c:pt>
                <c:pt idx="8">
                  <c:v>11</c:v>
                </c:pt>
                <c:pt idx="9">
                  <c:v>12</c:v>
                </c:pt>
                <c:pt idx="10">
                  <c:v>6</c:v>
                </c:pt>
                <c:pt idx="11">
                  <c:v>9</c:v>
                </c:pt>
                <c:pt idx="12">
                  <c:v>5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501888"/>
        <c:axId val="132503424"/>
      </c:barChart>
      <c:catAx>
        <c:axId val="132501888"/>
        <c:scaling>
          <c:orientation val="minMax"/>
        </c:scaling>
        <c:delete val="0"/>
        <c:axPos val="l"/>
        <c:majorTickMark val="out"/>
        <c:minorTickMark val="none"/>
        <c:tickLblPos val="nextTo"/>
        <c:crossAx val="132503424"/>
        <c:crosses val="autoZero"/>
        <c:auto val="1"/>
        <c:lblAlgn val="ctr"/>
        <c:lblOffset val="100"/>
        <c:noMultiLvlLbl val="0"/>
      </c:catAx>
      <c:valAx>
        <c:axId val="132503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250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0.57126</cdr:x>
      <cdr:y>0.65673</cdr:y>
    </cdr:from>
    <cdr:to>
      <cdr:x>0.8775</cdr:x>
      <cdr:y>0.88062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4701208" y="3168352"/>
          <a:ext cx="2520280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noProof="0" dirty="0" smtClean="0">
              <a:solidFill>
                <a:srgbClr val="C00000"/>
              </a:solidFill>
              <a:latin typeface="Cambria" pitchFamily="18" charset="0"/>
            </a:rPr>
            <a:t>Стоит отметить, что 6 стран указали, что их стратегический план – на 3 года</a:t>
          </a:r>
          <a:endParaRPr lang="en-GB" sz="1600" noProof="0" dirty="0">
            <a:solidFill>
              <a:srgbClr val="C00000"/>
            </a:solidFill>
            <a:latin typeface="Cambria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CAC46-E8C9-4B31-A566-F4D0748C18FE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07275-12CC-449B-84FD-367953E0AA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15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562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9621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072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769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932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5614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084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092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8640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28798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454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7178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0191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355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174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7123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71563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766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628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353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265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9621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0679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762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07275-12CC-449B-84FD-367953E0AAA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97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496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01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759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776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166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16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183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731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412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82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071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704D-D523-4C05-A352-7515CF5F1553}" type="datetimeFigureOut">
              <a:rPr lang="hu-HU" smtClean="0"/>
              <a:t>2014.02.26.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BFE02-1EDD-44D2-A4B2-FEE045F6B2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72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Результаты анкетирования по Оценке рисков перед мероприятием</a:t>
            </a:r>
            <a:endParaRPr lang="en-GB" sz="4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5085184"/>
            <a:ext cx="9144000" cy="7669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Г-жа Эдит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Немет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РГ ОР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Будва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Черногория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>
            <a:off x="0" y="6167421"/>
            <a:ext cx="9144000" cy="7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6096" y="1973"/>
            <a:ext cx="360040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Существует ли в Вашей стране требование для руководства выполнять оценку рисков в качестве части формальной процедуры управления рисками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154258"/>
              </p:ext>
            </p:extLst>
          </p:nvPr>
        </p:nvGraphicFramePr>
        <p:xfrm>
          <a:off x="734888" y="2033587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Вовлечен ли внутренний аудит в определение и оценку рисков, как часть процедуры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 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93610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GB" sz="4400" dirty="0" smtClean="0">
                <a:latin typeface="Cambria" panose="02040503050406030204" pitchFamily="18" charset="0"/>
              </a:rPr>
              <a:t>9 </a:t>
            </a:r>
            <a:r>
              <a:rPr lang="ru-RU" sz="4400" dirty="0" smtClean="0">
                <a:latin typeface="Cambria" panose="02040503050406030204" pitchFamily="18" charset="0"/>
              </a:rPr>
              <a:t>стран ответило</a:t>
            </a:r>
            <a:r>
              <a:rPr lang="en-GB" sz="4400" dirty="0" smtClean="0">
                <a:latin typeface="Cambria" panose="02040503050406030204" pitchFamily="18" charset="0"/>
              </a:rPr>
              <a:t>: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ДА</a:t>
            </a:r>
            <a:endParaRPr lang="hu-HU" sz="44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5100" dirty="0" smtClean="0">
                <a:latin typeface="Cambria" panose="02040503050406030204" pitchFamily="18" charset="0"/>
              </a:rPr>
              <a:t>Вопрос </a:t>
            </a:r>
            <a:r>
              <a:rPr lang="hu-HU" sz="5100" dirty="0" smtClean="0">
                <a:latin typeface="Cambria" panose="02040503050406030204" pitchFamily="18" charset="0"/>
              </a:rPr>
              <a:t>12</a:t>
            </a:r>
            <a:r>
              <a:rPr lang="hu-HU" sz="5100" dirty="0">
                <a:latin typeface="Cambria" panose="02040503050406030204" pitchFamily="18" charset="0"/>
              </a:rPr>
              <a:t>: </a:t>
            </a:r>
            <a:r>
              <a:rPr lang="ru-RU" sz="51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группа внутреннего аудита определяет риски</a:t>
            </a:r>
            <a:r>
              <a:rPr lang="en-US" sz="51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51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92120611"/>
              </p:ext>
            </p:extLst>
          </p:nvPr>
        </p:nvGraphicFramePr>
        <p:xfrm>
          <a:off x="1907704" y="242088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311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критерии используются руководством или ВА для оценки влияния выявленных рисков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518968"/>
              </p:ext>
            </p:extLst>
          </p:nvPr>
        </p:nvGraphicFramePr>
        <p:xfrm>
          <a:off x="684213" y="1844675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критерии используются руководством или ВА для оценки влияния выявленных рисков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Болгария</a:t>
            </a:r>
            <a:r>
              <a:rPr lang="en-GB" sz="2800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Критерии, упомянутые выше используются чаще всего. Разные организации и группы ВА могут определить другие критерии относящиеся к своей специфической деятельности</a:t>
            </a:r>
            <a:r>
              <a:rPr lang="en-GB" sz="2800" dirty="0" smtClean="0">
                <a:latin typeface="Cambria" panose="02040503050406030204" pitchFamily="18" charset="0"/>
              </a:rPr>
              <a:t>.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Хорватия</a:t>
            </a:r>
            <a:r>
              <a:rPr lang="ru-RU" sz="2800" dirty="0" smtClean="0">
                <a:latin typeface="Cambria" panose="02040503050406030204" pitchFamily="18" charset="0"/>
              </a:rPr>
              <a:t> использует еще один тип: влияние не достижения поставленных целей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dirty="0" smtClean="0">
                <a:latin typeface="Cambria" panose="02040503050406030204" pitchFamily="18" charset="0"/>
              </a:rPr>
              <a:t>Пример</a:t>
            </a:r>
            <a:r>
              <a:rPr lang="ru-RU" sz="2800" b="1" dirty="0" smtClean="0">
                <a:latin typeface="Cambria" panose="02040503050406030204" pitchFamily="18" charset="0"/>
              </a:rPr>
              <a:t> Молдовы</a:t>
            </a:r>
            <a:r>
              <a:rPr lang="en-GB" sz="2800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Материальность с долей </a:t>
            </a:r>
            <a:r>
              <a:rPr lang="en-GB" sz="2800" dirty="0" smtClean="0">
                <a:latin typeface="Cambria" panose="02040503050406030204" pitchFamily="18" charset="0"/>
              </a:rPr>
              <a:t>- </a:t>
            </a:r>
            <a:r>
              <a:rPr lang="en-GB" sz="2800" dirty="0" smtClean="0">
                <a:latin typeface="Cambria" panose="02040503050406030204" pitchFamily="18" charset="0"/>
              </a:rPr>
              <a:t>15 %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Контрольная среда </a:t>
            </a:r>
            <a:r>
              <a:rPr lang="en-GB" sz="2800" dirty="0" smtClean="0">
                <a:latin typeface="Cambria" pitchFamily="18" charset="0"/>
              </a:rPr>
              <a:t>- </a:t>
            </a:r>
            <a:r>
              <a:rPr lang="en-GB" sz="2800" dirty="0" smtClean="0">
                <a:latin typeface="Cambria" pitchFamily="18" charset="0"/>
              </a:rPr>
              <a:t>10 %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Чувствительность </a:t>
            </a:r>
            <a:r>
              <a:rPr lang="en-GB" sz="2800" dirty="0" smtClean="0">
                <a:latin typeface="Cambria" pitchFamily="18" charset="0"/>
              </a:rPr>
              <a:t>-10 </a:t>
            </a:r>
            <a:r>
              <a:rPr lang="en-GB" sz="2800" dirty="0" smtClean="0">
                <a:latin typeface="Cambria" pitchFamily="18" charset="0"/>
              </a:rPr>
              <a:t>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Озабоченность руководства Министерства финансов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15 %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Сложность процедуры </a:t>
            </a:r>
            <a:r>
              <a:rPr lang="en-GB" sz="2800" dirty="0" smtClean="0">
                <a:latin typeface="Cambria" pitchFamily="18" charset="0"/>
              </a:rPr>
              <a:t>-10 </a:t>
            </a:r>
            <a:r>
              <a:rPr lang="en-GB" sz="2800" dirty="0" smtClean="0">
                <a:latin typeface="Cambria" pitchFamily="18" charset="0"/>
              </a:rPr>
              <a:t>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Замена людей и системы </a:t>
            </a:r>
            <a:r>
              <a:rPr lang="en-GB" sz="2800" dirty="0" smtClean="0">
                <a:latin typeface="Cambria" pitchFamily="18" charset="0"/>
              </a:rPr>
              <a:t>-10 </a:t>
            </a:r>
            <a:r>
              <a:rPr lang="en-GB" sz="2800" dirty="0" smtClean="0">
                <a:latin typeface="Cambria" pitchFamily="18" charset="0"/>
              </a:rPr>
              <a:t>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Целостность окружения обработки данных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5 %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Последняя миссия по аудиту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15 %</a:t>
            </a:r>
            <a:r>
              <a:rPr lang="hu-HU" sz="2800" dirty="0" smtClean="0">
                <a:latin typeface="Cambria" pitchFamily="18" charset="0"/>
              </a:rPr>
              <a:t>;</a:t>
            </a:r>
            <a:r>
              <a:rPr lang="en-GB" sz="2800" dirty="0" smtClean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Результаты последней миссии по аудиту </a:t>
            </a:r>
            <a:r>
              <a:rPr lang="en-GB" sz="2800" dirty="0" smtClean="0">
                <a:latin typeface="Cambria" pitchFamily="18" charset="0"/>
              </a:rPr>
              <a:t>-</a:t>
            </a:r>
            <a:r>
              <a:rPr lang="hu-HU" sz="2800" dirty="0" smtClean="0">
                <a:latin typeface="Cambria" pitchFamily="18" charset="0"/>
              </a:rPr>
              <a:t> </a:t>
            </a:r>
            <a:r>
              <a:rPr lang="en-GB" sz="2800" dirty="0" smtClean="0">
                <a:latin typeface="Cambria" pitchFamily="18" charset="0"/>
              </a:rPr>
              <a:t>10 %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руководство или ВА оценивает влияние выявленных рисков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538669"/>
              </p:ext>
            </p:extLst>
          </p:nvPr>
        </p:nvGraphicFramePr>
        <p:xfrm>
          <a:off x="755576" y="1916832"/>
          <a:ext cx="82125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руководство или ВА оценивает влияние выявленных рисков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Болгария</a:t>
            </a:r>
            <a:r>
              <a:rPr lang="en-GB" sz="2400" dirty="0" smtClean="0">
                <a:latin typeface="Cambria" panose="02040503050406030204" pitchFamily="18" charset="0"/>
              </a:rPr>
              <a:t>: </a:t>
            </a:r>
            <a:r>
              <a:rPr lang="ru-RU" sz="2400" dirty="0" smtClean="0">
                <a:latin typeface="Cambria" panose="02040503050406030204" pitchFamily="18" charset="0"/>
              </a:rPr>
              <a:t>Модель стратегии управления рисками для организаций государственного сектора состоит из 5-бальной шкалы для оценки влияния выявленного риска</a:t>
            </a:r>
            <a:r>
              <a:rPr lang="en-GB" sz="2400" dirty="0" smtClean="0">
                <a:latin typeface="Cambria" panose="02040503050406030204" pitchFamily="18" charset="0"/>
              </a:rPr>
              <a:t>.</a:t>
            </a:r>
            <a:r>
              <a:rPr lang="ru-RU" sz="2400" dirty="0" smtClean="0">
                <a:latin typeface="Cambria" panose="02040503050406030204" pitchFamily="18" charset="0"/>
              </a:rPr>
              <a:t> Эта шкала не обязательна – руководство может свободно выбирать наиболее подходящую шкалу баллов (3/4/5 и т.д.)</a:t>
            </a:r>
            <a:r>
              <a:rPr lang="en-GB" sz="2400" dirty="0" smtClean="0">
                <a:latin typeface="Cambria" panose="02040503050406030204" pitchFamily="18" charset="0"/>
              </a:rPr>
              <a:t>.</a:t>
            </a:r>
            <a:endParaRPr lang="en-GB" sz="24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Грузия</a:t>
            </a:r>
            <a:r>
              <a:rPr lang="en-GB" sz="2400" dirty="0" smtClean="0">
                <a:latin typeface="Cambria" panose="02040503050406030204" pitchFamily="18" charset="0"/>
              </a:rPr>
              <a:t>: </a:t>
            </a:r>
            <a:r>
              <a:rPr lang="ru-RU" sz="2400" dirty="0" smtClean="0">
                <a:latin typeface="Cambria" panose="02040503050406030204" pitchFamily="18" charset="0"/>
              </a:rPr>
              <a:t>Группа ВА оценивает каждый критерий/коэффициент риска в баллах по 3х или 4-бальной шкале; в настоящее время группа ВА не использует модель влияния и вероятности</a:t>
            </a:r>
            <a:endParaRPr lang="en-GB" sz="24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Cambria" pitchFamily="18" charset="0"/>
              </a:rPr>
              <a:t>Румыния</a:t>
            </a:r>
            <a:r>
              <a:rPr lang="en-GB" sz="2400" dirty="0" smtClean="0">
                <a:latin typeface="Cambria" pitchFamily="18" charset="0"/>
              </a:rPr>
              <a:t>: </a:t>
            </a:r>
            <a:r>
              <a:rPr lang="ru-RU" sz="2400" dirty="0" smtClean="0">
                <a:latin typeface="Cambria" pitchFamily="18" charset="0"/>
              </a:rPr>
              <a:t>все могут использовать 3-бальную или 5-бальную шкалу, это не обязательно</a:t>
            </a:r>
            <a:r>
              <a:rPr lang="en-GB" sz="2400" dirty="0" smtClean="0">
                <a:latin typeface="Cambria" pitchFamily="18" charset="0"/>
              </a:rPr>
              <a:t>.</a:t>
            </a:r>
            <a:endParaRPr lang="en-GB" sz="2400" dirty="0" smtClean="0">
              <a:latin typeface="Cambria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руководство или ВА оценивает вероятность выявленных рисков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546237"/>
              </p:ext>
            </p:extLst>
          </p:nvPr>
        </p:nvGraphicFramePr>
        <p:xfrm>
          <a:off x="755576" y="1916832"/>
          <a:ext cx="82125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руководство или ВА оценивает вероятность выявленных рисков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Болгария</a:t>
            </a:r>
            <a:r>
              <a:rPr lang="en-GB" sz="2400" dirty="0" smtClean="0">
                <a:latin typeface="Cambria" panose="02040503050406030204" pitchFamily="18" charset="0"/>
              </a:rPr>
              <a:t>: </a:t>
            </a:r>
            <a:r>
              <a:rPr lang="ru-RU" sz="2400" dirty="0">
                <a:latin typeface="Cambria" panose="02040503050406030204" pitchFamily="18" charset="0"/>
              </a:rPr>
              <a:t>Модель стратегии управления рисками для организаций государственного сектора состоит из 5-бальной шкалы для оценки влияния выявленного риска</a:t>
            </a:r>
            <a:r>
              <a:rPr lang="en-GB" sz="2400" dirty="0">
                <a:latin typeface="Cambria" panose="02040503050406030204" pitchFamily="18" charset="0"/>
              </a:rPr>
              <a:t>.</a:t>
            </a:r>
            <a:r>
              <a:rPr lang="ru-RU" sz="2400" dirty="0">
                <a:latin typeface="Cambria" panose="02040503050406030204" pitchFamily="18" charset="0"/>
              </a:rPr>
              <a:t> Эта шкала не обязательна – руководство может свободно выбирать наиболее подходящую шкалу баллов (3/4/5 и т.д.)</a:t>
            </a:r>
            <a:r>
              <a:rPr lang="en-GB" sz="2400" dirty="0">
                <a:latin typeface="Cambria" panose="020405030504060302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Грузия</a:t>
            </a:r>
            <a:r>
              <a:rPr lang="en-GB" sz="2400" dirty="0" smtClean="0">
                <a:latin typeface="Cambria" panose="02040503050406030204" pitchFamily="18" charset="0"/>
              </a:rPr>
              <a:t>: </a:t>
            </a:r>
            <a:r>
              <a:rPr lang="ru-RU" sz="2400" dirty="0">
                <a:latin typeface="Cambria" panose="02040503050406030204" pitchFamily="18" charset="0"/>
              </a:rPr>
              <a:t>Группа ВА оценивает каждый критерий/коэффициент риска в баллах по 3х или 4-бальной шкале; в настоящее время группа ВА не использует модель влияния и </a:t>
            </a:r>
            <a:r>
              <a:rPr lang="ru-RU" sz="2400" dirty="0" smtClean="0">
                <a:latin typeface="Cambria" panose="02040503050406030204" pitchFamily="18" charset="0"/>
              </a:rPr>
              <a:t>вероятности.</a:t>
            </a:r>
            <a:endParaRPr lang="en-GB" sz="2400" dirty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обычные факторы риска используются группами ВА при отборе элементов изучения пространства аудита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652779"/>
              </p:ext>
            </p:extLst>
          </p:nvPr>
        </p:nvGraphicFramePr>
        <p:xfrm>
          <a:off x="684213" y="1989138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Téglalap feliratnak 6"/>
          <p:cNvSpPr/>
          <p:nvPr/>
        </p:nvSpPr>
        <p:spPr>
          <a:xfrm>
            <a:off x="6228184" y="1628800"/>
            <a:ext cx="2592288" cy="937435"/>
          </a:xfrm>
          <a:prstGeom prst="wedgeRectCallout">
            <a:avLst>
              <a:gd name="adj1" fmla="val -130652"/>
              <a:gd name="adj2" fmla="val 171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Грузия</a:t>
            </a:r>
            <a:r>
              <a:rPr lang="hu-HU" sz="1100" dirty="0" smtClean="0">
                <a:latin typeface="Cambria" pitchFamily="18" charset="0"/>
              </a:rPr>
              <a:t>: </a:t>
            </a:r>
            <a:r>
              <a:rPr lang="ru-RU" sz="1100" dirty="0" smtClean="0">
                <a:latin typeface="Cambria" pitchFamily="18" charset="0"/>
              </a:rPr>
              <a:t>Связь системы с другими системами</a:t>
            </a:r>
            <a:r>
              <a:rPr lang="hu-HU" sz="1100" dirty="0" smtClean="0">
                <a:latin typeface="Cambria" pitchFamily="18" charset="0"/>
              </a:rPr>
              <a:t>;</a:t>
            </a:r>
            <a:r>
              <a:rPr lang="en-GB" sz="1100" dirty="0" smtClean="0">
                <a:latin typeface="Cambria" pitchFamily="18" charset="0"/>
              </a:rPr>
              <a:t> </a:t>
            </a:r>
            <a:r>
              <a:rPr lang="ru-RU" sz="1100" dirty="0" smtClean="0">
                <a:latin typeface="Cambria" pitchFamily="18" charset="0"/>
              </a:rPr>
              <a:t>Тип и количество процедур</a:t>
            </a:r>
            <a:r>
              <a:rPr lang="hu-HU" sz="1100" dirty="0" smtClean="0">
                <a:latin typeface="Cambria" pitchFamily="18" charset="0"/>
              </a:rPr>
              <a:t>;</a:t>
            </a:r>
            <a:r>
              <a:rPr lang="en-GB" sz="1100" dirty="0" smtClean="0">
                <a:latin typeface="Cambria" pitchFamily="18" charset="0"/>
              </a:rPr>
              <a:t> </a:t>
            </a:r>
            <a:r>
              <a:rPr lang="ru-RU" sz="1100" dirty="0" smtClean="0">
                <a:latin typeface="Cambria" pitchFamily="18" charset="0"/>
              </a:rPr>
              <a:t>Квалификация кадров и опыт</a:t>
            </a:r>
            <a:r>
              <a:rPr lang="en-GB" sz="1100" dirty="0" smtClean="0">
                <a:latin typeface="Cambria" pitchFamily="18" charset="0"/>
              </a:rPr>
              <a:t>; </a:t>
            </a:r>
            <a:r>
              <a:rPr lang="ru-RU" sz="1100" dirty="0" smtClean="0">
                <a:latin typeface="Cambria" pitchFamily="18" charset="0"/>
              </a:rPr>
              <a:t>Внешнее влияние</a:t>
            </a:r>
            <a:r>
              <a:rPr lang="en-GB" sz="1100" dirty="0" smtClean="0">
                <a:latin typeface="Cambria" pitchFamily="18" charset="0"/>
              </a:rPr>
              <a:t>; </a:t>
            </a:r>
            <a:r>
              <a:rPr lang="ru-RU" sz="1100" dirty="0" smtClean="0">
                <a:latin typeface="Cambria" pitchFamily="18" charset="0"/>
              </a:rPr>
              <a:t>Качество и целенаправленность внутреннего контроля</a:t>
            </a:r>
            <a:endParaRPr lang="en-GB" sz="11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2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Определяют ли группы ВА важность факторов риска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 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229695"/>
              </p:ext>
            </p:extLst>
          </p:nvPr>
        </p:nvGraphicFramePr>
        <p:xfrm>
          <a:off x="684213" y="1989138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41784"/>
            <a:ext cx="6912768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Анкетирование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11349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mbria" panose="02040503050406030204" pitchFamily="18" charset="0"/>
              </a:rPr>
              <a:t>Анкеты были отправлены всем странам-участницам</a:t>
            </a:r>
            <a:endParaRPr lang="hu-HU" dirty="0" smtClean="0">
              <a:latin typeface="Cambria" panose="02040503050406030204" pitchFamily="18" charset="0"/>
            </a:endParaRPr>
          </a:p>
          <a:p>
            <a:endParaRPr lang="en-GB" dirty="0" smtClean="0">
              <a:latin typeface="Cambria" panose="02040503050406030204" pitchFamily="18" charset="0"/>
            </a:endParaRPr>
          </a:p>
          <a:p>
            <a:r>
              <a:rPr lang="en-GB" dirty="0" smtClean="0">
                <a:latin typeface="Cambria" panose="02040503050406030204" pitchFamily="18" charset="0"/>
              </a:rPr>
              <a:t>15 </a:t>
            </a:r>
            <a:r>
              <a:rPr lang="ru-RU" dirty="0" smtClean="0">
                <a:latin typeface="Cambria" panose="02040503050406030204" pitchFamily="18" charset="0"/>
              </a:rPr>
              <a:t>стран ответили</a:t>
            </a:r>
            <a:r>
              <a:rPr lang="en-GB" dirty="0" smtClean="0">
                <a:latin typeface="Cambria" panose="02040503050406030204" pitchFamily="18" charset="0"/>
              </a:rPr>
              <a:t>: </a:t>
            </a:r>
            <a:endParaRPr lang="hu-HU" dirty="0" smtClean="0">
              <a:latin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ru-RU" dirty="0" smtClean="0">
                <a:latin typeface="Cambria" panose="02040503050406030204" pitchFamily="18" charset="0"/>
              </a:rPr>
              <a:t>Албания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Армения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Босния и Герцеговина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Болгария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Хорватия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Грузия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Венгрия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Кыргызская Республика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Македония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Молдова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Черногория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Румыния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Россия</a:t>
            </a:r>
            <a:r>
              <a:rPr lang="en-GB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Сербия и Украина</a:t>
            </a:r>
            <a:r>
              <a:rPr lang="en-GB" dirty="0" smtClean="0">
                <a:latin typeface="Cambria" panose="02040503050406030204" pitchFamily="18" charset="0"/>
              </a:rPr>
              <a:t>.</a:t>
            </a: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Какой период времени покрывает стратегический план в Вашей стране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093945"/>
              </p:ext>
            </p:extLst>
          </p:nvPr>
        </p:nvGraphicFramePr>
        <p:xfrm>
          <a:off x="734888" y="1772816"/>
          <a:ext cx="82296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из следующих отраслей включены в стратегический план аудита в Вашей стране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186322"/>
              </p:ext>
            </p:extLst>
          </p:nvPr>
        </p:nvGraphicFramePr>
        <p:xfrm>
          <a:off x="504112" y="1412776"/>
          <a:ext cx="8639887" cy="5400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latin typeface="Cambria" panose="02040503050406030204" pitchFamily="18" charset="0"/>
              </a:rPr>
              <a:t>Болгария</a:t>
            </a:r>
            <a:r>
              <a:rPr lang="en-GB" sz="2800" b="1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Директорат внутреннего контроля в Министерстве финансов собирает информацию о планируемых аудитах групп ВА и других источников контроля </a:t>
            </a:r>
            <a:r>
              <a:rPr lang="en-GB" sz="2800" dirty="0" smtClean="0">
                <a:latin typeface="Cambria" pitchFamily="18" charset="0"/>
              </a:rPr>
              <a:t>(</a:t>
            </a:r>
            <a:r>
              <a:rPr lang="ru-RU" sz="2800" dirty="0" smtClean="0">
                <a:latin typeface="Cambria" pitchFamily="18" charset="0"/>
              </a:rPr>
              <a:t>Управление национального аудита</a:t>
            </a:r>
            <a:r>
              <a:rPr lang="en-GB" sz="2800" dirty="0" smtClean="0">
                <a:latin typeface="Cambria" pitchFamily="18" charset="0"/>
              </a:rPr>
              <a:t>, </a:t>
            </a:r>
            <a:r>
              <a:rPr lang="ru-RU" sz="2800" dirty="0" smtClean="0">
                <a:latin typeface="Cambria" pitchFamily="18" charset="0"/>
              </a:rPr>
              <a:t>Исполнительное агентство по аудиту фондов ЕС</a:t>
            </a:r>
            <a:r>
              <a:rPr lang="en-GB" sz="2800" dirty="0" smtClean="0">
                <a:latin typeface="Cambria" pitchFamily="18" charset="0"/>
              </a:rPr>
              <a:t>). </a:t>
            </a:r>
            <a:r>
              <a:rPr lang="ru-RU" sz="2800" dirty="0" smtClean="0">
                <a:latin typeface="Cambria" pitchFamily="18" charset="0"/>
              </a:rPr>
              <a:t>Директорат информирует вышеупомянутые организации в случае параллельной работы.</a:t>
            </a:r>
            <a:endParaRPr lang="hu-HU" sz="28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GB" sz="2800" dirty="0" smtClean="0">
              <a:latin typeface="Cambria" pitchFamily="18" charset="0"/>
            </a:endParaRPr>
          </a:p>
          <a:p>
            <a:r>
              <a:rPr lang="ru-RU" sz="2800" b="1" dirty="0" smtClean="0">
                <a:latin typeface="Cambria" panose="02040503050406030204" pitchFamily="18" charset="0"/>
              </a:rPr>
              <a:t>Грузия</a:t>
            </a:r>
            <a:r>
              <a:rPr lang="en-GB" sz="2800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Обучение и профессиональное развитие</a:t>
            </a:r>
            <a:r>
              <a:rPr lang="en-GB" sz="2800" dirty="0" smtClean="0">
                <a:latin typeface="Cambria" panose="02040503050406030204" pitchFamily="18" charset="0"/>
              </a:rPr>
              <a:t>; </a:t>
            </a:r>
            <a:r>
              <a:rPr lang="ru-RU" sz="2800" dirty="0" smtClean="0">
                <a:latin typeface="Cambria" panose="02040503050406030204" pitchFamily="18" charset="0"/>
              </a:rPr>
              <a:t>возможное расширение или ограничение объема аудита</a:t>
            </a:r>
            <a:r>
              <a:rPr lang="en-GB" sz="2800" dirty="0" smtClean="0">
                <a:latin typeface="Cambria" panose="02040503050406030204" pitchFamily="18" charset="0"/>
              </a:rPr>
              <a:t>.</a:t>
            </a: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611560" y="260648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из следующих отраслей включены в стратегический план аудита в Вашей стране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7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Что включено в содержание ежегодного плана по аудиту в Вашей стране из следующего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885651"/>
              </p:ext>
            </p:extLst>
          </p:nvPr>
        </p:nvGraphicFramePr>
        <p:xfrm>
          <a:off x="504112" y="1628800"/>
          <a:ext cx="8639887" cy="518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8245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Босния и Герцеговина</a:t>
            </a:r>
            <a:r>
              <a:rPr lang="en-GB" sz="2400" b="1" dirty="0" smtClean="0">
                <a:latin typeface="Cambria" panose="02040503050406030204" pitchFamily="18" charset="0"/>
              </a:rPr>
              <a:t>: </a:t>
            </a:r>
            <a:r>
              <a:rPr lang="ru-RU" sz="2400" dirty="0" smtClean="0">
                <a:latin typeface="Cambria" pitchFamily="18" charset="0"/>
              </a:rPr>
              <a:t>Он содержит раздел отчета, как по обычному ежегодному отчету по работе группы внутреннего аудита, а также периодические отчеты по работе группы внутреннего аудита</a:t>
            </a:r>
            <a:r>
              <a:rPr lang="en-GB" sz="2400" dirty="0" smtClean="0">
                <a:latin typeface="Cambria" pitchFamily="18" charset="0"/>
              </a:rPr>
              <a:t>.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endParaRPr lang="en-GB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b="1" dirty="0" smtClean="0">
                <a:latin typeface="Cambria" pitchFamily="18" charset="0"/>
              </a:rPr>
              <a:t>Хорватия</a:t>
            </a:r>
            <a:r>
              <a:rPr lang="en-GB" sz="2400" dirty="0" smtClean="0">
                <a:latin typeface="Cambria" pitchFamily="18" charset="0"/>
              </a:rPr>
              <a:t>: </a:t>
            </a:r>
            <a:r>
              <a:rPr lang="ru-RU" sz="2400" dirty="0" smtClean="0">
                <a:latin typeface="Cambria" pitchFamily="18" charset="0"/>
              </a:rPr>
              <a:t>Организационное положение группы внутреннего аудита внутри организации, изменения в законодательстве, распределение обязанностей (сколько аудитов будет выполняться каждым аудитором, сколько встреч, обучение и т.д.).</a:t>
            </a:r>
            <a:endParaRPr lang="hu-HU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endParaRPr lang="en-GB" sz="2400" dirty="0" smtClean="0">
              <a:latin typeface="Cambria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b="1" dirty="0" smtClean="0">
                <a:latin typeface="Cambria" panose="02040503050406030204" pitchFamily="18" charset="0"/>
              </a:rPr>
              <a:t>Грузия</a:t>
            </a:r>
            <a:r>
              <a:rPr lang="en-GB" sz="2400" dirty="0" smtClean="0">
                <a:latin typeface="Cambria" panose="02040503050406030204" pitchFamily="18" charset="0"/>
              </a:rPr>
              <a:t>: </a:t>
            </a:r>
            <a:r>
              <a:rPr lang="ru-RU" sz="2400" dirty="0" smtClean="0">
                <a:latin typeface="Cambria" panose="02040503050406030204" pitchFamily="18" charset="0"/>
              </a:rPr>
              <a:t>План обучения и бюджетные ресурсы зависят от группы ВА, некоторые из них могут добавить эту тему к </a:t>
            </a:r>
            <a:r>
              <a:rPr lang="ru-RU" sz="2400" smtClean="0">
                <a:latin typeface="Cambria" panose="02040503050406030204" pitchFamily="18" charset="0"/>
              </a:rPr>
              <a:t>ежегодному плану</a:t>
            </a:r>
            <a:r>
              <a:rPr lang="en-GB" sz="2400" smtClean="0">
                <a:latin typeface="Cambria" panose="02040503050406030204" pitchFamily="18" charset="0"/>
              </a:rPr>
              <a:t>.</a:t>
            </a:r>
            <a:endParaRPr lang="en-GB" sz="24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611560" y="260648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Что включено в содержание ежегодного плана по аудиту в Вашей стране из следующего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СПАСИБО ЗА ВАШЕ ВНИМАНИЕ</a:t>
            </a:r>
            <a:r>
              <a:rPr lang="hu-HU" sz="4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!</a:t>
            </a:r>
            <a:endParaRPr lang="en-GB" sz="4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>
            <a:off x="0" y="6167421"/>
            <a:ext cx="9144000" cy="7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61105" y="116632"/>
            <a:ext cx="2375391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Существует ли в Вашей стране методология оценки рисков по внутреннему аудиту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(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ВА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)? </a:t>
            </a:r>
            <a: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11 странах это является частью Руководство ВА, опубликованного Центральной группой гармонизации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</a:t>
            </a:r>
            <a:r>
              <a:rPr lang="ru-RU" b="1" dirty="0" smtClean="0">
                <a:latin typeface="Cambria" panose="02040503050406030204" pitchFamily="18" charset="0"/>
              </a:rPr>
              <a:t>Украине </a:t>
            </a:r>
            <a:r>
              <a:rPr lang="ru-RU" dirty="0" smtClean="0">
                <a:latin typeface="Cambria" panose="02040503050406030204" pitchFamily="18" charset="0"/>
              </a:rPr>
              <a:t>каждая организация может разрабатывать собственную методологию ОР, принимаемую правительством</a:t>
            </a:r>
            <a:r>
              <a:rPr lang="en-GB" dirty="0" smtClean="0">
                <a:latin typeface="Cambria" panose="02040503050406030204" pitchFamily="18" charset="0"/>
              </a:rPr>
              <a:t>. </a:t>
            </a:r>
            <a:r>
              <a:rPr lang="ru-RU" dirty="0" smtClean="0">
                <a:latin typeface="Cambria" panose="02040503050406030204" pitchFamily="18" charset="0"/>
              </a:rPr>
              <a:t>Они работают над Руководством ВА, а методология ОР будет его частью</a:t>
            </a:r>
            <a:r>
              <a:rPr lang="en-GB" dirty="0" smtClean="0">
                <a:latin typeface="Cambria" panose="02040503050406030204" pitchFamily="18" charset="0"/>
              </a:rPr>
              <a:t>.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</a:t>
            </a:r>
            <a:r>
              <a:rPr lang="ru-RU" b="1" dirty="0" smtClean="0">
                <a:latin typeface="Cambria" panose="02040503050406030204" pitchFamily="18" charset="0"/>
              </a:rPr>
              <a:t> Грузии </a:t>
            </a:r>
            <a:r>
              <a:rPr lang="ru-RU" dirty="0" smtClean="0">
                <a:latin typeface="Cambria" panose="02040503050406030204" pitchFamily="18" charset="0"/>
              </a:rPr>
              <a:t>есть Руководство управления рисками, разработанное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</a:t>
            </a:r>
            <a:r>
              <a:rPr lang="ru-RU" b="1" dirty="0" smtClean="0">
                <a:latin typeface="Cambria" panose="02040503050406030204" pitchFamily="18" charset="0"/>
              </a:rPr>
              <a:t>Кыргызской Республике</a:t>
            </a:r>
            <a:r>
              <a:rPr lang="ru-RU" dirty="0" smtClean="0">
                <a:latin typeface="Cambria" panose="02040503050406030204" pitchFamily="18" charset="0"/>
              </a:rPr>
              <a:t> - в процессе разработки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</a:t>
            </a:r>
            <a:r>
              <a:rPr lang="ru-RU" b="1" dirty="0" smtClean="0">
                <a:latin typeface="Cambria" panose="02040503050406030204" pitchFamily="18" charset="0"/>
              </a:rPr>
              <a:t>России </a:t>
            </a:r>
            <a:r>
              <a:rPr lang="ru-RU" dirty="0" smtClean="0">
                <a:latin typeface="Cambria" panose="02040503050406030204" pitchFamily="18" charset="0"/>
              </a:rPr>
              <a:t>нет такой методологии</a:t>
            </a: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7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Если в Вашей стране есть методология оценки рисков для ВА, является ли она обязательной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u-HU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</a:b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Было некоторое замешательство, так как каждая страна ответила на данный вопрос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9 странах она является обязательной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5 странах – это только руководство, которое должно быть адаптировано под каждую отдельную организацию</a:t>
            </a:r>
            <a:endParaRPr lang="en-GB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Cambria" panose="02040503050406030204" pitchFamily="18" charset="0"/>
              </a:rPr>
              <a:t>В 1 стране она не является обязательной, но если у группы ВА есть другая методология, ее должна одобрить Центральная группа гармонизации</a:t>
            </a:r>
            <a:endParaRPr lang="en-GB" dirty="0" smtClean="0">
              <a:latin typeface="Cambria" panose="0204050305040603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2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Что является основой стратегического/ежегодного планирования по ВА в Вашей стране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31860"/>
              </p:ext>
            </p:extLst>
          </p:nvPr>
        </p:nvGraphicFramePr>
        <p:xfrm>
          <a:off x="579603" y="1349986"/>
          <a:ext cx="8409700" cy="547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источники информации используются для создания категорий пространства аудита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46929"/>
              </p:ext>
            </p:extLst>
          </p:nvPr>
        </p:nvGraphicFramePr>
        <p:xfrm>
          <a:off x="899592" y="2133600"/>
          <a:ext cx="7848872" cy="474970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796326"/>
                <a:gridCol w="1052546"/>
              </a:tblGrid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Бюджеты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13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Информация руководства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12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Ежегодные отчеты и любые</a:t>
                      </a:r>
                      <a:r>
                        <a:rPr lang="ru-RU" sz="2800" u="none" strike="noStrike" baseline="0" noProof="0" dirty="0" smtClean="0">
                          <a:effectLst/>
                          <a:latin typeface="Cambria" panose="02040503050406030204" pitchFamily="18" charset="0"/>
                        </a:rPr>
                        <a:t> целевые показатели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Корпоративные</a:t>
                      </a:r>
                      <a:r>
                        <a:rPr lang="ru-RU" sz="2800" u="none" strike="noStrike" baseline="0" noProof="0" dirty="0" smtClean="0">
                          <a:effectLst/>
                          <a:latin typeface="Cambria" panose="02040503050406030204" pitchFamily="18" charset="0"/>
                        </a:rPr>
                        <a:t> планы и планы отделов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Организационные схемы или офисный справочник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Внешний аудит и консультации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Руководство по услугам организации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8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3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Планы развития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u="none" strike="noStrike" noProof="0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en-GB" sz="2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 группы ВА вовлекают старшее руководство организации в планирование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285894"/>
              </p:ext>
            </p:extLst>
          </p:nvPr>
        </p:nvGraphicFramePr>
        <p:xfrm>
          <a:off x="684213" y="1196752"/>
          <a:ext cx="8229600" cy="547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216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Все ли группы ВА имеют (должны ли иметь) формально задокументированное пространство аудита</a:t>
            </a:r>
            <a:endParaRPr lang="hu-HU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820663"/>
              </p:ext>
            </p:extLst>
          </p:nvPr>
        </p:nvGraphicFramePr>
        <p:xfrm>
          <a:off x="684213" y="1844675"/>
          <a:ext cx="8229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698477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Какие категории пространства аудита используются в Вашей стране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?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sz="2800" dirty="0" smtClean="0">
                <a:latin typeface="Cambria" panose="02040503050406030204" pitchFamily="18" charset="0"/>
              </a:rPr>
              <a:t>7 </a:t>
            </a:r>
            <a:r>
              <a:rPr lang="ru-RU" sz="2800" dirty="0" smtClean="0">
                <a:latin typeface="Cambria" panose="02040503050406030204" pitchFamily="18" charset="0"/>
              </a:rPr>
              <a:t>стран используют категоризацию </a:t>
            </a:r>
            <a:r>
              <a:rPr lang="ru-RU" sz="2800" b="1" dirty="0" smtClean="0">
                <a:latin typeface="Cambria" panose="02040503050406030204" pitchFamily="18" charset="0"/>
              </a:rPr>
              <a:t>по процедурам</a:t>
            </a:r>
            <a:r>
              <a:rPr lang="en-GB" sz="2800" dirty="0" smtClean="0">
                <a:latin typeface="Cambria" panose="02040503050406030204" pitchFamily="18" charset="0"/>
              </a:rPr>
              <a:t>, </a:t>
            </a:r>
            <a:r>
              <a:rPr lang="en-GB" sz="2800" dirty="0" smtClean="0">
                <a:latin typeface="Cambria" panose="02040503050406030204" pitchFamily="18" charset="0"/>
              </a:rPr>
              <a:t>2 </a:t>
            </a:r>
            <a:r>
              <a:rPr lang="ru-RU" sz="2800" dirty="0" smtClean="0">
                <a:latin typeface="Cambria" panose="02040503050406030204" pitchFamily="18" charset="0"/>
              </a:rPr>
              <a:t>страны – по организационной группе или месту расположения</a:t>
            </a:r>
            <a:r>
              <a:rPr lang="en-GB" sz="2800" dirty="0" smtClean="0">
                <a:latin typeface="Cambria" panose="02040503050406030204" pitchFamily="18" charset="0"/>
              </a:rPr>
              <a:t>, </a:t>
            </a:r>
            <a:r>
              <a:rPr lang="en-GB" sz="2800" dirty="0" smtClean="0">
                <a:latin typeface="Cambria" panose="02040503050406030204" pitchFamily="18" charset="0"/>
              </a:rPr>
              <a:t>1-1 </a:t>
            </a:r>
            <a:r>
              <a:rPr lang="ru-RU" sz="2800" dirty="0" smtClean="0">
                <a:latin typeface="Cambria" panose="02040503050406030204" pitchFamily="18" charset="0"/>
              </a:rPr>
              <a:t>страна по департаментам </a:t>
            </a:r>
            <a:r>
              <a:rPr lang="en-GB" sz="2800" dirty="0" smtClean="0">
                <a:latin typeface="Cambria" panose="02040503050406030204" pitchFamily="18" charset="0"/>
              </a:rPr>
              <a:t>– </a:t>
            </a:r>
            <a:r>
              <a:rPr lang="ru-RU" sz="2800" dirty="0" smtClean="0">
                <a:latin typeface="Cambria" panose="02040503050406030204" pitchFamily="18" charset="0"/>
              </a:rPr>
              <a:t>по портфелю управления рисками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Армения </a:t>
            </a:r>
            <a:r>
              <a:rPr lang="ru-RU" sz="2800" dirty="0" smtClean="0">
                <a:latin typeface="Cambria" panose="02040503050406030204" pitchFamily="18" charset="0"/>
              </a:rPr>
              <a:t>использует всю категоризацию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Болгария </a:t>
            </a:r>
            <a:r>
              <a:rPr lang="ru-RU" sz="2800" dirty="0" smtClean="0">
                <a:latin typeface="Cambria" panose="02040503050406030204" pitchFamily="18" charset="0"/>
              </a:rPr>
              <a:t>использует смешанное решение</a:t>
            </a:r>
            <a:r>
              <a:rPr lang="en-GB" sz="2800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Пространство аудита можно </a:t>
            </a:r>
            <a:r>
              <a:rPr lang="ru-RU" sz="2800" dirty="0" err="1" smtClean="0">
                <a:latin typeface="Cambria" panose="02040503050406030204" pitchFamily="18" charset="0"/>
              </a:rPr>
              <a:t>категоризировать</a:t>
            </a:r>
            <a:r>
              <a:rPr lang="ru-RU" sz="2800" dirty="0" smtClean="0">
                <a:latin typeface="Cambria" panose="02040503050406030204" pitchFamily="18" charset="0"/>
              </a:rPr>
              <a:t> по департаментам/организационным отделам, </a:t>
            </a:r>
            <a:r>
              <a:rPr lang="ru-RU" sz="2800" dirty="0">
                <a:latin typeface="Cambria" panose="02040503050406030204" pitchFamily="18" charset="0"/>
              </a:rPr>
              <a:t>по процедурам или </a:t>
            </a:r>
            <a:r>
              <a:rPr lang="ru-RU" sz="2800" dirty="0" smtClean="0">
                <a:latin typeface="Cambria" panose="02040503050406030204" pitchFamily="18" charset="0"/>
              </a:rPr>
              <a:t>комбинируя два подхода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Хорватия</a:t>
            </a:r>
            <a:r>
              <a:rPr lang="en-GB" sz="2800" b="1" dirty="0" smtClean="0">
                <a:latin typeface="Cambria" panose="02040503050406030204" pitchFamily="18" charset="0"/>
              </a:rPr>
              <a:t>: </a:t>
            </a:r>
            <a:r>
              <a:rPr lang="ru-RU" sz="2800" dirty="0" smtClean="0">
                <a:latin typeface="Cambria" panose="02040503050406030204" pitchFamily="18" charset="0"/>
              </a:rPr>
              <a:t>может использовать все – зависит от организации, в основном они используют по процедурам и по операционным программам</a:t>
            </a:r>
            <a:endParaRPr lang="en-GB" sz="2800" dirty="0" smtClean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b="1" dirty="0" smtClean="0">
                <a:latin typeface="Cambria" panose="02040503050406030204" pitchFamily="18" charset="0"/>
              </a:rPr>
              <a:t>Грузия </a:t>
            </a:r>
            <a:r>
              <a:rPr lang="ru-RU" sz="2800" dirty="0" smtClean="0">
                <a:latin typeface="Cambria" panose="02040503050406030204" pitchFamily="18" charset="0"/>
              </a:rPr>
              <a:t>использует другое сочетание: по департаментам и процедурам</a:t>
            </a:r>
            <a:endParaRPr lang="en-GB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64"/>
          <a:stretch>
            <a:fillRect/>
          </a:stretch>
        </p:blipFill>
        <p:spPr bwMode="auto">
          <a:xfrm rot="16200000">
            <a:off x="-3208891" y="3172380"/>
            <a:ext cx="6885384" cy="54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logo_for_noew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0352" y="548680"/>
            <a:ext cx="122413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1053</Words>
  <Application>Microsoft Office PowerPoint</Application>
  <PresentationFormat>Экран (4:3)</PresentationFormat>
  <Paragraphs>118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Office-téma</vt:lpstr>
      <vt:lpstr>Результаты анкетирования по Оценке рисков перед мероприятием</vt:lpstr>
      <vt:lpstr>Анкетирование</vt:lpstr>
      <vt:lpstr>Существует ли в Вашей стране методология оценки рисков по внутреннему аудиту (ВА)?  </vt:lpstr>
      <vt:lpstr>Если в Вашей стране есть методология оценки рисков для ВА, является ли она обязательной? </vt:lpstr>
      <vt:lpstr>Что является основой стратегического/ежегодного планирования по ВА в Вашей стране?</vt:lpstr>
      <vt:lpstr>Какие источники информации используются для создания категорий пространства аудита?</vt:lpstr>
      <vt:lpstr>Как группы ВА вовлекают старшее руководство организации в планирование?</vt:lpstr>
      <vt:lpstr>Все ли группы ВА имеют (должны ли иметь) формально задокументированное пространство аудита</vt:lpstr>
      <vt:lpstr>Какие категории пространства аудита используются в Вашей стране?</vt:lpstr>
      <vt:lpstr>Существует ли в Вашей стране требование для руководства выполнять оценку рисков в качестве части формальной процедуры управления рисками?</vt:lpstr>
      <vt:lpstr>Вовлечен ли внутренний аудит в определение и оценку рисков, как часть процедуры? </vt:lpstr>
      <vt:lpstr>Какие критерии используются руководством или ВА для оценки влияния выявленных рисков?</vt:lpstr>
      <vt:lpstr>Какие критерии используются руководством или ВА для оценки влияния выявленных рисков?</vt:lpstr>
      <vt:lpstr>Как руководство или ВА оценивает влияние выявленных рисков?</vt:lpstr>
      <vt:lpstr>Как руководство или ВА оценивает влияние выявленных рисков?</vt:lpstr>
      <vt:lpstr>Как руководство или ВА оценивает вероятность выявленных рисков?</vt:lpstr>
      <vt:lpstr>Как руководство или ВА оценивает вероятность выявленных рисков?</vt:lpstr>
      <vt:lpstr>Какие обычные факторы риска используются группами ВА при отборе элементов изучения пространства аудита?</vt:lpstr>
      <vt:lpstr>Определяют ли группы ВА важность факторов риска? </vt:lpstr>
      <vt:lpstr>Какой период времени покрывает стратегический план в Вашей стране?</vt:lpstr>
      <vt:lpstr>Какие из следующих отраслей включены в стратегический план аудита в Вашей стране?</vt:lpstr>
      <vt:lpstr>Презентация PowerPoint</vt:lpstr>
      <vt:lpstr>Что включено в содержание ежегодного плана по аудиту в Вашей стране из следующего?</vt:lpstr>
      <vt:lpstr>Презентация PowerPoint</vt:lpstr>
      <vt:lpstr>СПАСИБО ЗА ВАШЕ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Pre-event survey on Risk Assessment</dc:title>
  <dc:creator>Edu</dc:creator>
  <cp:lastModifiedBy>Комп</cp:lastModifiedBy>
  <cp:revision>55</cp:revision>
  <cp:lastPrinted>2014-02-26T17:13:53Z</cp:lastPrinted>
  <dcterms:created xsi:type="dcterms:W3CDTF">2014-02-25T20:54:28Z</dcterms:created>
  <dcterms:modified xsi:type="dcterms:W3CDTF">2014-02-26T21:00:48Z</dcterms:modified>
</cp:coreProperties>
</file>