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00" d="100"/>
          <a:sy n="100" d="100"/>
        </p:scale>
        <p:origin x="-702" y="288"/>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 xmlns:p14="http://schemas.microsoft.com/office/powerpoint/2010/main" val="1851087293"/>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2" name="Shape 12"/>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4" name="Shape 14"/>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8" name="Shape 18"/>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9" name="Shape 19"/>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1" name="Shape 21"/>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3" name="Shape 23"/>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5" name="Shape 25"/>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6" name="Shape 26"/>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28" name="Shape 28"/>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5" name="Shape 35"/>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6" name="Shape 36"/>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7" name="Shape 3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8" name="Shape 38"/>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0" name="Shape 40"/>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pic>
        <p:nvPicPr>
          <p:cNvPr id="6" name="RFIX CN picture.tiff"/>
          <p:cNvPicPr/>
          <p:nvPr/>
        </p:nvPicPr>
        <p:blipFill>
          <a:blip r:embed="rId15" cstate="print">
            <a:extLst/>
          </a:blip>
          <a:stretch>
            <a:fillRect/>
          </a:stretch>
        </p:blipFill>
        <p:spPr>
          <a:xfrm>
            <a:off x="11403465" y="581221"/>
            <a:ext cx="1275318" cy="1644258"/>
          </a:xfrm>
          <a:prstGeom prst="rect">
            <a:avLst/>
          </a:prstGeom>
          <a:ln w="12700">
            <a:miter lim="400000"/>
          </a:ln>
          <a:effectLst>
            <a:outerShdw blurRad="190500" dist="8455" dir="5400000" rotWithShape="0">
              <a:srgbClr val="000000"/>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FIX opening paper.tif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400" y="190499"/>
            <a:ext cx="6756400" cy="8718411"/>
          </a:xfrm>
          <a:prstGeom prst="rect">
            <a:avLst/>
          </a:prstGeom>
        </p:spPr>
      </p:pic>
      <p:sp>
        <p:nvSpPr>
          <p:cNvPr id="49" name="Shape 49"/>
          <p:cNvSpPr/>
          <p:nvPr/>
        </p:nvSpPr>
        <p:spPr>
          <a:xfrm>
            <a:off x="8202506" y="6713355"/>
            <a:ext cx="4041282" cy="8125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l">
              <a:lnSpc>
                <a:spcPct val="110000"/>
              </a:lnSpc>
              <a:defRPr sz="1800">
                <a:solidFill>
                  <a:srgbClr val="000000"/>
                </a:solidFill>
              </a:defRPr>
            </a:pPr>
            <a:r>
              <a:rPr sz="2400" i="1" dirty="0">
                <a:solidFill>
                  <a:srgbClr val="414141"/>
                </a:solidFill>
              </a:rPr>
              <a:t>Richard </a:t>
            </a:r>
            <a:r>
              <a:rPr sz="2400" i="1" dirty="0" err="1" smtClean="0">
                <a:solidFill>
                  <a:srgbClr val="414141"/>
                </a:solidFill>
              </a:rPr>
              <a:t>Maggs</a:t>
            </a:r>
            <a:r>
              <a:rPr sz="2400" i="1" dirty="0" smtClean="0">
                <a:solidFill>
                  <a:srgbClr val="414141"/>
                </a:solidFill>
              </a:rPr>
              <a:t>. </a:t>
            </a:r>
            <a:br>
              <a:rPr sz="2400" i="1" dirty="0" smtClean="0">
                <a:solidFill>
                  <a:srgbClr val="414141"/>
                </a:solidFill>
              </a:rPr>
            </a:br>
            <a:r>
              <a:rPr lang="en-US" sz="1800" i="1" dirty="0" smtClean="0">
                <a:solidFill>
                  <a:srgbClr val="000000"/>
                </a:solidFill>
              </a:rPr>
              <a:t>Erevan, Armenia, October</a:t>
            </a:r>
            <a:r>
              <a:rPr sz="2400" i="1" dirty="0" smtClean="0">
                <a:solidFill>
                  <a:srgbClr val="414141"/>
                </a:solidFill>
              </a:rPr>
              <a:t> 201</a:t>
            </a:r>
            <a:r>
              <a:rPr lang="en-US" sz="2400" i="1" dirty="0" smtClean="0">
                <a:solidFill>
                  <a:srgbClr val="414141"/>
                </a:solidFill>
              </a:rPr>
              <a:t>5</a:t>
            </a:r>
            <a:endParaRPr sz="2400" i="1" dirty="0">
              <a:solidFill>
                <a:srgbClr val="414141"/>
              </a:solidFill>
            </a:endParaRPr>
          </a:p>
        </p:txBody>
      </p:sp>
      <p:sp>
        <p:nvSpPr>
          <p:cNvPr id="50" name="Shape 50"/>
          <p:cNvSpPr>
            <a:spLocks noGrp="1"/>
          </p:cNvSpPr>
          <p:nvPr>
            <p:ph type="title"/>
          </p:nvPr>
        </p:nvSpPr>
        <p:spPr>
          <a:xfrm>
            <a:off x="262325" y="4140200"/>
            <a:ext cx="7192575" cy="2394162"/>
          </a:xfrm>
          <a:prstGeom prst="rect">
            <a:avLst/>
          </a:prstGeom>
          <a:solidFill>
            <a:srgbClr val="FFFFFF"/>
          </a:solidFill>
        </p:spPr>
        <p:txBody>
          <a:bodyPr/>
          <a:lstStyle/>
          <a:p>
            <a:pPr lvl="0">
              <a:defRPr sz="1800">
                <a:solidFill>
                  <a:srgbClr val="000000"/>
                </a:solidFill>
              </a:defRPr>
            </a:pPr>
            <a:r>
              <a:rPr sz="7000" dirty="0" smtClean="0">
                <a:solidFill>
                  <a:srgbClr val="D93E2B"/>
                </a:solidFill>
              </a:rPr>
              <a:t>R</a:t>
            </a:r>
            <a:r>
              <a:rPr lang="en-US" sz="7000" dirty="0" smtClean="0">
                <a:solidFill>
                  <a:srgbClr val="D93E2B"/>
                </a:solidFill>
              </a:rPr>
              <a:t>IFI</a:t>
            </a:r>
            <a:r>
              <a:rPr sz="7000" dirty="0" smtClean="0">
                <a:solidFill>
                  <a:srgbClr val="D93E2B"/>
                </a:solidFill>
              </a:rPr>
              <a:t>X </a:t>
            </a:r>
            <a:r>
              <a:rPr sz="7000" dirty="0">
                <a:solidFill>
                  <a:srgbClr val="D93E2B"/>
                </a:solidFill>
              </a:rPr>
              <a:t>Concept Note </a:t>
            </a:r>
          </a:p>
        </p:txBody>
      </p:sp>
      <p:sp>
        <p:nvSpPr>
          <p:cNvPr id="51" name="Shape 51"/>
          <p:cNvSpPr>
            <a:spLocks noGrp="1"/>
          </p:cNvSpPr>
          <p:nvPr>
            <p:ph type="body" idx="1"/>
          </p:nvPr>
        </p:nvSpPr>
        <p:spPr>
          <a:prstGeom prst="rect">
            <a:avLst/>
          </a:prstGeom>
        </p:spPr>
        <p:txBody>
          <a:bodyPr/>
          <a:lstStyle/>
          <a:p>
            <a:pPr lvl="0">
              <a:defRPr sz="1800">
                <a:solidFill>
                  <a:srgbClr val="000000"/>
                </a:solidFill>
              </a:defRPr>
            </a:pPr>
            <a:r>
              <a:rPr sz="2400">
                <a:solidFill>
                  <a:srgbClr val="414141"/>
                </a:solidFill>
              </a:rPr>
              <a:t>Outline of the purpose &amp; content of the Concept Note.</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Supreme Audit Institution</a:t>
            </a:r>
          </a:p>
        </p:txBody>
      </p:sp>
      <p:sp>
        <p:nvSpPr>
          <p:cNvPr id="81" name="Shape 81"/>
          <p:cNvSpPr>
            <a:spLocks noGrp="1"/>
          </p:cNvSpPr>
          <p:nvPr>
            <p:ph type="body" idx="1"/>
          </p:nvPr>
        </p:nvSpPr>
        <p:spPr>
          <a:prstGeom prst="rect">
            <a:avLst/>
          </a:prstGeom>
        </p:spPr>
        <p:txBody>
          <a:bodyPr/>
          <a:lstStyle/>
          <a:p>
            <a:pPr marL="471487" lvl="0" indent="-471487" defTabSz="578358">
              <a:lnSpc>
                <a:spcPct val="90000"/>
              </a:lnSpc>
              <a:spcBef>
                <a:spcPts val="2300"/>
              </a:spcBef>
              <a:defRPr sz="1800">
                <a:solidFill>
                  <a:srgbClr val="000000"/>
                </a:solidFill>
              </a:defRPr>
            </a:pPr>
            <a:r>
              <a:rPr sz="2970">
                <a:solidFill>
                  <a:srgbClr val="414141"/>
                </a:solidFill>
              </a:rPr>
              <a:t>An independent national agency responsible for the public sector auditing of government revenue and spending according to INTOSAI standards. </a:t>
            </a:r>
          </a:p>
          <a:p>
            <a:pPr marL="471487" lvl="0" indent="-471487" defTabSz="578358">
              <a:lnSpc>
                <a:spcPct val="90000"/>
              </a:lnSpc>
              <a:spcBef>
                <a:spcPts val="2300"/>
              </a:spcBef>
              <a:defRPr sz="1800">
                <a:solidFill>
                  <a:srgbClr val="000000"/>
                </a:solidFill>
              </a:defRPr>
            </a:pPr>
            <a:r>
              <a:rPr sz="2970">
                <a:solidFill>
                  <a:srgbClr val="414141"/>
                </a:solidFill>
              </a:rPr>
              <a:t>A very broad definition - used to describe the institution in a country that represents the highest level of independent oversight of central government finances </a:t>
            </a:r>
          </a:p>
          <a:p>
            <a:pPr marL="471487" lvl="0" indent="-471487" defTabSz="578358">
              <a:lnSpc>
                <a:spcPct val="90000"/>
              </a:lnSpc>
              <a:spcBef>
                <a:spcPts val="2300"/>
              </a:spcBef>
              <a:defRPr sz="1800">
                <a:solidFill>
                  <a:srgbClr val="000000"/>
                </a:solidFill>
              </a:defRPr>
            </a:pPr>
            <a:r>
              <a:rPr sz="2970">
                <a:solidFill>
                  <a:srgbClr val="414141"/>
                </a:solidFill>
              </a:rPr>
              <a:t>Two main models</a:t>
            </a:r>
          </a:p>
          <a:p>
            <a:pPr marL="931659" lvl="1" indent="-466458" defTabSz="578358">
              <a:lnSpc>
                <a:spcPct val="90000"/>
              </a:lnSpc>
              <a:spcBef>
                <a:spcPts val="500"/>
              </a:spcBef>
              <a:buClr>
                <a:srgbClr val="215D77"/>
              </a:buClr>
              <a:defRPr sz="1800">
                <a:solidFill>
                  <a:srgbClr val="000000"/>
                </a:solidFill>
              </a:defRPr>
            </a:pPr>
            <a:r>
              <a:rPr sz="2772">
                <a:solidFill>
                  <a:srgbClr val="414141"/>
                </a:solidFill>
              </a:rPr>
              <a:t>Audit Office Model</a:t>
            </a:r>
          </a:p>
          <a:p>
            <a:pPr marL="931659" lvl="1" indent="-466458" defTabSz="578358">
              <a:lnSpc>
                <a:spcPct val="90000"/>
              </a:lnSpc>
              <a:spcBef>
                <a:spcPts val="500"/>
              </a:spcBef>
              <a:buClr>
                <a:srgbClr val="215D77"/>
              </a:buClr>
              <a:defRPr sz="1800">
                <a:solidFill>
                  <a:srgbClr val="000000"/>
                </a:solidFill>
              </a:defRPr>
            </a:pPr>
            <a:r>
              <a:rPr sz="2772">
                <a:solidFill>
                  <a:srgbClr val="414141"/>
                </a:solidFill>
              </a:rPr>
              <a:t>Court model</a:t>
            </a:r>
          </a:p>
          <a:p>
            <a:pPr marL="471487" lvl="0" indent="-471487" defTabSz="578358">
              <a:lnSpc>
                <a:spcPct val="90000"/>
              </a:lnSpc>
              <a:spcBef>
                <a:spcPts val="2300"/>
              </a:spcBef>
              <a:defRPr sz="1800">
                <a:solidFill>
                  <a:srgbClr val="000000"/>
                </a:solidFill>
              </a:defRPr>
            </a:pPr>
            <a:r>
              <a:rPr sz="2970">
                <a:solidFill>
                  <a:srgbClr val="414141"/>
                </a:solidFill>
              </a:rPr>
              <a:t>There is a global transition from the Court model to the Audit Office model</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Internal Audit role</a:t>
            </a:r>
          </a:p>
        </p:txBody>
      </p:sp>
      <p:sp>
        <p:nvSpPr>
          <p:cNvPr id="84" name="Shape 84"/>
          <p:cNvSpPr>
            <a:spLocks noGrp="1"/>
          </p:cNvSpPr>
          <p:nvPr>
            <p:ph type="body" idx="1"/>
          </p:nvPr>
        </p:nvSpPr>
        <p:spPr>
          <a:prstGeom prst="rect">
            <a:avLst/>
          </a:prstGeom>
        </p:spPr>
        <p:txBody>
          <a:bodyPr/>
          <a:lstStyle/>
          <a:p>
            <a:pPr lvl="0">
              <a:lnSpc>
                <a:spcPct val="90000"/>
              </a:lnSpc>
              <a:defRPr sz="1800">
                <a:solidFill>
                  <a:srgbClr val="000000"/>
                </a:solidFill>
              </a:defRPr>
            </a:pPr>
            <a:r>
              <a:rPr sz="3600">
                <a:solidFill>
                  <a:srgbClr val="414141"/>
                </a:solidFill>
              </a:rPr>
              <a:t>Heavily influenced by the Anglo Saxon model of financial management</a:t>
            </a:r>
          </a:p>
          <a:p>
            <a:pPr lvl="0">
              <a:lnSpc>
                <a:spcPct val="90000"/>
              </a:lnSpc>
              <a:defRPr sz="1800">
                <a:solidFill>
                  <a:srgbClr val="000000"/>
                </a:solidFill>
              </a:defRPr>
            </a:pPr>
            <a:r>
              <a:rPr sz="3600">
                <a:solidFill>
                  <a:srgbClr val="414141"/>
                </a:solidFill>
              </a:rPr>
              <a:t>Developed historically from the increased size of organisations and the inability of the Senior Managers to oversee the business. So they created small units to help them do this. </a:t>
            </a:r>
          </a:p>
          <a:p>
            <a:pPr lvl="0">
              <a:lnSpc>
                <a:spcPct val="90000"/>
              </a:lnSpc>
              <a:defRPr sz="1800">
                <a:solidFill>
                  <a:srgbClr val="000000"/>
                </a:solidFill>
              </a:defRPr>
            </a:pPr>
            <a:r>
              <a:rPr sz="3600">
                <a:solidFill>
                  <a:srgbClr val="414141"/>
                </a:solidFill>
              </a:rPr>
              <a:t>Has been codified as the role has evolved initially in the United States by the IIA. But increasingly used globally.</a:t>
            </a:r>
          </a:p>
          <a:p>
            <a:pPr lvl="0">
              <a:lnSpc>
                <a:spcPct val="90000"/>
              </a:lnSpc>
              <a:defRPr sz="1800">
                <a:solidFill>
                  <a:srgbClr val="000000"/>
                </a:solidFill>
              </a:defRPr>
            </a:pPr>
            <a:r>
              <a:rPr sz="3600">
                <a:solidFill>
                  <a:srgbClr val="414141"/>
                </a:solidFill>
              </a:rPr>
              <a:t>There is a lot of best practice available</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Financial Inspection</a:t>
            </a:r>
          </a:p>
        </p:txBody>
      </p:sp>
      <p:sp>
        <p:nvSpPr>
          <p:cNvPr id="87" name="Shape 87"/>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Rooted in highly centralised budgetary control systems. </a:t>
            </a:r>
          </a:p>
          <a:p>
            <a:pPr lvl="0">
              <a:defRPr sz="1800">
                <a:solidFill>
                  <a:srgbClr val="000000"/>
                </a:solidFill>
              </a:defRPr>
            </a:pPr>
            <a:r>
              <a:rPr sz="3600">
                <a:solidFill>
                  <a:srgbClr val="414141"/>
                </a:solidFill>
              </a:rPr>
              <a:t>The main role is one of compliance traditionally aligned to budgetary discharge. </a:t>
            </a:r>
          </a:p>
          <a:p>
            <a:pPr lvl="0">
              <a:defRPr sz="1800">
                <a:solidFill>
                  <a:srgbClr val="000000"/>
                </a:solidFill>
              </a:defRPr>
            </a:pPr>
            <a:r>
              <a:rPr sz="3600">
                <a:solidFill>
                  <a:srgbClr val="414141"/>
                </a:solidFill>
              </a:rPr>
              <a:t>For countries in transition from the francophone to the anglophone model the long-term role of Financial Inspection will often require review. This is needed to ensure the right balance between the roles of internal audit and financial inspection</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The Impact of SAI roles</a:t>
            </a:r>
          </a:p>
        </p:txBody>
      </p:sp>
      <p:sp>
        <p:nvSpPr>
          <p:cNvPr id="90" name="Shape 9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The paper suggests that the role of the SAI  influences the way it cooperates with IA and FI. </a:t>
            </a:r>
          </a:p>
          <a:p>
            <a:pPr lvl="0">
              <a:defRPr sz="1800">
                <a:solidFill>
                  <a:srgbClr val="000000"/>
                </a:solidFill>
              </a:defRPr>
            </a:pPr>
            <a:r>
              <a:rPr sz="3600">
                <a:solidFill>
                  <a:srgbClr val="414141"/>
                </a:solidFill>
              </a:rPr>
              <a:t>The relationship will be different for:</a:t>
            </a:r>
          </a:p>
          <a:p>
            <a:pPr marL="861483" lvl="1" indent="-391583">
              <a:spcBef>
                <a:spcPts val="600"/>
              </a:spcBef>
              <a:buClr>
                <a:srgbClr val="215D77"/>
              </a:buClr>
              <a:defRPr sz="1800">
                <a:solidFill>
                  <a:srgbClr val="000000"/>
                </a:solidFill>
              </a:defRPr>
            </a:pPr>
            <a:r>
              <a:rPr sz="3000">
                <a:solidFill>
                  <a:srgbClr val="414141"/>
                </a:solidFill>
              </a:rPr>
              <a:t>An SAI (External Control)  - an SAI that continues to operate under the francophone model. </a:t>
            </a:r>
          </a:p>
          <a:p>
            <a:pPr marL="861483" lvl="1" indent="-391583">
              <a:spcBef>
                <a:spcPts val="600"/>
              </a:spcBef>
              <a:buClr>
                <a:srgbClr val="215D77"/>
              </a:buClr>
              <a:defRPr sz="1800">
                <a:solidFill>
                  <a:srgbClr val="000000"/>
                </a:solidFill>
              </a:defRPr>
            </a:pPr>
            <a:r>
              <a:rPr sz="3000">
                <a:solidFill>
                  <a:srgbClr val="414141"/>
                </a:solidFill>
              </a:rPr>
              <a:t>An SAI (External Audit) - an SAI that operates under (or is moving towards) the Anglo Saxon model. </a:t>
            </a:r>
          </a:p>
          <a:p>
            <a:pPr lvl="0">
              <a:defRPr sz="1800">
                <a:solidFill>
                  <a:srgbClr val="000000"/>
                </a:solidFill>
              </a:defRPr>
            </a:pPr>
            <a:r>
              <a:rPr sz="3600">
                <a:solidFill>
                  <a:srgbClr val="414141"/>
                </a:solidFill>
              </a:rPr>
              <a:t>The relationship changes for SAIs in transition</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4"/>
          <p:cNvGrpSpPr/>
          <p:nvPr/>
        </p:nvGrpSpPr>
        <p:grpSpPr>
          <a:xfrm>
            <a:off x="1658493" y="3194192"/>
            <a:ext cx="2294103" cy="1803420"/>
            <a:chOff x="-1" y="0"/>
            <a:chExt cx="2294102" cy="1803418"/>
          </a:xfrm>
        </p:grpSpPr>
        <p:sp>
          <p:nvSpPr>
            <p:cNvPr id="92" name="Shape 92"/>
            <p:cNvSpPr/>
            <p:nvPr/>
          </p:nvSpPr>
          <p:spPr>
            <a:xfrm>
              <a:off x="-1" y="0"/>
              <a:ext cx="2294102" cy="1803418"/>
            </a:xfrm>
            <a:custGeom>
              <a:avLst/>
              <a:gdLst/>
              <a:ahLst/>
              <a:cxnLst>
                <a:cxn ang="0">
                  <a:pos x="wd2" y="hd2"/>
                </a:cxn>
                <a:cxn ang="5400000">
                  <a:pos x="wd2" y="hd2"/>
                </a:cxn>
                <a:cxn ang="10800000">
                  <a:pos x="wd2" y="hd2"/>
                </a:cxn>
                <a:cxn ang="16200000">
                  <a:pos x="wd2" y="hd2"/>
                </a:cxn>
              </a:cxnLst>
              <a:rect l="0" t="0" r="r" b="b"/>
              <a:pathLst>
                <a:path w="10657" h="15999" extrusionOk="0">
                  <a:moveTo>
                    <a:pt x="5328" y="3849"/>
                  </a:moveTo>
                  <a:cubicBezTo>
                    <a:pt x="7532" y="-5601"/>
                    <a:pt x="16128" y="3849"/>
                    <a:pt x="5328" y="15999"/>
                  </a:cubicBezTo>
                  <a:cubicBezTo>
                    <a:pt x="-5472" y="3849"/>
                    <a:pt x="3124" y="-5601"/>
                    <a:pt x="5328" y="3849"/>
                  </a:cubicBezTo>
                  <a:close/>
                </a:path>
              </a:pathLst>
            </a:custGeom>
            <a:gradFill flip="none" rotWithShape="1">
              <a:gsLst>
                <a:gs pos="31000">
                  <a:srgbClr val="C00000"/>
                </a:gs>
                <a:gs pos="100000">
                  <a:srgbClr val="ECB0B0"/>
                </a:gs>
              </a:gsLst>
              <a:lin ang="5400000" scaled="0"/>
            </a:gradFill>
            <a:ln w="12700" cap="flat">
              <a:solidFill>
                <a:srgbClr val="BC0000"/>
              </a:solidFill>
              <a:prstDash val="solid"/>
              <a:bevel/>
            </a:ln>
            <a:effectLst/>
          </p:spPr>
          <p:txBody>
            <a:bodyPr wrap="square" lIns="0" tIns="0" rIns="0" bIns="0" numCol="1" anchor="ctr">
              <a:noAutofit/>
            </a:bodyPr>
            <a:lstStyle/>
            <a:p>
              <a:pPr lvl="0">
                <a:defRPr sz="3200">
                  <a:solidFill>
                    <a:srgbClr val="FFFFFF"/>
                  </a:solidFill>
                  <a:effectLst>
                    <a:outerShdw blurRad="25400" dist="33948" dir="2700000" rotWithShape="0">
                      <a:srgbClr val="3B3936"/>
                    </a:outerShdw>
                  </a:effectLst>
                </a:defRPr>
              </a:pPr>
              <a:endParaRPr/>
            </a:p>
          </p:txBody>
        </p:sp>
        <p:sp>
          <p:nvSpPr>
            <p:cNvPr id="93" name="Shape 93"/>
            <p:cNvSpPr/>
            <p:nvPr/>
          </p:nvSpPr>
          <p:spPr>
            <a:xfrm>
              <a:off x="387884" y="393686"/>
              <a:ext cx="1518333" cy="8412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defRPr sz="1800">
                  <a:solidFill>
                    <a:srgbClr val="000000"/>
                  </a:solidFill>
                </a:defRPr>
              </a:pPr>
              <a:r>
                <a:rPr sz="2400" b="1" dirty="0">
                  <a:solidFill>
                    <a:schemeClr val="bg1"/>
                  </a:solidFill>
                </a:rPr>
                <a:t>Close to FI</a:t>
              </a:r>
            </a:p>
          </p:txBody>
        </p:sp>
      </p:grpSp>
      <p:sp>
        <p:nvSpPr>
          <p:cNvPr id="95" name="Shape 95"/>
          <p:cNvSpPr/>
          <p:nvPr/>
        </p:nvSpPr>
        <p:spPr>
          <a:xfrm>
            <a:off x="1077788" y="5455299"/>
            <a:ext cx="3455514"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2400">
                <a:solidFill>
                  <a:srgbClr val="414141"/>
                </a:solidFill>
              </a:rPr>
              <a:t>Common compliance focus to controls work</a:t>
            </a:r>
          </a:p>
        </p:txBody>
      </p:sp>
      <p:grpSp>
        <p:nvGrpSpPr>
          <p:cNvPr id="98" name="Group 98"/>
          <p:cNvGrpSpPr/>
          <p:nvPr/>
        </p:nvGrpSpPr>
        <p:grpSpPr>
          <a:xfrm>
            <a:off x="5400793" y="6322413"/>
            <a:ext cx="3455513" cy="3180843"/>
            <a:chOff x="0" y="0"/>
            <a:chExt cx="3455512" cy="3180842"/>
          </a:xfrm>
        </p:grpSpPr>
        <p:sp>
          <p:nvSpPr>
            <p:cNvPr id="96" name="Shape 96"/>
            <p:cNvSpPr/>
            <p:nvPr/>
          </p:nvSpPr>
          <p:spPr>
            <a:xfrm>
              <a:off x="-1" y="-1"/>
              <a:ext cx="3455514" cy="3180844"/>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gradFill flip="none" rotWithShape="1">
              <a:gsLst>
                <a:gs pos="31000">
                  <a:srgbClr val="000000"/>
                </a:gs>
                <a:gs pos="100000">
                  <a:srgbClr val="BABABA"/>
                </a:gs>
              </a:gsLst>
              <a:lin ang="5400000" scaled="0"/>
            </a:gradFill>
            <a:ln w="12700" cap="flat">
              <a:solidFill>
                <a:srgbClr val="000000"/>
              </a:solidFill>
              <a:prstDash val="solid"/>
              <a:bevel/>
            </a:ln>
            <a:effectLst/>
          </p:spPr>
          <p:txBody>
            <a:bodyPr wrap="square" lIns="0" tIns="0" rIns="0" bIns="0" numCol="1" anchor="ctr">
              <a:noAutofit/>
            </a:bodyPr>
            <a:lstStyle/>
            <a:p>
              <a:pPr lvl="0">
                <a:defRPr sz="2200">
                  <a:solidFill>
                    <a:srgbClr val="FFFFFF"/>
                  </a:solidFill>
                  <a:effectLst>
                    <a:outerShdw blurRad="25400" dist="33948" dir="2700000" rotWithShape="0">
                      <a:srgbClr val="3B3936"/>
                    </a:outerShdw>
                  </a:effectLst>
                </a:defRPr>
              </a:pPr>
              <a:endParaRPr/>
            </a:p>
          </p:txBody>
        </p:sp>
        <p:sp>
          <p:nvSpPr>
            <p:cNvPr id="97" name="Shape 97"/>
            <p:cNvSpPr/>
            <p:nvPr/>
          </p:nvSpPr>
          <p:spPr>
            <a:xfrm>
              <a:off x="740215" y="1224835"/>
              <a:ext cx="1931729"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a:solidFill>
                    <a:srgbClr val="FFFFFF"/>
                  </a:solidFill>
                </a:defRPr>
              </a:lvl1pPr>
            </a:lstStyle>
            <a:p>
              <a:pPr lvl="0">
                <a:defRPr sz="1800">
                  <a:solidFill>
                    <a:srgbClr val="000000"/>
                  </a:solidFill>
                </a:defRPr>
              </a:pPr>
              <a:r>
                <a:rPr sz="2500">
                  <a:solidFill>
                    <a:srgbClr val="FFFFFF"/>
                  </a:solidFill>
                </a:rPr>
                <a:t>Competition</a:t>
              </a:r>
            </a:p>
          </p:txBody>
        </p:sp>
      </p:grpSp>
      <p:sp>
        <p:nvSpPr>
          <p:cNvPr id="99" name="Shape 99"/>
          <p:cNvSpPr/>
          <p:nvPr/>
        </p:nvSpPr>
        <p:spPr>
          <a:xfrm>
            <a:off x="7082215" y="2713743"/>
            <a:ext cx="5422813" cy="2946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2400">
                <a:solidFill>
                  <a:srgbClr val="414141"/>
                </a:solidFill>
              </a:rPr>
              <a:t>The SAI is often close to the FI as it has common approaches.</a:t>
            </a:r>
          </a:p>
          <a:p>
            <a:pPr lvl="0">
              <a:defRPr sz="1800">
                <a:solidFill>
                  <a:srgbClr val="000000"/>
                </a:solidFill>
              </a:defRPr>
            </a:pPr>
            <a:r>
              <a:rPr sz="2400">
                <a:solidFill>
                  <a:srgbClr val="414141"/>
                </a:solidFill>
              </a:rPr>
              <a:t>FI is likely to be much bigger than IA for historical reasons.</a:t>
            </a:r>
          </a:p>
          <a:p>
            <a:pPr lvl="0">
              <a:defRPr sz="1800">
                <a:solidFill>
                  <a:srgbClr val="000000"/>
                </a:solidFill>
              </a:defRPr>
            </a:pPr>
            <a:r>
              <a:rPr sz="2400">
                <a:solidFill>
                  <a:srgbClr val="414141"/>
                </a:solidFill>
              </a:rPr>
              <a:t>There may be competition</a:t>
            </a:r>
          </a:p>
          <a:p>
            <a:pPr lvl="0">
              <a:defRPr sz="1800">
                <a:solidFill>
                  <a:srgbClr val="000000"/>
                </a:solidFill>
              </a:defRPr>
            </a:pPr>
            <a:r>
              <a:rPr sz="2400">
                <a:solidFill>
                  <a:srgbClr val="414141"/>
                </a:solidFill>
              </a:rPr>
              <a:t>between IA and FI as IA tries to establish itself </a:t>
            </a:r>
          </a:p>
        </p:txBody>
      </p:sp>
      <p:sp>
        <p:nvSpPr>
          <p:cNvPr id="100" name="Shape 100"/>
          <p:cNvSpPr/>
          <p:nvPr/>
        </p:nvSpPr>
        <p:spPr>
          <a:xfrm>
            <a:off x="4209679" y="482919"/>
            <a:ext cx="4585442" cy="492443"/>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200" dirty="0">
                <a:solidFill>
                  <a:srgbClr val="FFFFFF"/>
                </a:solidFill>
                <a:effectLst>
                  <a:outerShdw blurRad="25400" dist="33948" dir="2700000" rotWithShape="0">
                    <a:srgbClr val="3B3936"/>
                  </a:outerShdw>
                </a:effectLst>
              </a:rPr>
              <a:t>Before </a:t>
            </a:r>
            <a:r>
              <a:rPr sz="3200" b="1" dirty="0">
                <a:solidFill>
                  <a:srgbClr val="FFFFFF"/>
                </a:solidFill>
                <a:effectLst>
                  <a:outerShdw blurRad="25400" dist="33948" dir="2700000" rotWithShape="0">
                    <a:srgbClr val="3B3936"/>
                  </a:outerShdw>
                </a:effectLst>
              </a:rPr>
              <a:t>Transition</a:t>
            </a:r>
          </a:p>
        </p:txBody>
      </p:sp>
      <p:sp>
        <p:nvSpPr>
          <p:cNvPr id="101" name="Shape 101"/>
          <p:cNvSpPr/>
          <p:nvPr/>
        </p:nvSpPr>
        <p:spPr>
          <a:xfrm>
            <a:off x="737728" y="6770510"/>
            <a:ext cx="3999161" cy="2065868"/>
          </a:xfrm>
          <a:prstGeom prst="rect">
            <a:avLst/>
          </a:prstGeom>
          <a:blipFill>
            <a:blip r:embed="rId3" cstate="print"/>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600" b="1" dirty="0">
                <a:solidFill>
                  <a:schemeClr val="bg1"/>
                </a:solidFill>
                <a:effectLst>
                  <a:outerShdw blurRad="25400" dist="33948" dir="2700000" rotWithShape="0">
                    <a:srgbClr val="3B3936"/>
                  </a:outerShdw>
                </a:effectLst>
              </a:rPr>
              <a:t>Financial Inspection</a:t>
            </a:r>
          </a:p>
        </p:txBody>
      </p:sp>
      <p:sp>
        <p:nvSpPr>
          <p:cNvPr id="102" name="Shape 102"/>
          <p:cNvSpPr/>
          <p:nvPr/>
        </p:nvSpPr>
        <p:spPr>
          <a:xfrm>
            <a:off x="9158621" y="7131755"/>
            <a:ext cx="3455513" cy="931630"/>
          </a:xfrm>
          <a:prstGeom prst="rect">
            <a:avLst/>
          </a:prstGeom>
          <a:blipFill>
            <a:blip r:embed="rId4" cstate="print"/>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200" b="1">
                <a:effectLst>
                  <a:outerShdw blurRad="25400" dist="33948" dir="2700000" rotWithShape="0">
                    <a:srgbClr val="3B3936"/>
                  </a:outerShdw>
                </a:effectLst>
              </a:rPr>
              <a:t>Internal Audit</a:t>
            </a:r>
          </a:p>
        </p:txBody>
      </p:sp>
      <p:sp>
        <p:nvSpPr>
          <p:cNvPr id="103" name="Shape 103"/>
          <p:cNvSpPr/>
          <p:nvPr/>
        </p:nvSpPr>
        <p:spPr>
          <a:xfrm>
            <a:off x="710282" y="1466502"/>
            <a:ext cx="4054053" cy="1270001"/>
          </a:xfrm>
          <a:prstGeom prst="rect">
            <a:avLst/>
          </a:prstGeom>
          <a:gradFill>
            <a:gsLst>
              <a:gs pos="0">
                <a:srgbClr val="6C7C4E"/>
              </a:gs>
              <a:gs pos="100000">
                <a:srgbClr val="C5D07C"/>
              </a:gs>
            </a:gsLst>
            <a:lin ang="5400000"/>
          </a:gra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solidFill>
                  <a:srgbClr val="000000"/>
                </a:solidFill>
              </a:defRPr>
            </a:pPr>
            <a:r>
              <a:rPr sz="3200" dirty="0">
                <a:solidFill>
                  <a:schemeClr val="tx1"/>
                </a:solidFill>
                <a:effectLst>
                  <a:outerShdw blurRad="25400" dist="33948" dir="2700000" rotWithShape="0">
                    <a:srgbClr val="3B3936"/>
                  </a:outerShdw>
                </a:effectLst>
              </a:rPr>
              <a:t>SAI </a:t>
            </a:r>
            <a:br>
              <a:rPr sz="3200" dirty="0">
                <a:solidFill>
                  <a:schemeClr val="tx1"/>
                </a:solidFill>
                <a:effectLst>
                  <a:outerShdw blurRad="25400" dist="33948" dir="2700000" rotWithShape="0">
                    <a:srgbClr val="3B3936"/>
                  </a:outerShdw>
                </a:effectLst>
              </a:rPr>
            </a:br>
            <a:r>
              <a:rPr sz="3200" dirty="0">
                <a:solidFill>
                  <a:schemeClr val="tx1"/>
                </a:solidFill>
                <a:effectLst>
                  <a:outerShdw blurRad="25400" dist="33948" dir="2700000" rotWithShape="0">
                    <a:srgbClr val="3B3936"/>
                  </a:outerShdw>
                </a:effectLst>
              </a:rPr>
              <a:t>(External Control)</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7"/>
          <p:cNvGrpSpPr/>
          <p:nvPr/>
        </p:nvGrpSpPr>
        <p:grpSpPr>
          <a:xfrm>
            <a:off x="9714245" y="3062314"/>
            <a:ext cx="2294102" cy="1803418"/>
            <a:chOff x="0" y="0"/>
            <a:chExt cx="2294101" cy="1803417"/>
          </a:xfrm>
        </p:grpSpPr>
        <p:sp>
          <p:nvSpPr>
            <p:cNvPr id="105" name="Shape 105"/>
            <p:cNvSpPr/>
            <p:nvPr/>
          </p:nvSpPr>
          <p:spPr>
            <a:xfrm>
              <a:off x="-1" y="0"/>
              <a:ext cx="2294102" cy="1803418"/>
            </a:xfrm>
            <a:custGeom>
              <a:avLst/>
              <a:gdLst/>
              <a:ahLst/>
              <a:cxnLst>
                <a:cxn ang="0">
                  <a:pos x="wd2" y="hd2"/>
                </a:cxn>
                <a:cxn ang="5400000">
                  <a:pos x="wd2" y="hd2"/>
                </a:cxn>
                <a:cxn ang="10800000">
                  <a:pos x="wd2" y="hd2"/>
                </a:cxn>
                <a:cxn ang="16200000">
                  <a:pos x="wd2" y="hd2"/>
                </a:cxn>
              </a:cxnLst>
              <a:rect l="0" t="0" r="r" b="b"/>
              <a:pathLst>
                <a:path w="10657" h="15999" extrusionOk="0">
                  <a:moveTo>
                    <a:pt x="5328" y="3849"/>
                  </a:moveTo>
                  <a:cubicBezTo>
                    <a:pt x="7532" y="-5601"/>
                    <a:pt x="16128" y="3849"/>
                    <a:pt x="5328" y="15999"/>
                  </a:cubicBezTo>
                  <a:cubicBezTo>
                    <a:pt x="-5472" y="3849"/>
                    <a:pt x="3124" y="-5601"/>
                    <a:pt x="5328" y="3849"/>
                  </a:cubicBezTo>
                  <a:close/>
                </a:path>
              </a:pathLst>
            </a:custGeom>
            <a:gradFill flip="none" rotWithShape="1">
              <a:gsLst>
                <a:gs pos="31000">
                  <a:srgbClr val="C00000"/>
                </a:gs>
                <a:gs pos="100000">
                  <a:srgbClr val="ECB0B0"/>
                </a:gs>
              </a:gsLst>
              <a:lin ang="5400000" scaled="0"/>
            </a:gradFill>
            <a:ln w="12700" cap="flat">
              <a:solidFill>
                <a:srgbClr val="BC0000"/>
              </a:solidFill>
              <a:prstDash val="solid"/>
              <a:bevel/>
            </a:ln>
            <a:effectLst/>
          </p:spPr>
          <p:txBody>
            <a:bodyPr wrap="square" lIns="0" tIns="0" rIns="0" bIns="0" numCol="1" anchor="ctr">
              <a:noAutofit/>
            </a:bodyPr>
            <a:lstStyle/>
            <a:p>
              <a:pPr lvl="0">
                <a:defRPr sz="3200">
                  <a:solidFill>
                    <a:srgbClr val="FFFFFF"/>
                  </a:solidFill>
                  <a:effectLst>
                    <a:outerShdw blurRad="25400" dist="33948" dir="2700000" rotWithShape="0">
                      <a:srgbClr val="3B3936"/>
                    </a:outerShdw>
                  </a:effectLst>
                </a:defRPr>
              </a:pPr>
              <a:endParaRPr/>
            </a:p>
          </p:txBody>
        </p:sp>
        <p:sp>
          <p:nvSpPr>
            <p:cNvPr id="106" name="Shape 106"/>
            <p:cNvSpPr/>
            <p:nvPr/>
          </p:nvSpPr>
          <p:spPr>
            <a:xfrm>
              <a:off x="387884" y="357113"/>
              <a:ext cx="1518333" cy="914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a:solidFill>
                    <a:srgbClr val="FFFFFF"/>
                  </a:solidFill>
                </a:defRPr>
              </a:lvl1pPr>
            </a:lstStyle>
            <a:p>
              <a:pPr lvl="0">
                <a:defRPr sz="1800">
                  <a:solidFill>
                    <a:srgbClr val="000000"/>
                  </a:solidFill>
                </a:defRPr>
              </a:pPr>
              <a:r>
                <a:rPr sz="2400">
                  <a:solidFill>
                    <a:srgbClr val="FFFFFF"/>
                  </a:solidFill>
                </a:rPr>
                <a:t>Close to FI</a:t>
              </a:r>
            </a:p>
          </p:txBody>
        </p:sp>
      </p:grpSp>
      <p:grpSp>
        <p:nvGrpSpPr>
          <p:cNvPr id="110" name="Group 110"/>
          <p:cNvGrpSpPr/>
          <p:nvPr/>
        </p:nvGrpSpPr>
        <p:grpSpPr>
          <a:xfrm>
            <a:off x="5400793" y="6322413"/>
            <a:ext cx="3455513" cy="3180843"/>
            <a:chOff x="0" y="0"/>
            <a:chExt cx="3455512" cy="3180842"/>
          </a:xfrm>
        </p:grpSpPr>
        <p:sp>
          <p:nvSpPr>
            <p:cNvPr id="108" name="Shape 108"/>
            <p:cNvSpPr/>
            <p:nvPr/>
          </p:nvSpPr>
          <p:spPr>
            <a:xfrm>
              <a:off x="-1" y="-1"/>
              <a:ext cx="3455514" cy="3180844"/>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gradFill flip="none" rotWithShape="1">
              <a:gsLst>
                <a:gs pos="31000">
                  <a:srgbClr val="000000"/>
                </a:gs>
                <a:gs pos="100000">
                  <a:srgbClr val="BABABA"/>
                </a:gs>
              </a:gsLst>
              <a:lin ang="5400000" scaled="0"/>
            </a:gradFill>
            <a:ln w="12700" cap="flat">
              <a:solidFill>
                <a:srgbClr val="000000"/>
              </a:solidFill>
              <a:prstDash val="solid"/>
              <a:bevel/>
            </a:ln>
            <a:effectLst/>
          </p:spPr>
          <p:txBody>
            <a:bodyPr wrap="square" lIns="0" tIns="0" rIns="0" bIns="0" numCol="1" anchor="ctr">
              <a:noAutofit/>
            </a:bodyPr>
            <a:lstStyle/>
            <a:p>
              <a:pPr lvl="0">
                <a:defRPr sz="2200">
                  <a:solidFill>
                    <a:srgbClr val="FFFFFF"/>
                  </a:solidFill>
                  <a:effectLst>
                    <a:outerShdw blurRad="25400" dist="33948" dir="2700000" rotWithShape="0">
                      <a:srgbClr val="3B3936"/>
                    </a:outerShdw>
                  </a:effectLst>
                </a:defRPr>
              </a:pPr>
              <a:endParaRPr/>
            </a:p>
          </p:txBody>
        </p:sp>
        <p:sp>
          <p:nvSpPr>
            <p:cNvPr id="109" name="Shape 109"/>
            <p:cNvSpPr/>
            <p:nvPr/>
          </p:nvSpPr>
          <p:spPr>
            <a:xfrm>
              <a:off x="740215" y="1224835"/>
              <a:ext cx="1931729"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a:solidFill>
                    <a:srgbClr val="FFFFFF"/>
                  </a:solidFill>
                </a:defRPr>
              </a:lvl1pPr>
            </a:lstStyle>
            <a:p>
              <a:pPr lvl="0">
                <a:defRPr sz="1800">
                  <a:solidFill>
                    <a:srgbClr val="000000"/>
                  </a:solidFill>
                </a:defRPr>
              </a:pPr>
              <a:r>
                <a:rPr sz="2500">
                  <a:solidFill>
                    <a:srgbClr val="FFFFFF"/>
                  </a:solidFill>
                </a:rPr>
                <a:t>Competition</a:t>
              </a:r>
            </a:p>
          </p:txBody>
        </p:sp>
      </p:grpSp>
      <p:sp>
        <p:nvSpPr>
          <p:cNvPr id="111" name="Shape 111"/>
          <p:cNvSpPr/>
          <p:nvPr/>
        </p:nvSpPr>
        <p:spPr>
          <a:xfrm>
            <a:off x="4209679" y="599020"/>
            <a:ext cx="4646628" cy="492443"/>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200" b="1" dirty="0">
                <a:solidFill>
                  <a:srgbClr val="FFFFFF"/>
                </a:solidFill>
                <a:effectLst>
                  <a:outerShdw blurRad="25400" dist="33948" dir="2700000" rotWithShape="0">
                    <a:srgbClr val="3B3936"/>
                  </a:outerShdw>
                </a:effectLst>
              </a:rPr>
              <a:t>After Transition</a:t>
            </a:r>
          </a:p>
        </p:txBody>
      </p:sp>
      <p:sp>
        <p:nvSpPr>
          <p:cNvPr id="112" name="Shape 112"/>
          <p:cNvSpPr/>
          <p:nvPr/>
        </p:nvSpPr>
        <p:spPr>
          <a:xfrm>
            <a:off x="9133540" y="6928847"/>
            <a:ext cx="3455513" cy="1967976"/>
          </a:xfrm>
          <a:prstGeom prst="rect">
            <a:avLst/>
          </a:prstGeom>
          <a:blipFill>
            <a:blip r:embed="rId3" cstate="print"/>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200" b="1">
                <a:solidFill>
                  <a:srgbClr val="414141"/>
                </a:solidFill>
                <a:effectLst>
                  <a:outerShdw blurRad="25400" dist="33948" dir="2700000" rotWithShape="0">
                    <a:srgbClr val="3B3936"/>
                  </a:outerShdw>
                </a:effectLst>
              </a:rPr>
              <a:t>Internal Audit</a:t>
            </a:r>
          </a:p>
        </p:txBody>
      </p:sp>
      <p:sp>
        <p:nvSpPr>
          <p:cNvPr id="113" name="Shape 113"/>
          <p:cNvSpPr/>
          <p:nvPr/>
        </p:nvSpPr>
        <p:spPr>
          <a:xfrm>
            <a:off x="582325" y="2202754"/>
            <a:ext cx="4813789" cy="416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2400" dirty="0">
                <a:solidFill>
                  <a:srgbClr val="414141"/>
                </a:solidFill>
              </a:rPr>
              <a:t>The SAI becomes closer to IA as it starts to do audit work. </a:t>
            </a:r>
          </a:p>
          <a:p>
            <a:pPr lvl="0">
              <a:defRPr sz="1800">
                <a:solidFill>
                  <a:srgbClr val="000000"/>
                </a:solidFill>
              </a:defRPr>
            </a:pPr>
            <a:r>
              <a:rPr sz="2400" dirty="0">
                <a:solidFill>
                  <a:srgbClr val="414141"/>
                </a:solidFill>
              </a:rPr>
              <a:t>FI becomes smaller as IA takes on more compliance work. </a:t>
            </a:r>
          </a:p>
          <a:p>
            <a:pPr lvl="0">
              <a:defRPr sz="1800">
                <a:solidFill>
                  <a:srgbClr val="000000"/>
                </a:solidFill>
              </a:defRPr>
            </a:pPr>
            <a:r>
              <a:rPr sz="2400" dirty="0">
                <a:solidFill>
                  <a:srgbClr val="414141"/>
                </a:solidFill>
              </a:rPr>
              <a:t>IA gets bigger as the Audit role in government becomes better understood</a:t>
            </a:r>
          </a:p>
          <a:p>
            <a:pPr lvl="0">
              <a:defRPr sz="1800">
                <a:solidFill>
                  <a:srgbClr val="000000"/>
                </a:solidFill>
              </a:defRPr>
            </a:pPr>
            <a:r>
              <a:rPr sz="2400" dirty="0">
                <a:solidFill>
                  <a:srgbClr val="414141"/>
                </a:solidFill>
              </a:rPr>
              <a:t>There is competition between FI and IA as FI fights for institutional survival</a:t>
            </a:r>
          </a:p>
        </p:txBody>
      </p:sp>
      <p:sp>
        <p:nvSpPr>
          <p:cNvPr id="114" name="Shape 114"/>
          <p:cNvSpPr/>
          <p:nvPr/>
        </p:nvSpPr>
        <p:spPr>
          <a:xfrm>
            <a:off x="8707834" y="1373279"/>
            <a:ext cx="4054053" cy="1270001"/>
          </a:xfrm>
          <a:prstGeom prst="rect">
            <a:avLst/>
          </a:prstGeom>
          <a:gradFill>
            <a:gsLst>
              <a:gs pos="0">
                <a:srgbClr val="6C7C4E"/>
              </a:gs>
              <a:gs pos="100000">
                <a:srgbClr val="C5D07C"/>
              </a:gs>
            </a:gsLst>
            <a:lin ang="5400000"/>
          </a:gra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solidFill>
                  <a:srgbClr val="000000"/>
                </a:solidFill>
              </a:defRPr>
            </a:pPr>
            <a:r>
              <a:rPr sz="3200" b="1">
                <a:solidFill>
                  <a:schemeClr val="tx1"/>
                </a:solidFill>
                <a:effectLst>
                  <a:outerShdw blurRad="25400" dist="33948" dir="2700000" rotWithShape="0">
                    <a:srgbClr val="3B3936"/>
                  </a:outerShdw>
                </a:effectLst>
              </a:rPr>
              <a:t>SAI </a:t>
            </a:r>
          </a:p>
          <a:p>
            <a:pPr lvl="0">
              <a:defRPr sz="1800">
                <a:solidFill>
                  <a:srgbClr val="000000"/>
                </a:solidFill>
              </a:defRPr>
            </a:pPr>
            <a:r>
              <a:rPr sz="3200" b="1">
                <a:solidFill>
                  <a:schemeClr val="tx1"/>
                </a:solidFill>
                <a:effectLst>
                  <a:outerShdw blurRad="25400" dist="33948" dir="2700000" rotWithShape="0">
                    <a:srgbClr val="3B3936"/>
                  </a:outerShdw>
                </a:effectLst>
              </a:rPr>
              <a:t>(External Audit)</a:t>
            </a:r>
          </a:p>
        </p:txBody>
      </p:sp>
      <p:sp>
        <p:nvSpPr>
          <p:cNvPr id="115" name="Shape 115"/>
          <p:cNvSpPr/>
          <p:nvPr/>
        </p:nvSpPr>
        <p:spPr>
          <a:xfrm>
            <a:off x="8795618" y="5284766"/>
            <a:ext cx="4131356"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2400">
                <a:solidFill>
                  <a:srgbClr val="414141"/>
                </a:solidFill>
              </a:rPr>
              <a:t>Common audit standards</a:t>
            </a:r>
          </a:p>
          <a:p>
            <a:pPr lvl="0">
              <a:defRPr sz="1800">
                <a:solidFill>
                  <a:srgbClr val="000000"/>
                </a:solidFill>
              </a:defRPr>
            </a:pPr>
            <a:r>
              <a:rPr sz="2400">
                <a:solidFill>
                  <a:srgbClr val="414141"/>
                </a:solidFill>
              </a:rPr>
              <a:t>Similar audit approach to work</a:t>
            </a:r>
          </a:p>
        </p:txBody>
      </p:sp>
      <p:sp>
        <p:nvSpPr>
          <p:cNvPr id="116" name="Shape 116"/>
          <p:cNvSpPr/>
          <p:nvPr/>
        </p:nvSpPr>
        <p:spPr>
          <a:xfrm>
            <a:off x="923541" y="7477993"/>
            <a:ext cx="4131357" cy="869683"/>
          </a:xfrm>
          <a:prstGeom prst="rect">
            <a:avLst/>
          </a:prstGeom>
          <a:blipFill>
            <a:blip r:embed="rId4" cstate="print"/>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200">
                <a:solidFill>
                  <a:srgbClr val="FFFFFF"/>
                </a:solidFill>
                <a:effectLst>
                  <a:outerShdw blurRad="25400" dist="33948" dir="2700000" rotWithShape="0">
                    <a:srgbClr val="3B3936"/>
                  </a:outerShdw>
                </a:effectLst>
              </a:defRPr>
            </a:lvl1pPr>
          </a:lstStyle>
          <a:p>
            <a:pPr lvl="0">
              <a:defRPr sz="1800">
                <a:solidFill>
                  <a:srgbClr val="000000"/>
                </a:solidFill>
                <a:effectLst/>
              </a:defRPr>
            </a:pPr>
            <a:r>
              <a:rPr sz="3200" b="1">
                <a:solidFill>
                  <a:srgbClr val="FFFFFF"/>
                </a:solidFill>
                <a:effectLst>
                  <a:outerShdw blurRad="25400" dist="33948" dir="2700000" rotWithShape="0">
                    <a:srgbClr val="3B3936"/>
                  </a:outerShdw>
                </a:effectLst>
              </a:rPr>
              <a:t>Financial Inspection</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Areas of Overlap</a:t>
            </a:r>
          </a:p>
        </p:txBody>
      </p:sp>
      <p:sp>
        <p:nvSpPr>
          <p:cNvPr id="119" name="Shape 119"/>
          <p:cNvSpPr>
            <a:spLocks noGrp="1"/>
          </p:cNvSpPr>
          <p:nvPr>
            <p:ph type="body" idx="1"/>
          </p:nvPr>
        </p:nvSpPr>
        <p:spPr>
          <a:prstGeom prst="rect">
            <a:avLst/>
          </a:prstGeom>
        </p:spPr>
        <p:txBody>
          <a:bodyPr/>
          <a:lstStyle/>
          <a:p>
            <a:pPr marL="476250" lvl="0" indent="-476250">
              <a:defRPr sz="1800">
                <a:solidFill>
                  <a:srgbClr val="000000"/>
                </a:solidFill>
              </a:defRPr>
            </a:pPr>
            <a:r>
              <a:rPr sz="3000">
                <a:solidFill>
                  <a:srgbClr val="414141"/>
                </a:solidFill>
              </a:rPr>
              <a:t>Multiple audits of the same institution</a:t>
            </a:r>
          </a:p>
          <a:p>
            <a:pPr marL="476250" lvl="0" indent="-476250">
              <a:defRPr sz="1800">
                <a:solidFill>
                  <a:srgbClr val="000000"/>
                </a:solidFill>
              </a:defRPr>
            </a:pPr>
            <a:r>
              <a:rPr sz="3000">
                <a:solidFill>
                  <a:srgbClr val="414141"/>
                </a:solidFill>
              </a:rPr>
              <a:t>Review of the same financial transactions by different entities</a:t>
            </a:r>
          </a:p>
          <a:p>
            <a:pPr marL="476250" lvl="0" indent="-476250">
              <a:defRPr sz="1800">
                <a:solidFill>
                  <a:srgbClr val="000000"/>
                </a:solidFill>
              </a:defRPr>
            </a:pPr>
            <a:r>
              <a:rPr sz="3000">
                <a:solidFill>
                  <a:srgbClr val="414141"/>
                </a:solidFill>
              </a:rPr>
              <a:t>All institutions may identify cases of potential fraud and corruption</a:t>
            </a:r>
          </a:p>
          <a:p>
            <a:pPr marL="476250" lvl="0" indent="-476250">
              <a:defRPr sz="1800">
                <a:solidFill>
                  <a:srgbClr val="000000"/>
                </a:solidFill>
              </a:defRPr>
            </a:pPr>
            <a:r>
              <a:rPr sz="3000">
                <a:solidFill>
                  <a:srgbClr val="414141"/>
                </a:solidFill>
              </a:rPr>
              <a:t>The examination of systems of internal control</a:t>
            </a:r>
          </a:p>
          <a:p>
            <a:pPr marL="476250" lvl="0" indent="-476250">
              <a:defRPr sz="1800">
                <a:solidFill>
                  <a:srgbClr val="000000"/>
                </a:solidFill>
              </a:defRPr>
            </a:pPr>
            <a:r>
              <a:rPr sz="3000">
                <a:solidFill>
                  <a:srgbClr val="414141"/>
                </a:solidFill>
              </a:rPr>
              <a:t>Some overlap may be inevitable but may not cause problems where there are standards for cooperation e.g. between internal and external audit.</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Benefits of Cooperation</a:t>
            </a:r>
          </a:p>
        </p:txBody>
      </p:sp>
      <p:sp>
        <p:nvSpPr>
          <p:cNvPr id="122" name="Shape 122"/>
          <p:cNvSpPr>
            <a:spLocks noGrp="1"/>
          </p:cNvSpPr>
          <p:nvPr>
            <p:ph type="body" idx="1"/>
          </p:nvPr>
        </p:nvSpPr>
        <p:spPr>
          <a:prstGeom prst="rect">
            <a:avLst/>
          </a:prstGeom>
        </p:spPr>
        <p:txBody>
          <a:bodyPr/>
          <a:lstStyle/>
          <a:p>
            <a:pPr marL="476250" lvl="0" indent="-476250">
              <a:defRPr sz="1800">
                <a:solidFill>
                  <a:srgbClr val="000000"/>
                </a:solidFill>
              </a:defRPr>
            </a:pPr>
            <a:r>
              <a:rPr sz="3000">
                <a:solidFill>
                  <a:srgbClr val="414141"/>
                </a:solidFill>
              </a:rPr>
              <a:t>Exchange of ideas and benefits</a:t>
            </a:r>
          </a:p>
          <a:p>
            <a:pPr marL="476250" lvl="0" indent="-476250">
              <a:defRPr sz="1800">
                <a:solidFill>
                  <a:srgbClr val="000000"/>
                </a:solidFill>
              </a:defRPr>
            </a:pPr>
            <a:r>
              <a:rPr sz="3000">
                <a:solidFill>
                  <a:srgbClr val="414141"/>
                </a:solidFill>
              </a:rPr>
              <a:t>Strengthening mutual ability to promote good governance.</a:t>
            </a:r>
          </a:p>
          <a:p>
            <a:pPr marL="476250" lvl="0" indent="-476250">
              <a:defRPr sz="1800">
                <a:solidFill>
                  <a:srgbClr val="000000"/>
                </a:solidFill>
              </a:defRPr>
            </a:pPr>
            <a:r>
              <a:rPr sz="3000">
                <a:solidFill>
                  <a:srgbClr val="414141"/>
                </a:solidFill>
              </a:rPr>
              <a:t>Minimising disruption to the entity being audited or inspected.</a:t>
            </a:r>
          </a:p>
          <a:p>
            <a:pPr marL="476250" lvl="0" indent="-476250">
              <a:defRPr sz="1800">
                <a:solidFill>
                  <a:srgbClr val="000000"/>
                </a:solidFill>
              </a:defRPr>
            </a:pPr>
            <a:r>
              <a:rPr sz="3000">
                <a:solidFill>
                  <a:srgbClr val="414141"/>
                </a:solidFill>
              </a:rPr>
              <a:t>A more informed dialogue on the risks facing the organistions</a:t>
            </a:r>
          </a:p>
          <a:p>
            <a:pPr marL="476250" lvl="0" indent="-476250">
              <a:defRPr sz="1800">
                <a:solidFill>
                  <a:srgbClr val="000000"/>
                </a:solidFill>
              </a:defRPr>
            </a:pPr>
            <a:r>
              <a:rPr sz="3000">
                <a:solidFill>
                  <a:srgbClr val="414141"/>
                </a:solidFill>
              </a:rPr>
              <a:t>Better coordinated audit and inspection activity based on joint planning that maximises review coverage </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Risks of Cooperation</a:t>
            </a:r>
          </a:p>
        </p:txBody>
      </p:sp>
      <p:sp>
        <p:nvSpPr>
          <p:cNvPr id="125" name="Shape 125"/>
          <p:cNvSpPr>
            <a:spLocks noGrp="1"/>
          </p:cNvSpPr>
          <p:nvPr>
            <p:ph type="body" idx="1"/>
          </p:nvPr>
        </p:nvSpPr>
        <p:spPr>
          <a:prstGeom prst="rect">
            <a:avLst/>
          </a:prstGeom>
        </p:spPr>
        <p:txBody>
          <a:bodyPr/>
          <a:lstStyle/>
          <a:p>
            <a:pPr marL="446404" lvl="0" indent="-446404" defTabSz="554990">
              <a:spcBef>
                <a:spcPts val="2200"/>
              </a:spcBef>
              <a:defRPr sz="1800">
                <a:solidFill>
                  <a:srgbClr val="000000"/>
                </a:solidFill>
              </a:defRPr>
            </a:pPr>
            <a:r>
              <a:rPr sz="3420">
                <a:solidFill>
                  <a:srgbClr val="414141"/>
                </a:solidFill>
              </a:rPr>
              <a:t>Compromise of confidentiality</a:t>
            </a:r>
          </a:p>
          <a:p>
            <a:pPr marL="446404" lvl="0" indent="-446404" defTabSz="554990">
              <a:spcBef>
                <a:spcPts val="2200"/>
              </a:spcBef>
              <a:defRPr sz="1800">
                <a:solidFill>
                  <a:srgbClr val="000000"/>
                </a:solidFill>
              </a:defRPr>
            </a:pPr>
            <a:r>
              <a:rPr sz="3420">
                <a:solidFill>
                  <a:srgbClr val="414141"/>
                </a:solidFill>
              </a:rPr>
              <a:t>Possible conflicts of interest</a:t>
            </a:r>
          </a:p>
          <a:p>
            <a:pPr marL="446404" lvl="0" indent="-446404" defTabSz="554990">
              <a:spcBef>
                <a:spcPts val="2200"/>
              </a:spcBef>
              <a:defRPr sz="1800">
                <a:solidFill>
                  <a:srgbClr val="000000"/>
                </a:solidFill>
              </a:defRPr>
            </a:pPr>
            <a:r>
              <a:rPr sz="3420">
                <a:solidFill>
                  <a:srgbClr val="414141"/>
                </a:solidFill>
              </a:rPr>
              <a:t>Dilution of responsibilities</a:t>
            </a:r>
          </a:p>
          <a:p>
            <a:pPr marL="446404" lvl="0" indent="-446404" defTabSz="554990">
              <a:spcBef>
                <a:spcPts val="2200"/>
              </a:spcBef>
              <a:defRPr sz="1800">
                <a:solidFill>
                  <a:srgbClr val="000000"/>
                </a:solidFill>
              </a:defRPr>
            </a:pPr>
            <a:r>
              <a:rPr sz="3420">
                <a:solidFill>
                  <a:srgbClr val="414141"/>
                </a:solidFill>
              </a:rPr>
              <a:t>Use of different professional standards or lack of standards relating to the work undertaken</a:t>
            </a:r>
          </a:p>
          <a:p>
            <a:pPr marL="446404" lvl="0" indent="-446404" defTabSz="554990">
              <a:spcBef>
                <a:spcPts val="2200"/>
              </a:spcBef>
              <a:defRPr sz="1800">
                <a:solidFill>
                  <a:srgbClr val="000000"/>
                </a:solidFill>
              </a:defRPr>
            </a:pPr>
            <a:r>
              <a:rPr sz="3420">
                <a:solidFill>
                  <a:srgbClr val="414141"/>
                </a:solidFill>
              </a:rPr>
              <a:t>Misinterpretation of conclusions when using each other’s work</a:t>
            </a:r>
          </a:p>
          <a:p>
            <a:pPr marL="446404" lvl="0" indent="-446404" defTabSz="554990">
              <a:spcBef>
                <a:spcPts val="2200"/>
              </a:spcBef>
              <a:defRPr sz="1800">
                <a:solidFill>
                  <a:srgbClr val="000000"/>
                </a:solidFill>
              </a:defRPr>
            </a:pPr>
            <a:r>
              <a:rPr sz="3420">
                <a:solidFill>
                  <a:srgbClr val="414141"/>
                </a:solidFill>
              </a:rPr>
              <a:t>Possible differences of opinions and conclusions</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Cooperation framework</a:t>
            </a:r>
          </a:p>
        </p:txBody>
      </p:sp>
      <p:sp>
        <p:nvSpPr>
          <p:cNvPr id="128" name="Shape 128"/>
          <p:cNvSpPr/>
          <p:nvPr/>
        </p:nvSpPr>
        <p:spPr>
          <a:xfrm>
            <a:off x="864164" y="2453639"/>
            <a:ext cx="5545244" cy="2768512"/>
          </a:xfrm>
          <a:prstGeom prst="roundRect">
            <a:avLst>
              <a:gd name="adj" fmla="val 7264"/>
            </a:avLst>
          </a:prstGeom>
          <a:blipFill>
            <a:blip r:embed="rId2" cstate="print"/>
          </a:blipFill>
          <a:ln w="12700">
            <a:miter lim="400000"/>
          </a:ln>
          <a:effectLst>
            <a:outerShdw blurRad="3556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lstStyle>
            <a:lvl1pPr>
              <a:defRPr sz="5100" b="1">
                <a:solidFill>
                  <a:srgbClr val="FFFFFF"/>
                </a:solidFill>
                <a:effectLst>
                  <a:outerShdw blurRad="25400" dist="33948" dir="2700000" rotWithShape="0">
                    <a:srgbClr val="3B3936"/>
                  </a:outerShdw>
                </a:effectLst>
              </a:defRPr>
            </a:lvl1pPr>
          </a:lstStyle>
          <a:p>
            <a:pPr lvl="0">
              <a:defRPr sz="1800" b="0">
                <a:solidFill>
                  <a:srgbClr val="000000"/>
                </a:solidFill>
                <a:effectLst/>
              </a:defRPr>
            </a:pPr>
            <a:r>
              <a:rPr sz="5100" b="1">
                <a:solidFill>
                  <a:srgbClr val="FFFFFF"/>
                </a:solidFill>
                <a:effectLst>
                  <a:outerShdw blurRad="25400" dist="33948" dir="2700000" rotWithShape="0">
                    <a:srgbClr val="3B3936"/>
                  </a:outerShdw>
                </a:effectLst>
              </a:rPr>
              <a:t>Commitment</a:t>
            </a:r>
          </a:p>
        </p:txBody>
      </p:sp>
      <p:sp>
        <p:nvSpPr>
          <p:cNvPr id="129" name="Shape 129"/>
          <p:cNvSpPr/>
          <p:nvPr/>
        </p:nvSpPr>
        <p:spPr>
          <a:xfrm>
            <a:off x="6716324" y="2453639"/>
            <a:ext cx="5707592" cy="2768512"/>
          </a:xfrm>
          <a:prstGeom prst="roundRect">
            <a:avLst>
              <a:gd name="adj" fmla="val 6881"/>
            </a:avLst>
          </a:prstGeom>
          <a:blipFill>
            <a:blip r:embed="rId3" cstate="print"/>
          </a:blipFill>
          <a:ln w="12700">
            <a:miter lim="400000"/>
          </a:ln>
          <a:effectLst>
            <a:outerShdw blurRad="3556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lstStyle>
            <a:lvl1pPr>
              <a:defRPr sz="5100" b="1">
                <a:solidFill>
                  <a:srgbClr val="FFFFFF"/>
                </a:solidFill>
                <a:effectLst>
                  <a:outerShdw blurRad="25400" dist="33948" dir="2700000" rotWithShape="0">
                    <a:srgbClr val="3B3936"/>
                  </a:outerShdw>
                </a:effectLst>
              </a:defRPr>
            </a:lvl1pPr>
          </a:lstStyle>
          <a:p>
            <a:pPr lvl="0">
              <a:defRPr sz="1800" b="0">
                <a:solidFill>
                  <a:srgbClr val="000000"/>
                </a:solidFill>
                <a:effectLst/>
              </a:defRPr>
            </a:pPr>
            <a:r>
              <a:rPr sz="5100" b="1">
                <a:solidFill>
                  <a:srgbClr val="FFFFFF"/>
                </a:solidFill>
                <a:effectLst>
                  <a:outerShdw blurRad="25400" dist="33948" dir="2700000" rotWithShape="0">
                    <a:srgbClr val="3B3936"/>
                  </a:outerShdw>
                </a:effectLst>
              </a:rPr>
              <a:t>Consultation</a:t>
            </a:r>
          </a:p>
        </p:txBody>
      </p:sp>
      <p:sp>
        <p:nvSpPr>
          <p:cNvPr id="130" name="Shape 130"/>
          <p:cNvSpPr/>
          <p:nvPr/>
        </p:nvSpPr>
        <p:spPr>
          <a:xfrm>
            <a:off x="864164" y="5656490"/>
            <a:ext cx="5545244" cy="3056337"/>
          </a:xfrm>
          <a:prstGeom prst="roundRect">
            <a:avLst>
              <a:gd name="adj" fmla="val 15000"/>
            </a:avLst>
          </a:prstGeom>
          <a:blipFill>
            <a:blip r:embed="rId4" cstate="print"/>
          </a:blipFill>
          <a:ln w="12700">
            <a:miter lim="400000"/>
          </a:ln>
          <a:effectLst>
            <a:outerShdw blurRad="3556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lstStyle>
            <a:lvl1pPr>
              <a:defRPr sz="5100" b="1">
                <a:solidFill>
                  <a:srgbClr val="FFFFFF"/>
                </a:solidFill>
                <a:effectLst>
                  <a:outerShdw blurRad="25400" dist="33948" dir="2700000" rotWithShape="0">
                    <a:srgbClr val="3B3936"/>
                  </a:outerShdw>
                </a:effectLst>
              </a:defRPr>
            </a:lvl1pPr>
          </a:lstStyle>
          <a:p>
            <a:pPr lvl="0">
              <a:defRPr sz="1800" b="0">
                <a:solidFill>
                  <a:srgbClr val="000000"/>
                </a:solidFill>
                <a:effectLst/>
              </a:defRPr>
            </a:pPr>
            <a:r>
              <a:rPr sz="5100" b="1">
                <a:solidFill>
                  <a:srgbClr val="FFFFFF"/>
                </a:solidFill>
                <a:effectLst>
                  <a:outerShdw blurRad="25400" dist="33948" dir="2700000" rotWithShape="0">
                    <a:srgbClr val="3B3936"/>
                  </a:outerShdw>
                </a:effectLst>
              </a:rPr>
              <a:t>Communication</a:t>
            </a:r>
          </a:p>
        </p:txBody>
      </p:sp>
      <p:sp>
        <p:nvSpPr>
          <p:cNvPr id="131" name="Shape 131"/>
          <p:cNvSpPr/>
          <p:nvPr/>
        </p:nvSpPr>
        <p:spPr>
          <a:xfrm>
            <a:off x="6752449" y="5656490"/>
            <a:ext cx="5707592" cy="3056337"/>
          </a:xfrm>
          <a:prstGeom prst="roundRect">
            <a:avLst>
              <a:gd name="adj" fmla="val 15000"/>
            </a:avLst>
          </a:prstGeom>
          <a:gradFill>
            <a:gsLst>
              <a:gs pos="0">
                <a:srgbClr val="6C7C4E"/>
              </a:gs>
              <a:gs pos="100000">
                <a:srgbClr val="C5D07C"/>
              </a:gs>
            </a:gsLst>
            <a:lin ang="5400000"/>
          </a:gradFill>
          <a:ln w="12700">
            <a:miter lim="400000"/>
          </a:ln>
          <a:effectLst>
            <a:outerShdw blurRad="3556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lstStyle>
            <a:lvl1pPr>
              <a:defRPr sz="5100" b="1">
                <a:solidFill>
                  <a:srgbClr val="FFFFFF"/>
                </a:solidFill>
                <a:effectLst>
                  <a:outerShdw blurRad="25400" dist="33948" dir="2700000" rotWithShape="0">
                    <a:srgbClr val="3B3936"/>
                  </a:outerShdw>
                </a:effectLst>
              </a:defRPr>
            </a:lvl1pPr>
          </a:lstStyle>
          <a:p>
            <a:pPr lvl="0">
              <a:defRPr sz="1800" b="0">
                <a:solidFill>
                  <a:srgbClr val="000000"/>
                </a:solidFill>
                <a:effectLst/>
              </a:defRPr>
            </a:pPr>
            <a:r>
              <a:rPr sz="5100" b="1">
                <a:solidFill>
                  <a:srgbClr val="FFFFFF"/>
                </a:solidFill>
                <a:effectLst>
                  <a:outerShdw blurRad="25400" dist="33948" dir="2700000" rotWithShape="0">
                    <a:srgbClr val="3B3936"/>
                  </a:outerShdw>
                </a:effectLst>
              </a:rPr>
              <a:t>Confidence</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What I will cover</a:t>
            </a:r>
          </a:p>
        </p:txBody>
      </p:sp>
      <p:sp>
        <p:nvSpPr>
          <p:cNvPr id="54" name="Shape 54"/>
          <p:cNvSpPr>
            <a:spLocks noGrp="1"/>
          </p:cNvSpPr>
          <p:nvPr>
            <p:ph type="body" idx="1"/>
          </p:nvPr>
        </p:nvSpPr>
        <p:spPr>
          <a:xfrm>
            <a:off x="508000" y="2628900"/>
            <a:ext cx="11988800" cy="4084180"/>
          </a:xfrm>
          <a:prstGeom prst="rect">
            <a:avLst/>
          </a:prstGeom>
        </p:spPr>
        <p:txBody>
          <a:bodyPr/>
          <a:lstStyle/>
          <a:p>
            <a:pPr lvl="0">
              <a:defRPr sz="1800">
                <a:solidFill>
                  <a:srgbClr val="000000"/>
                </a:solidFill>
              </a:defRPr>
            </a:pPr>
            <a:r>
              <a:rPr sz="3600" dirty="0">
                <a:solidFill>
                  <a:srgbClr val="414141"/>
                </a:solidFill>
              </a:rPr>
              <a:t>Purpose of the Concept paper</a:t>
            </a:r>
          </a:p>
          <a:p>
            <a:pPr lvl="0">
              <a:defRPr sz="1800">
                <a:solidFill>
                  <a:srgbClr val="000000"/>
                </a:solidFill>
              </a:defRPr>
            </a:pPr>
            <a:r>
              <a:rPr sz="3600" dirty="0">
                <a:solidFill>
                  <a:srgbClr val="414141"/>
                </a:solidFill>
              </a:rPr>
              <a:t>Structure of the paper</a:t>
            </a:r>
          </a:p>
          <a:p>
            <a:pPr lvl="0">
              <a:defRPr sz="1800">
                <a:solidFill>
                  <a:srgbClr val="000000"/>
                </a:solidFill>
              </a:defRPr>
            </a:pPr>
            <a:r>
              <a:rPr sz="3600" dirty="0">
                <a:solidFill>
                  <a:srgbClr val="414141"/>
                </a:solidFill>
              </a:rPr>
              <a:t>Key features of the concept paper</a:t>
            </a:r>
          </a:p>
          <a:p>
            <a:pPr lvl="0">
              <a:defRPr sz="1800">
                <a:solidFill>
                  <a:srgbClr val="000000"/>
                </a:solidFill>
              </a:defRPr>
            </a:pPr>
            <a:r>
              <a:rPr sz="3600" dirty="0">
                <a:solidFill>
                  <a:srgbClr val="414141"/>
                </a:solidFill>
              </a:rPr>
              <a:t>Areas requiring further work </a:t>
            </a:r>
            <a:r>
              <a:rPr sz="3600" dirty="0">
                <a:solidFill>
                  <a:srgbClr val="FF0000"/>
                </a:solidFill>
              </a:rPr>
              <a:t>as identified in Astana</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Cooperation Options</a:t>
            </a:r>
          </a:p>
        </p:txBody>
      </p:sp>
      <p:sp>
        <p:nvSpPr>
          <p:cNvPr id="134" name="Shape 134"/>
          <p:cNvSpPr>
            <a:spLocks noGrp="1"/>
          </p:cNvSpPr>
          <p:nvPr>
            <p:ph type="body" idx="1"/>
          </p:nvPr>
        </p:nvSpPr>
        <p:spPr>
          <a:xfrm>
            <a:off x="345440" y="2628900"/>
            <a:ext cx="6174600" cy="6096000"/>
          </a:xfrm>
          <a:prstGeom prst="rect">
            <a:avLst/>
          </a:prstGeom>
        </p:spPr>
        <p:txBody>
          <a:bodyPr/>
          <a:lstStyle/>
          <a:p>
            <a:pPr marL="483576" lvl="0" indent="-483576">
              <a:lnSpc>
                <a:spcPct val="80000"/>
              </a:lnSpc>
              <a:defRPr sz="1800">
                <a:solidFill>
                  <a:srgbClr val="000000"/>
                </a:solidFill>
              </a:defRPr>
            </a:pPr>
            <a:r>
              <a:rPr sz="2500">
                <a:solidFill>
                  <a:srgbClr val="414141"/>
                </a:solidFill>
              </a:rPr>
              <a:t>Communication of audit planning/audit strategy (e.g. joint planning sessions);</a:t>
            </a:r>
          </a:p>
          <a:p>
            <a:pPr marL="483576" lvl="0" indent="-483576">
              <a:lnSpc>
                <a:spcPct val="80000"/>
              </a:lnSpc>
              <a:defRPr sz="1800">
                <a:solidFill>
                  <a:srgbClr val="000000"/>
                </a:solidFill>
              </a:defRPr>
            </a:pPr>
            <a:r>
              <a:rPr sz="2500">
                <a:solidFill>
                  <a:srgbClr val="414141"/>
                </a:solidFill>
              </a:rPr>
              <a:t>Regular meetings between auditors of IA, SAI and FI;</a:t>
            </a:r>
          </a:p>
          <a:p>
            <a:pPr marL="483576" lvl="0" indent="-483576">
              <a:lnSpc>
                <a:spcPct val="80000"/>
              </a:lnSpc>
              <a:defRPr sz="1800">
                <a:solidFill>
                  <a:srgbClr val="000000"/>
                </a:solidFill>
              </a:defRPr>
            </a:pPr>
            <a:r>
              <a:rPr sz="2500">
                <a:solidFill>
                  <a:srgbClr val="414141"/>
                </a:solidFill>
              </a:rPr>
              <a:t>Arrangements for the sharing of information (including consultation procedures);</a:t>
            </a:r>
          </a:p>
          <a:p>
            <a:pPr marL="483576" lvl="0" indent="-483576">
              <a:lnSpc>
                <a:spcPct val="80000"/>
              </a:lnSpc>
              <a:defRPr sz="1800">
                <a:solidFill>
                  <a:srgbClr val="000000"/>
                </a:solidFill>
              </a:defRPr>
            </a:pPr>
            <a:r>
              <a:rPr sz="2500">
                <a:solidFill>
                  <a:srgbClr val="414141"/>
                </a:solidFill>
              </a:rPr>
              <a:t>Communication of the results of audits/inspections to each other;</a:t>
            </a:r>
          </a:p>
          <a:p>
            <a:pPr marL="483576" lvl="0" indent="-483576">
              <a:lnSpc>
                <a:spcPct val="80000"/>
              </a:lnSpc>
              <a:defRPr sz="1800">
                <a:solidFill>
                  <a:srgbClr val="000000"/>
                </a:solidFill>
              </a:defRPr>
            </a:pPr>
            <a:r>
              <a:rPr sz="2500">
                <a:solidFill>
                  <a:srgbClr val="414141"/>
                </a:solidFill>
              </a:rPr>
              <a:t>Organizing common training programs and courses;</a:t>
            </a:r>
          </a:p>
        </p:txBody>
      </p:sp>
      <p:sp>
        <p:nvSpPr>
          <p:cNvPr id="135" name="Shape 135"/>
          <p:cNvSpPr/>
          <p:nvPr/>
        </p:nvSpPr>
        <p:spPr>
          <a:xfrm>
            <a:off x="6631658" y="2628900"/>
            <a:ext cx="6174600" cy="609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483576" lvl="0" indent="-483576" algn="l">
              <a:lnSpc>
                <a:spcPct val="80000"/>
              </a:lnSpc>
              <a:spcBef>
                <a:spcPts val="2400"/>
              </a:spcBef>
              <a:buClr>
                <a:srgbClr val="929292"/>
              </a:buClr>
              <a:buSzPct val="60000"/>
              <a:buFont typeface="Zapf Dingbats"/>
              <a:buChar char="❖"/>
              <a:defRPr sz="1800">
                <a:solidFill>
                  <a:srgbClr val="000000"/>
                </a:solidFill>
              </a:defRPr>
            </a:pPr>
            <a:r>
              <a:rPr sz="2500">
                <a:solidFill>
                  <a:srgbClr val="414141"/>
                </a:solidFill>
              </a:rPr>
              <a:t>Developing methodologies;</a:t>
            </a:r>
          </a:p>
          <a:p>
            <a:pPr marL="483576" lvl="0" indent="-483576" algn="l">
              <a:lnSpc>
                <a:spcPct val="80000"/>
              </a:lnSpc>
              <a:spcBef>
                <a:spcPts val="2400"/>
              </a:spcBef>
              <a:buClr>
                <a:srgbClr val="929292"/>
              </a:buClr>
              <a:buSzPct val="60000"/>
              <a:buFont typeface="Zapf Dingbats"/>
              <a:buChar char="❖"/>
              <a:defRPr sz="1800">
                <a:solidFill>
                  <a:srgbClr val="000000"/>
                </a:solidFill>
              </a:defRPr>
            </a:pPr>
            <a:r>
              <a:rPr sz="2500">
                <a:solidFill>
                  <a:srgbClr val="414141"/>
                </a:solidFill>
              </a:rPr>
              <a:t>Sharing training materials, methodologies and audit work programs;</a:t>
            </a:r>
          </a:p>
          <a:p>
            <a:pPr marL="483576" lvl="0" indent="-483576" algn="l">
              <a:lnSpc>
                <a:spcPct val="80000"/>
              </a:lnSpc>
              <a:spcBef>
                <a:spcPts val="2400"/>
              </a:spcBef>
              <a:buClr>
                <a:srgbClr val="929292"/>
              </a:buClr>
              <a:buSzPct val="60000"/>
              <a:buFont typeface="Zapf Dingbats"/>
              <a:buChar char="❖"/>
              <a:defRPr sz="1800">
                <a:solidFill>
                  <a:srgbClr val="000000"/>
                </a:solidFill>
              </a:defRPr>
            </a:pPr>
            <a:r>
              <a:rPr sz="2500">
                <a:solidFill>
                  <a:srgbClr val="414141"/>
                </a:solidFill>
              </a:rPr>
              <a:t>Granting access to audit documentation;</a:t>
            </a:r>
          </a:p>
          <a:p>
            <a:pPr marL="483576" lvl="0" indent="-483576" algn="l">
              <a:lnSpc>
                <a:spcPct val="80000"/>
              </a:lnSpc>
              <a:spcBef>
                <a:spcPts val="2400"/>
              </a:spcBef>
              <a:buClr>
                <a:srgbClr val="929292"/>
              </a:buClr>
              <a:buSzPct val="60000"/>
              <a:buFont typeface="Zapf Dingbats"/>
              <a:buChar char="❖"/>
              <a:defRPr sz="1800">
                <a:solidFill>
                  <a:srgbClr val="000000"/>
                </a:solidFill>
              </a:defRPr>
            </a:pPr>
            <a:r>
              <a:rPr sz="2500">
                <a:solidFill>
                  <a:srgbClr val="414141"/>
                </a:solidFill>
              </a:rPr>
              <a:t>Secondment or lending of staff (e.g. training on the job);</a:t>
            </a:r>
          </a:p>
          <a:p>
            <a:pPr marL="483576" lvl="0" indent="-483576" algn="l">
              <a:lnSpc>
                <a:spcPct val="80000"/>
              </a:lnSpc>
              <a:spcBef>
                <a:spcPts val="2400"/>
              </a:spcBef>
              <a:buClr>
                <a:srgbClr val="929292"/>
              </a:buClr>
              <a:buSzPct val="60000"/>
              <a:buFont typeface="Zapf Dingbats"/>
              <a:buChar char="❖"/>
              <a:defRPr sz="1800">
                <a:solidFill>
                  <a:srgbClr val="000000"/>
                </a:solidFill>
              </a:defRPr>
            </a:pPr>
            <a:r>
              <a:rPr sz="2500">
                <a:solidFill>
                  <a:srgbClr val="414141"/>
                </a:solidFill>
              </a:rPr>
              <a:t>Use of certain aspects of each other’s work to determine the nature, timing and extent of audit procedures to be performed;</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pPr lvl="0">
              <a:defRPr sz="1800">
                <a:solidFill>
                  <a:srgbClr val="000000"/>
                </a:solidFill>
              </a:defRPr>
            </a:pPr>
            <a:r>
              <a:rPr sz="7000" dirty="0">
                <a:solidFill>
                  <a:srgbClr val="D93E2B"/>
                </a:solidFill>
              </a:rPr>
              <a:t>Review in </a:t>
            </a:r>
            <a:r>
              <a:rPr lang="en-US" sz="7000" dirty="0" smtClean="0">
                <a:solidFill>
                  <a:srgbClr val="D93E2B"/>
                </a:solidFill>
              </a:rPr>
              <a:t>Yerevan</a:t>
            </a:r>
            <a:endParaRPr sz="7000" dirty="0">
              <a:solidFill>
                <a:srgbClr val="D93E2B"/>
              </a:solidFill>
            </a:endParaRPr>
          </a:p>
        </p:txBody>
      </p:sp>
      <p:sp>
        <p:nvSpPr>
          <p:cNvPr id="138" name="Shape 138"/>
          <p:cNvSpPr>
            <a:spLocks noGrp="1"/>
          </p:cNvSpPr>
          <p:nvPr>
            <p:ph type="body" idx="1"/>
          </p:nvPr>
        </p:nvSpPr>
        <p:spPr>
          <a:xfrm>
            <a:off x="508000" y="2628900"/>
            <a:ext cx="11988800" cy="5638800"/>
          </a:xfrm>
          <a:prstGeom prst="rect">
            <a:avLst/>
          </a:prstGeom>
        </p:spPr>
        <p:txBody>
          <a:bodyPr>
            <a:normAutofit lnSpcReduction="10000"/>
          </a:bodyPr>
          <a:lstStyle/>
          <a:p>
            <a:pPr lvl="0">
              <a:defRPr sz="1800">
                <a:solidFill>
                  <a:srgbClr val="000000"/>
                </a:solidFill>
              </a:defRPr>
            </a:pPr>
            <a:r>
              <a:rPr lang="en-US" sz="3600" dirty="0" smtClean="0">
                <a:solidFill>
                  <a:srgbClr val="414141"/>
                </a:solidFill>
              </a:rPr>
              <a:t>The goal of the review in Yerevan is:</a:t>
            </a:r>
          </a:p>
          <a:p>
            <a:pPr lvl="0">
              <a:defRPr sz="1800">
                <a:solidFill>
                  <a:srgbClr val="000000"/>
                </a:solidFill>
              </a:defRPr>
            </a:pPr>
            <a:r>
              <a:rPr lang="en-US" sz="3200" dirty="0" smtClean="0"/>
              <a:t>To ensure </a:t>
            </a:r>
            <a:r>
              <a:rPr lang="en-US" sz="3200" dirty="0"/>
              <a:t>that all members of PEMPAL have </a:t>
            </a:r>
            <a:r>
              <a:rPr lang="en-US" sz="3200" dirty="0" smtClean="0"/>
              <a:t>a </a:t>
            </a:r>
            <a:r>
              <a:rPr lang="en-US" sz="3200" b="1" dirty="0" smtClean="0"/>
              <a:t>unified </a:t>
            </a:r>
            <a:r>
              <a:rPr lang="en-US" sz="3200" b="1" dirty="0"/>
              <a:t>vision</a:t>
            </a:r>
            <a:r>
              <a:rPr lang="en-US" sz="3200" dirty="0"/>
              <a:t> on the key issues – the roles of SAI, IA, FI, </a:t>
            </a:r>
            <a:r>
              <a:rPr lang="en-US" sz="3200" dirty="0" smtClean="0"/>
              <a:t>the differences </a:t>
            </a:r>
            <a:r>
              <a:rPr lang="en-US" sz="3200" dirty="0"/>
              <a:t>between </a:t>
            </a:r>
            <a:r>
              <a:rPr lang="en-US" sz="3200" dirty="0" smtClean="0"/>
              <a:t>them</a:t>
            </a:r>
            <a:r>
              <a:rPr lang="en-US" sz="3200" dirty="0"/>
              <a:t> </a:t>
            </a:r>
            <a:r>
              <a:rPr lang="en-US" sz="3200" dirty="0" smtClean="0"/>
              <a:t>and the need </a:t>
            </a:r>
            <a:r>
              <a:rPr lang="en-US" sz="3200" dirty="0"/>
              <a:t>for </a:t>
            </a:r>
            <a:r>
              <a:rPr lang="en-US" sz="3200" dirty="0" smtClean="0"/>
              <a:t>cooperation</a:t>
            </a:r>
          </a:p>
          <a:p>
            <a:pPr lvl="0">
              <a:defRPr sz="1800">
                <a:solidFill>
                  <a:srgbClr val="000000"/>
                </a:solidFill>
              </a:defRPr>
            </a:pPr>
            <a:r>
              <a:rPr lang="en-US" sz="3200" dirty="0" smtClean="0"/>
              <a:t>To </a:t>
            </a:r>
            <a:r>
              <a:rPr lang="en-US" sz="3200" dirty="0"/>
              <a:t>discuss and decide </a:t>
            </a:r>
            <a:endParaRPr lang="en-US" sz="3200" dirty="0" smtClean="0"/>
          </a:p>
          <a:p>
            <a:pPr lvl="1">
              <a:defRPr sz="1800">
                <a:solidFill>
                  <a:srgbClr val="000000"/>
                </a:solidFill>
              </a:defRPr>
            </a:pPr>
            <a:r>
              <a:rPr lang="en-US" sz="3200" dirty="0" smtClean="0"/>
              <a:t>how </a:t>
            </a:r>
            <a:r>
              <a:rPr lang="en-US" sz="3200" dirty="0"/>
              <a:t>this paper </a:t>
            </a:r>
            <a:r>
              <a:rPr lang="en-US" sz="3200" b="1" dirty="0"/>
              <a:t>should be presented</a:t>
            </a:r>
            <a:r>
              <a:rPr lang="en-US" sz="3200" dirty="0"/>
              <a:t> to the state level </a:t>
            </a:r>
            <a:r>
              <a:rPr lang="en-US" sz="3200" dirty="0" smtClean="0"/>
              <a:t>officials and ministers </a:t>
            </a:r>
          </a:p>
          <a:p>
            <a:pPr lvl="1">
              <a:defRPr sz="1800">
                <a:solidFill>
                  <a:srgbClr val="000000"/>
                </a:solidFill>
              </a:defRPr>
            </a:pPr>
            <a:r>
              <a:rPr lang="en-US" sz="3200" b="1" dirty="0" smtClean="0"/>
              <a:t>how </a:t>
            </a:r>
            <a:r>
              <a:rPr lang="en-US" sz="3200" b="1" dirty="0"/>
              <a:t>to </a:t>
            </a:r>
            <a:r>
              <a:rPr lang="en-US" sz="3200" b="1" dirty="0" smtClean="0"/>
              <a:t>promote</a:t>
            </a:r>
            <a:r>
              <a:rPr lang="en-US" sz="3200" dirty="0" smtClean="0"/>
              <a:t> these ideas and concepts in PEMPAL countries</a:t>
            </a:r>
          </a:p>
          <a:p>
            <a:pPr lvl="1">
              <a:defRPr sz="1800">
                <a:solidFill>
                  <a:srgbClr val="000000"/>
                </a:solidFill>
              </a:defRPr>
            </a:pPr>
            <a:endParaRPr lang="en-US" sz="3200" dirty="0" smtClean="0"/>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Thank you</a:t>
            </a:r>
          </a:p>
        </p:txBody>
      </p:sp>
      <p:sp>
        <p:nvSpPr>
          <p:cNvPr id="141" name="Shape 141"/>
          <p:cNvSpPr>
            <a:spLocks noGrp="1"/>
          </p:cNvSpPr>
          <p:nvPr>
            <p:ph type="body" idx="1"/>
          </p:nvPr>
        </p:nvSpPr>
        <p:spPr>
          <a:xfrm>
            <a:off x="508000" y="2628900"/>
            <a:ext cx="11988800" cy="2953456"/>
          </a:xfrm>
          <a:prstGeom prst="rect">
            <a:avLst/>
          </a:prstGeom>
        </p:spPr>
        <p:txBody>
          <a:bodyPr/>
          <a:lstStyle/>
          <a:p>
            <a:pPr lvl="0">
              <a:defRPr sz="1800">
                <a:solidFill>
                  <a:srgbClr val="000000"/>
                </a:solidFill>
              </a:defRPr>
            </a:pPr>
            <a:r>
              <a:rPr sz="3600">
                <a:solidFill>
                  <a:srgbClr val="414141"/>
                </a:solidFill>
              </a:rPr>
              <a:t>For giving me the opportunity to speak</a:t>
            </a:r>
          </a:p>
          <a:p>
            <a:pPr lvl="0">
              <a:defRPr sz="1800">
                <a:solidFill>
                  <a:srgbClr val="000000"/>
                </a:solidFill>
              </a:defRPr>
            </a:pPr>
            <a:r>
              <a:rPr sz="3600">
                <a:solidFill>
                  <a:srgbClr val="414141"/>
                </a:solidFill>
              </a:rPr>
              <a:t>For listening</a:t>
            </a:r>
          </a:p>
          <a:p>
            <a:pPr lvl="0">
              <a:defRPr sz="1800">
                <a:solidFill>
                  <a:srgbClr val="000000"/>
                </a:solidFill>
              </a:defRPr>
            </a:pPr>
            <a:r>
              <a:rPr sz="3600">
                <a:solidFill>
                  <a:srgbClr val="414141"/>
                </a:solidFill>
              </a:rPr>
              <a:t>For any questions you may have</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Purpose of the Paper</a:t>
            </a:r>
          </a:p>
        </p:txBody>
      </p:sp>
      <p:sp>
        <p:nvSpPr>
          <p:cNvPr id="57" name="Shape 57"/>
          <p:cNvSpPr>
            <a:spLocks noGrp="1"/>
          </p:cNvSpPr>
          <p:nvPr>
            <p:ph type="body" idx="1"/>
          </p:nvPr>
        </p:nvSpPr>
        <p:spPr>
          <a:xfrm>
            <a:off x="508000" y="2628900"/>
            <a:ext cx="11988800" cy="4495800"/>
          </a:xfrm>
          <a:prstGeom prst="rect">
            <a:avLst/>
          </a:prstGeom>
        </p:spPr>
        <p:txBody>
          <a:bodyPr/>
          <a:lstStyle/>
          <a:p>
            <a:pPr lvl="0">
              <a:defRPr sz="1800">
                <a:solidFill>
                  <a:srgbClr val="000000"/>
                </a:solidFill>
              </a:defRPr>
            </a:pPr>
            <a:r>
              <a:rPr sz="3600" dirty="0">
                <a:solidFill>
                  <a:srgbClr val="414141"/>
                </a:solidFill>
              </a:rPr>
              <a:t>The aim of this concept paper is to promote solutions for  implementing an effective functioning of Internal Audit  in the public sector in parallel with FI and EA through clarification of the differences and similarities, benefits, duplication  etc.</a:t>
            </a:r>
          </a:p>
          <a:p>
            <a:pPr lvl="0">
              <a:defRPr sz="1800">
                <a:solidFill>
                  <a:srgbClr val="000000"/>
                </a:solidFill>
              </a:defRPr>
            </a:pPr>
            <a:r>
              <a:rPr sz="3600" dirty="0">
                <a:solidFill>
                  <a:srgbClr val="414141"/>
                </a:solidFill>
              </a:rPr>
              <a:t>The paper also considers future work plans for RIFIX. </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Key Features of the Paper</a:t>
            </a:r>
          </a:p>
        </p:txBody>
      </p:sp>
      <p:sp>
        <p:nvSpPr>
          <p:cNvPr id="63" name="Shape 63"/>
          <p:cNvSpPr>
            <a:spLocks noGrp="1"/>
          </p:cNvSpPr>
          <p:nvPr>
            <p:ph type="body" idx="1"/>
          </p:nvPr>
        </p:nvSpPr>
        <p:spPr>
          <a:prstGeom prst="rect">
            <a:avLst/>
          </a:prstGeom>
        </p:spPr>
        <p:txBody>
          <a:bodyPr/>
          <a:lstStyle/>
          <a:p>
            <a:pPr marL="476250" lvl="0" indent="-476250">
              <a:lnSpc>
                <a:spcPct val="90000"/>
              </a:lnSpc>
              <a:defRPr sz="1800">
                <a:solidFill>
                  <a:srgbClr val="000000"/>
                </a:solidFill>
              </a:defRPr>
            </a:pPr>
            <a:r>
              <a:rPr sz="3000">
                <a:solidFill>
                  <a:srgbClr val="414141"/>
                </a:solidFill>
              </a:rPr>
              <a:t>A series of key definitions and statements of roles to place the work of FI/IA/SAI in context</a:t>
            </a:r>
          </a:p>
          <a:p>
            <a:pPr marL="476250" lvl="0" indent="-476250">
              <a:lnSpc>
                <a:spcPct val="90000"/>
              </a:lnSpc>
              <a:defRPr sz="1800">
                <a:solidFill>
                  <a:srgbClr val="000000"/>
                </a:solidFill>
              </a:defRPr>
            </a:pPr>
            <a:r>
              <a:rPr sz="3000">
                <a:solidFill>
                  <a:srgbClr val="414141"/>
                </a:solidFill>
              </a:rPr>
              <a:t>The distinction between SAIs that are operating as external auditors and SAIs that are operating as external controllers. </a:t>
            </a:r>
          </a:p>
          <a:p>
            <a:pPr marL="476250" lvl="0" indent="-476250">
              <a:lnSpc>
                <a:spcPct val="90000"/>
              </a:lnSpc>
              <a:defRPr sz="1800">
                <a:solidFill>
                  <a:srgbClr val="000000"/>
                </a:solidFill>
              </a:defRPr>
            </a:pPr>
            <a:r>
              <a:rPr sz="3000">
                <a:solidFill>
                  <a:srgbClr val="414141"/>
                </a:solidFill>
              </a:rPr>
              <a:t>The identification of four main areas of overlap</a:t>
            </a:r>
          </a:p>
          <a:p>
            <a:pPr marL="476250" lvl="0" indent="-476250">
              <a:lnSpc>
                <a:spcPct val="90000"/>
              </a:lnSpc>
              <a:defRPr sz="1800">
                <a:solidFill>
                  <a:srgbClr val="000000"/>
                </a:solidFill>
              </a:defRPr>
            </a:pPr>
            <a:r>
              <a:rPr sz="3000">
                <a:solidFill>
                  <a:srgbClr val="414141"/>
                </a:solidFill>
              </a:rPr>
              <a:t>A statement of the benefits and risks of cooperation</a:t>
            </a:r>
          </a:p>
          <a:p>
            <a:pPr marL="476250" lvl="0" indent="-476250">
              <a:lnSpc>
                <a:spcPct val="90000"/>
              </a:lnSpc>
              <a:defRPr sz="1800">
                <a:solidFill>
                  <a:srgbClr val="000000"/>
                </a:solidFill>
              </a:defRPr>
            </a:pPr>
            <a:r>
              <a:rPr sz="3000">
                <a:solidFill>
                  <a:srgbClr val="414141"/>
                </a:solidFill>
              </a:rPr>
              <a:t>The adoption of the four Cs - Commitment, Consultation, Communication and Confidence - as a framework for cooperation</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Essential Background</a:t>
            </a:r>
          </a:p>
        </p:txBody>
      </p:sp>
      <p:sp>
        <p:nvSpPr>
          <p:cNvPr id="66" name="Shape 66"/>
          <p:cNvSpPr>
            <a:spLocks noGrp="1"/>
          </p:cNvSpPr>
          <p:nvPr>
            <p:ph type="body" idx="1"/>
          </p:nvPr>
        </p:nvSpPr>
        <p:spPr>
          <a:xfrm>
            <a:off x="508000" y="2628900"/>
            <a:ext cx="11988800" cy="4495800"/>
          </a:xfrm>
          <a:prstGeom prst="rect">
            <a:avLst/>
          </a:prstGeom>
        </p:spPr>
        <p:txBody>
          <a:bodyPr/>
          <a:lstStyle/>
          <a:p>
            <a:pPr marL="475416" lvl="0" indent="-475416" defTabSz="578358">
              <a:lnSpc>
                <a:spcPct val="80000"/>
              </a:lnSpc>
              <a:spcBef>
                <a:spcPts val="2300"/>
              </a:spcBef>
              <a:defRPr sz="1800">
                <a:solidFill>
                  <a:srgbClr val="000000"/>
                </a:solidFill>
              </a:defRPr>
            </a:pPr>
            <a:r>
              <a:rPr sz="2871" dirty="0">
                <a:solidFill>
                  <a:srgbClr val="414141"/>
                </a:solidFill>
              </a:rPr>
              <a:t>Explores the historical development of financial management </a:t>
            </a:r>
          </a:p>
          <a:p>
            <a:pPr marL="475416" lvl="0" indent="-475416" defTabSz="578358">
              <a:lnSpc>
                <a:spcPct val="80000"/>
              </a:lnSpc>
              <a:spcBef>
                <a:spcPts val="2300"/>
              </a:spcBef>
              <a:defRPr sz="1800">
                <a:solidFill>
                  <a:srgbClr val="000000"/>
                </a:solidFill>
              </a:defRPr>
            </a:pPr>
            <a:r>
              <a:rPr sz="2871" dirty="0">
                <a:solidFill>
                  <a:srgbClr val="414141"/>
                </a:solidFill>
              </a:rPr>
              <a:t>Highlights that internal audit is a key feature of the anglo-saxon model. </a:t>
            </a:r>
          </a:p>
          <a:p>
            <a:pPr marL="475416" lvl="0" indent="-475416" defTabSz="578358">
              <a:lnSpc>
                <a:spcPct val="80000"/>
              </a:lnSpc>
              <a:spcBef>
                <a:spcPts val="2300"/>
              </a:spcBef>
              <a:defRPr sz="1800">
                <a:solidFill>
                  <a:srgbClr val="000000"/>
                </a:solidFill>
              </a:defRPr>
            </a:pPr>
            <a:r>
              <a:rPr sz="2871" dirty="0">
                <a:solidFill>
                  <a:srgbClr val="414141"/>
                </a:solidFill>
              </a:rPr>
              <a:t>International standards exist for audit but not for Financial Inspection</a:t>
            </a:r>
          </a:p>
          <a:p>
            <a:pPr marL="475416" lvl="0" indent="-475416" defTabSz="578358">
              <a:lnSpc>
                <a:spcPct val="80000"/>
              </a:lnSpc>
              <a:spcBef>
                <a:spcPts val="2300"/>
              </a:spcBef>
              <a:defRPr sz="1800">
                <a:solidFill>
                  <a:srgbClr val="000000"/>
                </a:solidFill>
              </a:defRPr>
            </a:pPr>
            <a:r>
              <a:rPr sz="2871" dirty="0">
                <a:solidFill>
                  <a:srgbClr val="414141"/>
                </a:solidFill>
              </a:rPr>
              <a:t>The major difference is usually that FI usually have powers to levy penalties </a:t>
            </a:r>
            <a:r>
              <a:rPr lang="en-US" sz="2871" dirty="0" smtClean="0">
                <a:solidFill>
                  <a:srgbClr val="414141"/>
                </a:solidFill>
              </a:rPr>
              <a:t>o</a:t>
            </a:r>
            <a:r>
              <a:rPr sz="2871" dirty="0" smtClean="0">
                <a:solidFill>
                  <a:srgbClr val="414141"/>
                </a:solidFill>
              </a:rPr>
              <a:t>n </a:t>
            </a:r>
            <a:r>
              <a:rPr sz="2871" dirty="0">
                <a:solidFill>
                  <a:srgbClr val="414141"/>
                </a:solidFill>
              </a:rPr>
              <a:t>individuals and the reporting line </a:t>
            </a:r>
            <a:r>
              <a:rPr lang="en-US" sz="2871" dirty="0" smtClean="0"/>
              <a:t>of</a:t>
            </a:r>
            <a:r>
              <a:rPr sz="2871" dirty="0" smtClean="0">
                <a:solidFill>
                  <a:srgbClr val="414141"/>
                </a:solidFill>
              </a:rPr>
              <a:t> </a:t>
            </a:r>
            <a:r>
              <a:rPr sz="2871" dirty="0">
                <a:solidFill>
                  <a:srgbClr val="414141"/>
                </a:solidFill>
              </a:rPr>
              <a:t>FI bodies are usually different.  </a:t>
            </a:r>
          </a:p>
          <a:p>
            <a:pPr marL="475416" lvl="0" indent="-475416" defTabSz="578358">
              <a:lnSpc>
                <a:spcPct val="80000"/>
              </a:lnSpc>
              <a:spcBef>
                <a:spcPts val="2300"/>
              </a:spcBef>
              <a:defRPr sz="1800">
                <a:solidFill>
                  <a:srgbClr val="000000"/>
                </a:solidFill>
              </a:defRPr>
            </a:pPr>
            <a:r>
              <a:rPr sz="2871" dirty="0">
                <a:solidFill>
                  <a:srgbClr val="414141"/>
                </a:solidFill>
              </a:rPr>
              <a:t>RFIX provides a unique </a:t>
            </a:r>
            <a:r>
              <a:rPr sz="2871" dirty="0" smtClean="0">
                <a:solidFill>
                  <a:srgbClr val="414141"/>
                </a:solidFill>
              </a:rPr>
              <a:t>for</a:t>
            </a:r>
            <a:r>
              <a:rPr lang="en-US" sz="2871" dirty="0" smtClean="0">
                <a:solidFill>
                  <a:srgbClr val="414141"/>
                </a:solidFill>
              </a:rPr>
              <a:t>um</a:t>
            </a:r>
            <a:r>
              <a:rPr sz="2871" dirty="0" smtClean="0">
                <a:solidFill>
                  <a:srgbClr val="414141"/>
                </a:solidFill>
              </a:rPr>
              <a:t> </a:t>
            </a:r>
            <a:r>
              <a:rPr sz="2871" dirty="0">
                <a:solidFill>
                  <a:srgbClr val="414141"/>
                </a:solidFill>
              </a:rPr>
              <a:t>for discussing these issues</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pPr lvl="0">
              <a:defRPr sz="1800">
                <a:solidFill>
                  <a:srgbClr val="000000"/>
                </a:solidFill>
              </a:defRPr>
            </a:pPr>
            <a:r>
              <a:rPr sz="7000" dirty="0">
                <a:solidFill>
                  <a:srgbClr val="D93E2B"/>
                </a:solidFill>
              </a:rPr>
              <a:t>A Common Environment</a:t>
            </a:r>
          </a:p>
        </p:txBody>
      </p:sp>
      <p:sp>
        <p:nvSpPr>
          <p:cNvPr id="69" name="Shape 69"/>
          <p:cNvSpPr>
            <a:spLocks noGrp="1"/>
          </p:cNvSpPr>
          <p:nvPr>
            <p:ph type="body" idx="1"/>
          </p:nvPr>
        </p:nvSpPr>
        <p:spPr>
          <a:xfrm>
            <a:off x="508000" y="2628900"/>
            <a:ext cx="11988800" cy="5590258"/>
          </a:xfrm>
          <a:prstGeom prst="rect">
            <a:avLst/>
          </a:prstGeom>
        </p:spPr>
        <p:txBody>
          <a:bodyPr/>
          <a:lstStyle/>
          <a:p>
            <a:pPr marL="476250" lvl="0" indent="-476250">
              <a:lnSpc>
                <a:spcPct val="80000"/>
              </a:lnSpc>
              <a:defRPr sz="1800">
                <a:solidFill>
                  <a:srgbClr val="000000"/>
                </a:solidFill>
              </a:defRPr>
            </a:pPr>
            <a:r>
              <a:rPr sz="3000" dirty="0">
                <a:solidFill>
                  <a:srgbClr val="414141"/>
                </a:solidFill>
              </a:rPr>
              <a:t>An environment in which governments and public sector entities exercise responsibility for the use of resources derived from taxation in the delivery of services to citizens and other recipients. </a:t>
            </a:r>
          </a:p>
          <a:p>
            <a:pPr marL="476250" lvl="0" indent="-476250">
              <a:lnSpc>
                <a:spcPct val="80000"/>
              </a:lnSpc>
              <a:defRPr sz="1800">
                <a:solidFill>
                  <a:srgbClr val="000000"/>
                </a:solidFill>
              </a:defRPr>
            </a:pPr>
            <a:r>
              <a:rPr sz="3000" dirty="0">
                <a:solidFill>
                  <a:srgbClr val="414141"/>
                </a:solidFill>
              </a:rPr>
              <a:t>These entities are accountable for their management and performance and for the use of resources and to citizens who depend on those services delivered using those resources. </a:t>
            </a:r>
          </a:p>
          <a:p>
            <a:pPr marL="476250" lvl="0" indent="-476250">
              <a:lnSpc>
                <a:spcPct val="80000"/>
              </a:lnSpc>
              <a:defRPr sz="1800">
                <a:solidFill>
                  <a:srgbClr val="000000"/>
                </a:solidFill>
              </a:defRPr>
            </a:pPr>
            <a:r>
              <a:rPr lang="en-US" sz="3000" dirty="0" smtClean="0">
                <a:solidFill>
                  <a:srgbClr val="414141"/>
                </a:solidFill>
              </a:rPr>
              <a:t>FI/IA/SAI </a:t>
            </a:r>
            <a:r>
              <a:rPr sz="3000" dirty="0" smtClean="0">
                <a:solidFill>
                  <a:srgbClr val="414141"/>
                </a:solidFill>
              </a:rPr>
              <a:t>help </a:t>
            </a:r>
            <a:r>
              <a:rPr sz="3000" dirty="0">
                <a:solidFill>
                  <a:srgbClr val="414141"/>
                </a:solidFill>
              </a:rPr>
              <a:t>to reinforce the expectation that public sector entities and public servants will perform their functions effectively, efficiently and ethically in accordance with the laws in force.  </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Public Sector Auditing</a:t>
            </a:r>
          </a:p>
        </p:txBody>
      </p:sp>
      <p:sp>
        <p:nvSpPr>
          <p:cNvPr id="72" name="Shape 72"/>
          <p:cNvSpPr>
            <a:spLocks noGrp="1"/>
          </p:cNvSpPr>
          <p:nvPr>
            <p:ph type="body" idx="1"/>
          </p:nvPr>
        </p:nvSpPr>
        <p:spPr>
          <a:xfrm>
            <a:off x="508000" y="2628900"/>
            <a:ext cx="11988800" cy="5496913"/>
          </a:xfrm>
          <a:prstGeom prst="rect">
            <a:avLst/>
          </a:prstGeom>
        </p:spPr>
        <p:txBody>
          <a:bodyPr/>
          <a:lstStyle/>
          <a:p>
            <a:pPr marL="476250" lvl="0" indent="-476250">
              <a:defRPr sz="1800">
                <a:solidFill>
                  <a:srgbClr val="000000"/>
                </a:solidFill>
              </a:defRPr>
            </a:pPr>
            <a:r>
              <a:rPr sz="3000">
                <a:solidFill>
                  <a:srgbClr val="414141"/>
                </a:solidFill>
              </a:rPr>
              <a:t>Can be defined as a systematic process of objectively obtaining and evaluating evidence to determine whether information or actual conditions conform to established criteria.  </a:t>
            </a:r>
          </a:p>
          <a:p>
            <a:pPr marL="476250" lvl="0" indent="-476250">
              <a:defRPr sz="1800">
                <a:solidFill>
                  <a:srgbClr val="000000"/>
                </a:solidFill>
              </a:defRPr>
            </a:pPr>
            <a:r>
              <a:rPr sz="3000">
                <a:solidFill>
                  <a:srgbClr val="414141"/>
                </a:solidFill>
              </a:rPr>
              <a:t>Three main types of audit</a:t>
            </a:r>
          </a:p>
          <a:p>
            <a:pPr marL="941070" lvl="1" indent="-471170">
              <a:spcBef>
                <a:spcPts val="600"/>
              </a:spcBef>
              <a:buClr>
                <a:srgbClr val="215D77"/>
              </a:buClr>
              <a:defRPr sz="1800">
                <a:solidFill>
                  <a:srgbClr val="000000"/>
                </a:solidFill>
              </a:defRPr>
            </a:pPr>
            <a:r>
              <a:rPr sz="2800">
                <a:solidFill>
                  <a:srgbClr val="414141"/>
                </a:solidFill>
              </a:rPr>
              <a:t>Financial audit - providing audit opinions on financial information</a:t>
            </a:r>
          </a:p>
          <a:p>
            <a:pPr marL="941070" lvl="1" indent="-471170">
              <a:spcBef>
                <a:spcPts val="600"/>
              </a:spcBef>
              <a:buClr>
                <a:srgbClr val="215D77"/>
              </a:buClr>
              <a:defRPr sz="1800">
                <a:solidFill>
                  <a:srgbClr val="000000"/>
                </a:solidFill>
              </a:defRPr>
            </a:pPr>
            <a:r>
              <a:rPr sz="2800">
                <a:solidFill>
                  <a:srgbClr val="414141"/>
                </a:solidFill>
              </a:rPr>
              <a:t>Performance Audit – evaluating the economy efficiency and effectiveness of an activity or programme. </a:t>
            </a:r>
          </a:p>
          <a:p>
            <a:pPr marL="941070" lvl="1" indent="-471170">
              <a:spcBef>
                <a:spcPts val="600"/>
              </a:spcBef>
              <a:buClr>
                <a:srgbClr val="215D77"/>
              </a:buClr>
              <a:defRPr sz="1800">
                <a:solidFill>
                  <a:srgbClr val="000000"/>
                </a:solidFill>
              </a:defRPr>
            </a:pPr>
            <a:r>
              <a:rPr sz="2800">
                <a:solidFill>
                  <a:srgbClr val="414141"/>
                </a:solidFill>
              </a:rPr>
              <a:t>Compliance audit – whether a particular subject matter is compliance with authorities identified as criteria</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Internal Auditing</a:t>
            </a:r>
          </a:p>
        </p:txBody>
      </p:sp>
      <p:sp>
        <p:nvSpPr>
          <p:cNvPr id="75" name="Shape 75"/>
          <p:cNvSpPr>
            <a:spLocks noGrp="1"/>
          </p:cNvSpPr>
          <p:nvPr>
            <p:ph type="body" idx="1"/>
          </p:nvPr>
        </p:nvSpPr>
        <p:spPr>
          <a:prstGeom prst="rect">
            <a:avLst/>
          </a:prstGeom>
        </p:spPr>
        <p:txBody>
          <a:bodyPr/>
          <a:lstStyle/>
          <a:p>
            <a:pPr marL="446404" lvl="0" indent="-446404" defTabSz="554990">
              <a:lnSpc>
                <a:spcPct val="90000"/>
              </a:lnSpc>
              <a:spcBef>
                <a:spcPts val="2200"/>
              </a:spcBef>
              <a:defRPr sz="1800">
                <a:solidFill>
                  <a:srgbClr val="000000"/>
                </a:solidFill>
              </a:defRPr>
            </a:pPr>
            <a:r>
              <a:rPr sz="3420" dirty="0">
                <a:solidFill>
                  <a:srgbClr val="414141"/>
                </a:solidFill>
              </a:rPr>
              <a:t>An independent, objective assurance and consulting activity designed to add value and improve an organization's operations. It helps an organization accomplish its objectives by bringing a systematic, disciplined approach to evaluate and improve the effectiveness of risk management, control, and governance processes.</a:t>
            </a:r>
          </a:p>
          <a:p>
            <a:pPr marL="446404" lvl="0" indent="-446404" defTabSz="554990">
              <a:lnSpc>
                <a:spcPct val="90000"/>
              </a:lnSpc>
              <a:spcBef>
                <a:spcPts val="2200"/>
              </a:spcBef>
              <a:defRPr sz="1800">
                <a:solidFill>
                  <a:srgbClr val="000000"/>
                </a:solidFill>
              </a:defRPr>
            </a:pPr>
            <a:r>
              <a:rPr sz="3420" dirty="0">
                <a:solidFill>
                  <a:srgbClr val="414141"/>
                </a:solidFill>
              </a:rPr>
              <a:t>Two types of audits</a:t>
            </a:r>
          </a:p>
          <a:p>
            <a:pPr marL="818409" lvl="1" indent="-372004" defTabSz="554990">
              <a:lnSpc>
                <a:spcPct val="90000"/>
              </a:lnSpc>
              <a:spcBef>
                <a:spcPts val="500"/>
              </a:spcBef>
              <a:buClr>
                <a:srgbClr val="215D77"/>
              </a:buClr>
              <a:defRPr sz="1800">
                <a:solidFill>
                  <a:srgbClr val="000000"/>
                </a:solidFill>
              </a:defRPr>
            </a:pPr>
            <a:r>
              <a:rPr sz="2850" dirty="0">
                <a:solidFill>
                  <a:srgbClr val="414141"/>
                </a:solidFill>
              </a:rPr>
              <a:t>Assurance Services – an independent assessment of governance, risk management and control processes.</a:t>
            </a:r>
          </a:p>
          <a:p>
            <a:pPr marL="818409" lvl="1" indent="-372004" defTabSz="554990">
              <a:lnSpc>
                <a:spcPct val="90000"/>
              </a:lnSpc>
              <a:spcBef>
                <a:spcPts val="500"/>
              </a:spcBef>
              <a:buClr>
                <a:srgbClr val="215D77"/>
              </a:buClr>
              <a:defRPr sz="1800">
                <a:solidFill>
                  <a:srgbClr val="000000"/>
                </a:solidFill>
              </a:defRPr>
            </a:pPr>
            <a:r>
              <a:rPr sz="2850" dirty="0">
                <a:solidFill>
                  <a:srgbClr val="414141"/>
                </a:solidFill>
              </a:rPr>
              <a:t>Consulting Services – advisory and related client service activities</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Financial Inspection</a:t>
            </a:r>
          </a:p>
        </p:txBody>
      </p:sp>
      <p:sp>
        <p:nvSpPr>
          <p:cNvPr id="78" name="Shape 78"/>
          <p:cNvSpPr>
            <a:spLocks noGrp="1"/>
          </p:cNvSpPr>
          <p:nvPr>
            <p:ph type="body" idx="1"/>
          </p:nvPr>
        </p:nvSpPr>
        <p:spPr>
          <a:prstGeom prst="rect">
            <a:avLst/>
          </a:prstGeom>
        </p:spPr>
        <p:txBody>
          <a:bodyPr>
            <a:normAutofit lnSpcReduction="10000"/>
          </a:bodyPr>
          <a:lstStyle/>
          <a:p>
            <a:pPr lvl="0">
              <a:defRPr sz="1800">
                <a:solidFill>
                  <a:srgbClr val="000000"/>
                </a:solidFill>
              </a:defRPr>
            </a:pPr>
            <a:r>
              <a:rPr lang="en-US" sz="3200" dirty="0" smtClean="0">
                <a:solidFill>
                  <a:srgbClr val="414141"/>
                </a:solidFill>
              </a:rPr>
              <a:t>Financial Inspection is a state control function which examines compliance with the relevant rules and regulations governing the planning, management and  use of public assets including public money and goods</a:t>
            </a:r>
            <a:r>
              <a:rPr lang="en-US" sz="3600" dirty="0" smtClean="0">
                <a:solidFill>
                  <a:srgbClr val="414141"/>
                </a:solidFill>
              </a:rPr>
              <a:t>. </a:t>
            </a:r>
          </a:p>
          <a:p>
            <a:pPr lvl="0">
              <a:defRPr sz="1800">
                <a:solidFill>
                  <a:srgbClr val="000000"/>
                </a:solidFill>
              </a:defRPr>
            </a:pPr>
            <a:r>
              <a:rPr lang="en-US" sz="3200" dirty="0" smtClean="0"/>
              <a:t>Carry out ex post financial controls through examination of document and facts of the financial and management activity of state institutions and state owned companies. </a:t>
            </a:r>
          </a:p>
          <a:p>
            <a:pPr lvl="0">
              <a:defRPr sz="1800">
                <a:solidFill>
                  <a:srgbClr val="000000"/>
                </a:solidFill>
              </a:defRPr>
            </a:pPr>
            <a:r>
              <a:rPr lang="en-US" sz="3200" dirty="0" smtClean="0"/>
              <a:t>To monitor and to follow up irregularities and impose administrative penalties</a:t>
            </a:r>
          </a:p>
          <a:p>
            <a:pPr lvl="0">
              <a:defRPr sz="1800">
                <a:solidFill>
                  <a:srgbClr val="000000"/>
                </a:solidFill>
              </a:defRPr>
            </a:pPr>
            <a:r>
              <a:rPr lang="en-US" sz="3200" dirty="0" smtClean="0"/>
              <a:t>Financial Inspection is not responsible for prosecutions but provide evidence to prosecution authorities.   </a:t>
            </a:r>
            <a:endParaRPr sz="3200" dirty="0">
              <a:solidFill>
                <a:srgbClr val="41414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TotalTime>
  <Words>1340</Words>
  <Application>Microsoft Office PowerPoint</Application>
  <PresentationFormat>Произвольный</PresentationFormat>
  <Paragraphs>134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New_Template4</vt:lpstr>
      <vt:lpstr>RIFIX Concept Note </vt:lpstr>
      <vt:lpstr>What I will cover</vt:lpstr>
      <vt:lpstr>Purpose of the Paper</vt:lpstr>
      <vt:lpstr>Key Features of the Paper</vt:lpstr>
      <vt:lpstr>Essential Background</vt:lpstr>
      <vt:lpstr>A Common Environment</vt:lpstr>
      <vt:lpstr>Public Sector Auditing</vt:lpstr>
      <vt:lpstr>Internal Auditing</vt:lpstr>
      <vt:lpstr>Financial Inspection</vt:lpstr>
      <vt:lpstr>Supreme Audit Institution</vt:lpstr>
      <vt:lpstr>Internal Audit role</vt:lpstr>
      <vt:lpstr>Financial Inspection</vt:lpstr>
      <vt:lpstr>The Impact of SAI roles</vt:lpstr>
      <vt:lpstr>Слайд 14</vt:lpstr>
      <vt:lpstr>Слайд 15</vt:lpstr>
      <vt:lpstr>Areas of Overlap</vt:lpstr>
      <vt:lpstr>Benefits of Cooperation</vt:lpstr>
      <vt:lpstr>Risks of Cooperation</vt:lpstr>
      <vt:lpstr>Cooperation framework</vt:lpstr>
      <vt:lpstr>Cooperation Options</vt:lpstr>
      <vt:lpstr>Review in Yerevan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RFIX Concept Note</dc:title>
  <dc:creator>Grosu-Axenti Diana</dc:creator>
  <cp:lastModifiedBy>Diana</cp:lastModifiedBy>
  <cp:revision>23</cp:revision>
  <dcterms:modified xsi:type="dcterms:W3CDTF">2015-10-08T10:07:22Z</dcterms:modified>
</cp:coreProperties>
</file>