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876" autoAdjust="0"/>
    <p:restoredTop sz="86443" autoAdjust="0"/>
  </p:normalViewPr>
  <p:slideViewPr>
    <p:cSldViewPr snapToGrid="0" snapToObjects="1">
      <p:cViewPr>
        <p:scale>
          <a:sx n="60" d="100"/>
          <a:sy n="60" d="100"/>
        </p:scale>
        <p:origin x="-1056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15-Sep-14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Konceptna beleška </a:t>
            </a:r>
            <a:r>
              <a:rPr lang="en-US" dirty="0" smtClean="0"/>
              <a:t>R</a:t>
            </a:r>
            <a:r>
              <a:rPr lang="sr-Latn-RS" dirty="0" smtClean="0"/>
              <a:t>I</a:t>
            </a:r>
            <a:r>
              <a:rPr lang="en-US" dirty="0" smtClean="0"/>
              <a:t>FIX-a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Uvod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Kratak pregled svrhe i sadržaja </a:t>
            </a:r>
          </a:p>
          <a:p>
            <a:r>
              <a:rPr lang="sr-Latn-RS" dirty="0" smtClean="0"/>
              <a:t>nacrta Konceptne beleške 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Astana</a:t>
            </a:r>
            <a:r>
              <a:rPr lang="sr-Latn-RS" dirty="0" smtClean="0"/>
              <a:t>, </a:t>
            </a:r>
            <a:r>
              <a:rPr lang="en-US" dirty="0" smtClean="0"/>
              <a:t>22</a:t>
            </a:r>
            <a:r>
              <a:rPr lang="sr-Latn-RS" dirty="0" smtClean="0"/>
              <a:t>. s</a:t>
            </a:r>
            <a:r>
              <a:rPr lang="en-US" dirty="0" err="1" smtClean="0"/>
              <a:t>eptemb</a:t>
            </a:r>
            <a:r>
              <a:rPr lang="sr-Latn-RS" dirty="0" smtClean="0"/>
              <a:t>a</a:t>
            </a:r>
            <a:r>
              <a:rPr lang="en-US" dirty="0" smtClean="0"/>
              <a:t>r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20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ću pokriti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Svrhu </a:t>
            </a:r>
            <a:r>
              <a:rPr lang="sr-Latn-RS" dirty="0" smtClean="0"/>
              <a:t>Konceptnog dokumenta </a:t>
            </a:r>
            <a:endParaRPr lang="en-US" dirty="0" smtClean="0"/>
          </a:p>
          <a:p>
            <a:r>
              <a:rPr lang="en-US" dirty="0" err="1" smtClean="0"/>
              <a:t>Stru</a:t>
            </a:r>
            <a:r>
              <a:rPr lang="sr-Latn-RS" dirty="0" smtClean="0"/>
              <a:t>kturu </a:t>
            </a:r>
            <a:r>
              <a:rPr lang="sr-Latn-RS" dirty="0" smtClean="0"/>
              <a:t>dokumenta </a:t>
            </a:r>
            <a:endParaRPr lang="en-US" dirty="0" smtClean="0"/>
          </a:p>
          <a:p>
            <a:r>
              <a:rPr lang="en-US" dirty="0" smtClean="0"/>
              <a:t>K</a:t>
            </a:r>
            <a:r>
              <a:rPr lang="sr-Latn-RS" dirty="0" smtClean="0"/>
              <a:t>ljučne odlike </a:t>
            </a:r>
            <a:endParaRPr lang="en-US" dirty="0" smtClean="0"/>
          </a:p>
          <a:p>
            <a:r>
              <a:rPr lang="sr-Latn-RS" dirty="0" smtClean="0"/>
              <a:t>Oblasti u kojima je potreban dalji rad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159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Svrha Konceptnog dokumenta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sr-Latn-R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Cilj ovog Konceptnog dokumenta je da promoviše rešenja za implementaciju efikasnog funkcionisanja interne revizije u javnom sektoru paralelno sa finansijskom inspekcijom i eksternom revizijom preko razjašnjavanja razlika i sličnosti, oblika korisiti, duplikacija, itd. </a:t>
            </a:r>
            <a:endParaRPr lang="en-US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lang="sr-Latn-R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Dokument takođe uzima u razmatranje buduće radne planove za potrebe RIFIX-a. </a:t>
            </a:r>
            <a:endParaRPr lang="en-US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331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kern="1200" dirty="0" err="1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Stru</a:t>
            </a:r>
            <a:r>
              <a:rPr lang="sr-Latn-R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ktura dokumenta </a:t>
            </a:r>
            <a:endParaRPr lang="en-US" sz="4600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1/2</a:t>
            </a:r>
            <a:r>
              <a:rPr lang="en-US" baseline="0" dirty="0" smtClean="0"/>
              <a:t> </a:t>
            </a:r>
            <a:r>
              <a:rPr lang="sr-Latn-RS" baseline="0" dirty="0" smtClean="0"/>
              <a:t>Uvodne informacije</a:t>
            </a:r>
            <a:r>
              <a:rPr lang="sr-Latn-RS" dirty="0" smtClean="0"/>
              <a:t> i ciljevi dokumenta </a:t>
            </a:r>
            <a:endParaRPr lang="en-US" dirty="0" smtClean="0"/>
          </a:p>
          <a:p>
            <a:r>
              <a:rPr lang="en-US" dirty="0" smtClean="0"/>
              <a:t>3/4 K</a:t>
            </a:r>
            <a:r>
              <a:rPr lang="sr-Latn-RS" dirty="0" smtClean="0"/>
              <a:t>ljučne definicije i uloge interne revizije / finansijske inspekcije / vrhovne revizorske institucije</a:t>
            </a:r>
            <a:endParaRPr lang="en-US" dirty="0" smtClean="0"/>
          </a:p>
          <a:p>
            <a:r>
              <a:rPr lang="en-US" dirty="0" smtClean="0"/>
              <a:t>5.</a:t>
            </a:r>
            <a:r>
              <a:rPr lang="sr-Latn-RS" dirty="0" smtClean="0"/>
              <a:t> </a:t>
            </a:r>
            <a:r>
              <a:rPr lang="en-US" dirty="0" smtClean="0"/>
              <a:t>K</a:t>
            </a:r>
            <a:r>
              <a:rPr lang="sr-Latn-RS" dirty="0" smtClean="0"/>
              <a:t>ljučne odlike rada i uloge interne revizije / finansijske inspekcije / vrhovne revizorske institucije</a:t>
            </a:r>
            <a:endParaRPr lang="en-US" dirty="0" smtClean="0"/>
          </a:p>
          <a:p>
            <a:r>
              <a:rPr lang="en-US" dirty="0" smtClean="0"/>
              <a:t>6. </a:t>
            </a:r>
            <a:r>
              <a:rPr lang="sr-Latn-RS" dirty="0" smtClean="0"/>
              <a:t>Glavne oblasti potencijalnog preklapanja </a:t>
            </a:r>
            <a:endParaRPr lang="en-US" baseline="0" dirty="0" smtClean="0"/>
          </a:p>
          <a:p>
            <a:r>
              <a:rPr lang="en-US" dirty="0" smtClean="0"/>
              <a:t>7. </a:t>
            </a:r>
            <a:r>
              <a:rPr lang="sr-Latn-RS" dirty="0" smtClean="0"/>
              <a:t>Koristi i rizici saradnje </a:t>
            </a:r>
            <a:endParaRPr lang="en-US" dirty="0" smtClean="0"/>
          </a:p>
          <a:p>
            <a:r>
              <a:rPr lang="en-US" dirty="0" smtClean="0"/>
              <a:t>8. </a:t>
            </a:r>
            <a:r>
              <a:rPr lang="sr-Latn-RS" dirty="0" smtClean="0"/>
              <a:t>Okvir saradnje </a:t>
            </a:r>
            <a:endParaRPr lang="en-US" dirty="0" smtClean="0"/>
          </a:p>
          <a:p>
            <a:r>
              <a:rPr lang="en-US" dirty="0" smtClean="0"/>
              <a:t>9. </a:t>
            </a:r>
            <a:r>
              <a:rPr lang="sr-Latn-RS" dirty="0" smtClean="0"/>
              <a:t>Budući rad Radne grupe </a:t>
            </a:r>
            <a:r>
              <a:rPr lang="en-US" dirty="0" smtClean="0"/>
              <a:t>RIFIX</a:t>
            </a:r>
          </a:p>
        </p:txBody>
      </p:sp>
    </p:spTree>
    <p:extLst>
      <p:ext uri="{BB962C8B-B14F-4D97-AF65-F5344CB8AC3E}">
        <p14:creationId xmlns="" xmlns:p14="http://schemas.microsoft.com/office/powerpoint/2010/main" val="116694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K</a:t>
            </a:r>
            <a:r>
              <a:rPr lang="sr-Latn-R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ljučne odlike dokumenta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</a:t>
            </a:r>
            <a:r>
              <a:rPr lang="sr-Latn-RS" dirty="0" smtClean="0"/>
              <a:t>erija ključnih definicija i izjava o ulogama koje postavljaju rad  interne revizije / finansijske inspekcije / vrhovne revizorske institucije u kontekst</a:t>
            </a:r>
            <a:endParaRPr lang="en-US" dirty="0" smtClean="0"/>
          </a:p>
          <a:p>
            <a:r>
              <a:rPr lang="sr-Latn-RS" dirty="0" smtClean="0"/>
              <a:t>Razlikovanje između vrhovnih revizorskih institucija koje funkcionišu kao eksterni revizori i vrhovnih revizorskih institucija koje funkcionišu kao eksterni kontrolori </a:t>
            </a:r>
            <a:endParaRPr lang="en-US" dirty="0" smtClean="0"/>
          </a:p>
          <a:p>
            <a:r>
              <a:rPr lang="sr-Latn-RS" dirty="0" smtClean="0"/>
              <a:t>Identifikovanje četiri glavne oblasti preklapanja</a:t>
            </a:r>
          </a:p>
          <a:p>
            <a:r>
              <a:rPr lang="sr-Latn-RS" dirty="0" smtClean="0"/>
              <a:t>Izjava o oblicima koristi i rizika na osnovu saradnje</a:t>
            </a:r>
          </a:p>
          <a:p>
            <a:r>
              <a:rPr lang="sr-Latn-RS" dirty="0" smtClean="0"/>
              <a:t>Usvajanje principa četiri C (engl. skr.) – </a:t>
            </a:r>
            <a:r>
              <a:rPr lang="sr-Latn-RS" dirty="0" smtClean="0"/>
              <a:t>posvećenost </a:t>
            </a:r>
            <a:r>
              <a:rPr lang="sr-Latn-RS" dirty="0" smtClean="0"/>
              <a:t>(</a:t>
            </a:r>
            <a:r>
              <a:rPr lang="en-US" i="1" dirty="0" smtClean="0"/>
              <a:t>Commitment</a:t>
            </a:r>
            <a:r>
              <a:rPr lang="sr-Latn-RS" i="1" dirty="0" smtClean="0"/>
              <a:t>)</a:t>
            </a:r>
            <a:r>
              <a:rPr lang="sr-Latn-RS" dirty="0" smtClean="0"/>
              <a:t>, </a:t>
            </a:r>
            <a:r>
              <a:rPr lang="sr-Latn-RS" dirty="0" smtClean="0"/>
              <a:t>konsultacije </a:t>
            </a:r>
            <a:r>
              <a:rPr lang="sr-Latn-RS" dirty="0" smtClean="0"/>
              <a:t>(</a:t>
            </a:r>
            <a:r>
              <a:rPr lang="en-US" i="1" dirty="0" smtClean="0"/>
              <a:t>Consultation</a:t>
            </a:r>
            <a:r>
              <a:rPr lang="sr-Latn-RS" i="1" dirty="0" smtClean="0"/>
              <a:t>)</a:t>
            </a:r>
            <a:r>
              <a:rPr lang="sr-Latn-RS" dirty="0" smtClean="0"/>
              <a:t>, </a:t>
            </a:r>
            <a:r>
              <a:rPr lang="sr-Latn-RS" dirty="0" smtClean="0"/>
              <a:t>komunikacija </a:t>
            </a:r>
            <a:r>
              <a:rPr lang="sr-Latn-RS" dirty="0" smtClean="0"/>
              <a:t>(</a:t>
            </a:r>
            <a:r>
              <a:rPr lang="en-US" i="1" dirty="0" smtClean="0"/>
              <a:t>Communication</a:t>
            </a:r>
            <a:r>
              <a:rPr lang="sr-Latn-RS" i="1" smtClean="0"/>
              <a:t>)</a:t>
            </a:r>
            <a:r>
              <a:rPr lang="sr-Latn-RS" i="1" dirty="0" smtClean="0"/>
              <a:t> </a:t>
            </a:r>
            <a:r>
              <a:rPr lang="sr-Latn-RS" smtClean="0"/>
              <a:t>i </a:t>
            </a:r>
            <a:r>
              <a:rPr lang="sr-Latn-RS" dirty="0" smtClean="0"/>
              <a:t>poverenje </a:t>
            </a:r>
            <a:r>
              <a:rPr lang="sr-Latn-RS" dirty="0" smtClean="0"/>
              <a:t>(</a:t>
            </a:r>
            <a:r>
              <a:rPr lang="en-US" i="1" dirty="0" smtClean="0"/>
              <a:t>Confidence</a:t>
            </a:r>
            <a:r>
              <a:rPr lang="sr-Latn-RS" i="1" dirty="0" smtClean="0"/>
              <a:t>) </a:t>
            </a:r>
            <a:r>
              <a:rPr lang="sr-Latn-RS" dirty="0" smtClean="0"/>
              <a:t>– kao okvir saradnje</a:t>
            </a:r>
            <a:endParaRPr lang="en-US" dirty="0"/>
          </a:p>
          <a:p>
            <a:pPr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="" xmlns:p14="http://schemas.microsoft.com/office/powerpoint/2010/main" val="335849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Oblasti u kojima je potreban dalji rad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Analiza definicija koje su predložene i dogovor o definiciji finansijske inspekcije od strane R</a:t>
            </a:r>
            <a:r>
              <a:rPr lang="en-US" dirty="0" smtClean="0"/>
              <a:t>a</a:t>
            </a:r>
            <a:r>
              <a:rPr lang="sr-Latn-RS" dirty="0" smtClean="0"/>
              <a:t>dne grupe </a:t>
            </a:r>
          </a:p>
          <a:p>
            <a:r>
              <a:rPr lang="sr-Latn-RS" baseline="0" dirty="0" smtClean="0"/>
              <a:t>Dalja analiza oblasti potencijalnog preklapanja </a:t>
            </a:r>
            <a:endParaRPr lang="en-US" baseline="0" dirty="0" smtClean="0"/>
          </a:p>
          <a:p>
            <a:pPr lvl="1"/>
            <a:r>
              <a:rPr lang="sr-Latn-RS" dirty="0" smtClean="0"/>
              <a:t>Da li Tabela 1 predstavlja tačan sažetak svih glavnih oblasti rada?</a:t>
            </a:r>
            <a:endParaRPr lang="en-US" baseline="0" dirty="0" smtClean="0"/>
          </a:p>
          <a:p>
            <a:pPr lvl="1"/>
            <a:r>
              <a:rPr lang="sr-Latn-RS" baseline="0" dirty="0" smtClean="0"/>
              <a:t>Da li postoje druge ključne oblasti preklapanja koje nisu identifikovane?</a:t>
            </a:r>
            <a:r>
              <a:rPr lang="sr-Latn-RS" dirty="0" smtClean="0"/>
              <a:t> </a:t>
            </a:r>
            <a:endParaRPr lang="en-US" baseline="0" dirty="0" smtClean="0"/>
          </a:p>
          <a:p>
            <a:pPr lvl="0"/>
            <a:r>
              <a:rPr lang="sr-Latn-RS" dirty="0" smtClean="0"/>
              <a:t>Šta bi </a:t>
            </a:r>
            <a:r>
              <a:rPr lang="sr-Latn-RS" dirty="0" smtClean="0"/>
              <a:t>trebalo </a:t>
            </a:r>
            <a:r>
              <a:rPr lang="sr-Latn-RS" dirty="0" smtClean="0"/>
              <a:t>da bude budući rad Radne grupe RIFIX? </a:t>
            </a:r>
            <a:endParaRPr lang="en-US" dirty="0" smtClean="0"/>
          </a:p>
          <a:p>
            <a:pPr lvl="0"/>
            <a:r>
              <a:rPr lang="sr-Latn-RS" dirty="0" smtClean="0"/>
              <a:t>Kako bi konceptni dokument trebao da bude dalje razvijan i koja je ciljana publika ovog dokumenta? </a:t>
            </a:r>
          </a:p>
        </p:txBody>
      </p:sp>
    </p:spTree>
    <p:extLst>
      <p:ext uri="{BB962C8B-B14F-4D97-AF65-F5344CB8AC3E}">
        <p14:creationId xmlns="" xmlns:p14="http://schemas.microsoft.com/office/powerpoint/2010/main" val="236376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Dalje oblasti za razmatranje </a:t>
            </a:r>
            <a:r>
              <a:rPr lang="sr-Latn-RS" dirty="0" smtClean="0"/>
              <a:t>u vezi </a:t>
            </a:r>
            <a:r>
              <a:rPr lang="sr-Latn-RS" dirty="0" smtClean="0"/>
              <a:t>ovog dokumenta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 dokumentu će detaljno biti diskutovano u utorak popodne </a:t>
            </a:r>
            <a:endParaRPr lang="en-US" baseline="0" dirty="0" smtClean="0"/>
          </a:p>
          <a:p>
            <a:r>
              <a:rPr lang="sr-Latn-RS" baseline="0" dirty="0" smtClean="0"/>
              <a:t>Vrlo je važno da svi pročitaju dokument i da budu pripremljeni za detaljnu diskusiju po pitanjima o kojima bude bilo reč</a:t>
            </a:r>
          </a:p>
        </p:txBody>
      </p:sp>
    </p:spTree>
    <p:extLst>
      <p:ext uri="{BB962C8B-B14F-4D97-AF65-F5344CB8AC3E}">
        <p14:creationId xmlns="" xmlns:p14="http://schemas.microsoft.com/office/powerpoint/2010/main" val="42011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Pitanja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89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158</TotalTime>
  <Words>359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Breeze</vt:lpstr>
      <vt:lpstr>Konceptna beleška RIFIX-a Uvod</vt:lpstr>
      <vt:lpstr>Šta ću pokriti </vt:lpstr>
      <vt:lpstr>Svrha Konceptnog dokumenta </vt:lpstr>
      <vt:lpstr>Struktura dokumenta </vt:lpstr>
      <vt:lpstr>Ključne odlike dokumenta </vt:lpstr>
      <vt:lpstr>Oblasti u kojima je potreban dalji rad </vt:lpstr>
      <vt:lpstr>Dalje oblasti za razmatranje u vezi ovog dokumenta </vt:lpstr>
      <vt:lpstr>Pitanja?</vt:lpstr>
    </vt:vector>
  </TitlesOfParts>
  <Company>Richard Maggs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RFIX Concept note</dc:title>
  <dc:creator>Richard Maggs</dc:creator>
  <cp:lastModifiedBy>MC</cp:lastModifiedBy>
  <cp:revision>22</cp:revision>
  <dcterms:created xsi:type="dcterms:W3CDTF">2014-09-06T12:59:39Z</dcterms:created>
  <dcterms:modified xsi:type="dcterms:W3CDTF">2014-09-15T13:22:59Z</dcterms:modified>
</cp:coreProperties>
</file>